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Comfortaa" pitchFamily="2"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2"/>
  </p:normalViewPr>
  <p:slideViewPr>
    <p:cSldViewPr snapToGrid="0">
      <p:cViewPr varScale="1">
        <p:scale>
          <a:sx n="178" d="100"/>
          <a:sy n="178" d="100"/>
        </p:scale>
        <p:origin x="26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0ff6b601f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0ff6b601f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ff6b601f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ff6b601f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0ff6b601fe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0ff6b601f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Incorporate physical activity into the curriculum: Educators can incorporate physical activity</a:t>
            </a:r>
            <a:endParaRPr/>
          </a:p>
          <a:p>
            <a:pPr marL="0" lvl="0" indent="0" algn="l" rtl="0">
              <a:spcBef>
                <a:spcPts val="0"/>
              </a:spcBef>
              <a:spcAft>
                <a:spcPts val="0"/>
              </a:spcAft>
              <a:buClr>
                <a:schemeClr val="dk1"/>
              </a:buClr>
              <a:buSzPts val="1100"/>
              <a:buFont typeface="Arial"/>
              <a:buNone/>
            </a:pPr>
            <a:r>
              <a:rPr lang="en"/>
              <a:t>into the school day by offering physical education classes, or by incorporating movement and</a:t>
            </a:r>
            <a:endParaRPr/>
          </a:p>
          <a:p>
            <a:pPr marL="0" lvl="0" indent="0" algn="l" rtl="0">
              <a:spcBef>
                <a:spcPts val="0"/>
              </a:spcBef>
              <a:spcAft>
                <a:spcPts val="0"/>
              </a:spcAft>
              <a:buClr>
                <a:schemeClr val="dk1"/>
              </a:buClr>
              <a:buSzPts val="1100"/>
              <a:buFont typeface="Arial"/>
              <a:buNone/>
            </a:pPr>
            <a:r>
              <a:rPr lang="en"/>
              <a:t>physical activity into other subjects. This can help increase kids&amp;#39; overall activity levels and</a:t>
            </a:r>
            <a:endParaRPr/>
          </a:p>
          <a:p>
            <a:pPr marL="0" lvl="0" indent="0" algn="l" rtl="0">
              <a:spcBef>
                <a:spcPts val="0"/>
              </a:spcBef>
              <a:spcAft>
                <a:spcPts val="0"/>
              </a:spcAft>
              <a:buNone/>
            </a:pPr>
            <a:r>
              <a:rPr lang="en"/>
              <a:t>provide them with opportunities to engage in healthy physical activity.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Encourage outdoor activity: Parents and educators can also encourage kids to spend time</a:t>
            </a:r>
            <a:endParaRPr/>
          </a:p>
          <a:p>
            <a:pPr marL="0" lvl="0" indent="0" algn="l" rtl="0">
              <a:spcBef>
                <a:spcPts val="0"/>
              </a:spcBef>
              <a:spcAft>
                <a:spcPts val="0"/>
              </a:spcAft>
              <a:buClr>
                <a:schemeClr val="dk1"/>
              </a:buClr>
              <a:buSzPts val="1100"/>
              <a:buFont typeface="Arial"/>
              <a:buNone/>
            </a:pPr>
            <a:r>
              <a:rPr lang="en"/>
              <a:t>outside and engage in outdoor physical activity. This can include encouraging recess and</a:t>
            </a:r>
            <a:endParaRPr/>
          </a:p>
          <a:p>
            <a:pPr marL="0" lvl="0" indent="0" algn="l" rtl="0">
              <a:spcBef>
                <a:spcPts val="0"/>
              </a:spcBef>
              <a:spcAft>
                <a:spcPts val="0"/>
              </a:spcAft>
              <a:buNone/>
            </a:pPr>
            <a:r>
              <a:rPr lang="en"/>
              <a:t>outdoor physical education classes, or organizing field trips that involve outdoor activities such</a:t>
            </a:r>
            <a:endParaRPr/>
          </a:p>
          <a:p>
            <a:pPr marL="0" lvl="0" indent="0" algn="l" rtl="0">
              <a:spcBef>
                <a:spcPts val="0"/>
              </a:spcBef>
              <a:spcAft>
                <a:spcPts val="0"/>
              </a:spcAft>
              <a:buNone/>
            </a:pPr>
            <a:r>
              <a:rPr lang="en"/>
              <a:t>as hiking or camping.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Promote healthy lifestyle habits: Educators and parents can also promote healthy lifestyle</a:t>
            </a:r>
            <a:endParaRPr/>
          </a:p>
          <a:p>
            <a:pPr marL="0" lvl="0" indent="0" algn="l" rtl="0">
              <a:spcBef>
                <a:spcPts val="0"/>
              </a:spcBef>
              <a:spcAft>
                <a:spcPts val="0"/>
              </a:spcAft>
              <a:buClr>
                <a:schemeClr val="dk1"/>
              </a:buClr>
              <a:buSzPts val="1100"/>
              <a:buFont typeface="Arial"/>
              <a:buNone/>
            </a:pPr>
            <a:r>
              <a:rPr lang="en"/>
              <a:t>habits, such as eating nutritious foods, getting enough sleep, and avoiding substance use. These</a:t>
            </a:r>
            <a:endParaRPr/>
          </a:p>
          <a:p>
            <a:pPr marL="0" lvl="0" indent="0" algn="l" rtl="0">
              <a:spcBef>
                <a:spcPts val="0"/>
              </a:spcBef>
              <a:spcAft>
                <a:spcPts val="0"/>
              </a:spcAft>
              <a:buClr>
                <a:schemeClr val="dk1"/>
              </a:buClr>
              <a:buSzPts val="1100"/>
              <a:buFont typeface="Arial"/>
              <a:buNone/>
            </a:pPr>
            <a:r>
              <a:rPr lang="en"/>
              <a:t>habits can have a positive impact on overall health/well-being, and can help reduce the risk of</a:t>
            </a:r>
            <a:endParaRPr/>
          </a:p>
          <a:p>
            <a:pPr marL="0" lvl="0" indent="0" algn="l" rtl="0">
              <a:spcBef>
                <a:spcPts val="0"/>
              </a:spcBef>
              <a:spcAft>
                <a:spcPts val="0"/>
              </a:spcAft>
              <a:buNone/>
            </a:pPr>
            <a:r>
              <a:rPr lang="en"/>
              <a:t>substance abuse.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Teach stress-management techniques: Parents and educators can also teach kids stress-</a:t>
            </a:r>
            <a:endParaRPr/>
          </a:p>
          <a:p>
            <a:pPr marL="0" lvl="0" indent="0" algn="l" rtl="0">
              <a:spcBef>
                <a:spcPts val="0"/>
              </a:spcBef>
              <a:spcAft>
                <a:spcPts val="0"/>
              </a:spcAft>
              <a:buClr>
                <a:schemeClr val="dk1"/>
              </a:buClr>
              <a:buSzPts val="1100"/>
              <a:buFont typeface="Arial"/>
              <a:buNone/>
            </a:pPr>
            <a:r>
              <a:rPr lang="en"/>
              <a:t>management techniques, such as mindfulness, yoga, and deep breathing, which can help reduce</a:t>
            </a:r>
            <a:endParaRPr/>
          </a:p>
          <a:p>
            <a:pPr marL="0" lvl="0" indent="0" algn="l" rtl="0">
              <a:spcBef>
                <a:spcPts val="0"/>
              </a:spcBef>
              <a:spcAft>
                <a:spcPts val="0"/>
              </a:spcAft>
              <a:buClr>
                <a:schemeClr val="dk1"/>
              </a:buClr>
              <a:buSzPts val="1100"/>
              <a:buFont typeface="Arial"/>
              <a:buNone/>
            </a:pPr>
            <a:r>
              <a:rPr lang="en"/>
              <a:t>stress and anxiety levels. These techniques can also be incorporated into physical education</a:t>
            </a:r>
            <a:endParaRPr/>
          </a:p>
          <a:p>
            <a:pPr marL="0" lvl="0" indent="0" algn="l" rtl="0">
              <a:spcBef>
                <a:spcPts val="0"/>
              </a:spcBef>
              <a:spcAft>
                <a:spcPts val="0"/>
              </a:spcAft>
              <a:buClr>
                <a:schemeClr val="dk1"/>
              </a:buClr>
              <a:buSzPts val="1100"/>
              <a:buFont typeface="Arial"/>
              <a:buNone/>
            </a:pPr>
            <a:r>
              <a:rPr lang="en"/>
              <a:t>classes, making them more accessible and appealing to kids.</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0ff6b601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0ff6b601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Partner with community organizations: Educators can also partner with community</a:t>
            </a:r>
            <a:endParaRPr/>
          </a:p>
          <a:p>
            <a:pPr marL="0" lvl="0" indent="0" algn="l" rtl="0">
              <a:spcBef>
                <a:spcPts val="0"/>
              </a:spcBef>
              <a:spcAft>
                <a:spcPts val="0"/>
              </a:spcAft>
              <a:buClr>
                <a:schemeClr val="dk1"/>
              </a:buClr>
              <a:buSzPts val="1100"/>
              <a:buFont typeface="Arial"/>
              <a:buNone/>
            </a:pPr>
            <a:r>
              <a:rPr lang="en"/>
              <a:t>organizations to provide kids with opportunities for physical activity and healthy lifestyle habits.</a:t>
            </a:r>
            <a:endParaRPr/>
          </a:p>
          <a:p>
            <a:pPr marL="0" lvl="0" indent="0" algn="l" rtl="0">
              <a:spcBef>
                <a:spcPts val="0"/>
              </a:spcBef>
              <a:spcAft>
                <a:spcPts val="0"/>
              </a:spcAft>
              <a:buClr>
                <a:schemeClr val="dk1"/>
              </a:buClr>
              <a:buSzPts val="1100"/>
              <a:buFont typeface="Arial"/>
              <a:buNone/>
            </a:pPr>
            <a:r>
              <a:rPr lang="en"/>
              <a:t>This can include partnering with local sports teams, parks and recreation departments, or</a:t>
            </a:r>
            <a:endParaRPr/>
          </a:p>
          <a:p>
            <a:pPr marL="0" lvl="0" indent="0" algn="l" rtl="0">
              <a:spcBef>
                <a:spcPts val="0"/>
              </a:spcBef>
              <a:spcAft>
                <a:spcPts val="0"/>
              </a:spcAft>
              <a:buClr>
                <a:schemeClr val="dk1"/>
              </a:buClr>
              <a:buSzPts val="1100"/>
              <a:buFont typeface="Arial"/>
              <a:buNone/>
            </a:pPr>
            <a:r>
              <a:rPr lang="en"/>
              <a:t>community health organizations to provide kids with access to physical activity programs and</a:t>
            </a:r>
            <a:endParaRPr/>
          </a:p>
          <a:p>
            <a:pPr marL="0" lvl="0" indent="0" algn="l" rtl="0">
              <a:spcBef>
                <a:spcPts val="0"/>
              </a:spcBef>
              <a:spcAft>
                <a:spcPts val="0"/>
              </a:spcAft>
              <a:buClr>
                <a:schemeClr val="dk1"/>
              </a:buClr>
              <a:buSzPts val="1100"/>
              <a:buFont typeface="Arial"/>
              <a:buNone/>
            </a:pPr>
            <a:r>
              <a:rPr lang="en"/>
              <a:t>resources.</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0ff6b601f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0ff6b601f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Model healthy behaviors: Finally, educators and parents should focus on modeling healthy</a:t>
            </a:r>
            <a:endParaRPr/>
          </a:p>
          <a:p>
            <a:pPr marL="0" lvl="0" indent="0" algn="l" rtl="0">
              <a:spcBef>
                <a:spcPts val="0"/>
              </a:spcBef>
              <a:spcAft>
                <a:spcPts val="0"/>
              </a:spcAft>
              <a:buClr>
                <a:schemeClr val="dk1"/>
              </a:buClr>
              <a:buSzPts val="1100"/>
              <a:buFont typeface="Arial"/>
              <a:buNone/>
            </a:pPr>
            <a:r>
              <a:rPr lang="en"/>
              <a:t>behaviors themselves, such as engaging in regular physical activity, eating nutritious foods, and</a:t>
            </a:r>
            <a:endParaRPr/>
          </a:p>
          <a:p>
            <a:pPr marL="0" lvl="0" indent="0" algn="l" rtl="0">
              <a:spcBef>
                <a:spcPts val="0"/>
              </a:spcBef>
              <a:spcAft>
                <a:spcPts val="0"/>
              </a:spcAft>
              <a:buClr>
                <a:schemeClr val="dk1"/>
              </a:buClr>
              <a:buSzPts val="1100"/>
              <a:buFont typeface="Arial"/>
              <a:buNone/>
            </a:pPr>
            <a:r>
              <a:rPr lang="en"/>
              <a:t>avoiding substance use.</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ff6b601f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0ff6b601f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Spending time in nature and engaging in physical activity can be beneficial for promoting teen recovery from substance abuse. The natural environment and physical activity can provide a number of positive benefits that support the recovery process, including:</a:t>
            </a:r>
            <a:endParaRPr/>
          </a:p>
          <a:p>
            <a:pPr marL="0" lvl="0" indent="0" algn="l" rtl="0">
              <a:lnSpc>
                <a:spcPct val="115000"/>
              </a:lnSpc>
              <a:spcBef>
                <a:spcPts val="1200"/>
              </a:spcBef>
              <a:spcAft>
                <a:spcPts val="0"/>
              </a:spcAft>
              <a:buClr>
                <a:schemeClr val="dk1"/>
              </a:buClr>
              <a:buSzPts val="1100"/>
              <a:buFont typeface="Arial"/>
              <a:buNone/>
            </a:pPr>
            <a:r>
              <a:rPr lang="en"/>
              <a:t> </a:t>
            </a:r>
            <a:endParaRPr/>
          </a:p>
          <a:p>
            <a:pPr marL="0" lvl="0" indent="0" algn="l" rtl="0">
              <a:lnSpc>
                <a:spcPct val="115000"/>
              </a:lnSpc>
              <a:spcBef>
                <a:spcPts val="1200"/>
              </a:spcBef>
              <a:spcAft>
                <a:spcPts val="0"/>
              </a:spcAft>
              <a:buClr>
                <a:schemeClr val="dk1"/>
              </a:buClr>
              <a:buSzPts val="1100"/>
              <a:buFont typeface="Arial"/>
              <a:buNone/>
            </a:pPr>
            <a:r>
              <a:rPr lang="en"/>
              <a:t>Reduced stress and anxiety: Spending time in nature and participating in physical activity can reduce stress and anxiety levels, which are common challenges for individuals in recovery. This can help to improve overall mental health and well-being.</a:t>
            </a:r>
            <a:endParaRPr/>
          </a:p>
          <a:p>
            <a:pPr marL="0" lvl="0" indent="0" algn="l" rtl="0">
              <a:spcBef>
                <a:spcPts val="12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0ff6b601f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0ff6b601f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Improved physical health: Physical activity can help improve overall physical health, which can be negatively impacted by substance abuse. Regular physical activity can help build strength, increase energy levels, and improve overall fitness, which can be crucial in the recovery process.</a:t>
            </a:r>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0ff6b601f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0ff6b601f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Increased self-esteem and confidence: Engaging in physical activity and spending time in nature can also boost self-esteem and confidence levels. This can be especially important for teens in recovery, as they may feel a sense of low self-worth due to their substance abuse.</a:t>
            </a:r>
            <a:endParaRPr/>
          </a:p>
          <a:p>
            <a:pPr marL="0" lvl="0" indent="0" algn="l" rtl="0">
              <a:lnSpc>
                <a:spcPct val="115000"/>
              </a:lnSpc>
              <a:spcBef>
                <a:spcPts val="1200"/>
              </a:spcBef>
              <a:spcAft>
                <a:spcPts val="0"/>
              </a:spcAft>
              <a:buClr>
                <a:schemeClr val="dk1"/>
              </a:buClr>
              <a:buSzPts val="1100"/>
              <a:buFont typeface="Arial"/>
              <a:buNone/>
            </a:pPr>
            <a:r>
              <a:rPr lang="en"/>
              <a:t> </a:t>
            </a:r>
            <a:endParaRPr/>
          </a:p>
          <a:p>
            <a:pPr marL="0" lvl="0" indent="0" algn="l" rtl="0">
              <a:lnSpc>
                <a:spcPct val="115000"/>
              </a:lnSpc>
              <a:spcBef>
                <a:spcPts val="1200"/>
              </a:spcBef>
              <a:spcAft>
                <a:spcPts val="0"/>
              </a:spcAft>
              <a:buClr>
                <a:schemeClr val="dk1"/>
              </a:buClr>
              <a:buSzPts val="1100"/>
              <a:buFont typeface="Arial"/>
              <a:buNone/>
            </a:pPr>
            <a:r>
              <a:rPr lang="en"/>
              <a:t>Enhanced mood and emotional well-being: Physical activity and spending time in nature can also improve mood and emotional well-being. This can help individuals in recovery manage negative emotions and reduce the risk of relapse.</a:t>
            </a:r>
            <a:endParaRPr/>
          </a:p>
          <a:p>
            <a:pPr marL="0" lvl="0" indent="0" algn="l" rtl="0">
              <a:spcBef>
                <a:spcPts val="12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0ff6b601f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0ff6b601f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Improved sleep quality: Physical activity and spending time in nature can also improve sleep quality, which is an important factor in recovery. Quality sleep can help reduce stress levels, improve mood and emotional well-being, and promote overall physical health.</a:t>
            </a:r>
            <a:endParaRPr/>
          </a:p>
          <a:p>
            <a:pPr marL="0" lvl="0" indent="0" algn="l" rtl="0">
              <a:lnSpc>
                <a:spcPct val="115000"/>
              </a:lnSpc>
              <a:spcBef>
                <a:spcPts val="1200"/>
              </a:spcBef>
              <a:spcAft>
                <a:spcPts val="0"/>
              </a:spcAft>
              <a:buClr>
                <a:schemeClr val="dk1"/>
              </a:buClr>
              <a:buSzPts val="1100"/>
              <a:buFont typeface="Arial"/>
              <a:buNone/>
            </a:pPr>
            <a:r>
              <a:rPr lang="en"/>
              <a:t> </a:t>
            </a:r>
            <a:endParaRPr/>
          </a:p>
          <a:p>
            <a:pPr marL="0" lvl="0" indent="0" algn="l" rtl="0">
              <a:lnSpc>
                <a:spcPct val="115000"/>
              </a:lnSpc>
              <a:spcBef>
                <a:spcPts val="1200"/>
              </a:spcBef>
              <a:spcAft>
                <a:spcPts val="0"/>
              </a:spcAft>
              <a:buClr>
                <a:schemeClr val="dk1"/>
              </a:buClr>
              <a:buSzPts val="1100"/>
              <a:buFont typeface="Arial"/>
              <a:buNone/>
            </a:pPr>
            <a:r>
              <a:rPr lang="en"/>
              <a:t>Increased sense of purpose: Participating in physical activities and spending time in nature can also provide individuals in recovery with a sense of purpose and a feeling of accomplishment. This can help boost self-esteem and provide a sense of direction in recovery.</a:t>
            </a:r>
            <a:endParaRPr/>
          </a:p>
          <a:p>
            <a:pPr marL="0" lvl="0" indent="0" algn="l" rtl="0">
              <a:lnSpc>
                <a:spcPct val="115000"/>
              </a:lnSpc>
              <a:spcBef>
                <a:spcPts val="1200"/>
              </a:spcBef>
              <a:spcAft>
                <a:spcPts val="0"/>
              </a:spcAft>
              <a:buClr>
                <a:schemeClr val="dk1"/>
              </a:buClr>
              <a:buSzPts val="1100"/>
              <a:buFont typeface="Arial"/>
              <a:buNone/>
            </a:pPr>
            <a:r>
              <a:rPr lang="en"/>
              <a:t> </a:t>
            </a:r>
            <a:endParaRPr/>
          </a:p>
          <a:p>
            <a:pPr marL="0" lvl="0" indent="0" algn="l" rtl="0">
              <a:lnSpc>
                <a:spcPct val="115000"/>
              </a:lnSpc>
              <a:spcBef>
                <a:spcPts val="1200"/>
              </a:spcBef>
              <a:spcAft>
                <a:spcPts val="0"/>
              </a:spcAft>
              <a:buClr>
                <a:schemeClr val="dk1"/>
              </a:buClr>
              <a:buSzPts val="1100"/>
              <a:buFont typeface="Arial"/>
              <a:buNone/>
            </a:pPr>
            <a:r>
              <a:rPr lang="en"/>
              <a:t>In summary, spending time in nature and engaging in physical activity can be important components of a comprehensive approach to teen recovery from substance abuse. These activities can provide numerous positive benefits that support the recovery process and promote overall health and well-being.</a:t>
            </a:r>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0ff6b601f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0ff6b601f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0ff6b601f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0ff6b601f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Physical activity and movement can play a crucial role in promoting teen recovery from substance</a:t>
            </a:r>
            <a:endParaRPr/>
          </a:p>
          <a:p>
            <a:pPr marL="0" lvl="0" indent="0" algn="l" rtl="0">
              <a:spcBef>
                <a:spcPts val="0"/>
              </a:spcBef>
              <a:spcAft>
                <a:spcPts val="0"/>
              </a:spcAft>
              <a:buClr>
                <a:schemeClr val="dk1"/>
              </a:buClr>
              <a:buSzPts val="1100"/>
              <a:buFont typeface="Arial"/>
              <a:buNone/>
            </a:pPr>
            <a:r>
              <a:rPr lang="en"/>
              <a:t>abuse. Parents and educators can support teen recovery through the below approaches to build healthy</a:t>
            </a:r>
            <a:endParaRPr/>
          </a:p>
          <a:p>
            <a:pPr marL="0" lvl="0" indent="0" algn="l" rtl="0">
              <a:spcBef>
                <a:spcPts val="0"/>
              </a:spcBef>
              <a:spcAft>
                <a:spcPts val="0"/>
              </a:spcAft>
              <a:buClr>
                <a:schemeClr val="dk1"/>
              </a:buClr>
              <a:buSzPts val="1100"/>
              <a:buFont typeface="Arial"/>
              <a:buNone/>
            </a:pPr>
            <a:r>
              <a:rPr lang="en"/>
              <a:t>habits, manage stress, and promote physical and emotional well-being, which can be critical</a:t>
            </a:r>
            <a:endParaRPr/>
          </a:p>
          <a:p>
            <a:pPr marL="0" lvl="0" indent="0" algn="l" rtl="0">
              <a:spcBef>
                <a:spcPts val="0"/>
              </a:spcBef>
              <a:spcAft>
                <a:spcPts val="0"/>
              </a:spcAft>
              <a:buClr>
                <a:schemeClr val="dk1"/>
              </a:buClr>
              <a:buSzPts val="1100"/>
              <a:buFont typeface="Arial"/>
              <a:buNone/>
            </a:pPr>
            <a:r>
              <a:rPr lang="en"/>
              <a:t>components of recovery from substance abuse. These school and community-based approaches can</a:t>
            </a:r>
            <a:endParaRPr/>
          </a:p>
          <a:p>
            <a:pPr marL="0" lvl="0" indent="0" algn="l" rtl="0">
              <a:spcBef>
                <a:spcPts val="0"/>
              </a:spcBef>
              <a:spcAft>
                <a:spcPts val="0"/>
              </a:spcAft>
              <a:buClr>
                <a:schemeClr val="dk1"/>
              </a:buClr>
              <a:buSzPts val="1100"/>
              <a:buFont typeface="Arial"/>
              <a:buNone/>
            </a:pPr>
            <a:r>
              <a:rPr lang="en"/>
              <a:t>support teen recovery through physical activity and movement.</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0ff6b601f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0ff6b601f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Sports Teams: Joining a school or community sports team can provide a positive outlet for</a:t>
            </a:r>
            <a:endParaRPr/>
          </a:p>
          <a:p>
            <a:pPr marL="0" lvl="0" indent="0" algn="l" rtl="0">
              <a:spcBef>
                <a:spcPts val="0"/>
              </a:spcBef>
              <a:spcAft>
                <a:spcPts val="0"/>
              </a:spcAft>
              <a:buClr>
                <a:schemeClr val="dk1"/>
              </a:buClr>
              <a:buSzPts val="1100"/>
              <a:buFont typeface="Arial"/>
              <a:buNone/>
            </a:pPr>
            <a:r>
              <a:rPr lang="en"/>
              <a:t>physical activity and social interaction. It can also help build self-esteem and confidence.</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0ff6b601f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0ff6b601f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Outdoor adventure programs, such as hiking, camping, and rock</a:t>
            </a:r>
            <a:endParaRPr/>
          </a:p>
          <a:p>
            <a:pPr marL="0" lvl="0" indent="0" algn="l" rtl="0">
              <a:spcBef>
                <a:spcPts val="0"/>
              </a:spcBef>
              <a:spcAft>
                <a:spcPts val="0"/>
              </a:spcAft>
              <a:buClr>
                <a:schemeClr val="dk1"/>
              </a:buClr>
              <a:buSzPts val="1100"/>
              <a:buFont typeface="Arial"/>
              <a:buNone/>
            </a:pPr>
            <a:r>
              <a:rPr lang="en"/>
              <a:t>climbing, can provide a physical and mental challenge, as well as an opportunity to connect with</a:t>
            </a:r>
            <a:endParaRPr/>
          </a:p>
          <a:p>
            <a:pPr marL="0" lvl="0" indent="0" algn="l" rtl="0">
              <a:spcBef>
                <a:spcPts val="0"/>
              </a:spcBef>
              <a:spcAft>
                <a:spcPts val="0"/>
              </a:spcAft>
              <a:buClr>
                <a:schemeClr val="dk1"/>
              </a:buClr>
              <a:buSzPts val="1100"/>
              <a:buFont typeface="Arial"/>
              <a:buNone/>
            </a:pPr>
            <a:r>
              <a:rPr lang="en"/>
              <a:t>nature and build resilience. These camps can also provide kids with opportunities to learn new</a:t>
            </a:r>
            <a:endParaRPr/>
          </a:p>
          <a:p>
            <a:pPr marL="0" lvl="0" indent="0" algn="l" rtl="0">
              <a:spcBef>
                <a:spcPts val="0"/>
              </a:spcBef>
              <a:spcAft>
                <a:spcPts val="0"/>
              </a:spcAft>
              <a:buClr>
                <a:schemeClr val="dk1"/>
              </a:buClr>
              <a:buSzPts val="1100"/>
              <a:buFont typeface="Arial"/>
              <a:buNone/>
            </a:pPr>
            <a:r>
              <a:rPr lang="en"/>
              <a:t>skills, such as outdoor survival skills, teamwork, and leadership, which in turn can help build</a:t>
            </a:r>
            <a:endParaRPr/>
          </a:p>
          <a:p>
            <a:pPr marL="0" lvl="0" indent="0" algn="l" rtl="0">
              <a:spcBef>
                <a:spcPts val="0"/>
              </a:spcBef>
              <a:spcAft>
                <a:spcPts val="0"/>
              </a:spcAft>
              <a:buClr>
                <a:schemeClr val="dk1"/>
              </a:buClr>
              <a:buSzPts val="1100"/>
              <a:buFont typeface="Arial"/>
              <a:buNone/>
            </a:pPr>
            <a:r>
              <a:rPr lang="en"/>
              <a:t>confidence, self-esteem, and a sense of self-worth. Outdoor adventure camps can also provide</a:t>
            </a:r>
            <a:endParaRPr/>
          </a:p>
          <a:p>
            <a:pPr marL="0" lvl="0" indent="0" algn="l" rtl="0">
              <a:spcBef>
                <a:spcPts val="0"/>
              </a:spcBef>
              <a:spcAft>
                <a:spcPts val="0"/>
              </a:spcAft>
              <a:buClr>
                <a:schemeClr val="dk1"/>
              </a:buClr>
              <a:buSzPts val="1100"/>
              <a:buFont typeface="Arial"/>
              <a:buNone/>
            </a:pPr>
            <a:r>
              <a:rPr lang="en"/>
              <a:t>kids with a supportive and positive social environment, which can help reduce feelings of</a:t>
            </a:r>
            <a:endParaRPr/>
          </a:p>
          <a:p>
            <a:pPr marL="0" lvl="0" indent="0" algn="l" rtl="0">
              <a:spcBef>
                <a:spcPts val="0"/>
              </a:spcBef>
              <a:spcAft>
                <a:spcPts val="0"/>
              </a:spcAft>
              <a:buClr>
                <a:schemeClr val="dk1"/>
              </a:buClr>
              <a:buSzPts val="1100"/>
              <a:buFont typeface="Arial"/>
              <a:buNone/>
            </a:pPr>
            <a:r>
              <a:rPr lang="en"/>
              <a:t>loneliness and isolation. In addition, outdoor adventure camps can provide kids with</a:t>
            </a:r>
            <a:endParaRPr/>
          </a:p>
          <a:p>
            <a:pPr marL="0" lvl="0" indent="0" algn="l" rtl="0">
              <a:spcBef>
                <a:spcPts val="0"/>
              </a:spcBef>
              <a:spcAft>
                <a:spcPts val="0"/>
              </a:spcAft>
              <a:buClr>
                <a:schemeClr val="dk1"/>
              </a:buClr>
              <a:buSzPts val="1100"/>
              <a:buFont typeface="Arial"/>
              <a:buNone/>
            </a:pPr>
            <a:r>
              <a:rPr lang="en"/>
              <a:t>opportunities to make new friends and build meaningful relationships, which can be important</a:t>
            </a:r>
            <a:endParaRPr/>
          </a:p>
          <a:p>
            <a:pPr marL="0" lvl="0" indent="0" algn="l" rtl="0">
              <a:spcBef>
                <a:spcPts val="0"/>
              </a:spcBef>
              <a:spcAft>
                <a:spcPts val="0"/>
              </a:spcAft>
              <a:buClr>
                <a:schemeClr val="dk1"/>
              </a:buClr>
              <a:buSzPts val="1100"/>
              <a:buFont typeface="Arial"/>
              <a:buNone/>
            </a:pPr>
            <a:r>
              <a:rPr lang="en"/>
              <a:t>for overall well-being. Lastly, these camps can provide opportunities for kids to engage in</a:t>
            </a:r>
            <a:endParaRPr/>
          </a:p>
          <a:p>
            <a:pPr marL="0" lvl="0" indent="0" algn="l" rtl="0">
              <a:spcBef>
                <a:spcPts val="0"/>
              </a:spcBef>
              <a:spcAft>
                <a:spcPts val="0"/>
              </a:spcAft>
              <a:buClr>
                <a:schemeClr val="dk1"/>
              </a:buClr>
              <a:buSzPts val="1100"/>
              <a:buFont typeface="Arial"/>
              <a:buNone/>
            </a:pPr>
            <a:r>
              <a:rPr lang="en"/>
              <a:t>mindfulness and other stress-management techniques, such as yoga and meditation.</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0ff6b601f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0ff6b601f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Martial Arts: Martial arts can provide kids with many benefits that can help reduce the risk of</a:t>
            </a:r>
            <a:endParaRPr/>
          </a:p>
          <a:p>
            <a:pPr marL="0" lvl="0" indent="0" algn="l" rtl="0">
              <a:spcBef>
                <a:spcPts val="0"/>
              </a:spcBef>
              <a:spcAft>
                <a:spcPts val="0"/>
              </a:spcAft>
              <a:buClr>
                <a:schemeClr val="dk1"/>
              </a:buClr>
              <a:buSzPts val="1100"/>
              <a:buFont typeface="Arial"/>
              <a:buNone/>
            </a:pPr>
            <a:r>
              <a:rPr lang="en"/>
              <a:t>substance abuse. By improving physical fitness, promoting mental focus and discipline,</a:t>
            </a:r>
            <a:endParaRPr/>
          </a:p>
          <a:p>
            <a:pPr marL="0" lvl="0" indent="0" algn="l" rtl="0">
              <a:spcBef>
                <a:spcPts val="0"/>
              </a:spcBef>
              <a:spcAft>
                <a:spcPts val="0"/>
              </a:spcAft>
              <a:buClr>
                <a:schemeClr val="dk1"/>
              </a:buClr>
              <a:buSzPts val="1100"/>
              <a:buFont typeface="Arial"/>
              <a:buNone/>
            </a:pPr>
            <a:r>
              <a:rPr lang="en"/>
              <a:t>providing social support, teaching anger management skills, and promoting healthy habits,</a:t>
            </a:r>
            <a:endParaRPr/>
          </a:p>
          <a:p>
            <a:pPr marL="0" lvl="0" indent="0" algn="l" rtl="0">
              <a:spcBef>
                <a:spcPts val="0"/>
              </a:spcBef>
              <a:spcAft>
                <a:spcPts val="0"/>
              </a:spcAft>
              <a:buClr>
                <a:schemeClr val="dk1"/>
              </a:buClr>
              <a:buSzPts val="1100"/>
              <a:buFont typeface="Arial"/>
              <a:buNone/>
            </a:pPr>
            <a:r>
              <a:rPr lang="en"/>
              <a:t>martial arts can help support kids in avoiding substance use and leading healthy, fulfilling lives.</a:t>
            </a:r>
            <a:endParaRPr/>
          </a:p>
          <a:p>
            <a:pPr marL="0" lvl="0" indent="0" algn="l" rtl="0">
              <a:spcBef>
                <a:spcPts val="0"/>
              </a:spcBef>
              <a:spcAft>
                <a:spcPts val="0"/>
              </a:spcAft>
              <a:buClr>
                <a:schemeClr val="dk1"/>
              </a:buClr>
              <a:buSzPts val="1100"/>
              <a:buFont typeface="Arial"/>
              <a:buNone/>
            </a:pPr>
            <a:r>
              <a:rPr lang="en"/>
              <a:t>The high level of physical activity and exercise in martial arts improves physical fitness, reduce</a:t>
            </a:r>
            <a:endParaRPr/>
          </a:p>
          <a:p>
            <a:pPr marL="0" lvl="0" indent="0" algn="l" rtl="0">
              <a:spcBef>
                <a:spcPts val="0"/>
              </a:spcBef>
              <a:spcAft>
                <a:spcPts val="0"/>
              </a:spcAft>
              <a:buClr>
                <a:schemeClr val="dk1"/>
              </a:buClr>
              <a:buSzPts val="1100"/>
              <a:buFont typeface="Arial"/>
              <a:buNone/>
            </a:pPr>
            <a:r>
              <a:rPr lang="en"/>
              <a:t>stress, and boost overall health and well-being. Martial arts require mental focus and discipline,</a:t>
            </a:r>
            <a:endParaRPr/>
          </a:p>
          <a:p>
            <a:pPr marL="0" lvl="0" indent="0" algn="l" rtl="0">
              <a:spcBef>
                <a:spcPts val="0"/>
              </a:spcBef>
              <a:spcAft>
                <a:spcPts val="0"/>
              </a:spcAft>
              <a:buClr>
                <a:schemeClr val="dk1"/>
              </a:buClr>
              <a:buSzPts val="1100"/>
              <a:buFont typeface="Arial"/>
              <a:buNone/>
            </a:pPr>
            <a:r>
              <a:rPr lang="en"/>
              <a:t>which can help build skills that can be applied in other areas of life, including avoiding substance</a:t>
            </a:r>
            <a:endParaRPr/>
          </a:p>
          <a:p>
            <a:pPr marL="0" lvl="0" indent="0" algn="l" rtl="0">
              <a:spcBef>
                <a:spcPts val="0"/>
              </a:spcBef>
              <a:spcAft>
                <a:spcPts val="0"/>
              </a:spcAft>
              <a:buClr>
                <a:schemeClr val="dk1"/>
              </a:buClr>
              <a:buSzPts val="1100"/>
              <a:buFont typeface="Arial"/>
              <a:buNone/>
            </a:pPr>
            <a:r>
              <a:rPr lang="en"/>
              <a:t>use. The focus and discipline required in martial arts can help kids build self-confidence, self-</a:t>
            </a:r>
            <a:endParaRPr/>
          </a:p>
          <a:p>
            <a:pPr marL="0" lvl="0" indent="0" algn="l" rtl="0">
              <a:spcBef>
                <a:spcPts val="0"/>
              </a:spcBef>
              <a:spcAft>
                <a:spcPts val="0"/>
              </a:spcAft>
              <a:buClr>
                <a:schemeClr val="dk1"/>
              </a:buClr>
              <a:buSzPts val="1100"/>
              <a:buFont typeface="Arial"/>
              <a:buNone/>
            </a:pPr>
            <a:r>
              <a:rPr lang="en"/>
              <a:t>esteem, and a sense of self-worth. Additionally, martial arts can provide kids with a supportive</a:t>
            </a:r>
            <a:endParaRPr/>
          </a:p>
          <a:p>
            <a:pPr marL="0" lvl="0" indent="0" algn="l" rtl="0">
              <a:spcBef>
                <a:spcPts val="0"/>
              </a:spcBef>
              <a:spcAft>
                <a:spcPts val="0"/>
              </a:spcAft>
              <a:buClr>
                <a:schemeClr val="dk1"/>
              </a:buClr>
              <a:buSzPts val="1100"/>
              <a:buFont typeface="Arial"/>
              <a:buNone/>
            </a:pPr>
            <a:r>
              <a:rPr lang="en"/>
              <a:t>and positive social environment as well as a sense of belonging and community. This can help</a:t>
            </a:r>
            <a:endParaRPr/>
          </a:p>
          <a:p>
            <a:pPr marL="0" lvl="0" indent="0" algn="l" rtl="0">
              <a:spcBef>
                <a:spcPts val="0"/>
              </a:spcBef>
              <a:spcAft>
                <a:spcPts val="0"/>
              </a:spcAft>
              <a:buClr>
                <a:schemeClr val="dk1"/>
              </a:buClr>
              <a:buSzPts val="1100"/>
              <a:buFont typeface="Arial"/>
              <a:buNone/>
            </a:pPr>
            <a:r>
              <a:rPr lang="en"/>
              <a:t>reduce feelings of loneliness and isolation, which can be risk factors for substance abuse.</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0ff6b601f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0ff6b601f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Dance or Movement Therapy: Dance or movement therapy can provide an opportunity for</a:t>
            </a:r>
            <a:endParaRPr/>
          </a:p>
          <a:p>
            <a:pPr marL="0" lvl="0" indent="0" algn="l" rtl="0">
              <a:spcBef>
                <a:spcPts val="0"/>
              </a:spcBef>
              <a:spcAft>
                <a:spcPts val="0"/>
              </a:spcAft>
              <a:buClr>
                <a:schemeClr val="dk1"/>
              </a:buClr>
              <a:buSzPts val="1100"/>
              <a:buFont typeface="Arial"/>
              <a:buNone/>
            </a:pPr>
            <a:r>
              <a:rPr lang="en"/>
              <a:t>teens to express themselves creatively and physically, and can also help them manage emotions</a:t>
            </a:r>
            <a:endParaRPr/>
          </a:p>
          <a:p>
            <a:pPr marL="0" lvl="0" indent="0" algn="l" rtl="0">
              <a:spcBef>
                <a:spcPts val="0"/>
              </a:spcBef>
              <a:spcAft>
                <a:spcPts val="0"/>
              </a:spcAft>
              <a:buClr>
                <a:schemeClr val="dk1"/>
              </a:buClr>
              <a:buSzPts val="1100"/>
              <a:buFont typeface="Arial"/>
              <a:buNone/>
            </a:pPr>
            <a:r>
              <a:rPr lang="en"/>
              <a:t>and develop stress-management skills.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0ff6b601f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0ff6b601f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Joining a group fitness class, such as a fitness boot camp or an exercise</a:t>
            </a:r>
            <a:endParaRPr/>
          </a:p>
          <a:p>
            <a:pPr marL="0" lvl="0" indent="0" algn="l" rtl="0">
              <a:spcBef>
                <a:spcPts val="0"/>
              </a:spcBef>
              <a:spcAft>
                <a:spcPts val="0"/>
              </a:spcAft>
              <a:buClr>
                <a:schemeClr val="dk1"/>
              </a:buClr>
              <a:buSzPts val="1100"/>
              <a:buFont typeface="Arial"/>
              <a:buNone/>
            </a:pPr>
            <a:r>
              <a:rPr lang="en"/>
              <a:t>class, can provide a structured and supportive environment for physical activity and can also</a:t>
            </a:r>
            <a:endParaRPr/>
          </a:p>
          <a:p>
            <a:pPr marL="0" lvl="0" indent="0" algn="l" rtl="0">
              <a:spcBef>
                <a:spcPts val="0"/>
              </a:spcBef>
              <a:spcAft>
                <a:spcPts val="0"/>
              </a:spcAft>
              <a:buClr>
                <a:schemeClr val="dk1"/>
              </a:buClr>
              <a:buSzPts val="1100"/>
              <a:buFont typeface="Arial"/>
              <a:buNone/>
            </a:pPr>
            <a:r>
              <a:rPr lang="en"/>
              <a:t>help build a sense of community and accountability.</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0ff6b601f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0ff6b601f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Volunteer Opportunities: Volunteer opportunities, such as working on a community garden or</a:t>
            </a:r>
            <a:endParaRPr/>
          </a:p>
          <a:p>
            <a:pPr marL="0" lvl="0" indent="0" algn="l" rtl="0">
              <a:spcBef>
                <a:spcPts val="0"/>
              </a:spcBef>
              <a:spcAft>
                <a:spcPts val="0"/>
              </a:spcAft>
              <a:buClr>
                <a:schemeClr val="dk1"/>
              </a:buClr>
              <a:buSzPts val="1100"/>
              <a:buFont typeface="Arial"/>
              <a:buNone/>
            </a:pPr>
            <a:r>
              <a:rPr lang="en"/>
              <a:t>participating in a neighborhood clean-up, can provide a sense of purpose and engagement, as</a:t>
            </a:r>
            <a:endParaRPr/>
          </a:p>
          <a:p>
            <a:pPr marL="0" lvl="0" indent="0" algn="l" rtl="0">
              <a:spcBef>
                <a:spcPts val="0"/>
              </a:spcBef>
              <a:spcAft>
                <a:spcPts val="0"/>
              </a:spcAft>
              <a:buClr>
                <a:schemeClr val="dk1"/>
              </a:buClr>
              <a:buSzPts val="1100"/>
              <a:buFont typeface="Arial"/>
              <a:buNone/>
            </a:pPr>
            <a:r>
              <a:rPr lang="en"/>
              <a:t>well as an opportunity for physical activity.</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0ff6b601fe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0ff6b601f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Parents and educators play an important role in supporting kids to avoid substance use through</a:t>
            </a:r>
            <a:endParaRPr/>
          </a:p>
          <a:p>
            <a:pPr marL="0" lvl="0" indent="0" algn="l" rtl="0">
              <a:spcBef>
                <a:spcPts val="0"/>
              </a:spcBef>
              <a:spcAft>
                <a:spcPts val="0"/>
              </a:spcAft>
              <a:buClr>
                <a:schemeClr val="dk1"/>
              </a:buClr>
              <a:buSzPts val="1100"/>
              <a:buFont typeface="Arial"/>
              <a:buNone/>
            </a:pPr>
            <a:r>
              <a:rPr lang="en"/>
              <a:t>movement and physical activity. Strategies that parents and educators can incorporate specifically are</a:t>
            </a:r>
            <a:endParaRPr/>
          </a:p>
          <a:p>
            <a:pPr marL="0" lvl="0" indent="0" algn="l" rtl="0">
              <a:spcBef>
                <a:spcPts val="0"/>
              </a:spcBef>
              <a:spcAft>
                <a:spcPts val="0"/>
              </a:spcAft>
              <a:buClr>
                <a:schemeClr val="dk1"/>
              </a:buClr>
              <a:buSzPts val="1100"/>
              <a:buFont typeface="Arial"/>
              <a:buNone/>
            </a:pPr>
            <a:r>
              <a:rPr lang="en"/>
              <a:t>as follows:</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6" name="Google Shape;106;p22"/>
          <p:cNvSpPr txBox="1"/>
          <p:nvPr/>
        </p:nvSpPr>
        <p:spPr>
          <a:xfrm>
            <a:off x="3737100" y="853375"/>
            <a:ext cx="4326300" cy="226212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solidFill>
                  <a:srgbClr val="D4EB86"/>
                </a:solidFill>
                <a:latin typeface="+mn-lt"/>
                <a:ea typeface="Comfortaa"/>
                <a:cs typeface="Comfortaa"/>
                <a:sym typeface="Comfortaa"/>
              </a:rPr>
              <a:t>Parents and Educators</a:t>
            </a:r>
            <a:endParaRPr sz="2000" b="1" dirty="0">
              <a:solidFill>
                <a:srgbClr val="D4EB86"/>
              </a:solidFill>
              <a:latin typeface="+mn-lt"/>
              <a:ea typeface="Comfortaa"/>
              <a:cs typeface="Comfortaa"/>
              <a:sym typeface="Comfortaa"/>
            </a:endParaRPr>
          </a:p>
          <a:p>
            <a:pPr marL="0" lvl="0" indent="0" algn="l" rtl="0">
              <a:spcBef>
                <a:spcPts val="0"/>
              </a:spcBef>
              <a:spcAft>
                <a:spcPts val="0"/>
              </a:spcAft>
              <a:buNone/>
            </a:pPr>
            <a:endParaRPr sz="1500" dirty="0">
              <a:solidFill>
                <a:srgbClr val="D4EB86"/>
              </a:solidFill>
              <a:latin typeface="+mn-lt"/>
              <a:ea typeface="Comfortaa"/>
              <a:cs typeface="Comfortaa"/>
              <a:sym typeface="Comfortaa"/>
            </a:endParaRPr>
          </a:p>
          <a:p>
            <a:pPr marL="0" lvl="0" indent="0" rtl="0">
              <a:spcBef>
                <a:spcPts val="0"/>
              </a:spcBef>
              <a:spcAft>
                <a:spcPts val="0"/>
              </a:spcAft>
              <a:buNone/>
            </a:pPr>
            <a:r>
              <a:rPr lang="en" sz="1700" dirty="0">
                <a:solidFill>
                  <a:srgbClr val="D4EB86"/>
                </a:solidFill>
                <a:latin typeface="+mn-lt"/>
                <a:ea typeface="Comfortaa"/>
                <a:cs typeface="Comfortaa"/>
                <a:sym typeface="Comfortaa"/>
              </a:rPr>
              <a:t>Parents and educators play an important role in supporting kids to avoid substance use through movement and physical activity. Following are strategies that parents and educators can incorporate.</a:t>
            </a:r>
            <a:endParaRPr sz="1500" dirty="0">
              <a:solidFill>
                <a:srgbClr val="D4EB86"/>
              </a:solidFill>
              <a:latin typeface="+mn-lt"/>
              <a:ea typeface="Comfortaa"/>
              <a:cs typeface="Comfortaa"/>
              <a:sym typeface="Comfortaa"/>
            </a:endParaRPr>
          </a:p>
          <a:p>
            <a:pPr marL="0" lvl="0" indent="0" algn="l" rtl="0">
              <a:spcBef>
                <a:spcPts val="0"/>
              </a:spcBef>
              <a:spcAft>
                <a:spcPts val="0"/>
              </a:spcAft>
              <a:buNone/>
            </a:pPr>
            <a:endParaRPr sz="1500" dirty="0">
              <a:solidFill>
                <a:srgbClr val="D4EB86"/>
              </a:solidFill>
              <a:latin typeface="+mn-lt"/>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2" name="Google Shape;112;p23"/>
          <p:cNvSpPr txBox="1"/>
          <p:nvPr/>
        </p:nvSpPr>
        <p:spPr>
          <a:xfrm>
            <a:off x="4258925" y="1102175"/>
            <a:ext cx="4326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This can help increase kids’ overall activity levels and provide them with opportunities to engage in healthy physical activity.</a:t>
            </a: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p:txBody>
      </p:sp>
      <p:sp>
        <p:nvSpPr>
          <p:cNvPr id="113" name="Google Shape;113;p23"/>
          <p:cNvSpPr txBox="1"/>
          <p:nvPr/>
        </p:nvSpPr>
        <p:spPr>
          <a:xfrm>
            <a:off x="4258925" y="3202325"/>
            <a:ext cx="43263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This can include encouraging recess and</a:t>
            </a: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outdoor physical education classes, or organizing field trips that involve outdoor activities such as hiking or camping.</a:t>
            </a: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9" name="Google Shape;119;p24"/>
          <p:cNvSpPr txBox="1"/>
          <p:nvPr/>
        </p:nvSpPr>
        <p:spPr>
          <a:xfrm>
            <a:off x="478750" y="1468050"/>
            <a:ext cx="3713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solidFill>
                <a:srgbClr val="D4EB86"/>
              </a:solidFill>
              <a:latin typeface="Comfortaa"/>
              <a:ea typeface="Comfortaa"/>
              <a:cs typeface="Comfortaa"/>
              <a:sym typeface="Comfortaa"/>
            </a:endParaRPr>
          </a:p>
        </p:txBody>
      </p:sp>
      <p:sp>
        <p:nvSpPr>
          <p:cNvPr id="120" name="Google Shape;120;p24"/>
          <p:cNvSpPr txBox="1"/>
          <p:nvPr/>
        </p:nvSpPr>
        <p:spPr>
          <a:xfrm>
            <a:off x="4981675" y="2379300"/>
            <a:ext cx="37134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None/>
            </a:pPr>
            <a:r>
              <a:rPr lang="en" sz="1600">
                <a:solidFill>
                  <a:srgbClr val="D4EB86"/>
                </a:solidFill>
                <a:latin typeface="+mn-lt"/>
                <a:ea typeface="Comfortaa"/>
                <a:cs typeface="Comfortaa"/>
                <a:sym typeface="Comfortaa"/>
              </a:rPr>
              <a:t>Parents and educators can also teach kids stress-management techniques, such as mindfulness, yoga, and deep breathing, which can help reduce stress and anxiety levels.</a:t>
            </a:r>
            <a:endParaRPr sz="1600">
              <a:solidFill>
                <a:srgbClr val="D4EB86"/>
              </a:solidFill>
              <a:latin typeface="+mn-lt"/>
              <a:ea typeface="Comfortaa"/>
              <a:cs typeface="Comfortaa"/>
              <a:sym typeface="Comfortaa"/>
            </a:endParaRPr>
          </a:p>
        </p:txBody>
      </p:sp>
      <p:sp>
        <p:nvSpPr>
          <p:cNvPr id="121" name="Google Shape;121;p24"/>
          <p:cNvSpPr txBox="1"/>
          <p:nvPr/>
        </p:nvSpPr>
        <p:spPr>
          <a:xfrm>
            <a:off x="555725" y="1465050"/>
            <a:ext cx="31995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Educators and parents can also promote healthy lifestyle habits, such as eating nutritious foods, getting enough sleep, and avoiding substance use.</a:t>
            </a:r>
            <a:endParaRPr sz="1600">
              <a:latin typeface="+mn-lt"/>
            </a:endParaRPr>
          </a:p>
          <a:p>
            <a:pPr marL="0" lvl="0" indent="0" algn="l" rtl="0">
              <a:spcBef>
                <a:spcPts val="0"/>
              </a:spcBef>
              <a:spcAft>
                <a:spcPts val="0"/>
              </a:spcAft>
              <a:buNone/>
            </a:pPr>
            <a:endParaRPr sz="1600">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7" name="Google Shape;127;p25"/>
          <p:cNvSpPr txBox="1"/>
          <p:nvPr/>
        </p:nvSpPr>
        <p:spPr>
          <a:xfrm>
            <a:off x="4872450" y="1165750"/>
            <a:ext cx="3713400" cy="36317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dirty="0">
                <a:solidFill>
                  <a:srgbClr val="D4EB86"/>
                </a:solidFill>
                <a:latin typeface="+mn-lt"/>
                <a:ea typeface="Comfortaa"/>
                <a:cs typeface="Comfortaa"/>
                <a:sym typeface="Comfortaa"/>
              </a:rPr>
              <a:t>Educators can also partner with community organizations to provide kids with opportunities for physical activity and healthy lifestyle habits.</a:t>
            </a:r>
            <a:endParaRPr sz="1600" dirty="0">
              <a:solidFill>
                <a:srgbClr val="D4EB86"/>
              </a:solidFill>
              <a:latin typeface="+mn-lt"/>
              <a:ea typeface="Comfortaa"/>
              <a:cs typeface="Comfortaa"/>
              <a:sym typeface="Comfortaa"/>
            </a:endParaRPr>
          </a:p>
          <a:p>
            <a:pPr marL="0" lvl="0" indent="0" algn="l" rtl="0">
              <a:spcBef>
                <a:spcPts val="0"/>
              </a:spcBef>
              <a:spcAft>
                <a:spcPts val="0"/>
              </a:spcAft>
              <a:buNone/>
            </a:pPr>
            <a:endParaRPr sz="1600" dirty="0">
              <a:solidFill>
                <a:srgbClr val="D4EB86"/>
              </a:solidFill>
              <a:latin typeface="+mn-lt"/>
              <a:ea typeface="Comfortaa"/>
              <a:cs typeface="Comfortaa"/>
              <a:sym typeface="Comfortaa"/>
            </a:endParaRPr>
          </a:p>
          <a:p>
            <a:pPr marL="0" lvl="0" indent="0" algn="l" rtl="0">
              <a:spcBef>
                <a:spcPts val="0"/>
              </a:spcBef>
              <a:spcAft>
                <a:spcPts val="0"/>
              </a:spcAft>
              <a:buNone/>
            </a:pPr>
            <a:endParaRPr sz="16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dirty="0">
                <a:solidFill>
                  <a:srgbClr val="D4EB86"/>
                </a:solidFill>
                <a:latin typeface="+mn-lt"/>
                <a:ea typeface="Comfortaa"/>
                <a:cs typeface="Comfortaa"/>
                <a:sym typeface="Comfortaa"/>
              </a:rPr>
              <a:t>This can include partnering with local sports teams, parks and recreation departments, or</a:t>
            </a:r>
            <a:endParaRPr sz="16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dirty="0">
                <a:solidFill>
                  <a:srgbClr val="D4EB86"/>
                </a:solidFill>
                <a:latin typeface="+mn-lt"/>
                <a:ea typeface="Comfortaa"/>
                <a:cs typeface="Comfortaa"/>
                <a:sym typeface="Comfortaa"/>
              </a:rPr>
              <a:t>community health organizations to provide kids with access to physical activity programs and</a:t>
            </a:r>
            <a:endParaRPr sz="16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dirty="0">
                <a:solidFill>
                  <a:srgbClr val="D4EB86"/>
                </a:solidFill>
                <a:latin typeface="+mn-lt"/>
                <a:ea typeface="Comfortaa"/>
                <a:cs typeface="Comfortaa"/>
                <a:sym typeface="Comfortaa"/>
              </a:rPr>
              <a:t>resources.</a:t>
            </a:r>
            <a:endParaRPr sz="1600" dirty="0">
              <a:solidFill>
                <a:srgbClr val="D4EB86"/>
              </a:solidFill>
              <a:latin typeface="+mn-lt"/>
              <a:ea typeface="Comfortaa"/>
              <a:cs typeface="Comfortaa"/>
              <a:sym typeface="Comfortaa"/>
            </a:endParaRPr>
          </a:p>
          <a:p>
            <a:pPr marL="0" lvl="0" indent="0" algn="l" rtl="0">
              <a:spcBef>
                <a:spcPts val="0"/>
              </a:spcBef>
              <a:spcAft>
                <a:spcPts val="0"/>
              </a:spcAft>
              <a:buNone/>
            </a:pPr>
            <a:endParaRPr sz="1600" dirty="0">
              <a:solidFill>
                <a:srgbClr val="D4EB86"/>
              </a:solidFill>
              <a:latin typeface="+mn-lt"/>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3" name="Google Shape;133;p26"/>
          <p:cNvSpPr txBox="1"/>
          <p:nvPr/>
        </p:nvSpPr>
        <p:spPr>
          <a:xfrm>
            <a:off x="506400" y="1452025"/>
            <a:ext cx="37134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D4EB86"/>
                </a:solidFill>
                <a:latin typeface="Comfortaa"/>
                <a:ea typeface="Comfortaa"/>
                <a:cs typeface="Comfortaa"/>
                <a:sym typeface="Comfortaa"/>
              </a:rPr>
              <a:t>Finally, educators and parents should focus on modeling healthy behaviors themselves, such as engaging in regular physical activity, eating nutritious foods, and avoiding substance use.</a:t>
            </a:r>
            <a:endParaRPr sz="1800">
              <a:solidFill>
                <a:srgbClr val="D4EB86"/>
              </a:solidFill>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7"/>
          <p:cNvPicPr preferRelativeResize="0"/>
          <p:nvPr/>
        </p:nvPicPr>
        <p:blipFill>
          <a:blip r:embed="rId3">
            <a:alphaModFix/>
          </a:blip>
          <a:stretch>
            <a:fillRect/>
          </a:stretch>
        </p:blipFill>
        <p:spPr>
          <a:xfrm>
            <a:off x="152400" y="152400"/>
            <a:ext cx="8602133" cy="4838700"/>
          </a:xfrm>
          <a:prstGeom prst="rect">
            <a:avLst/>
          </a:prstGeom>
          <a:noFill/>
          <a:ln>
            <a:noFill/>
          </a:ln>
        </p:spPr>
      </p:pic>
      <p:sp>
        <p:nvSpPr>
          <p:cNvPr id="139" name="Google Shape;139;p27"/>
          <p:cNvSpPr txBox="1"/>
          <p:nvPr/>
        </p:nvSpPr>
        <p:spPr>
          <a:xfrm>
            <a:off x="4572000" y="425000"/>
            <a:ext cx="3713400" cy="27576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600" dirty="0">
                <a:solidFill>
                  <a:srgbClr val="305041"/>
                </a:solidFill>
                <a:latin typeface="+mn-lt"/>
                <a:ea typeface="Comfortaa"/>
                <a:cs typeface="Comfortaa"/>
                <a:sym typeface="Comfortaa"/>
              </a:rPr>
              <a:t>Spending time in nature and engaging in physical activity can be beneficial for promoting teen recovery from substance abuse. The natural environment and physical activity can provide a number of positive benefits that support the recovery process, including:</a:t>
            </a:r>
            <a:endParaRPr sz="1600" dirty="0">
              <a:solidFill>
                <a:srgbClr val="305041"/>
              </a:solidFill>
              <a:latin typeface="+mn-lt"/>
              <a:ea typeface="Comfortaa"/>
              <a:cs typeface="Comfortaa"/>
              <a:sym typeface="Comfortaa"/>
            </a:endParaRPr>
          </a:p>
        </p:txBody>
      </p:sp>
      <p:sp>
        <p:nvSpPr>
          <p:cNvPr id="140" name="Google Shape;140;p27"/>
          <p:cNvSpPr txBox="1"/>
          <p:nvPr/>
        </p:nvSpPr>
        <p:spPr>
          <a:xfrm>
            <a:off x="517893" y="3235316"/>
            <a:ext cx="4292100" cy="1908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600" b="1" dirty="0">
                <a:solidFill>
                  <a:srgbClr val="305041"/>
                </a:solidFill>
                <a:latin typeface="+mn-lt"/>
                <a:ea typeface="Comfortaa"/>
                <a:cs typeface="Comfortaa"/>
                <a:sym typeface="Comfortaa"/>
              </a:rPr>
              <a:t>Reduced stress and anxiety: </a:t>
            </a:r>
            <a:r>
              <a:rPr lang="en" sz="1600" dirty="0">
                <a:solidFill>
                  <a:srgbClr val="305041"/>
                </a:solidFill>
                <a:latin typeface="+mn-lt"/>
                <a:ea typeface="Comfortaa"/>
                <a:cs typeface="Comfortaa"/>
                <a:sym typeface="Comfortaa"/>
              </a:rPr>
              <a:t>Spending time in nature and participating in physical activity can reduce stress and anxiety levels, which are common challenges for individuals in recovery. </a:t>
            </a:r>
            <a:endParaRPr sz="1600" dirty="0">
              <a:solidFill>
                <a:srgbClr val="305041"/>
              </a:solidFill>
              <a:latin typeface="+mn-lt"/>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8"/>
          <p:cNvPicPr preferRelativeResize="0"/>
          <p:nvPr/>
        </p:nvPicPr>
        <p:blipFill>
          <a:blip r:embed="rId3">
            <a:alphaModFix/>
          </a:blip>
          <a:stretch>
            <a:fillRect/>
          </a:stretch>
        </p:blipFill>
        <p:spPr>
          <a:xfrm>
            <a:off x="0" y="0"/>
            <a:ext cx="9143990" cy="5143500"/>
          </a:xfrm>
          <a:prstGeom prst="rect">
            <a:avLst/>
          </a:prstGeom>
          <a:noFill/>
          <a:ln>
            <a:noFill/>
          </a:ln>
        </p:spPr>
      </p:pic>
      <p:sp>
        <p:nvSpPr>
          <p:cNvPr id="146" name="Google Shape;146;p28"/>
          <p:cNvSpPr txBox="1"/>
          <p:nvPr/>
        </p:nvSpPr>
        <p:spPr>
          <a:xfrm>
            <a:off x="4572000" y="801700"/>
            <a:ext cx="3713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solidFill>
                <a:srgbClr val="D4EB86"/>
              </a:solidFill>
              <a:latin typeface="Comfortaa"/>
              <a:ea typeface="Comfortaa"/>
              <a:cs typeface="Comfortaa"/>
              <a:sym typeface="Comfortaa"/>
            </a:endParaRPr>
          </a:p>
        </p:txBody>
      </p:sp>
      <p:sp>
        <p:nvSpPr>
          <p:cNvPr id="147" name="Google Shape;147;p28"/>
          <p:cNvSpPr txBox="1"/>
          <p:nvPr/>
        </p:nvSpPr>
        <p:spPr>
          <a:xfrm>
            <a:off x="4899675" y="913350"/>
            <a:ext cx="3713400" cy="320007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700" b="1" dirty="0">
                <a:solidFill>
                  <a:srgbClr val="D4EB86"/>
                </a:solidFill>
                <a:latin typeface="+mn-lt"/>
                <a:ea typeface="Comfortaa"/>
                <a:cs typeface="Comfortaa"/>
                <a:sym typeface="Comfortaa"/>
              </a:rPr>
              <a:t>Improved physical health: </a:t>
            </a:r>
            <a:r>
              <a:rPr lang="en" sz="1700" dirty="0">
                <a:solidFill>
                  <a:srgbClr val="D4EB86"/>
                </a:solidFill>
                <a:latin typeface="+mn-lt"/>
                <a:ea typeface="Comfortaa"/>
                <a:cs typeface="Comfortaa"/>
                <a:sym typeface="Comfortaa"/>
              </a:rPr>
              <a:t>Physical activity can help improve overall physical health, which can be negatively impacted by substance abuse. Regular physical activity can help build strength, increase energy levels, and improve overall fitness, which can be crucial in the recovery process.</a:t>
            </a:r>
            <a:endParaRPr sz="1700" dirty="0">
              <a:solidFill>
                <a:srgbClr val="D4EB86"/>
              </a:solidFill>
              <a:latin typeface="+mn-lt"/>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9"/>
          <p:cNvSpPr txBox="1"/>
          <p:nvPr/>
        </p:nvSpPr>
        <p:spPr>
          <a:xfrm>
            <a:off x="4174250" y="278775"/>
            <a:ext cx="4431900" cy="182508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600" b="1" dirty="0">
                <a:solidFill>
                  <a:srgbClr val="D4EB86"/>
                </a:solidFill>
                <a:latin typeface="+mn-lt"/>
                <a:ea typeface="Comfortaa"/>
                <a:cs typeface="Comfortaa"/>
                <a:sym typeface="Comfortaa"/>
              </a:rPr>
              <a:t>Increased self-esteem and confidence:  </a:t>
            </a:r>
            <a:r>
              <a:rPr lang="en" sz="1600" dirty="0">
                <a:solidFill>
                  <a:srgbClr val="D4EB86"/>
                </a:solidFill>
                <a:latin typeface="+mn-lt"/>
                <a:ea typeface="Comfortaa"/>
                <a:cs typeface="Comfortaa"/>
                <a:sym typeface="Comfortaa"/>
              </a:rPr>
              <a:t>This can be especially important for teens in recovery, as they may feel a sense of low self-worth due to their substance abuse.</a:t>
            </a:r>
            <a:endParaRPr sz="1600" dirty="0">
              <a:solidFill>
                <a:srgbClr val="D4EB86"/>
              </a:solidFill>
              <a:latin typeface="+mn-lt"/>
              <a:ea typeface="Comfortaa"/>
              <a:cs typeface="Comfortaa"/>
              <a:sym typeface="Comfortaa"/>
            </a:endParaRPr>
          </a:p>
          <a:p>
            <a:pPr marL="0" lvl="0" indent="0" algn="l" rtl="0">
              <a:spcBef>
                <a:spcPts val="1200"/>
              </a:spcBef>
              <a:spcAft>
                <a:spcPts val="0"/>
              </a:spcAft>
              <a:buNone/>
            </a:pPr>
            <a:endParaRPr sz="1300" dirty="0">
              <a:solidFill>
                <a:srgbClr val="D4EB86"/>
              </a:solidFill>
              <a:latin typeface="+mn-lt"/>
              <a:ea typeface="Comfortaa"/>
              <a:cs typeface="Comfortaa"/>
              <a:sym typeface="Comfortaa"/>
            </a:endParaRPr>
          </a:p>
        </p:txBody>
      </p:sp>
      <p:sp>
        <p:nvSpPr>
          <p:cNvPr id="153" name="Google Shape;153;p29"/>
          <p:cNvSpPr txBox="1"/>
          <p:nvPr/>
        </p:nvSpPr>
        <p:spPr>
          <a:xfrm>
            <a:off x="372300" y="2735750"/>
            <a:ext cx="3974400" cy="16250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600" b="1" dirty="0">
                <a:solidFill>
                  <a:srgbClr val="D4EB86"/>
                </a:solidFill>
                <a:latin typeface="+mn-lt"/>
                <a:ea typeface="Comfortaa"/>
                <a:cs typeface="Comfortaa"/>
                <a:sym typeface="Comfortaa"/>
              </a:rPr>
              <a:t>Enhanced mood and emotional well-being: </a:t>
            </a:r>
            <a:r>
              <a:rPr lang="en" sz="1600" dirty="0">
                <a:solidFill>
                  <a:srgbClr val="D4EB86"/>
                </a:solidFill>
                <a:latin typeface="+mn-lt"/>
                <a:ea typeface="Comfortaa"/>
                <a:cs typeface="Comfortaa"/>
                <a:sym typeface="Comfortaa"/>
              </a:rPr>
              <a:t>This can help individuals in recovery manage negative emotions and reduce the risk of relapse.</a:t>
            </a:r>
            <a:endParaRPr sz="1600" dirty="0">
              <a:solidFill>
                <a:srgbClr val="D4EB86"/>
              </a:solidFill>
              <a:latin typeface="+mn-lt"/>
              <a:ea typeface="Comfortaa"/>
              <a:cs typeface="Comfortaa"/>
              <a:sym typeface="Comforta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30"/>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159" name="Google Shape;159;p30"/>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60" name="Google Shape;160;p30"/>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161" name="Google Shape;161;p30"/>
          <p:cNvPicPr preferRelativeResize="0"/>
          <p:nvPr/>
        </p:nvPicPr>
        <p:blipFill>
          <a:blip r:embed="rId6">
            <a:alphaModFix/>
          </a:blip>
          <a:stretch>
            <a:fillRect/>
          </a:stretch>
        </p:blipFill>
        <p:spPr>
          <a:xfrm>
            <a:off x="0" y="0"/>
            <a:ext cx="9144000" cy="5143500"/>
          </a:xfrm>
          <a:prstGeom prst="rect">
            <a:avLst/>
          </a:prstGeom>
          <a:noFill/>
          <a:ln>
            <a:noFill/>
          </a:ln>
        </p:spPr>
      </p:pic>
      <p:pic>
        <p:nvPicPr>
          <p:cNvPr id="162" name="Google Shape;162;p30"/>
          <p:cNvPicPr preferRelativeResize="0"/>
          <p:nvPr/>
        </p:nvPicPr>
        <p:blipFill>
          <a:blip r:embed="rId7">
            <a:alphaModFix/>
          </a:blip>
          <a:stretch>
            <a:fillRect/>
          </a:stretch>
        </p:blipFill>
        <p:spPr>
          <a:xfrm>
            <a:off x="0" y="0"/>
            <a:ext cx="9144000" cy="5143500"/>
          </a:xfrm>
          <a:prstGeom prst="rect">
            <a:avLst/>
          </a:prstGeom>
          <a:noFill/>
          <a:ln>
            <a:noFill/>
          </a:ln>
        </p:spPr>
      </p:pic>
      <p:pic>
        <p:nvPicPr>
          <p:cNvPr id="163" name="Google Shape;163;p30"/>
          <p:cNvPicPr preferRelativeResize="0"/>
          <p:nvPr/>
        </p:nvPicPr>
        <p:blipFill>
          <a:blip r:embed="rId8">
            <a:alphaModFix/>
          </a:blip>
          <a:stretch>
            <a:fillRect/>
          </a:stretch>
        </p:blipFill>
        <p:spPr>
          <a:xfrm>
            <a:off x="0" y="0"/>
            <a:ext cx="9144000" cy="5143500"/>
          </a:xfrm>
          <a:prstGeom prst="rect">
            <a:avLst/>
          </a:prstGeom>
          <a:noFill/>
          <a:ln>
            <a:noFill/>
          </a:ln>
        </p:spPr>
      </p:pic>
      <p:sp>
        <p:nvSpPr>
          <p:cNvPr id="164" name="Google Shape;164;p30"/>
          <p:cNvSpPr txBox="1"/>
          <p:nvPr/>
        </p:nvSpPr>
        <p:spPr>
          <a:xfrm>
            <a:off x="507025" y="493225"/>
            <a:ext cx="3066600" cy="304080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600" b="1" dirty="0">
                <a:solidFill>
                  <a:srgbClr val="D4EB86"/>
                </a:solidFill>
                <a:latin typeface="+mn-lt"/>
                <a:ea typeface="Comfortaa"/>
                <a:cs typeface="Comfortaa"/>
                <a:sym typeface="Comfortaa"/>
              </a:rPr>
              <a:t>Improved sleep quality: </a:t>
            </a:r>
            <a:r>
              <a:rPr lang="en" sz="1600" dirty="0">
                <a:solidFill>
                  <a:srgbClr val="D4EB86"/>
                </a:solidFill>
                <a:latin typeface="+mn-lt"/>
                <a:ea typeface="Comfortaa"/>
                <a:cs typeface="Comfortaa"/>
                <a:sym typeface="Comfortaa"/>
              </a:rPr>
              <a:t>Physical activity and spending time in nature can also improve sleep quality, which is an important factor in recovery. Quality sleep can help reduce stress levels, improve mood and emotional well-being, and promote overall physical health.</a:t>
            </a:r>
            <a:endParaRPr sz="1600" dirty="0">
              <a:solidFill>
                <a:srgbClr val="D4EB86"/>
              </a:solidFill>
              <a:latin typeface="+mn-lt"/>
              <a:ea typeface="Comfortaa"/>
              <a:cs typeface="Comfortaa"/>
              <a:sym typeface="Comfortaa"/>
            </a:endParaRPr>
          </a:p>
        </p:txBody>
      </p:sp>
      <p:sp>
        <p:nvSpPr>
          <p:cNvPr id="165" name="Google Shape;165;p30"/>
          <p:cNvSpPr txBox="1"/>
          <p:nvPr/>
        </p:nvSpPr>
        <p:spPr>
          <a:xfrm>
            <a:off x="4279125" y="2718925"/>
            <a:ext cx="3974400" cy="24744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600" b="1" dirty="0">
                <a:solidFill>
                  <a:srgbClr val="D4EB86"/>
                </a:solidFill>
                <a:latin typeface="+mn-lt"/>
                <a:ea typeface="Comfortaa"/>
                <a:cs typeface="Comfortaa"/>
                <a:sym typeface="Comfortaa"/>
              </a:rPr>
              <a:t>Increased sense of purpose: </a:t>
            </a:r>
            <a:r>
              <a:rPr lang="en" sz="1600" dirty="0">
                <a:solidFill>
                  <a:srgbClr val="D4EB86"/>
                </a:solidFill>
                <a:latin typeface="+mn-lt"/>
                <a:ea typeface="Comfortaa"/>
                <a:cs typeface="Comfortaa"/>
                <a:sym typeface="Comfortaa"/>
              </a:rPr>
              <a:t>Participating in physical activities and spending time in nature can also provide individuals in recovery with a sense of purpose and a feeling of accomplishment. This can help boost self-esteem and provide a sense of direction in recovery.</a:t>
            </a:r>
            <a:endParaRPr sz="1600" dirty="0">
              <a:solidFill>
                <a:srgbClr val="D4EB86"/>
              </a:solidFill>
              <a:latin typeface="+mn-lt"/>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p:nvPr/>
        </p:nvSpPr>
        <p:spPr>
          <a:xfrm>
            <a:off x="763950" y="779850"/>
            <a:ext cx="6249600" cy="37856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rgbClr val="D4EB86"/>
              </a:solidFill>
              <a:latin typeface="+mn-lt"/>
              <a:ea typeface="Comfortaa"/>
              <a:cs typeface="Comfortaa"/>
              <a:sym typeface="Comfortaa"/>
            </a:endParaRPr>
          </a:p>
          <a:p>
            <a:pPr marL="0" lvl="0" indent="0" algn="l" rtl="0">
              <a:spcBef>
                <a:spcPts val="0"/>
              </a:spcBef>
              <a:spcAft>
                <a:spcPts val="0"/>
              </a:spcAft>
              <a:buNone/>
            </a:pPr>
            <a:r>
              <a:rPr lang="en" sz="1800" dirty="0">
                <a:solidFill>
                  <a:srgbClr val="D4EB86"/>
                </a:solidFill>
                <a:latin typeface="+mn-lt"/>
                <a:ea typeface="Comfortaa"/>
                <a:cs typeface="Comfortaa"/>
                <a:sym typeface="Comfortaa"/>
              </a:rPr>
              <a:t>Physical activity and movement can play a crucial role in promoting teen recovery from substance abuse. Parents and educators can support teen recovery through the approaches in this presentation to build healthy habits, manage stress, and promote physical and emotional well-being, which can be critical components of recovery from substance abuse. </a:t>
            </a:r>
            <a:endParaRPr sz="1800" dirty="0">
              <a:solidFill>
                <a:srgbClr val="D4EB86"/>
              </a:solidFill>
              <a:latin typeface="+mn-lt"/>
              <a:ea typeface="Comfortaa"/>
              <a:cs typeface="Comfortaa"/>
              <a:sym typeface="Comfortaa"/>
            </a:endParaRPr>
          </a:p>
          <a:p>
            <a:pPr marL="0" lvl="0" indent="0" algn="l" rtl="0">
              <a:spcBef>
                <a:spcPts val="0"/>
              </a:spcBef>
              <a:spcAft>
                <a:spcPts val="0"/>
              </a:spcAft>
              <a:buNone/>
            </a:pPr>
            <a:endParaRPr sz="18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800" dirty="0">
                <a:solidFill>
                  <a:srgbClr val="D4EB86"/>
                </a:solidFill>
                <a:latin typeface="+mn-lt"/>
                <a:ea typeface="Comfortaa"/>
                <a:cs typeface="Comfortaa"/>
                <a:sym typeface="Comfortaa"/>
              </a:rPr>
              <a:t>These school and community-based approaches can</a:t>
            </a:r>
            <a:endParaRPr sz="18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800" dirty="0">
                <a:solidFill>
                  <a:srgbClr val="D4EB86"/>
                </a:solidFill>
                <a:latin typeface="+mn-lt"/>
                <a:ea typeface="Comfortaa"/>
                <a:cs typeface="Comfortaa"/>
                <a:sym typeface="Comfortaa"/>
              </a:rPr>
              <a:t>support teen recovery through physical activity and movement.</a:t>
            </a:r>
            <a:endParaRPr sz="1800" dirty="0">
              <a:solidFill>
                <a:srgbClr val="D4EB86"/>
              </a:solidFill>
              <a:latin typeface="+mn-lt"/>
              <a:ea typeface="Comfortaa"/>
              <a:cs typeface="Comfortaa"/>
              <a:sym typeface="Comfortaa"/>
            </a:endParaRPr>
          </a:p>
          <a:p>
            <a:pPr marL="0" lvl="0" indent="0" algn="l" rtl="0">
              <a:spcBef>
                <a:spcPts val="0"/>
              </a:spcBef>
              <a:spcAft>
                <a:spcPts val="0"/>
              </a:spcAft>
              <a:buNone/>
            </a:pPr>
            <a:endParaRPr sz="1800" dirty="0">
              <a:solidFill>
                <a:srgbClr val="D4EB86"/>
              </a:solidFill>
              <a:latin typeface="+mn-lt"/>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13F07-429C-8628-538C-D8964602EE8C}"/>
              </a:ext>
            </a:extLst>
          </p:cNvPr>
          <p:cNvSpPr txBox="1"/>
          <p:nvPr/>
        </p:nvSpPr>
        <p:spPr>
          <a:xfrm>
            <a:off x="2079463" y="680234"/>
            <a:ext cx="4985074" cy="954107"/>
          </a:xfrm>
          <a:prstGeom prst="rect">
            <a:avLst/>
          </a:prstGeom>
          <a:noFill/>
        </p:spPr>
        <p:txBody>
          <a:bodyPr wrap="square" rtlCol="0">
            <a:spAutoFit/>
          </a:bodyPr>
          <a:lstStyle/>
          <a:p>
            <a:r>
              <a:rPr lang="en-US" dirty="0"/>
              <a:t>The Health Smart Virginia Project is providing this training resource with funding from the Office of Behavioral Health Wellness at the Virginia Department of Behavioral Health and Developmental Services (2023). </a:t>
            </a:r>
          </a:p>
        </p:txBody>
      </p:sp>
      <p:pic>
        <p:nvPicPr>
          <p:cNvPr id="3" name="Picture 2">
            <a:extLst>
              <a:ext uri="{FF2B5EF4-FFF2-40B4-BE49-F238E27FC236}">
                <a16:creationId xmlns:a16="http://schemas.microsoft.com/office/drawing/2014/main" id="{99543665-532C-D92E-7ED9-F39EAA2E7913}"/>
              </a:ext>
            </a:extLst>
          </p:cNvPr>
          <p:cNvPicPr>
            <a:picLocks noChangeAspect="1"/>
          </p:cNvPicPr>
          <p:nvPr/>
        </p:nvPicPr>
        <p:blipFill>
          <a:blip r:embed="rId2"/>
          <a:stretch>
            <a:fillRect/>
          </a:stretch>
        </p:blipFill>
        <p:spPr>
          <a:xfrm>
            <a:off x="3071019" y="1743075"/>
            <a:ext cx="2815431" cy="1465886"/>
          </a:xfrm>
          <a:prstGeom prst="rect">
            <a:avLst/>
          </a:prstGeom>
        </p:spPr>
      </p:pic>
      <p:pic>
        <p:nvPicPr>
          <p:cNvPr id="4" name="Picture 3">
            <a:extLst>
              <a:ext uri="{FF2B5EF4-FFF2-40B4-BE49-F238E27FC236}">
                <a16:creationId xmlns:a16="http://schemas.microsoft.com/office/drawing/2014/main" id="{FAFB13A9-8D13-AA7A-8056-0AA7872BC6A9}"/>
              </a:ext>
            </a:extLst>
          </p:cNvPr>
          <p:cNvPicPr>
            <a:picLocks noChangeAspect="1"/>
          </p:cNvPicPr>
          <p:nvPr/>
        </p:nvPicPr>
        <p:blipFill>
          <a:blip r:embed="rId3"/>
          <a:stretch>
            <a:fillRect/>
          </a:stretch>
        </p:blipFill>
        <p:spPr>
          <a:xfrm>
            <a:off x="499269" y="3614737"/>
            <a:ext cx="5143500" cy="1257300"/>
          </a:xfrm>
          <a:prstGeom prst="rect">
            <a:avLst/>
          </a:prstGeom>
        </p:spPr>
      </p:pic>
      <p:pic>
        <p:nvPicPr>
          <p:cNvPr id="5" name="Picture 4">
            <a:extLst>
              <a:ext uri="{FF2B5EF4-FFF2-40B4-BE49-F238E27FC236}">
                <a16:creationId xmlns:a16="http://schemas.microsoft.com/office/drawing/2014/main" id="{D5A7BF93-4193-AC81-C146-3B164B3165CA}"/>
              </a:ext>
            </a:extLst>
          </p:cNvPr>
          <p:cNvPicPr>
            <a:picLocks noChangeAspect="1"/>
          </p:cNvPicPr>
          <p:nvPr/>
        </p:nvPicPr>
        <p:blipFill>
          <a:blip r:embed="rId4"/>
          <a:stretch>
            <a:fillRect/>
          </a:stretch>
        </p:blipFill>
        <p:spPr>
          <a:xfrm>
            <a:off x="5642769" y="3691323"/>
            <a:ext cx="3122612" cy="1104128"/>
          </a:xfrm>
          <a:prstGeom prst="rect">
            <a:avLst/>
          </a:prstGeom>
        </p:spPr>
      </p:pic>
    </p:spTree>
    <p:extLst>
      <p:ext uri="{BB962C8B-B14F-4D97-AF65-F5344CB8AC3E}">
        <p14:creationId xmlns:p14="http://schemas.microsoft.com/office/powerpoint/2010/main" val="40117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5" name="Google Shape;65;p15"/>
          <p:cNvSpPr txBox="1"/>
          <p:nvPr/>
        </p:nvSpPr>
        <p:spPr>
          <a:xfrm>
            <a:off x="691125" y="2090475"/>
            <a:ext cx="7760700"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Joining a school or community sports team can provide a positive outlet for</a:t>
            </a:r>
            <a:endParaRPr sz="1600">
              <a:solidFill>
                <a:srgbClr val="D4EB86"/>
              </a:solidFill>
              <a:latin typeface="+mn-lt"/>
              <a:ea typeface="Comfortaa"/>
              <a:cs typeface="Comfortaa"/>
              <a:sym typeface="Comfortaa"/>
            </a:endParaRPr>
          </a:p>
          <a:p>
            <a:pPr marL="0" lvl="0" indent="0" algn="l" rtl="0">
              <a:spcBef>
                <a:spcPts val="0"/>
              </a:spcBef>
              <a:spcAft>
                <a:spcPts val="0"/>
              </a:spcAft>
              <a:buNone/>
            </a:pPr>
            <a:r>
              <a:rPr lang="en" sz="1600">
                <a:solidFill>
                  <a:srgbClr val="D4EB86"/>
                </a:solidFill>
                <a:latin typeface="+mn-lt"/>
                <a:ea typeface="Comfortaa"/>
                <a:cs typeface="Comfortaa"/>
                <a:sym typeface="Comfortaa"/>
              </a:rPr>
              <a:t>physical activity and social interaction. </a:t>
            </a: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It can also help build self-esteem and confidence.</a:t>
            </a: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1" name="Google Shape;71;p16"/>
          <p:cNvSpPr txBox="1"/>
          <p:nvPr/>
        </p:nvSpPr>
        <p:spPr>
          <a:xfrm>
            <a:off x="691650" y="701675"/>
            <a:ext cx="7760700" cy="264684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Outdoor adventure programs, such as hiking, camping, and rock</a:t>
            </a:r>
            <a:endParaRPr sz="1600">
              <a:solidFill>
                <a:srgbClr val="D4EB86"/>
              </a:solidFill>
              <a:latin typeface="+mn-lt"/>
              <a:ea typeface="Comfortaa"/>
              <a:cs typeface="Comfortaa"/>
              <a:sym typeface="Comfortaa"/>
            </a:endParaRPr>
          </a:p>
          <a:p>
            <a:pPr marL="0" lvl="0" indent="0" algn="l" rtl="0">
              <a:spcBef>
                <a:spcPts val="0"/>
              </a:spcBef>
              <a:spcAft>
                <a:spcPts val="0"/>
              </a:spcAft>
              <a:buNone/>
            </a:pPr>
            <a:r>
              <a:rPr lang="en" sz="1600">
                <a:solidFill>
                  <a:srgbClr val="D4EB86"/>
                </a:solidFill>
                <a:latin typeface="+mn-lt"/>
                <a:ea typeface="Comfortaa"/>
                <a:cs typeface="Comfortaa"/>
                <a:sym typeface="Comfortaa"/>
              </a:rPr>
              <a:t>climbing, can provide a physical and mental challenge, as well as an opportunity to connect with nature and build resilience.</a:t>
            </a: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None/>
            </a:pPr>
            <a:r>
              <a:rPr lang="en" sz="1600">
                <a:solidFill>
                  <a:srgbClr val="D4EB86"/>
                </a:solidFill>
                <a:latin typeface="+mn-lt"/>
                <a:ea typeface="Comfortaa"/>
                <a:cs typeface="Comfortaa"/>
                <a:sym typeface="Comfortaa"/>
              </a:rPr>
              <a:t>Outdoor adventure camps can also provide kids with a supportive and positive social environment, which can help reduce feelings of loneliness and isolation.</a:t>
            </a: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77" name="Google Shape;77;p17"/>
          <p:cNvSpPr txBox="1"/>
          <p:nvPr/>
        </p:nvSpPr>
        <p:spPr>
          <a:xfrm>
            <a:off x="1346450" y="1375200"/>
            <a:ext cx="7105500" cy="264684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By improving physical fitness, promoting mental focus and discipline,</a:t>
            </a:r>
            <a:endParaRPr sz="1600">
              <a:solidFill>
                <a:srgbClr val="D4EB86"/>
              </a:solidFill>
              <a:latin typeface="+mn-lt"/>
              <a:ea typeface="Comfortaa"/>
              <a:cs typeface="Comfortaa"/>
              <a:sym typeface="Comfortaa"/>
            </a:endParaRPr>
          </a:p>
          <a:p>
            <a:pPr marL="0" lvl="0" indent="0" algn="l" rtl="0">
              <a:spcBef>
                <a:spcPts val="0"/>
              </a:spcBef>
              <a:spcAft>
                <a:spcPts val="0"/>
              </a:spcAft>
              <a:buNone/>
            </a:pPr>
            <a:r>
              <a:rPr lang="en" sz="1600">
                <a:solidFill>
                  <a:srgbClr val="D4EB86"/>
                </a:solidFill>
                <a:latin typeface="+mn-lt"/>
                <a:ea typeface="Comfortaa"/>
                <a:cs typeface="Comfortaa"/>
                <a:sym typeface="Comfortaa"/>
              </a:rPr>
              <a:t>providing social support, teaching anger management skills, and promoting healthy habits, martial arts can help support kids in avoiding substance use and leading healthy, fulfilling lives.</a:t>
            </a: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Martial arts require mental focus and discipline, which can help build skills that can be applied in other areas of life, including avoiding substance use.</a:t>
            </a: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83" name="Google Shape;83;p18"/>
          <p:cNvSpPr txBox="1"/>
          <p:nvPr/>
        </p:nvSpPr>
        <p:spPr>
          <a:xfrm>
            <a:off x="709325" y="1375200"/>
            <a:ext cx="4326300"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dirty="0">
              <a:solidFill>
                <a:srgbClr val="D4EB86"/>
              </a:solidFill>
              <a:latin typeface="+mn-lt"/>
              <a:ea typeface="Comfortaa"/>
              <a:cs typeface="Comfortaa"/>
              <a:sym typeface="Comfortaa"/>
            </a:endParaRPr>
          </a:p>
          <a:p>
            <a:pPr marL="0" lvl="0" indent="0" algn="l" rtl="0">
              <a:spcBef>
                <a:spcPts val="0"/>
              </a:spcBef>
              <a:spcAft>
                <a:spcPts val="0"/>
              </a:spcAft>
              <a:buNone/>
            </a:pPr>
            <a:endParaRPr sz="1600" dirty="0">
              <a:solidFill>
                <a:srgbClr val="D4EB86"/>
              </a:solidFill>
              <a:latin typeface="+mn-lt"/>
              <a:ea typeface="Comfortaa"/>
              <a:cs typeface="Comfortaa"/>
              <a:sym typeface="Comfortaa"/>
            </a:endParaRPr>
          </a:p>
          <a:p>
            <a:pPr marL="0" lvl="0" indent="0" algn="l" rtl="0">
              <a:spcBef>
                <a:spcPts val="0"/>
              </a:spcBef>
              <a:spcAft>
                <a:spcPts val="0"/>
              </a:spcAft>
              <a:buNone/>
            </a:pPr>
            <a:endParaRPr sz="16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dirty="0">
                <a:solidFill>
                  <a:srgbClr val="D4EB86"/>
                </a:solidFill>
                <a:latin typeface="+mn-lt"/>
                <a:ea typeface="Comfortaa"/>
                <a:cs typeface="Comfortaa"/>
                <a:sym typeface="Comfortaa"/>
              </a:rPr>
              <a:t>Dance or movement therapy can provide an opportunity for teens to express themselves creatively and physically, and can also help them manage emotions and develop stress-management skills.</a:t>
            </a:r>
            <a:endParaRPr sz="1600" dirty="0">
              <a:solidFill>
                <a:srgbClr val="D4EB86"/>
              </a:solidFill>
              <a:latin typeface="+mn-lt"/>
              <a:ea typeface="Comfortaa"/>
              <a:cs typeface="Comfortaa"/>
              <a:sym typeface="Comfortaa"/>
            </a:endParaRPr>
          </a:p>
          <a:p>
            <a:pPr marL="0" lvl="0" indent="0" algn="l" rtl="0">
              <a:spcBef>
                <a:spcPts val="0"/>
              </a:spcBef>
              <a:spcAft>
                <a:spcPts val="0"/>
              </a:spcAft>
              <a:buNone/>
            </a:pPr>
            <a:endParaRPr sz="1600" dirty="0">
              <a:solidFill>
                <a:srgbClr val="D4EB86"/>
              </a:solidFill>
              <a:latin typeface="+mn-lt"/>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89" name="Google Shape;89;p19"/>
          <p:cNvSpPr txBox="1"/>
          <p:nvPr/>
        </p:nvSpPr>
        <p:spPr>
          <a:xfrm>
            <a:off x="691650" y="1896300"/>
            <a:ext cx="77607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dirty="0">
                <a:solidFill>
                  <a:srgbClr val="D4EB86"/>
                </a:solidFill>
                <a:latin typeface="+mn-lt"/>
                <a:ea typeface="Comfortaa"/>
                <a:cs typeface="Comfortaa"/>
                <a:sym typeface="Comfortaa"/>
              </a:rPr>
              <a:t>Joining a group fitness class, such as a fitness boot camp or an exercise</a:t>
            </a:r>
            <a:endParaRPr sz="1600" dirty="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dirty="0">
                <a:solidFill>
                  <a:srgbClr val="D4EB86"/>
                </a:solidFill>
                <a:latin typeface="+mn-lt"/>
                <a:ea typeface="Comfortaa"/>
                <a:cs typeface="Comfortaa"/>
                <a:sym typeface="Comfortaa"/>
              </a:rPr>
              <a:t>class, can provide a structured and supportive environment for physical activity and can also help build a sense of community and accountability.</a:t>
            </a:r>
            <a:endParaRPr sz="1600" dirty="0">
              <a:solidFill>
                <a:srgbClr val="D4EB86"/>
              </a:solidFill>
              <a:latin typeface="+mn-lt"/>
              <a:ea typeface="Comfortaa"/>
              <a:cs typeface="Comfortaa"/>
              <a:sym typeface="Comfortaa"/>
            </a:endParaRPr>
          </a:p>
          <a:p>
            <a:pPr marL="0" lvl="0" indent="0" algn="l" rtl="0">
              <a:spcBef>
                <a:spcPts val="0"/>
              </a:spcBef>
              <a:spcAft>
                <a:spcPts val="0"/>
              </a:spcAft>
              <a:buNone/>
            </a:pPr>
            <a:endParaRPr sz="1600" dirty="0">
              <a:solidFill>
                <a:srgbClr val="D4EB86"/>
              </a:solidFill>
              <a:latin typeface="+mn-lt"/>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95" name="Google Shape;95;p20"/>
          <p:cNvSpPr txBox="1"/>
          <p:nvPr/>
        </p:nvSpPr>
        <p:spPr>
          <a:xfrm>
            <a:off x="4198250" y="1369150"/>
            <a:ext cx="4326300" cy="215440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Volunteer opportunities, such as working on a community garden or participating in a neighborhood clean-up, can provide a sense of purpose and engagement, as</a:t>
            </a:r>
            <a:endParaRPr sz="1600">
              <a:solidFill>
                <a:srgbClr val="D4EB86"/>
              </a:solidFill>
              <a:latin typeface="+mn-lt"/>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600">
                <a:solidFill>
                  <a:srgbClr val="D4EB86"/>
                </a:solidFill>
                <a:latin typeface="+mn-lt"/>
                <a:ea typeface="Comfortaa"/>
                <a:cs typeface="Comfortaa"/>
                <a:sym typeface="Comfortaa"/>
              </a:rPr>
              <a:t>well as an opportunity for physical activity.</a:t>
            </a:r>
            <a:endParaRPr sz="1600">
              <a:solidFill>
                <a:srgbClr val="D4EB86"/>
              </a:solidFill>
              <a:latin typeface="+mn-lt"/>
              <a:ea typeface="Comfortaa"/>
              <a:cs typeface="Comfortaa"/>
              <a:sym typeface="Comfortaa"/>
            </a:endParaRPr>
          </a:p>
          <a:p>
            <a:pPr marL="0" lvl="0" indent="0" algn="l" rtl="0">
              <a:spcBef>
                <a:spcPts val="0"/>
              </a:spcBef>
              <a:spcAft>
                <a:spcPts val="0"/>
              </a:spcAft>
              <a:buNone/>
            </a:pPr>
            <a:endParaRPr sz="1600">
              <a:solidFill>
                <a:srgbClr val="D4EB86"/>
              </a:solidFill>
              <a:latin typeface="+mn-lt"/>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2068</Words>
  <Application>Microsoft Macintosh PowerPoint</Application>
  <PresentationFormat>On-screen Show (16:9)</PresentationFormat>
  <Paragraphs>137</Paragraphs>
  <Slides>20</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Comfortaa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Erima Fobbs</cp:lastModifiedBy>
  <cp:revision>2</cp:revision>
  <dcterms:modified xsi:type="dcterms:W3CDTF">2023-04-19T02:54:11Z</dcterms:modified>
</cp:coreProperties>
</file>