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9" r:id="rId12"/>
  </p:sldIdLst>
  <p:sldSz cx="9144000" cy="5143500" type="screen16x9"/>
  <p:notesSz cx="6858000" cy="9144000"/>
  <p:embeddedFontLst>
    <p:embeddedFont>
      <p:font typeface="Comfortaa" pitchFamily="2"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2"/>
  </p:normalViewPr>
  <p:slideViewPr>
    <p:cSldViewPr snapToGrid="0">
      <p:cViewPr varScale="1">
        <p:scale>
          <a:sx n="178" d="100"/>
          <a:sy n="178" d="100"/>
        </p:scale>
        <p:origin x="26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acap.org/AACAP/Families_and_Youth/Facts_for_Families/FFF-Guide/Children-And-Watching-TV-054.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mmonsensemedia.org/articles/are-some-types-of-screen-time-better-than-other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f425ffde0a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f425ffde0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f425ffde0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f425ffde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t>Screens have become a part of our every day and are a main component of most technology that we use – computer, mobile and smart devices, television - to enhance or ease our lives. As we adapt and grow, we must teach our youth how to have a healthy relationship with them. Today, the majority of adults grew up without screens outside of family television time. Yet, they are raising children who have access to screens from the moment they are born. Now, children see their parents on their phones from birth and it is common for parents to use screens as a distraction for busy children in situations where they may need some peace.</a:t>
            </a:r>
            <a:endParaRPr/>
          </a:p>
          <a:p>
            <a:pPr marL="0" lvl="0" indent="0" algn="l" rtl="0">
              <a:spcBef>
                <a:spcPts val="12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f425ffde0a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f425ffde0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highlight>
                  <a:srgbClr val="FFFFFF"/>
                </a:highlight>
              </a:rPr>
              <a:t>No child is too young for a screen time plan. Teachers can educate students and their parents about the risks of excessive screen use and recommendations for managing screen time. Screens are tools and not rewards. </a:t>
            </a:r>
            <a:endParaRPr>
              <a:solidFill>
                <a:schemeClr val="dk1"/>
              </a:solidFill>
              <a:highlight>
                <a:srgbClr val="FFFFFF"/>
              </a:highlight>
            </a:endParaRPr>
          </a:p>
          <a:p>
            <a:pPr marL="0" lvl="0" indent="0" algn="l" rtl="0">
              <a:spcBef>
                <a:spcPts val="120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f425ffde0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f425ffde0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rgbClr val="6A6A6A"/>
                </a:solidFill>
                <a:highlight>
                  <a:srgbClr val="FFFFFF"/>
                </a:highlight>
              </a:rPr>
              <a:t>·</a:t>
            </a:r>
            <a:r>
              <a:rPr lang="en" sz="700">
                <a:solidFill>
                  <a:srgbClr val="6A6A6A"/>
                </a:solidFill>
                <a:highlight>
                  <a:srgbClr val="FFFFFF"/>
                </a:highlight>
                <a:latin typeface="Times New Roman"/>
                <a:ea typeface="Times New Roman"/>
                <a:cs typeface="Times New Roman"/>
                <a:sym typeface="Times New Roman"/>
              </a:rPr>
              <a:t>         </a:t>
            </a:r>
            <a:r>
              <a:rPr lang="en">
                <a:solidFill>
                  <a:schemeClr val="dk1"/>
                </a:solidFill>
                <a:highlight>
                  <a:srgbClr val="FFFFFF"/>
                </a:highlight>
              </a:rPr>
              <a:t>According to the</a:t>
            </a:r>
            <a:r>
              <a:rPr lang="en">
                <a:solidFill>
                  <a:schemeClr val="dk1"/>
                </a:solidFill>
                <a:highlight>
                  <a:srgbClr val="FFFFFF"/>
                </a:highlight>
                <a:uFill>
                  <a:noFill/>
                </a:uFill>
                <a:hlinkClick r:id="rId3">
                  <a:extLst>
                    <a:ext uri="{A12FA001-AC4F-418D-AE19-62706E023703}">
                      <ahyp:hlinkClr xmlns:ahyp="http://schemas.microsoft.com/office/drawing/2018/hyperlinkcolor" val="tx"/>
                    </a:ext>
                  </a:extLst>
                </a:hlinkClick>
              </a:rPr>
              <a:t> </a:t>
            </a:r>
            <a:r>
              <a:rPr lang="en" u="sng">
                <a:solidFill>
                  <a:schemeClr val="hlink"/>
                </a:solidFill>
                <a:highlight>
                  <a:srgbClr val="FFFFFF"/>
                </a:highlight>
                <a:hlinkClick r:id="rId3"/>
              </a:rPr>
              <a:t>American Academy of Child and Adolescent Psychiatry</a:t>
            </a:r>
            <a:r>
              <a:rPr lang="en">
                <a:solidFill>
                  <a:schemeClr val="dk1"/>
                </a:solidFill>
                <a:highlight>
                  <a:srgbClr val="FFFFFF"/>
                </a:highlight>
              </a:rPr>
              <a:t>, “on average, children ages 8-12 in the United States spend 4-6 hours a day watching or using screens, and teens spend up to 9 hours. While screens can entertain, teach, and keep children occupied, too much use may lead to problems”. It is recommended that children spend much less time on screens per day than the current national averages.</a:t>
            </a:r>
            <a:r>
              <a:rPr lang="en">
                <a:solidFill>
                  <a:srgbClr val="6A6A6A"/>
                </a:solidFill>
                <a:highlight>
                  <a:srgbClr val="FFFFFF"/>
                </a:highlight>
              </a:rPr>
              <a:t> </a:t>
            </a:r>
            <a:endParaRPr>
              <a:solidFill>
                <a:srgbClr val="6A6A6A"/>
              </a:solidFill>
              <a:highlight>
                <a:srgbClr val="FFFFFF"/>
              </a:highlight>
            </a:endParaRPr>
          </a:p>
          <a:p>
            <a:pPr marL="0" lvl="0" indent="0" algn="l" rtl="0">
              <a:lnSpc>
                <a:spcPct val="115000"/>
              </a:lnSpc>
              <a:spcBef>
                <a:spcPts val="1200"/>
              </a:spcBef>
              <a:spcAft>
                <a:spcPts val="0"/>
              </a:spcAft>
              <a:buNone/>
            </a:pPr>
            <a:r>
              <a:rPr lang="en">
                <a:solidFill>
                  <a:schemeClr val="dk1"/>
                </a:solidFill>
                <a:highlight>
                  <a:srgbClr val="FFFFFF"/>
                </a:highlight>
              </a:rPr>
              <a:t>·</a:t>
            </a:r>
            <a:r>
              <a:rPr lang="en" sz="700">
                <a:solidFill>
                  <a:schemeClr val="dk1"/>
                </a:solidFill>
                <a:highlight>
                  <a:srgbClr val="FFFFFF"/>
                </a:highlight>
                <a:latin typeface="Times New Roman"/>
                <a:ea typeface="Times New Roman"/>
                <a:cs typeface="Times New Roman"/>
                <a:sym typeface="Times New Roman"/>
              </a:rPr>
              <a:t>         </a:t>
            </a:r>
            <a:r>
              <a:rPr lang="en">
                <a:solidFill>
                  <a:schemeClr val="dk1"/>
                </a:solidFill>
                <a:highlight>
                  <a:srgbClr val="FFFFFF"/>
                </a:highlight>
              </a:rPr>
              <a:t>Discourage parents from using screens to stop tantrums or as pacifiers. If children begin to associate screens too closely with rewards and surges of dopamine in the body, it can lead to abnormal reliance on screens for emotional stability and regulation in the future, which can be the beginnings of addictive behavior. </a:t>
            </a:r>
            <a:endParaRPr>
              <a:solidFill>
                <a:schemeClr val="dk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endParaRPr b="1">
              <a:solidFill>
                <a:srgbClr val="6A6A6A"/>
              </a:solidFill>
              <a:highlight>
                <a:srgbClr val="FFFFFF"/>
              </a:highlight>
            </a:endParaRPr>
          </a:p>
          <a:p>
            <a:pPr marL="0" lvl="0" indent="0" algn="l" rtl="0">
              <a:spcBef>
                <a:spcPts val="120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f425ffde0a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f425ffde0a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highlight>
                  <a:srgbClr val="FFFFFF"/>
                </a:highlight>
              </a:rPr>
              <a:t>·</a:t>
            </a:r>
            <a:r>
              <a:rPr lang="en" sz="700">
                <a:solidFill>
                  <a:schemeClr val="dk1"/>
                </a:solidFill>
                <a:highlight>
                  <a:srgbClr val="FFFFFF"/>
                </a:highlight>
                <a:latin typeface="Times New Roman"/>
                <a:ea typeface="Times New Roman"/>
                <a:cs typeface="Times New Roman"/>
                <a:sym typeface="Times New Roman"/>
              </a:rPr>
              <a:t>         </a:t>
            </a:r>
            <a:r>
              <a:rPr lang="en">
                <a:solidFill>
                  <a:schemeClr val="dk1"/>
                </a:solidFill>
                <a:highlight>
                  <a:srgbClr val="FFFFFF"/>
                </a:highlight>
              </a:rPr>
              <a:t>Children can begin to look to screens as a way to escape reality or emotions that they are experiencing, and screen use becomes an easy, fast coping skill. They can find themselves detached from regular activities and daily life in preference of watching screens or playing games on devices. </a:t>
            </a:r>
            <a:endParaRPr>
              <a:solidFill>
                <a:schemeClr val="dk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highlight>
                  <a:srgbClr val="FFFFFF"/>
                </a:highlight>
              </a:rPr>
              <a:t>·</a:t>
            </a:r>
            <a:r>
              <a:rPr lang="en" sz="700">
                <a:solidFill>
                  <a:schemeClr val="dk1"/>
                </a:solidFill>
                <a:highlight>
                  <a:srgbClr val="FFFFFF"/>
                </a:highlight>
                <a:latin typeface="Times New Roman"/>
                <a:ea typeface="Times New Roman"/>
                <a:cs typeface="Times New Roman"/>
                <a:sym typeface="Times New Roman"/>
              </a:rPr>
              <a:t>         </a:t>
            </a:r>
            <a:r>
              <a:rPr lang="en">
                <a:solidFill>
                  <a:schemeClr val="dk1"/>
                </a:solidFill>
                <a:highlight>
                  <a:srgbClr val="FFFFFF"/>
                </a:highlight>
              </a:rPr>
              <a:t>Other risks associated with too much screen time include increased risk of obesity, sleep deprivation, decreased cognitive ability, impaired socializing skills, weakened emotional skills, delayed learning and lower self-esteem. Unsupervised screen time may increase exposure to dangerous sites, predators, and risky behaviors.</a:t>
            </a:r>
            <a:endParaRPr>
              <a:solidFill>
                <a:schemeClr val="dk1"/>
              </a:solidFill>
              <a:highlight>
                <a:srgbClr val="FFFFFF"/>
              </a:highlight>
            </a:endParaRPr>
          </a:p>
          <a:p>
            <a:pPr marL="0" lvl="0" indent="0" algn="l" rtl="0">
              <a:spcBef>
                <a:spcPts val="120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f425ffde0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f425ffde0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rgbClr val="6A6A6A"/>
                </a:solidFill>
                <a:highlight>
                  <a:srgbClr val="FFFFFF"/>
                </a:highlight>
              </a:rPr>
              <a:t>·</a:t>
            </a:r>
            <a:r>
              <a:rPr lang="en" sz="700">
                <a:solidFill>
                  <a:srgbClr val="6A6A6A"/>
                </a:solidFill>
                <a:highlight>
                  <a:srgbClr val="FFFFFF"/>
                </a:highlight>
                <a:latin typeface="Times New Roman"/>
                <a:ea typeface="Times New Roman"/>
                <a:cs typeface="Times New Roman"/>
                <a:sym typeface="Times New Roman"/>
              </a:rPr>
              <a:t>         </a:t>
            </a:r>
            <a:r>
              <a:rPr lang="en">
                <a:solidFill>
                  <a:schemeClr val="dk1"/>
                </a:solidFill>
                <a:highlight>
                  <a:srgbClr val="FFFFFF"/>
                </a:highlight>
              </a:rPr>
              <a:t>For children ages 2-5, non-educational screen time should be limited to about 1 hour per weekday and up to 3 hours on weekend days.</a:t>
            </a:r>
            <a:endParaRPr>
              <a:solidFill>
                <a:schemeClr val="dk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highlight>
                  <a:srgbClr val="FFFFFF"/>
                </a:highlight>
              </a:rPr>
              <a:t>·</a:t>
            </a:r>
            <a:r>
              <a:rPr lang="en" sz="700">
                <a:solidFill>
                  <a:schemeClr val="dk1"/>
                </a:solidFill>
                <a:highlight>
                  <a:srgbClr val="FFFFFF"/>
                </a:highlight>
                <a:latin typeface="Times New Roman"/>
                <a:ea typeface="Times New Roman"/>
                <a:cs typeface="Times New Roman"/>
                <a:sym typeface="Times New Roman"/>
              </a:rPr>
              <a:t>         </a:t>
            </a:r>
            <a:r>
              <a:rPr lang="en">
                <a:solidFill>
                  <a:schemeClr val="dk1"/>
                </a:solidFill>
                <a:highlight>
                  <a:srgbClr val="FFFFFF"/>
                </a:highlight>
              </a:rPr>
              <a:t>For children six and older, we should limit screen time to under 2 hours per weekday.</a:t>
            </a:r>
            <a:endParaRPr>
              <a:solidFill>
                <a:schemeClr val="dk1"/>
              </a:solidFill>
              <a:highlight>
                <a:srgbClr val="FFFFFF"/>
              </a:highlight>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highlight>
                  <a:srgbClr val="FFFFFF"/>
                </a:highlight>
              </a:rPr>
              <a:t>·</a:t>
            </a:r>
            <a:r>
              <a:rPr lang="en" sz="700">
                <a:solidFill>
                  <a:schemeClr val="dk1"/>
                </a:solidFill>
                <a:highlight>
                  <a:srgbClr val="FFFFFF"/>
                </a:highlight>
                <a:latin typeface="Times New Roman"/>
                <a:ea typeface="Times New Roman"/>
                <a:cs typeface="Times New Roman"/>
                <a:sym typeface="Times New Roman"/>
              </a:rPr>
              <a:t>         </a:t>
            </a:r>
            <a:r>
              <a:rPr lang="en">
                <a:solidFill>
                  <a:schemeClr val="dk1"/>
                </a:solidFill>
                <a:highlight>
                  <a:srgbClr val="FFFFFF"/>
                </a:highlight>
              </a:rPr>
              <a:t>Most importantly, screen time should be considered as family time as well, and not just time where your child is otherwise solitarily engaged. Screen time </a:t>
            </a:r>
            <a:r>
              <a:rPr lang="en" i="1">
                <a:solidFill>
                  <a:schemeClr val="dk1"/>
                </a:solidFill>
                <a:highlight>
                  <a:srgbClr val="FFFFFF"/>
                </a:highlight>
              </a:rPr>
              <a:t>together</a:t>
            </a:r>
            <a:r>
              <a:rPr lang="en">
                <a:solidFill>
                  <a:schemeClr val="dk1"/>
                </a:solidFill>
                <a:highlight>
                  <a:srgbClr val="FFFFFF"/>
                </a:highlight>
              </a:rPr>
              <a:t> will allow adults to have broader discussions about what a child is watching, and adults will be able to answer questions they may have about stories and themes in their content</a:t>
            </a:r>
            <a:endParaRPr>
              <a:solidFill>
                <a:schemeClr val="dk1"/>
              </a:solidFill>
              <a:highlight>
                <a:srgbClr val="FFFFFF"/>
              </a:highlight>
            </a:endParaRPr>
          </a:p>
          <a:p>
            <a:pPr marL="0" lvl="0" indent="0" algn="l" rtl="0">
              <a:spcBef>
                <a:spcPts val="12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f425ffde0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f425ffde0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u="sng">
                <a:solidFill>
                  <a:schemeClr val="hlink"/>
                </a:solidFill>
                <a:hlinkClick r:id="rId3"/>
              </a:rPr>
              <a:t>Common Sense Media</a:t>
            </a:r>
            <a:r>
              <a:rPr lang="en">
                <a:solidFill>
                  <a:schemeClr val="dk1"/>
                </a:solidFill>
              </a:rPr>
              <a:t> shares that “with any screen media you choose for your kids (or they choose for themselves) -- movies, games, TV shows, apps -- you want to look for how it engages your child.” It is important to pay attention to the maturity level of the media that the children are watching in order to guide and understand them. You should be aware of your child’s interests and questions they may have about what they are learning and watching at that time. </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f425ffde0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f425ffde0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Common Sense also recommended that you consider the “four cs”: connection, critical thinking, creativity, and context.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With regards to connection, it is important that children have a personal connection with what they are playing and reading and watching.</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To engage critical thinking, look for apps and games that dive deep into a particular skill or subject and that allow children strategize through scenarios. </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f425ffde0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f425ffde0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Media that allows children to create something new gives them more ownership over what they are learning so look for media that involves creativity.</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Context is also critical. Help your children discuss and consider what they are watching and learning about. Let them ask questions and ask them questions in return. You can extend the learning by doing related activities offline with your children as well.</a:t>
            </a:r>
            <a:endParaRPr>
              <a:solidFill>
                <a:schemeClr val="dk1"/>
              </a:solidFill>
            </a:endParaRPr>
          </a:p>
          <a:p>
            <a:pPr marL="0" lvl="0" indent="0" algn="l" rtl="0">
              <a:spcBef>
                <a:spcPts val="12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commonsensemedia.org/articles/are-some-types-of-screen-time-better-than-others" TargetMode="External"/><Relationship Id="rId3" Type="http://schemas.openxmlformats.org/officeDocument/2006/relationships/image" Target="../media/image10.png"/><Relationship Id="rId7" Type="http://schemas.openxmlformats.org/officeDocument/2006/relationships/hyperlink" Target="https://www.aacap.org/AACAP/Families_and_Youth/Facts_for_Families/FFF-Guide/Children-And-Watching-TV-054.aspx"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hyperlink" Target="https://medlineplus.gov/ency/patientinstructions/000355.htm" TargetMode="External"/><Relationship Id="rId5" Type="http://schemas.openxmlformats.org/officeDocument/2006/relationships/hyperlink" Target="https://hms.harvard.edu/news/screen-time-brain" TargetMode="External"/><Relationship Id="rId4" Type="http://schemas.openxmlformats.org/officeDocument/2006/relationships/hyperlink" Target="https://www.mayoclinichealthsystem.org/hometown-health/speaking-of-health/children-and-screen-time" TargetMode="External"/><Relationship Id="rId9" Type="http://schemas.openxmlformats.org/officeDocument/2006/relationships/hyperlink" Target="https://healthmatters.nyp.org/what-does-too-much-screen-time-do-to-childrens-brain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s://www.commonsensemedia.org/articles/are-some-types-of-screen-time-better-than-othe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p:nvPr/>
        </p:nvSpPr>
        <p:spPr>
          <a:xfrm>
            <a:off x="763975" y="2169325"/>
            <a:ext cx="23481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Comfortaa"/>
                <a:ea typeface="Comfortaa"/>
                <a:cs typeface="Comfortaa"/>
                <a:sym typeface="Comfortaa"/>
              </a:rPr>
              <a:t>Your Text Here…</a:t>
            </a:r>
            <a:endParaRPr sz="1200">
              <a:latin typeface="Comfortaa"/>
              <a:ea typeface="Comfortaa"/>
              <a:cs typeface="Comfortaa"/>
              <a:sym typeface="Comfortaa"/>
            </a:endParaRPr>
          </a:p>
        </p:txBody>
      </p:sp>
      <p:pic>
        <p:nvPicPr>
          <p:cNvPr id="115" name="Google Shape;115;p22"/>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6" name="Google Shape;116;p22"/>
          <p:cNvSpPr txBox="1"/>
          <p:nvPr/>
        </p:nvSpPr>
        <p:spPr>
          <a:xfrm>
            <a:off x="763975" y="1034675"/>
            <a:ext cx="5293500" cy="339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 sz="1700" b="1" u="sng">
                <a:solidFill>
                  <a:schemeClr val="hlink"/>
                </a:solidFill>
                <a:hlinkClick r:id="rId4"/>
              </a:rPr>
              <a:t>Children and Screen Time</a:t>
            </a:r>
            <a:endParaRPr sz="1700" b="1" u="sng">
              <a:solidFill>
                <a:schemeClr val="hlink"/>
              </a:solidFill>
            </a:endParaRPr>
          </a:p>
          <a:p>
            <a:pPr marL="0" lvl="0" indent="0" algn="l" rtl="0">
              <a:lnSpc>
                <a:spcPct val="115000"/>
              </a:lnSpc>
              <a:spcBef>
                <a:spcPts val="1200"/>
              </a:spcBef>
              <a:spcAft>
                <a:spcPts val="0"/>
              </a:spcAft>
              <a:buClr>
                <a:schemeClr val="dk1"/>
              </a:buClr>
              <a:buSzPts val="1100"/>
              <a:buFont typeface="Arial"/>
              <a:buNone/>
            </a:pPr>
            <a:r>
              <a:rPr lang="en" sz="1700" b="1" u="sng">
                <a:solidFill>
                  <a:schemeClr val="hlink"/>
                </a:solidFill>
                <a:hlinkClick r:id="rId5"/>
              </a:rPr>
              <a:t>Harvard Medicine Screen Time and the Brain</a:t>
            </a:r>
            <a:endParaRPr sz="1700" b="1" u="sng">
              <a:solidFill>
                <a:schemeClr val="hlink"/>
              </a:solidFill>
            </a:endParaRPr>
          </a:p>
          <a:p>
            <a:pPr marL="0" lvl="0" indent="0" algn="l" rtl="0">
              <a:lnSpc>
                <a:spcPct val="115000"/>
              </a:lnSpc>
              <a:spcBef>
                <a:spcPts val="1200"/>
              </a:spcBef>
              <a:spcAft>
                <a:spcPts val="0"/>
              </a:spcAft>
              <a:buClr>
                <a:schemeClr val="dk1"/>
              </a:buClr>
              <a:buSzPts val="1100"/>
              <a:buFont typeface="Arial"/>
              <a:buNone/>
            </a:pPr>
            <a:r>
              <a:rPr lang="en" sz="1700" b="1" u="sng">
                <a:solidFill>
                  <a:schemeClr val="hlink"/>
                </a:solidFill>
                <a:hlinkClick r:id="rId6"/>
              </a:rPr>
              <a:t>Medline Plus Healthy Screen Time Habits</a:t>
            </a:r>
            <a:endParaRPr sz="1700" b="1" u="sng">
              <a:solidFill>
                <a:schemeClr val="hlink"/>
              </a:solidFill>
            </a:endParaRPr>
          </a:p>
          <a:p>
            <a:pPr marL="0" lvl="0" indent="0" algn="l" rtl="0">
              <a:lnSpc>
                <a:spcPct val="115000"/>
              </a:lnSpc>
              <a:spcBef>
                <a:spcPts val="1200"/>
              </a:spcBef>
              <a:spcAft>
                <a:spcPts val="0"/>
              </a:spcAft>
              <a:buClr>
                <a:schemeClr val="dk1"/>
              </a:buClr>
              <a:buSzPts val="1100"/>
              <a:buFont typeface="Arial"/>
              <a:buNone/>
            </a:pPr>
            <a:r>
              <a:rPr lang="en" sz="1700" b="1" u="sng">
                <a:solidFill>
                  <a:schemeClr val="hlink"/>
                </a:solidFill>
                <a:hlinkClick r:id="rId7"/>
              </a:rPr>
              <a:t>American Academy of Child and Adolescent Psychiatry</a:t>
            </a:r>
            <a:endParaRPr sz="1700" b="1" u="sng">
              <a:solidFill>
                <a:schemeClr val="hlink"/>
              </a:solidFill>
            </a:endParaRPr>
          </a:p>
          <a:p>
            <a:pPr marL="0" lvl="0" indent="0" algn="l" rtl="0">
              <a:lnSpc>
                <a:spcPct val="115000"/>
              </a:lnSpc>
              <a:spcBef>
                <a:spcPts val="1200"/>
              </a:spcBef>
              <a:spcAft>
                <a:spcPts val="0"/>
              </a:spcAft>
              <a:buClr>
                <a:schemeClr val="dk1"/>
              </a:buClr>
              <a:buSzPts val="1100"/>
              <a:buFont typeface="Arial"/>
              <a:buNone/>
            </a:pPr>
            <a:r>
              <a:rPr lang="en" sz="1700" b="1" u="sng">
                <a:solidFill>
                  <a:schemeClr val="hlink"/>
                </a:solidFill>
                <a:hlinkClick r:id="rId8"/>
              </a:rPr>
              <a:t>Common Sense Media</a:t>
            </a:r>
            <a:endParaRPr sz="1700" b="1" u="sng">
              <a:solidFill>
                <a:schemeClr val="hlink"/>
              </a:solidFill>
            </a:endParaRPr>
          </a:p>
          <a:p>
            <a:pPr marL="0" lvl="0" indent="0" algn="l" rtl="0">
              <a:lnSpc>
                <a:spcPct val="115000"/>
              </a:lnSpc>
              <a:spcBef>
                <a:spcPts val="1200"/>
              </a:spcBef>
              <a:spcAft>
                <a:spcPts val="0"/>
              </a:spcAft>
              <a:buClr>
                <a:schemeClr val="dk1"/>
              </a:buClr>
              <a:buSzPts val="1100"/>
              <a:buFont typeface="Arial"/>
              <a:buNone/>
            </a:pPr>
            <a:r>
              <a:rPr lang="en" sz="1700" b="1" u="sng">
                <a:solidFill>
                  <a:schemeClr val="hlink"/>
                </a:solidFill>
                <a:hlinkClick r:id="rId9"/>
              </a:rPr>
              <a:t>Healthy Matters – Too Much Screen Time</a:t>
            </a:r>
            <a:endParaRPr sz="1700" b="1" u="sng">
              <a:solidFill>
                <a:schemeClr val="hlink"/>
              </a:solidFill>
            </a:endParaRPr>
          </a:p>
          <a:p>
            <a:pPr marL="0" lvl="0" indent="0" algn="l" rtl="0">
              <a:spcBef>
                <a:spcPts val="1200"/>
              </a:spcBef>
              <a:spcAft>
                <a:spcPts val="0"/>
              </a:spcAft>
              <a:buNone/>
            </a:pPr>
            <a:endParaRPr sz="1200">
              <a:latin typeface="Comfortaa"/>
              <a:ea typeface="Comfortaa"/>
              <a:cs typeface="Comfortaa"/>
              <a:sym typeface="Comforta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E13F07-429C-8628-538C-D8964602EE8C}"/>
              </a:ext>
            </a:extLst>
          </p:cNvPr>
          <p:cNvSpPr txBox="1"/>
          <p:nvPr/>
        </p:nvSpPr>
        <p:spPr>
          <a:xfrm>
            <a:off x="2079463" y="680234"/>
            <a:ext cx="4985074" cy="954107"/>
          </a:xfrm>
          <a:prstGeom prst="rect">
            <a:avLst/>
          </a:prstGeom>
          <a:noFill/>
        </p:spPr>
        <p:txBody>
          <a:bodyPr wrap="square" rtlCol="0">
            <a:spAutoFit/>
          </a:bodyPr>
          <a:lstStyle/>
          <a:p>
            <a:r>
              <a:rPr lang="en-US" dirty="0"/>
              <a:t>The Health Smart Virginia Project is providing this training resource with funding from the Office of Behavioral Health Wellness at the Virginia Department of Behavioral Health and Developmental Services (2023). </a:t>
            </a:r>
          </a:p>
        </p:txBody>
      </p:sp>
      <p:pic>
        <p:nvPicPr>
          <p:cNvPr id="3" name="Picture 2">
            <a:extLst>
              <a:ext uri="{FF2B5EF4-FFF2-40B4-BE49-F238E27FC236}">
                <a16:creationId xmlns:a16="http://schemas.microsoft.com/office/drawing/2014/main" id="{99543665-532C-D92E-7ED9-F39EAA2E7913}"/>
              </a:ext>
            </a:extLst>
          </p:cNvPr>
          <p:cNvPicPr>
            <a:picLocks noChangeAspect="1"/>
          </p:cNvPicPr>
          <p:nvPr/>
        </p:nvPicPr>
        <p:blipFill>
          <a:blip r:embed="rId2"/>
          <a:stretch>
            <a:fillRect/>
          </a:stretch>
        </p:blipFill>
        <p:spPr>
          <a:xfrm>
            <a:off x="3071019" y="1743075"/>
            <a:ext cx="2815431" cy="1465886"/>
          </a:xfrm>
          <a:prstGeom prst="rect">
            <a:avLst/>
          </a:prstGeom>
        </p:spPr>
      </p:pic>
      <p:pic>
        <p:nvPicPr>
          <p:cNvPr id="4" name="Picture 3">
            <a:extLst>
              <a:ext uri="{FF2B5EF4-FFF2-40B4-BE49-F238E27FC236}">
                <a16:creationId xmlns:a16="http://schemas.microsoft.com/office/drawing/2014/main" id="{FAFB13A9-8D13-AA7A-8056-0AA7872BC6A9}"/>
              </a:ext>
            </a:extLst>
          </p:cNvPr>
          <p:cNvPicPr>
            <a:picLocks noChangeAspect="1"/>
          </p:cNvPicPr>
          <p:nvPr/>
        </p:nvPicPr>
        <p:blipFill>
          <a:blip r:embed="rId3"/>
          <a:stretch>
            <a:fillRect/>
          </a:stretch>
        </p:blipFill>
        <p:spPr>
          <a:xfrm>
            <a:off x="499269" y="3614737"/>
            <a:ext cx="5143500" cy="1257300"/>
          </a:xfrm>
          <a:prstGeom prst="rect">
            <a:avLst/>
          </a:prstGeom>
        </p:spPr>
      </p:pic>
      <p:pic>
        <p:nvPicPr>
          <p:cNvPr id="5" name="Picture 4">
            <a:extLst>
              <a:ext uri="{FF2B5EF4-FFF2-40B4-BE49-F238E27FC236}">
                <a16:creationId xmlns:a16="http://schemas.microsoft.com/office/drawing/2014/main" id="{D5A7BF93-4193-AC81-C146-3B164B3165CA}"/>
              </a:ext>
            </a:extLst>
          </p:cNvPr>
          <p:cNvPicPr>
            <a:picLocks noChangeAspect="1"/>
          </p:cNvPicPr>
          <p:nvPr/>
        </p:nvPicPr>
        <p:blipFill>
          <a:blip r:embed="rId4"/>
          <a:stretch>
            <a:fillRect/>
          </a:stretch>
        </p:blipFill>
        <p:spPr>
          <a:xfrm>
            <a:off x="5642769" y="3691323"/>
            <a:ext cx="3122612" cy="1104128"/>
          </a:xfrm>
          <a:prstGeom prst="rect">
            <a:avLst/>
          </a:prstGeom>
        </p:spPr>
      </p:pic>
    </p:spTree>
    <p:extLst>
      <p:ext uri="{BB962C8B-B14F-4D97-AF65-F5344CB8AC3E}">
        <p14:creationId xmlns:p14="http://schemas.microsoft.com/office/powerpoint/2010/main" val="40117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58" name="Google Shape;58;p14"/>
          <p:cNvSpPr txBox="1"/>
          <p:nvPr/>
        </p:nvSpPr>
        <p:spPr>
          <a:xfrm>
            <a:off x="4075498" y="324869"/>
            <a:ext cx="4374900" cy="4141103"/>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dirty="0">
                <a:solidFill>
                  <a:schemeClr val="dk1"/>
                </a:solidFill>
              </a:rPr>
              <a:t>Screens have become a part of our every day and are one of the main technologies that we use to enhance or ease our lives. </a:t>
            </a:r>
            <a:endParaRPr dirty="0">
              <a:solidFill>
                <a:schemeClr val="dk1"/>
              </a:solidFill>
            </a:endParaRPr>
          </a:p>
          <a:p>
            <a:pPr marL="0" lvl="0" indent="0" algn="l" rtl="0">
              <a:lnSpc>
                <a:spcPct val="115000"/>
              </a:lnSpc>
              <a:spcBef>
                <a:spcPts val="1200"/>
              </a:spcBef>
              <a:spcAft>
                <a:spcPts val="0"/>
              </a:spcAft>
              <a:buNone/>
            </a:pPr>
            <a:endParaRPr dirty="0">
              <a:solidFill>
                <a:schemeClr val="dk1"/>
              </a:solidFill>
            </a:endParaRPr>
          </a:p>
          <a:p>
            <a:pPr marL="457200" lvl="0" indent="-311150" algn="l" rtl="0">
              <a:lnSpc>
                <a:spcPct val="115000"/>
              </a:lnSpc>
              <a:spcBef>
                <a:spcPts val="1200"/>
              </a:spcBef>
              <a:spcAft>
                <a:spcPts val="0"/>
              </a:spcAft>
              <a:buClr>
                <a:schemeClr val="dk1"/>
              </a:buClr>
              <a:buSzPts val="1300"/>
              <a:buChar char="●"/>
            </a:pPr>
            <a:r>
              <a:rPr lang="en" dirty="0">
                <a:solidFill>
                  <a:schemeClr val="dk1"/>
                </a:solidFill>
              </a:rPr>
              <a:t>Computers</a:t>
            </a:r>
            <a:endParaRPr dirty="0">
              <a:solidFill>
                <a:schemeClr val="dk1"/>
              </a:solidFill>
            </a:endParaRPr>
          </a:p>
          <a:p>
            <a:pPr marL="457200" lvl="0" indent="-311150" algn="l" rtl="0">
              <a:lnSpc>
                <a:spcPct val="115000"/>
              </a:lnSpc>
              <a:spcBef>
                <a:spcPts val="1200"/>
              </a:spcBef>
              <a:spcAft>
                <a:spcPts val="0"/>
              </a:spcAft>
              <a:buClr>
                <a:schemeClr val="dk1"/>
              </a:buClr>
              <a:buSzPts val="1300"/>
              <a:buChar char="●"/>
            </a:pPr>
            <a:r>
              <a:rPr lang="en" dirty="0">
                <a:solidFill>
                  <a:schemeClr val="dk1"/>
                </a:solidFill>
              </a:rPr>
              <a:t>Mobile and Smart Devices</a:t>
            </a:r>
            <a:endParaRPr dirty="0">
              <a:solidFill>
                <a:schemeClr val="dk1"/>
              </a:solidFill>
            </a:endParaRPr>
          </a:p>
          <a:p>
            <a:pPr marL="457200" lvl="0" indent="-311150" algn="l" rtl="0">
              <a:lnSpc>
                <a:spcPct val="115000"/>
              </a:lnSpc>
              <a:spcBef>
                <a:spcPts val="1200"/>
              </a:spcBef>
              <a:spcAft>
                <a:spcPts val="0"/>
              </a:spcAft>
              <a:buClr>
                <a:schemeClr val="dk1"/>
              </a:buClr>
              <a:buSzPts val="1300"/>
              <a:buChar char="●"/>
            </a:pPr>
            <a:r>
              <a:rPr lang="en" dirty="0">
                <a:solidFill>
                  <a:schemeClr val="dk1"/>
                </a:solidFill>
              </a:rPr>
              <a:t>Television</a:t>
            </a:r>
            <a:endParaRPr dirty="0">
              <a:solidFill>
                <a:schemeClr val="dk1"/>
              </a:solidFill>
            </a:endParaRP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dirty="0">
                <a:solidFill>
                  <a:schemeClr val="dk1"/>
                </a:solidFill>
              </a:rPr>
              <a:t>As these technologies adapt and grow, we must start </a:t>
            </a:r>
            <a:r>
              <a:rPr lang="en" i="1" dirty="0">
                <a:solidFill>
                  <a:schemeClr val="dk1"/>
                </a:solidFill>
              </a:rPr>
              <a:t>early</a:t>
            </a:r>
            <a:r>
              <a:rPr lang="en" dirty="0">
                <a:solidFill>
                  <a:schemeClr val="dk1"/>
                </a:solidFill>
              </a:rPr>
              <a:t> to teach our youth how to have a healthy relationship with them. </a:t>
            </a:r>
            <a:endParaRPr dirty="0">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
        <p:nvSpPr>
          <p:cNvPr id="63" name="Google Shape;63;p15"/>
          <p:cNvSpPr txBox="1"/>
          <p:nvPr/>
        </p:nvSpPr>
        <p:spPr>
          <a:xfrm>
            <a:off x="763975" y="2169325"/>
            <a:ext cx="3919800" cy="215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rPr>
              <a:t>To mitigate screen time risks, first start by monitoring screen time with an intentional plan from the earliest ages.</a:t>
            </a:r>
            <a:endParaRPr sz="1300">
              <a:solidFill>
                <a:schemeClr val="dk1"/>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None/>
            </a:pPr>
            <a:r>
              <a:rPr lang="en" sz="1300">
                <a:solidFill>
                  <a:schemeClr val="dk1"/>
                </a:solidFill>
              </a:rPr>
              <a:t>Teachers can educate students and their parents about the risks of excessive screen use and recommendations for managing screen time. </a:t>
            </a:r>
            <a:endParaRPr sz="1300">
              <a:solidFill>
                <a:schemeClr val="dk1"/>
              </a:solidFill>
            </a:endParaRPr>
          </a:p>
          <a:p>
            <a:pPr marL="0" lvl="0" indent="0" algn="l" rtl="0">
              <a:spcBef>
                <a:spcPts val="0"/>
              </a:spcBef>
              <a:spcAft>
                <a:spcPts val="0"/>
              </a:spcAft>
              <a:buNone/>
            </a:pPr>
            <a:endParaRPr sz="1300">
              <a:solidFill>
                <a:schemeClr val="dk1"/>
              </a:solidFill>
            </a:endParaRPr>
          </a:p>
          <a:p>
            <a:pPr marL="0" lvl="0" indent="0" algn="l" rtl="0">
              <a:spcBef>
                <a:spcPts val="0"/>
              </a:spcBef>
              <a:spcAft>
                <a:spcPts val="0"/>
              </a:spcAft>
              <a:buNone/>
            </a:pPr>
            <a:r>
              <a:rPr lang="en" sz="1300">
                <a:solidFill>
                  <a:schemeClr val="dk1"/>
                </a:solidFill>
              </a:rPr>
              <a:t>Screens are tools and not rewards. ‘</a:t>
            </a:r>
            <a:endParaRPr sz="1300">
              <a:solidFill>
                <a:schemeClr val="dk1"/>
              </a:solidFill>
            </a:endParaRPr>
          </a:p>
          <a:p>
            <a:pPr marL="0" lvl="0" indent="0" algn="l" rtl="0">
              <a:spcBef>
                <a:spcPts val="0"/>
              </a:spcBef>
              <a:spcAft>
                <a:spcPts val="0"/>
              </a:spcAft>
              <a:buNone/>
            </a:pPr>
            <a:endParaRPr sz="1100">
              <a:solidFill>
                <a:schemeClr val="dk1"/>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p:nvPr/>
        </p:nvSpPr>
        <p:spPr>
          <a:xfrm>
            <a:off x="771926" y="2503484"/>
            <a:ext cx="3610200" cy="14772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mn-lt"/>
                <a:ea typeface="Comfortaa"/>
                <a:cs typeface="Comfortaa"/>
                <a:sym typeface="Comfortaa"/>
              </a:rPr>
              <a:t>Monitor the amount of screen time.</a:t>
            </a:r>
            <a:endParaRPr dirty="0">
              <a:latin typeface="+mn-lt"/>
              <a:ea typeface="Comfortaa"/>
              <a:cs typeface="Comfortaa"/>
              <a:sym typeface="Comfortaa"/>
            </a:endParaRPr>
          </a:p>
          <a:p>
            <a:pPr marL="0" lvl="0" indent="0" algn="l" rtl="0">
              <a:spcBef>
                <a:spcPts val="0"/>
              </a:spcBef>
              <a:spcAft>
                <a:spcPts val="0"/>
              </a:spcAft>
              <a:buNone/>
            </a:pPr>
            <a:endParaRPr dirty="0">
              <a:latin typeface="+mn-lt"/>
              <a:ea typeface="Comfortaa"/>
              <a:cs typeface="Comfortaa"/>
              <a:sym typeface="Comfortaa"/>
            </a:endParaRPr>
          </a:p>
          <a:p>
            <a:pPr marL="0" lvl="0" indent="0" algn="l" rtl="0">
              <a:spcBef>
                <a:spcPts val="0"/>
              </a:spcBef>
              <a:spcAft>
                <a:spcPts val="0"/>
              </a:spcAft>
              <a:buNone/>
            </a:pPr>
            <a:r>
              <a:rPr lang="en" dirty="0">
                <a:latin typeface="+mn-lt"/>
                <a:ea typeface="Comfortaa"/>
                <a:cs typeface="Comfortaa"/>
                <a:sym typeface="Comfortaa"/>
              </a:rPr>
              <a:t>On average, children ages 8-12 in the United States spend 4-6 hours a day watching or using screens, and teens spend up to 9 hours</a:t>
            </a:r>
            <a:endParaRPr dirty="0">
              <a:latin typeface="+mn-lt"/>
              <a:ea typeface="Comfortaa"/>
              <a:cs typeface="Comfortaa"/>
              <a:sym typeface="Comfortaa"/>
            </a:endParaRPr>
          </a:p>
        </p:txBody>
      </p:sp>
      <p:sp>
        <p:nvSpPr>
          <p:cNvPr id="69" name="Google Shape;69;p16"/>
          <p:cNvSpPr txBox="1"/>
          <p:nvPr/>
        </p:nvSpPr>
        <p:spPr>
          <a:xfrm>
            <a:off x="4963525" y="2296750"/>
            <a:ext cx="3610200" cy="21236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mn-lt"/>
                <a:ea typeface="Comfortaa"/>
                <a:cs typeface="Comfortaa"/>
                <a:sym typeface="Comfortaa"/>
              </a:rPr>
              <a:t>Discourage parents from using screens to stop tantrums or as pacifiers. </a:t>
            </a:r>
            <a:endParaRPr dirty="0">
              <a:latin typeface="+mn-lt"/>
              <a:ea typeface="Comfortaa"/>
              <a:cs typeface="Comfortaa"/>
              <a:sym typeface="Comfortaa"/>
            </a:endParaRPr>
          </a:p>
          <a:p>
            <a:pPr marL="0" lvl="0" indent="0" algn="l" rtl="0">
              <a:spcBef>
                <a:spcPts val="0"/>
              </a:spcBef>
              <a:spcAft>
                <a:spcPts val="0"/>
              </a:spcAft>
              <a:buNone/>
            </a:pPr>
            <a:endParaRPr dirty="0">
              <a:latin typeface="+mn-lt"/>
              <a:ea typeface="Comfortaa"/>
              <a:cs typeface="Comfortaa"/>
              <a:sym typeface="Comfortaa"/>
            </a:endParaRPr>
          </a:p>
          <a:p>
            <a:pPr marL="0" lvl="0" indent="0" algn="l" rtl="0">
              <a:spcBef>
                <a:spcPts val="0"/>
              </a:spcBef>
              <a:spcAft>
                <a:spcPts val="0"/>
              </a:spcAft>
              <a:buNone/>
            </a:pPr>
            <a:r>
              <a:rPr lang="en" dirty="0">
                <a:latin typeface="+mn-lt"/>
                <a:ea typeface="Comfortaa"/>
                <a:cs typeface="Comfortaa"/>
                <a:sym typeface="Comfortaa"/>
              </a:rPr>
              <a:t>If children begin to associate screens too closely with rewards and surges of dopamine in the body, it can lead to abnormal reliance on screens and the beginning of addictive behavior</a:t>
            </a:r>
            <a:endParaRPr dirty="0">
              <a:latin typeface="+mn-lt"/>
              <a:ea typeface="Comfortaa"/>
              <a:cs typeface="Comfortaa"/>
              <a:sym typeface="Comfortaa"/>
            </a:endParaRPr>
          </a:p>
          <a:p>
            <a:pPr marL="0" lvl="0" indent="0" algn="l" rtl="0">
              <a:spcBef>
                <a:spcPts val="0"/>
              </a:spcBef>
              <a:spcAft>
                <a:spcPts val="0"/>
              </a:spcAft>
              <a:buNone/>
            </a:pPr>
            <a:endParaRPr dirty="0">
              <a:latin typeface="+mn-lt"/>
              <a:ea typeface="Comfortaa"/>
              <a:cs typeface="Comfortaa"/>
              <a:sym typeface="Comforta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7"/>
          <p:cNvPicPr preferRelativeResize="0"/>
          <p:nvPr/>
        </p:nvPicPr>
        <p:blipFill>
          <a:blip r:embed="rId3">
            <a:alphaModFix/>
          </a:blip>
          <a:stretch>
            <a:fillRect/>
          </a:stretch>
        </p:blipFill>
        <p:spPr>
          <a:xfrm>
            <a:off x="0" y="0"/>
            <a:ext cx="9144000" cy="5143505"/>
          </a:xfrm>
          <a:prstGeom prst="rect">
            <a:avLst/>
          </a:prstGeom>
          <a:noFill/>
          <a:ln>
            <a:noFill/>
          </a:ln>
        </p:spPr>
      </p:pic>
      <p:sp>
        <p:nvSpPr>
          <p:cNvPr id="75" name="Google Shape;75;p17"/>
          <p:cNvSpPr txBox="1"/>
          <p:nvPr/>
        </p:nvSpPr>
        <p:spPr>
          <a:xfrm>
            <a:off x="763975" y="2328555"/>
            <a:ext cx="3610200" cy="19081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mn-lt"/>
                <a:ea typeface="Comfortaa"/>
                <a:cs typeface="Comfortaa"/>
                <a:sym typeface="Comfortaa"/>
              </a:rPr>
              <a:t>There are risks of addiction and withdrawal from everyday life</a:t>
            </a:r>
            <a:endParaRPr dirty="0">
              <a:latin typeface="+mn-lt"/>
              <a:ea typeface="Comfortaa"/>
              <a:cs typeface="Comfortaa"/>
              <a:sym typeface="Comfortaa"/>
            </a:endParaRPr>
          </a:p>
          <a:p>
            <a:pPr marL="0" lvl="0" indent="0" algn="l" rtl="0">
              <a:spcBef>
                <a:spcPts val="0"/>
              </a:spcBef>
              <a:spcAft>
                <a:spcPts val="0"/>
              </a:spcAft>
              <a:buNone/>
            </a:pPr>
            <a:endParaRPr dirty="0">
              <a:latin typeface="+mn-lt"/>
              <a:ea typeface="Comfortaa"/>
              <a:cs typeface="Comfortaa"/>
              <a:sym typeface="Comfortaa"/>
            </a:endParaRPr>
          </a:p>
          <a:p>
            <a:pPr marL="0" lvl="0" indent="0" algn="l" rtl="0">
              <a:spcBef>
                <a:spcPts val="0"/>
              </a:spcBef>
              <a:spcAft>
                <a:spcPts val="0"/>
              </a:spcAft>
              <a:buNone/>
            </a:pPr>
            <a:r>
              <a:rPr lang="en" dirty="0">
                <a:latin typeface="+mn-lt"/>
                <a:ea typeface="Comfortaa"/>
                <a:cs typeface="Comfortaa"/>
                <a:sym typeface="Comfortaa"/>
              </a:rPr>
              <a:t>Children can begin to look to screens as a way to escape reality or emotions that they are experiencing, and screen use becomes an easy, fast coping skill.</a:t>
            </a:r>
            <a:endParaRPr dirty="0">
              <a:latin typeface="+mn-lt"/>
              <a:ea typeface="Comfortaa"/>
              <a:cs typeface="Comfortaa"/>
              <a:sym typeface="Comfortaa"/>
            </a:endParaRPr>
          </a:p>
          <a:p>
            <a:pPr marL="0" lvl="0" indent="0" algn="l" rtl="0">
              <a:spcBef>
                <a:spcPts val="0"/>
              </a:spcBef>
              <a:spcAft>
                <a:spcPts val="0"/>
              </a:spcAft>
              <a:buNone/>
            </a:pPr>
            <a:endParaRPr dirty="0">
              <a:latin typeface="+mn-lt"/>
              <a:ea typeface="Comfortaa"/>
              <a:cs typeface="Comfortaa"/>
              <a:sym typeface="Comfortaa"/>
            </a:endParaRPr>
          </a:p>
        </p:txBody>
      </p:sp>
      <p:sp>
        <p:nvSpPr>
          <p:cNvPr id="76" name="Google Shape;76;p17"/>
          <p:cNvSpPr txBox="1"/>
          <p:nvPr/>
        </p:nvSpPr>
        <p:spPr>
          <a:xfrm>
            <a:off x="4842344" y="2145676"/>
            <a:ext cx="3707527" cy="276995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n-lt"/>
                <a:ea typeface="Comfortaa"/>
                <a:cs typeface="Comfortaa"/>
                <a:sym typeface="Comfortaa"/>
              </a:rPr>
              <a:t>Unsupervised screen time may increase exposure to dangerous sites, predators, and risky behaviors. Other risks include:</a:t>
            </a:r>
            <a:endParaRPr>
              <a:latin typeface="+mn-lt"/>
              <a:ea typeface="Comfortaa"/>
              <a:cs typeface="Comfortaa"/>
              <a:sym typeface="Comfortaa"/>
            </a:endParaRPr>
          </a:p>
          <a:p>
            <a:pPr marL="0" lvl="0" indent="0" algn="l" rtl="0">
              <a:spcBef>
                <a:spcPts val="0"/>
              </a:spcBef>
              <a:spcAft>
                <a:spcPts val="0"/>
              </a:spcAft>
              <a:buNone/>
            </a:pPr>
            <a:endParaRPr>
              <a:latin typeface="+mn-lt"/>
              <a:ea typeface="Comfortaa"/>
              <a:cs typeface="Comfortaa"/>
              <a:sym typeface="Comfortaa"/>
            </a:endParaRPr>
          </a:p>
          <a:p>
            <a:pPr marL="0" lvl="0" indent="0" algn="l" rtl="0">
              <a:spcBef>
                <a:spcPts val="0"/>
              </a:spcBef>
              <a:spcAft>
                <a:spcPts val="0"/>
              </a:spcAft>
              <a:buNone/>
            </a:pPr>
            <a:r>
              <a:rPr lang="en">
                <a:latin typeface="+mn-lt"/>
                <a:ea typeface="Comfortaa"/>
                <a:cs typeface="Comfortaa"/>
                <a:sym typeface="Comfortaa"/>
              </a:rPr>
              <a:t>risk of obesity</a:t>
            </a:r>
            <a:endParaRPr>
              <a:latin typeface="+mn-lt"/>
              <a:ea typeface="Comfortaa"/>
              <a:cs typeface="Comfortaa"/>
              <a:sym typeface="Comfortaa"/>
            </a:endParaRPr>
          </a:p>
          <a:p>
            <a:pPr marL="0" lvl="0" indent="0" algn="l" rtl="0">
              <a:spcBef>
                <a:spcPts val="0"/>
              </a:spcBef>
              <a:spcAft>
                <a:spcPts val="0"/>
              </a:spcAft>
              <a:buNone/>
            </a:pPr>
            <a:r>
              <a:rPr lang="en">
                <a:latin typeface="+mn-lt"/>
                <a:ea typeface="Comfortaa"/>
                <a:cs typeface="Comfortaa"/>
                <a:sym typeface="Comfortaa"/>
              </a:rPr>
              <a:t>sleep deprivation,</a:t>
            </a:r>
            <a:endParaRPr>
              <a:latin typeface="+mn-lt"/>
              <a:ea typeface="Comfortaa"/>
              <a:cs typeface="Comfortaa"/>
              <a:sym typeface="Comfortaa"/>
            </a:endParaRPr>
          </a:p>
          <a:p>
            <a:pPr marL="0" lvl="0" indent="0" algn="l" rtl="0">
              <a:spcBef>
                <a:spcPts val="0"/>
              </a:spcBef>
              <a:spcAft>
                <a:spcPts val="0"/>
              </a:spcAft>
              <a:buNone/>
            </a:pPr>
            <a:r>
              <a:rPr lang="en">
                <a:latin typeface="+mn-lt"/>
                <a:ea typeface="Comfortaa"/>
                <a:cs typeface="Comfortaa"/>
                <a:sym typeface="Comfortaa"/>
              </a:rPr>
              <a:t>decreased cognitive ability,</a:t>
            </a:r>
            <a:endParaRPr>
              <a:latin typeface="+mn-lt"/>
              <a:ea typeface="Comfortaa"/>
              <a:cs typeface="Comfortaa"/>
              <a:sym typeface="Comfortaa"/>
            </a:endParaRPr>
          </a:p>
          <a:p>
            <a:pPr marL="0" lvl="0" indent="0" algn="l" rtl="0">
              <a:spcBef>
                <a:spcPts val="0"/>
              </a:spcBef>
              <a:spcAft>
                <a:spcPts val="0"/>
              </a:spcAft>
              <a:buNone/>
            </a:pPr>
            <a:r>
              <a:rPr lang="en">
                <a:latin typeface="+mn-lt"/>
                <a:ea typeface="Comfortaa"/>
                <a:cs typeface="Comfortaa"/>
                <a:sym typeface="Comfortaa"/>
              </a:rPr>
              <a:t>impaired socializing skills,</a:t>
            </a:r>
            <a:endParaRPr>
              <a:latin typeface="+mn-lt"/>
              <a:ea typeface="Comfortaa"/>
              <a:cs typeface="Comfortaa"/>
              <a:sym typeface="Comfortaa"/>
            </a:endParaRPr>
          </a:p>
          <a:p>
            <a:pPr marL="0" lvl="0" indent="0" algn="l" rtl="0">
              <a:spcBef>
                <a:spcPts val="0"/>
              </a:spcBef>
              <a:spcAft>
                <a:spcPts val="0"/>
              </a:spcAft>
              <a:buNone/>
            </a:pPr>
            <a:r>
              <a:rPr lang="en">
                <a:latin typeface="+mn-lt"/>
                <a:ea typeface="Comfortaa"/>
                <a:cs typeface="Comfortaa"/>
                <a:sym typeface="Comfortaa"/>
              </a:rPr>
              <a:t>weakened emotional skills,</a:t>
            </a:r>
            <a:endParaRPr>
              <a:latin typeface="+mn-lt"/>
              <a:ea typeface="Comfortaa"/>
              <a:cs typeface="Comfortaa"/>
              <a:sym typeface="Comfortaa"/>
            </a:endParaRPr>
          </a:p>
          <a:p>
            <a:pPr marL="0" lvl="0" indent="0" algn="l" rtl="0">
              <a:spcBef>
                <a:spcPts val="0"/>
              </a:spcBef>
              <a:spcAft>
                <a:spcPts val="0"/>
              </a:spcAft>
              <a:buNone/>
            </a:pPr>
            <a:r>
              <a:rPr lang="en">
                <a:latin typeface="+mn-lt"/>
                <a:ea typeface="Comfortaa"/>
                <a:cs typeface="Comfortaa"/>
                <a:sym typeface="Comfortaa"/>
              </a:rPr>
              <a:t>delayed learning and lower self-esteem</a:t>
            </a:r>
            <a:endParaRPr>
              <a:latin typeface="+mn-lt"/>
              <a:ea typeface="Comfortaa"/>
              <a:cs typeface="Comfortaa"/>
              <a:sym typeface="Comfortaa"/>
            </a:endParaRPr>
          </a:p>
          <a:p>
            <a:pPr marL="0" lvl="0" indent="0" algn="l" rtl="0">
              <a:spcBef>
                <a:spcPts val="0"/>
              </a:spcBef>
              <a:spcAft>
                <a:spcPts val="0"/>
              </a:spcAft>
              <a:buNone/>
            </a:pPr>
            <a:endParaRPr>
              <a:latin typeface="+mn-lt"/>
              <a:ea typeface="Comfortaa"/>
              <a:cs typeface="Comfortaa"/>
              <a:sym typeface="Comfortaa"/>
            </a:endParaRPr>
          </a:p>
          <a:p>
            <a:pPr marL="0" lvl="0" indent="0" algn="l" rtl="0">
              <a:spcBef>
                <a:spcPts val="0"/>
              </a:spcBef>
              <a:spcAft>
                <a:spcPts val="0"/>
              </a:spcAft>
              <a:buNone/>
            </a:pPr>
            <a:endParaRPr>
              <a:latin typeface="+mn-lt"/>
              <a:ea typeface="Comfortaa"/>
              <a:cs typeface="Comfortaa"/>
              <a:sym typeface="Comforta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8"/>
          <p:cNvPicPr preferRelativeResize="0"/>
          <p:nvPr/>
        </p:nvPicPr>
        <p:blipFill>
          <a:blip r:embed="rId3">
            <a:alphaModFix/>
          </a:blip>
          <a:stretch>
            <a:fillRect/>
          </a:stretch>
        </p:blipFill>
        <p:spPr>
          <a:xfrm>
            <a:off x="0" y="0"/>
            <a:ext cx="9144000" cy="5143500"/>
          </a:xfrm>
          <a:prstGeom prst="rect">
            <a:avLst/>
          </a:prstGeom>
          <a:noFill/>
          <a:ln>
            <a:noFill/>
          </a:ln>
        </p:spPr>
      </p:pic>
      <p:sp>
        <p:nvSpPr>
          <p:cNvPr id="82" name="Google Shape;82;p18"/>
          <p:cNvSpPr txBox="1"/>
          <p:nvPr/>
        </p:nvSpPr>
        <p:spPr>
          <a:xfrm>
            <a:off x="763975" y="2169325"/>
            <a:ext cx="3919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Comfortaa"/>
                <a:ea typeface="Comfortaa"/>
                <a:cs typeface="Comfortaa"/>
                <a:sym typeface="Comfortaa"/>
              </a:rPr>
              <a:t>Your Text Here…</a:t>
            </a:r>
            <a:endParaRPr sz="1200">
              <a:latin typeface="Comfortaa"/>
              <a:ea typeface="Comfortaa"/>
              <a:cs typeface="Comfortaa"/>
              <a:sym typeface="Comfortaa"/>
            </a:endParaRPr>
          </a:p>
        </p:txBody>
      </p:sp>
      <p:pic>
        <p:nvPicPr>
          <p:cNvPr id="83" name="Google Shape;83;p18"/>
          <p:cNvPicPr preferRelativeResize="0"/>
          <p:nvPr/>
        </p:nvPicPr>
        <p:blipFill>
          <a:blip r:embed="rId4">
            <a:alphaModFix/>
          </a:blip>
          <a:stretch>
            <a:fillRect/>
          </a:stretch>
        </p:blipFill>
        <p:spPr>
          <a:xfrm>
            <a:off x="0" y="0"/>
            <a:ext cx="9144000" cy="5143500"/>
          </a:xfrm>
          <a:prstGeom prst="rect">
            <a:avLst/>
          </a:prstGeom>
          <a:noFill/>
          <a:ln>
            <a:noFill/>
          </a:ln>
        </p:spPr>
      </p:pic>
      <p:sp>
        <p:nvSpPr>
          <p:cNvPr id="84" name="Google Shape;84;p18"/>
          <p:cNvSpPr txBox="1"/>
          <p:nvPr/>
        </p:nvSpPr>
        <p:spPr>
          <a:xfrm>
            <a:off x="763975" y="2169325"/>
            <a:ext cx="2348100" cy="104641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SzPts val="1200"/>
              <a:buFont typeface="Comfortaa"/>
              <a:buChar char="●"/>
            </a:pPr>
            <a:r>
              <a:rPr lang="en" dirty="0">
                <a:latin typeface="+mn-lt"/>
                <a:ea typeface="Comfortaa"/>
                <a:cs typeface="Comfortaa"/>
                <a:sym typeface="Comfortaa"/>
              </a:rPr>
              <a:t>Non-educational screen time should be limited to about 1 hour per weekday </a:t>
            </a:r>
            <a:endParaRPr dirty="0">
              <a:latin typeface="+mn-lt"/>
              <a:ea typeface="Comfortaa"/>
              <a:cs typeface="Comfortaa"/>
              <a:sym typeface="Comfortaa"/>
            </a:endParaRPr>
          </a:p>
        </p:txBody>
      </p:sp>
      <p:sp>
        <p:nvSpPr>
          <p:cNvPr id="85" name="Google Shape;85;p18"/>
          <p:cNvSpPr txBox="1"/>
          <p:nvPr/>
        </p:nvSpPr>
        <p:spPr>
          <a:xfrm>
            <a:off x="3397950" y="2169325"/>
            <a:ext cx="2348100" cy="1046410"/>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SzPts val="1200"/>
              <a:buFont typeface="Comfortaa"/>
              <a:buChar char="●"/>
            </a:pPr>
            <a:r>
              <a:rPr lang="en" dirty="0">
                <a:latin typeface="+mn-lt"/>
                <a:ea typeface="Comfortaa"/>
                <a:cs typeface="Comfortaa"/>
                <a:sym typeface="Comfortaa"/>
              </a:rPr>
              <a:t>Non-educational screen time should be limited to under 2 hours per weekday</a:t>
            </a:r>
            <a:endParaRPr dirty="0">
              <a:latin typeface="+mn-lt"/>
              <a:ea typeface="Comfortaa"/>
              <a:cs typeface="Comfortaa"/>
              <a:sym typeface="Comfortaa"/>
            </a:endParaRPr>
          </a:p>
        </p:txBody>
      </p:sp>
      <p:sp>
        <p:nvSpPr>
          <p:cNvPr id="86" name="Google Shape;86;p18"/>
          <p:cNvSpPr txBox="1"/>
          <p:nvPr/>
        </p:nvSpPr>
        <p:spPr>
          <a:xfrm>
            <a:off x="6139925" y="1691400"/>
            <a:ext cx="21054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lt1"/>
                </a:solidFill>
                <a:latin typeface="+mn-lt"/>
                <a:ea typeface="Comfortaa"/>
                <a:cs typeface="Comfortaa"/>
                <a:sym typeface="Comfortaa"/>
              </a:rPr>
              <a:t>Most importantly, screen time should be considered as family time as well, and not just time where your child is otherwise solitarily engaged.</a:t>
            </a:r>
            <a:endParaRPr sz="1200" b="1">
              <a:solidFill>
                <a:schemeClr val="lt1"/>
              </a:solidFill>
              <a:latin typeface="+mn-lt"/>
              <a:ea typeface="Comfortaa"/>
              <a:cs typeface="Comfortaa"/>
              <a:sym typeface="Comfortaa"/>
            </a:endParaRPr>
          </a:p>
          <a:p>
            <a:pPr marL="0" lvl="0" indent="0" algn="l" rtl="0">
              <a:spcBef>
                <a:spcPts val="0"/>
              </a:spcBef>
              <a:spcAft>
                <a:spcPts val="0"/>
              </a:spcAft>
              <a:buNone/>
            </a:pPr>
            <a:r>
              <a:rPr lang="en" sz="1200" b="1">
                <a:solidFill>
                  <a:schemeClr val="lt1"/>
                </a:solidFill>
                <a:latin typeface="+mn-lt"/>
                <a:ea typeface="Comfortaa"/>
                <a:cs typeface="Comfortaa"/>
                <a:sym typeface="Comfortaa"/>
              </a:rPr>
              <a:t>Screen time together will allow adults to have broader discussions about what a child is watching</a:t>
            </a:r>
            <a:endParaRPr sz="1200" b="1">
              <a:solidFill>
                <a:schemeClr val="lt1"/>
              </a:solidFill>
              <a:latin typeface="+mn-lt"/>
              <a:ea typeface="Comfortaa"/>
              <a:cs typeface="Comfortaa"/>
              <a:sym typeface="Comfortaa"/>
            </a:endParaRPr>
          </a:p>
        </p:txBody>
      </p:sp>
      <p:sp>
        <p:nvSpPr>
          <p:cNvPr id="87" name="Google Shape;87;p18"/>
          <p:cNvSpPr txBox="1"/>
          <p:nvPr/>
        </p:nvSpPr>
        <p:spPr>
          <a:xfrm>
            <a:off x="2519068" y="4021038"/>
            <a:ext cx="15930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latin typeface="+mn-lt"/>
                <a:ea typeface="Comfortaa"/>
                <a:cs typeface="Comfortaa"/>
                <a:sym typeface="Comfortaa"/>
              </a:rPr>
              <a:t>up to 3 hours on weekend days</a:t>
            </a:r>
            <a:endParaRPr>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9"/>
          <p:cNvPicPr preferRelativeResize="0"/>
          <p:nvPr/>
        </p:nvPicPr>
        <p:blipFill>
          <a:blip r:embed="rId3">
            <a:alphaModFix/>
          </a:blip>
          <a:stretch>
            <a:fillRect/>
          </a:stretch>
        </p:blipFill>
        <p:spPr>
          <a:xfrm>
            <a:off x="0" y="0"/>
            <a:ext cx="9144000" cy="5143500"/>
          </a:xfrm>
          <a:prstGeom prst="rect">
            <a:avLst/>
          </a:prstGeom>
          <a:noFill/>
          <a:ln>
            <a:noFill/>
          </a:ln>
        </p:spPr>
      </p:pic>
      <p:sp>
        <p:nvSpPr>
          <p:cNvPr id="93" name="Google Shape;93;p19"/>
          <p:cNvSpPr txBox="1"/>
          <p:nvPr/>
        </p:nvSpPr>
        <p:spPr>
          <a:xfrm>
            <a:off x="652200" y="2081861"/>
            <a:ext cx="3919800" cy="2380621"/>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u="sng" dirty="0">
                <a:solidFill>
                  <a:srgbClr val="2200CC"/>
                </a:solidFill>
                <a:latin typeface="+mn-lt"/>
                <a:ea typeface="Comfortaa Medium"/>
                <a:cs typeface="Comfortaa Medium"/>
                <a:sym typeface="Comfortaa Medium"/>
                <a:hlinkClick r:id="rId4">
                  <a:extLst>
                    <a:ext uri="{A12FA001-AC4F-418D-AE19-62706E023703}">
                      <ahyp:hlinkClr xmlns:ahyp="http://schemas.microsoft.com/office/drawing/2018/hyperlinkcolor" val="tx"/>
                    </a:ext>
                  </a:extLst>
                </a:hlinkClick>
              </a:rPr>
              <a:t>Common Sense Media</a:t>
            </a:r>
            <a:r>
              <a:rPr lang="en" dirty="0">
                <a:solidFill>
                  <a:schemeClr val="dk1"/>
                </a:solidFill>
                <a:latin typeface="+mn-lt"/>
                <a:ea typeface="Comfortaa Medium"/>
                <a:cs typeface="Comfortaa Medium"/>
                <a:sym typeface="Comfortaa Medium"/>
              </a:rPr>
              <a:t> </a:t>
            </a:r>
            <a:endParaRPr dirty="0">
              <a:solidFill>
                <a:schemeClr val="dk1"/>
              </a:solidFill>
              <a:latin typeface="+mn-lt"/>
              <a:ea typeface="Comfortaa Medium"/>
              <a:cs typeface="Comfortaa Medium"/>
              <a:sym typeface="Comfortaa Medium"/>
            </a:endParaRPr>
          </a:p>
          <a:p>
            <a:pPr marL="0" lvl="0" indent="0" algn="l" rtl="0">
              <a:lnSpc>
                <a:spcPct val="115000"/>
              </a:lnSpc>
              <a:spcBef>
                <a:spcPts val="1200"/>
              </a:spcBef>
              <a:spcAft>
                <a:spcPts val="0"/>
              </a:spcAft>
              <a:buNone/>
            </a:pPr>
            <a:r>
              <a:rPr lang="en" dirty="0">
                <a:solidFill>
                  <a:schemeClr val="dk1"/>
                </a:solidFill>
                <a:latin typeface="+mn-lt"/>
                <a:ea typeface="Comfortaa Medium"/>
                <a:cs typeface="Comfortaa Medium"/>
                <a:sym typeface="Comfortaa Medium"/>
              </a:rPr>
              <a:t>With any screen media you choose for your children (or they choose for themselves), you want to look for how it engages your child.</a:t>
            </a:r>
            <a:endParaRPr dirty="0">
              <a:solidFill>
                <a:schemeClr val="dk1"/>
              </a:solidFill>
              <a:latin typeface="+mn-lt"/>
              <a:ea typeface="Comfortaa Medium"/>
              <a:cs typeface="Comfortaa Medium"/>
              <a:sym typeface="Comfortaa Medium"/>
            </a:endParaRPr>
          </a:p>
          <a:p>
            <a:pPr marL="0" lvl="0" indent="0" algn="l" rtl="0">
              <a:lnSpc>
                <a:spcPct val="115000"/>
              </a:lnSpc>
              <a:spcBef>
                <a:spcPts val="1200"/>
              </a:spcBef>
              <a:spcAft>
                <a:spcPts val="0"/>
              </a:spcAft>
              <a:buNone/>
            </a:pPr>
            <a:r>
              <a:rPr lang="en" dirty="0">
                <a:solidFill>
                  <a:schemeClr val="dk1"/>
                </a:solidFill>
                <a:latin typeface="+mn-lt"/>
                <a:ea typeface="Comfortaa Medium"/>
                <a:cs typeface="Comfortaa Medium"/>
                <a:sym typeface="Comfortaa Medium"/>
              </a:rPr>
              <a:t>Consider the various types of screen media they are consuming: movies, games, TV shows, apps</a:t>
            </a:r>
            <a:endParaRPr dirty="0">
              <a:solidFill>
                <a:schemeClr val="dk1"/>
              </a:solidFill>
              <a:latin typeface="+mn-lt"/>
              <a:ea typeface="Comfortaa Medium"/>
              <a:cs typeface="Comfortaa Medium"/>
              <a:sym typeface="Comfortaa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99" name="Google Shape;99;p20"/>
          <p:cNvSpPr txBox="1"/>
          <p:nvPr/>
        </p:nvSpPr>
        <p:spPr>
          <a:xfrm>
            <a:off x="778968" y="2877674"/>
            <a:ext cx="3610200" cy="8309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latin typeface="+mn-lt"/>
                <a:ea typeface="Comfortaa"/>
                <a:cs typeface="Comfortaa"/>
                <a:sym typeface="Comfortaa"/>
              </a:rPr>
              <a:t>Connection: </a:t>
            </a:r>
            <a:r>
              <a:rPr lang="en" dirty="0">
                <a:latin typeface="+mn-lt"/>
                <a:ea typeface="Comfortaa"/>
                <a:cs typeface="Comfortaa"/>
                <a:sym typeface="Comfortaa"/>
              </a:rPr>
              <a:t>Important that children have a personal connection with what they are playing, reading and watching</a:t>
            </a:r>
            <a:endParaRPr dirty="0">
              <a:latin typeface="+mn-lt"/>
              <a:ea typeface="Comfortaa"/>
              <a:cs typeface="Comfortaa"/>
              <a:sym typeface="Comfortaa"/>
            </a:endParaRPr>
          </a:p>
        </p:txBody>
      </p:sp>
      <p:sp>
        <p:nvSpPr>
          <p:cNvPr id="100" name="Google Shape;100;p20"/>
          <p:cNvSpPr txBox="1"/>
          <p:nvPr/>
        </p:nvSpPr>
        <p:spPr>
          <a:xfrm>
            <a:off x="4831705" y="2831457"/>
            <a:ext cx="36102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mn-lt"/>
                <a:ea typeface="Comfortaa"/>
                <a:cs typeface="Comfortaa"/>
                <a:sym typeface="Comfortaa"/>
              </a:rPr>
              <a:t>Critical thinking: Look for apps and games that dive deep into a particular skill or subject and that allow children to strategize through scenarios.</a:t>
            </a:r>
            <a:endParaRPr dirty="0">
              <a:latin typeface="+mn-lt"/>
              <a:ea typeface="Comfortaa"/>
              <a:cs typeface="Comfortaa"/>
              <a:sym typeface="Comfortaa"/>
            </a:endParaRPr>
          </a:p>
        </p:txBody>
      </p:sp>
      <p:sp>
        <p:nvSpPr>
          <p:cNvPr id="101" name="Google Shape;101;p20"/>
          <p:cNvSpPr txBox="1"/>
          <p:nvPr/>
        </p:nvSpPr>
        <p:spPr>
          <a:xfrm>
            <a:off x="3737850" y="501725"/>
            <a:ext cx="16683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500" b="1"/>
              <a:t>Follow </a:t>
            </a:r>
            <a:endParaRPr sz="1500" b="1"/>
          </a:p>
          <a:p>
            <a:pPr marL="0" lvl="0" indent="0" algn="ctr" rtl="0">
              <a:spcBef>
                <a:spcPts val="0"/>
              </a:spcBef>
              <a:spcAft>
                <a:spcPts val="0"/>
              </a:spcAft>
              <a:buNone/>
            </a:pPr>
            <a:r>
              <a:rPr lang="en" sz="1500" b="1"/>
              <a:t>the </a:t>
            </a:r>
            <a:endParaRPr sz="1500" b="1"/>
          </a:p>
          <a:p>
            <a:pPr marL="0" lvl="0" indent="0" algn="ctr" rtl="0">
              <a:spcBef>
                <a:spcPts val="0"/>
              </a:spcBef>
              <a:spcAft>
                <a:spcPts val="0"/>
              </a:spcAft>
              <a:buNone/>
            </a:pPr>
            <a:r>
              <a:rPr lang="en" sz="1500" b="1"/>
              <a:t>Four Cs</a:t>
            </a:r>
            <a:endParaRPr sz="1500" b="1"/>
          </a:p>
        </p:txBody>
      </p:sp>
      <p:sp>
        <p:nvSpPr>
          <p:cNvPr id="102" name="Google Shape;102;p20"/>
          <p:cNvSpPr txBox="1"/>
          <p:nvPr/>
        </p:nvSpPr>
        <p:spPr>
          <a:xfrm>
            <a:off x="1582310" y="2202450"/>
            <a:ext cx="5705390" cy="74017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Clr>
                <a:schemeClr val="dk1"/>
              </a:buClr>
              <a:buSzPts val="1100"/>
              <a:buFont typeface="Arial"/>
              <a:buNone/>
            </a:pPr>
            <a:r>
              <a:rPr lang="en" b="1" dirty="0">
                <a:solidFill>
                  <a:schemeClr val="dk1"/>
                </a:solidFill>
                <a:latin typeface="+mn-lt"/>
                <a:ea typeface="Comfortaa"/>
                <a:cs typeface="Comfortaa"/>
                <a:sym typeface="Comfortaa"/>
              </a:rPr>
              <a:t>Four Cs: connection, critical thinking, creativity, and context.</a:t>
            </a:r>
            <a:endParaRPr b="1" dirty="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1"/>
          <p:cNvPicPr preferRelativeResize="0"/>
          <p:nvPr/>
        </p:nvPicPr>
        <p:blipFill>
          <a:blip r:embed="rId3">
            <a:alphaModFix/>
          </a:blip>
          <a:stretch>
            <a:fillRect/>
          </a:stretch>
        </p:blipFill>
        <p:spPr>
          <a:xfrm>
            <a:off x="0" y="0"/>
            <a:ext cx="9144000" cy="5143500"/>
          </a:xfrm>
          <a:prstGeom prst="rect">
            <a:avLst/>
          </a:prstGeom>
          <a:noFill/>
          <a:ln>
            <a:noFill/>
          </a:ln>
        </p:spPr>
      </p:pic>
      <p:sp>
        <p:nvSpPr>
          <p:cNvPr id="108" name="Google Shape;108;p21"/>
          <p:cNvSpPr txBox="1"/>
          <p:nvPr/>
        </p:nvSpPr>
        <p:spPr>
          <a:xfrm>
            <a:off x="763975" y="2296750"/>
            <a:ext cx="3610200" cy="104641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latin typeface="+mn-lt"/>
                <a:ea typeface="Comfortaa"/>
                <a:cs typeface="Comfortaa"/>
                <a:sym typeface="Comfortaa"/>
              </a:rPr>
              <a:t>Creativity: </a:t>
            </a:r>
            <a:r>
              <a:rPr lang="en" dirty="0">
                <a:latin typeface="+mn-lt"/>
                <a:ea typeface="Comfortaa"/>
                <a:cs typeface="Comfortaa"/>
                <a:sym typeface="Comfortaa"/>
              </a:rPr>
              <a:t>Media that allows children to create something new gives them more ownership over what they are learning so look for media that involves creativity.</a:t>
            </a:r>
            <a:endParaRPr dirty="0">
              <a:latin typeface="+mn-lt"/>
              <a:ea typeface="Comfortaa"/>
              <a:cs typeface="Comfortaa"/>
              <a:sym typeface="Comfortaa"/>
            </a:endParaRPr>
          </a:p>
        </p:txBody>
      </p:sp>
      <p:sp>
        <p:nvSpPr>
          <p:cNvPr id="109" name="Google Shape;109;p21"/>
          <p:cNvSpPr txBox="1"/>
          <p:nvPr/>
        </p:nvSpPr>
        <p:spPr>
          <a:xfrm>
            <a:off x="4963525" y="2296750"/>
            <a:ext cx="3610200" cy="126185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dirty="0">
                <a:latin typeface="+mn-lt"/>
                <a:ea typeface="Comfortaa"/>
                <a:cs typeface="Comfortaa"/>
                <a:sym typeface="Comfortaa"/>
              </a:rPr>
              <a:t>Context: </a:t>
            </a:r>
            <a:r>
              <a:rPr lang="en" dirty="0">
                <a:latin typeface="+mn-lt"/>
                <a:ea typeface="Comfortaa"/>
                <a:cs typeface="Comfortaa"/>
                <a:sym typeface="Comfortaa"/>
              </a:rPr>
              <a:t>Help children discuss and consider what they are watching and learning about. Ask questions and extend learning.</a:t>
            </a:r>
            <a:endParaRPr dirty="0">
              <a:latin typeface="+mn-lt"/>
              <a:ea typeface="Comfortaa"/>
              <a:cs typeface="Comfortaa"/>
              <a:sym typeface="Comfortaa"/>
            </a:endParaRPr>
          </a:p>
          <a:p>
            <a:pPr marL="0" lvl="0" indent="0" algn="l" rtl="0">
              <a:spcBef>
                <a:spcPts val="0"/>
              </a:spcBef>
              <a:spcAft>
                <a:spcPts val="0"/>
              </a:spcAft>
              <a:buNone/>
            </a:pPr>
            <a:endParaRPr dirty="0">
              <a:latin typeface="+mn-lt"/>
              <a:ea typeface="Comfortaa"/>
              <a:cs typeface="Comfortaa"/>
              <a:sym typeface="Comforta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1330</Words>
  <Application>Microsoft Macintosh PowerPoint</Application>
  <PresentationFormat>On-screen Show (16:9)</PresentationFormat>
  <Paragraphs>69</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Times New Roman</vt:lpstr>
      <vt:lpstr>Comfortaa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Erima Fobbs</cp:lastModifiedBy>
  <cp:revision>2</cp:revision>
  <dcterms:modified xsi:type="dcterms:W3CDTF">2023-04-19T02:53:56Z</dcterms:modified>
</cp:coreProperties>
</file>