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Montserrat" pitchFamily="2" charset="77"/>
      <p:regular r:id="rId20"/>
      <p:bold r:id="rId21"/>
      <p:italic r:id="rId22"/>
      <p:boldItalic r:id="rId23"/>
    </p:embeddedFont>
    <p:embeddedFont>
      <p:font typeface="Oswald"/>
      <p:regular r:id="rId24"/>
      <p:bold r:id="rId25"/>
    </p:embeddedFont>
    <p:embeddedFont>
      <p:font typeface="Playfair Display"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120" d="100"/>
          <a:sy n="120" d="100"/>
        </p:scale>
        <p:origin x="8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Shape 2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Shape 55"/>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9pPr>
          </a:lstStyle>
          <a:p>
            <a:endParaRPr/>
          </a:p>
        </p:txBody>
      </p:sp>
      <p:sp>
        <p:nvSpPr>
          <p:cNvPr id="58" name="Shape 58"/>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9pPr>
          </a:lstStyle>
          <a:p>
            <a:endParaRPr/>
          </a:p>
        </p:txBody>
      </p:sp>
      <p:sp>
        <p:nvSpPr>
          <p:cNvPr id="59" name="Shape 5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62" name="Shape 6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63" name="Shape 6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64"/>
        <p:cNvGrpSpPr/>
        <p:nvPr/>
      </p:nvGrpSpPr>
      <p:grpSpPr>
        <a:xfrm>
          <a:off x="0" y="0"/>
          <a:ext cx="0" cy="0"/>
          <a:chOff x="0" y="0"/>
          <a:chExt cx="0" cy="0"/>
        </a:xfrm>
      </p:grpSpPr>
      <p:sp>
        <p:nvSpPr>
          <p:cNvPr id="65" name="Shape 6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9pPr>
          </a:lstStyle>
          <a:p>
            <a:endParaRPr/>
          </a:p>
        </p:txBody>
      </p:sp>
      <p:sp>
        <p:nvSpPr>
          <p:cNvPr id="67" name="Shape 6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0" name="Shape 70"/>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1" name="Shape 71"/>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2" name="Shape 7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5" name="Shape 75"/>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9pPr>
          </a:lstStyle>
          <a:p>
            <a:endParaRPr/>
          </a:p>
        </p:txBody>
      </p:sp>
      <p:sp>
        <p:nvSpPr>
          <p:cNvPr id="78" name="Shape 7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9" name="Shape 7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9pPr>
          </a:lstStyle>
          <a:p>
            <a:endParaRPr/>
          </a:p>
        </p:txBody>
      </p:sp>
      <p:sp>
        <p:nvSpPr>
          <p:cNvPr id="82" name="Shape 8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Shape 85"/>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86" name="Shape 86"/>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1pPr>
            <a:lvl2pPr marR="0" lvl="1"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2pPr>
            <a:lvl3pPr marR="0" lvl="2"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3pPr>
            <a:lvl4pPr marR="0" lvl="3"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4pPr>
            <a:lvl5pPr marR="0" lvl="4"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5pPr>
            <a:lvl6pPr marR="0" lvl="5"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6pPr>
            <a:lvl7pPr marR="0" lvl="6"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7pPr>
            <a:lvl8pPr marR="0" lvl="7"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8pPr>
            <a:lvl9pPr marR="0" lvl="8"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9pPr>
          </a:lstStyle>
          <a:p>
            <a:endParaRPr/>
          </a:p>
        </p:txBody>
      </p:sp>
      <p:sp>
        <p:nvSpPr>
          <p:cNvPr id="87" name="Shape 87"/>
          <p:cNvSpPr txBox="1">
            <a:spLocks noGrp="1"/>
          </p:cNvSpPr>
          <p:nvPr>
            <p:ph type="subTitle" idx="1"/>
          </p:nvPr>
        </p:nvSpPr>
        <p:spPr>
          <a:xfrm>
            <a:off x="265500" y="2921400"/>
            <a:ext cx="4045200" cy="1345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9pPr>
          </a:lstStyle>
          <a:p>
            <a:endParaRPr/>
          </a:p>
        </p:txBody>
      </p:sp>
      <p:sp>
        <p:nvSpPr>
          <p:cNvPr id="88" name="Shape 8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9" name="Shape 8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92" name="Shape 9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999925"/>
            <a:ext cx="8520600" cy="2146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9pPr>
          </a:lstStyle>
          <a:p>
            <a:endParaRPr/>
          </a:p>
        </p:txBody>
      </p:sp>
      <p:sp>
        <p:nvSpPr>
          <p:cNvPr id="95" name="Shape 95"/>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ctr"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96" name="Shape 96"/>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52" name="Shape 5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53" name="Shape 5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lf4oKqTUc8"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u4qpSSwAAXI"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400"/>
              <a:buFont typeface="Playfair Display"/>
              <a:buNone/>
            </a:pPr>
            <a:r>
              <a:rPr lang="en" sz="6800" b="1" i="0" u="none" strike="noStrike" cap="none">
                <a:solidFill>
                  <a:srgbClr val="FF0000"/>
                </a:solidFill>
                <a:latin typeface="Arial"/>
                <a:ea typeface="Arial"/>
                <a:cs typeface="Arial"/>
                <a:sym typeface="Arial"/>
              </a:rPr>
              <a:t>All About Me</a:t>
            </a:r>
            <a:endParaRPr sz="68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400"/>
              <a:buFont typeface="Playfair Display"/>
              <a:buNone/>
            </a:pPr>
            <a:r>
              <a:rPr lang="en" sz="1800">
                <a:solidFill>
                  <a:srgbClr val="FF0000"/>
                </a:solidFill>
                <a:latin typeface="Arial"/>
                <a:ea typeface="Arial"/>
                <a:cs typeface="Arial"/>
                <a:sym typeface="Arial"/>
              </a:rPr>
              <a:t>Emergency and Non-Emergency Situations</a:t>
            </a:r>
            <a:endParaRPr sz="1800" b="1" i="0" u="none" strike="noStrike" cap="none">
              <a:solidFill>
                <a:srgbClr val="FF0000"/>
              </a:solidFill>
              <a:latin typeface="Arial"/>
              <a:ea typeface="Arial"/>
              <a:cs typeface="Arial"/>
              <a:sym typeface="Arial"/>
            </a:endParaRPr>
          </a:p>
        </p:txBody>
      </p:sp>
      <p:sp>
        <p:nvSpPr>
          <p:cNvPr id="104" name="Shape 104"/>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Montserrat"/>
              <a:buNone/>
            </a:pPr>
            <a:r>
              <a:rPr lang="en" sz="2400" b="1" i="0" u="none" strike="noStrike" cap="none">
                <a:solidFill>
                  <a:srgbClr val="FF0000"/>
                </a:solidFill>
                <a:latin typeface="Arial"/>
                <a:ea typeface="Arial"/>
                <a:cs typeface="Arial"/>
                <a:sym typeface="Arial"/>
              </a:rPr>
              <a:t>Let’s learn about Health!</a:t>
            </a:r>
            <a:endParaRPr sz="2400" b="1" i="0" u="none" strike="noStrike" cap="none">
              <a:solidFill>
                <a:schemeClr val="lt1"/>
              </a:solidFill>
              <a:latin typeface="Montserrat"/>
              <a:ea typeface="Montserrat"/>
              <a:cs typeface="Montserrat"/>
              <a:sym typeface="Montserrat"/>
            </a:endParaRPr>
          </a:p>
        </p:txBody>
      </p:sp>
      <p:pic>
        <p:nvPicPr>
          <p:cNvPr id="105" name="Shape 105"/>
          <p:cNvPicPr preferRelativeResize="0"/>
          <p:nvPr/>
        </p:nvPicPr>
        <p:blipFill rotWithShape="1">
          <a:blip r:embed="rId3">
            <a:alphaModFix/>
          </a:blip>
          <a:srcRect/>
          <a:stretch/>
        </p:blipFill>
        <p:spPr>
          <a:xfrm>
            <a:off x="6960950" y="2835425"/>
            <a:ext cx="2183049" cy="2308075"/>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Call 9-1-1</a:t>
            </a:r>
            <a:endParaRPr sz="3600" b="1">
              <a:solidFill>
                <a:srgbClr val="FF0000"/>
              </a:solidFill>
              <a:latin typeface="Arial"/>
              <a:ea typeface="Arial"/>
              <a:cs typeface="Arial"/>
              <a:sym typeface="Arial"/>
            </a:endParaRPr>
          </a:p>
        </p:txBody>
      </p:sp>
      <p:sp>
        <p:nvSpPr>
          <p:cNvPr id="174" name="Shape 174"/>
          <p:cNvSpPr txBox="1">
            <a:spLocks noGrp="1"/>
          </p:cNvSpPr>
          <p:nvPr>
            <p:ph type="body" idx="1"/>
          </p:nvPr>
        </p:nvSpPr>
        <p:spPr>
          <a:xfrm>
            <a:off x="311700" y="981950"/>
            <a:ext cx="8520600" cy="35868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Clr>
                <a:schemeClr val="dk2"/>
              </a:buClr>
              <a:buSzPts val="1400"/>
              <a:buFont typeface="Playfair Display"/>
              <a:buNone/>
            </a:pPr>
            <a:r>
              <a:rPr lang="en" sz="2400" b="1" dirty="0">
                <a:solidFill>
                  <a:srgbClr val="0000FF"/>
                </a:solidFill>
                <a:latin typeface="Arial"/>
                <a:ea typeface="Arial"/>
                <a:cs typeface="Arial"/>
                <a:sym typeface="Arial"/>
              </a:rPr>
              <a:t>Watch the video clip to learn more about calling 9-1-1. </a:t>
            </a:r>
            <a:endParaRPr sz="2400" b="1" dirty="0">
              <a:solidFill>
                <a:srgbClr val="0000FF"/>
              </a:solidFill>
              <a:latin typeface="Arial"/>
              <a:ea typeface="Arial"/>
              <a:cs typeface="Arial"/>
              <a:sym typeface="Arial"/>
            </a:endParaRPr>
          </a:p>
          <a:p>
            <a:pPr marL="0" lvl="0" indent="0" rtl="0">
              <a:spcBef>
                <a:spcPts val="1600"/>
              </a:spcBef>
              <a:spcAft>
                <a:spcPts val="0"/>
              </a:spcAft>
              <a:buClr>
                <a:schemeClr val="dk2"/>
              </a:buClr>
              <a:buSzPts val="1400"/>
              <a:buFont typeface="Playfair Display"/>
              <a:buNone/>
            </a:pPr>
            <a:r>
              <a:rPr lang="en" sz="2400" b="1" u="sng" dirty="0">
                <a:solidFill>
                  <a:schemeClr val="hlink"/>
                </a:solidFill>
                <a:latin typeface="Arial"/>
                <a:ea typeface="Arial"/>
                <a:cs typeface="Arial"/>
                <a:sym typeface="Arial"/>
                <a:hlinkClick r:id="rId3"/>
              </a:rPr>
              <a:t>https://www.youtube.com/watch?v=ulf4oKqTUc8</a:t>
            </a:r>
            <a:endParaRPr sz="2400" b="1" dirty="0">
              <a:solidFill>
                <a:srgbClr val="0000FF"/>
              </a:solidFill>
              <a:latin typeface="Arial"/>
              <a:ea typeface="Arial"/>
              <a:cs typeface="Arial"/>
              <a:sym typeface="Arial"/>
            </a:endParaRPr>
          </a:p>
          <a:p>
            <a:pPr marL="0" lvl="0" indent="0" rtl="0">
              <a:spcBef>
                <a:spcPts val="1600"/>
              </a:spcBef>
              <a:spcAft>
                <a:spcPts val="0"/>
              </a:spcAft>
              <a:buClr>
                <a:schemeClr val="dk2"/>
              </a:buClr>
              <a:buSzPts val="1400"/>
              <a:buFont typeface="Playfair Display"/>
              <a:buNone/>
            </a:pPr>
            <a:r>
              <a:rPr lang="en" sz="1100" b="1" dirty="0">
                <a:solidFill>
                  <a:srgbClr val="0000FF"/>
                </a:solidFill>
                <a:latin typeface="Arial"/>
                <a:ea typeface="Arial"/>
                <a:cs typeface="Arial"/>
                <a:sym typeface="Arial"/>
              </a:rPr>
              <a:t>(Learning about 9-1-1 with Emergency Ernie)</a:t>
            </a:r>
            <a:endParaRPr sz="1100" b="1" dirty="0">
              <a:solidFill>
                <a:srgbClr val="0000FF"/>
              </a:solidFill>
              <a:latin typeface="Arial"/>
              <a:ea typeface="Arial"/>
              <a:cs typeface="Arial"/>
              <a:sym typeface="Arial"/>
            </a:endParaRPr>
          </a:p>
          <a:p>
            <a:pPr marL="0" lvl="0" indent="0" rtl="0">
              <a:spcBef>
                <a:spcPts val="1600"/>
              </a:spcBef>
              <a:spcAft>
                <a:spcPts val="0"/>
              </a:spcAft>
              <a:buClr>
                <a:schemeClr val="dk2"/>
              </a:buClr>
              <a:buSzPts val="1400"/>
              <a:buFont typeface="Playfair Display"/>
              <a:buNone/>
            </a:pPr>
            <a:r>
              <a:rPr lang="en" sz="2400" b="1" dirty="0">
                <a:solidFill>
                  <a:srgbClr val="9900FF"/>
                </a:solidFill>
                <a:latin typeface="Arial"/>
                <a:ea typeface="Arial"/>
                <a:cs typeface="Arial"/>
                <a:sym typeface="Arial"/>
              </a:rPr>
              <a:t>Call 911 if no adult is available</a:t>
            </a:r>
            <a:endParaRPr b="1" dirty="0">
              <a:solidFill>
                <a:srgbClr val="9900FF"/>
              </a:solidFill>
            </a:endParaRPr>
          </a:p>
          <a:p>
            <a:pPr marL="457200" lvl="0" indent="-381000" rtl="0">
              <a:spcBef>
                <a:spcPts val="1600"/>
              </a:spcBef>
              <a:spcAft>
                <a:spcPts val="0"/>
              </a:spcAft>
              <a:buNone/>
            </a:pPr>
            <a:r>
              <a:rPr lang="en" sz="2400" b="1" dirty="0">
                <a:solidFill>
                  <a:srgbClr val="9900FF"/>
                </a:solidFill>
                <a:latin typeface="Arial"/>
                <a:ea typeface="Arial"/>
                <a:cs typeface="Arial"/>
                <a:sym typeface="Arial"/>
              </a:rPr>
              <a:t>State your name, what the emergency is, and other information that you know so police can find your location</a:t>
            </a:r>
            <a:endParaRPr sz="2400" b="1" dirty="0">
              <a:solidFill>
                <a:srgbClr val="9900FF"/>
              </a:solidFill>
              <a:latin typeface="Arial"/>
              <a:ea typeface="Arial"/>
              <a:cs typeface="Arial"/>
              <a:sym typeface="Arial"/>
            </a:endParaRPr>
          </a:p>
          <a:p>
            <a:pPr marL="457200" lvl="0" indent="-381000" rtl="0">
              <a:spcBef>
                <a:spcPts val="1600"/>
              </a:spcBef>
              <a:spcAft>
                <a:spcPts val="0"/>
              </a:spcAft>
              <a:buNone/>
            </a:pPr>
            <a:endParaRPr sz="2400" b="1" dirty="0">
              <a:solidFill>
                <a:srgbClr val="0000FF"/>
              </a:solidFill>
              <a:latin typeface="Arial"/>
              <a:ea typeface="Arial"/>
              <a:cs typeface="Arial"/>
              <a:sym typeface="Arial"/>
            </a:endParaRPr>
          </a:p>
          <a:p>
            <a:pPr marL="457200" lvl="0" indent="-381000" rtl="0">
              <a:spcBef>
                <a:spcPts val="1600"/>
              </a:spcBef>
              <a:spcAft>
                <a:spcPts val="0"/>
              </a:spcAft>
              <a:buClr>
                <a:srgbClr val="FF00FF"/>
              </a:buClr>
              <a:buSzPts val="1400"/>
              <a:buFont typeface="Arial"/>
              <a:buNone/>
            </a:pPr>
            <a:r>
              <a:rPr lang="en" sz="2400" b="1" dirty="0">
                <a:solidFill>
                  <a:srgbClr val="0000FF"/>
                </a:solidFill>
                <a:latin typeface="Arial"/>
                <a:ea typeface="Arial"/>
                <a:cs typeface="Arial"/>
                <a:sym typeface="Arial"/>
              </a:rPr>
              <a:t>Let’s Practice calling 9-1-1 using a pretend phone</a:t>
            </a:r>
            <a:endParaRPr sz="2400" b="1" dirty="0">
              <a:solidFill>
                <a:srgbClr val="0000FF"/>
              </a:solidFill>
              <a:latin typeface="Arial"/>
              <a:ea typeface="Arial"/>
              <a:cs typeface="Arial"/>
              <a:sym typeface="Arial"/>
            </a:endParaRPr>
          </a:p>
          <a:p>
            <a:pPr marL="0" lvl="0" indent="0">
              <a:spcBef>
                <a:spcPts val="0"/>
              </a:spcBef>
              <a:spcAft>
                <a:spcPts val="0"/>
              </a:spcAft>
              <a:buNone/>
            </a:pPr>
            <a:endParaRPr dirty="0"/>
          </a:p>
        </p:txBody>
      </p:sp>
      <p:pic>
        <p:nvPicPr>
          <p:cNvPr id="175" name="Shape 175"/>
          <p:cNvPicPr preferRelativeResize="0"/>
          <p:nvPr/>
        </p:nvPicPr>
        <p:blipFill>
          <a:blip r:embed="rId4">
            <a:alphaModFix/>
          </a:blip>
          <a:stretch>
            <a:fillRect/>
          </a:stretch>
        </p:blipFill>
        <p:spPr>
          <a:xfrm>
            <a:off x="7871125" y="1605125"/>
            <a:ext cx="1078075" cy="215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solidFill>
                  <a:srgbClr val="FF0000"/>
                </a:solidFill>
              </a:rPr>
              <a:t>Let’s Review</a:t>
            </a:r>
            <a:endParaRPr sz="6000">
              <a:solidFill>
                <a:srgbClr val="FF0000"/>
              </a:solidFill>
            </a:endParaRPr>
          </a:p>
        </p:txBody>
      </p:sp>
      <p:pic>
        <p:nvPicPr>
          <p:cNvPr id="181" name="Shape 181"/>
          <p:cNvPicPr preferRelativeResize="0"/>
          <p:nvPr/>
        </p:nvPicPr>
        <p:blipFill>
          <a:blip r:embed="rId3">
            <a:alphaModFix/>
          </a:blip>
          <a:stretch>
            <a:fillRect/>
          </a:stretch>
        </p:blipFill>
        <p:spPr>
          <a:xfrm>
            <a:off x="7088025" y="1381125"/>
            <a:ext cx="1504950" cy="238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28658" y="180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dirty="0">
                <a:solidFill>
                  <a:srgbClr val="FF0000"/>
                </a:solidFill>
                <a:latin typeface="Arial"/>
                <a:ea typeface="Arial"/>
                <a:cs typeface="Arial"/>
                <a:sym typeface="Arial"/>
              </a:rPr>
              <a:t>Emergency or Not? </a:t>
            </a:r>
            <a:endParaRPr sz="3600" b="1" dirty="0">
              <a:solidFill>
                <a:srgbClr val="FF0000"/>
              </a:solidFill>
              <a:latin typeface="Arial"/>
              <a:ea typeface="Arial"/>
              <a:cs typeface="Arial"/>
              <a:sym typeface="Arial"/>
            </a:endParaRPr>
          </a:p>
        </p:txBody>
      </p:sp>
      <p:pic>
        <p:nvPicPr>
          <p:cNvPr id="187" name="Shape 187"/>
          <p:cNvPicPr preferRelativeResize="0"/>
          <p:nvPr/>
        </p:nvPicPr>
        <p:blipFill>
          <a:blip r:embed="rId3">
            <a:alphaModFix/>
          </a:blip>
          <a:stretch>
            <a:fillRect/>
          </a:stretch>
        </p:blipFill>
        <p:spPr>
          <a:xfrm>
            <a:off x="1929408" y="772725"/>
            <a:ext cx="4948950" cy="3711700"/>
          </a:xfrm>
          <a:prstGeom prst="rect">
            <a:avLst/>
          </a:prstGeom>
          <a:noFill/>
          <a:ln>
            <a:noFill/>
          </a:ln>
        </p:spPr>
      </p:pic>
      <p:sp>
        <p:nvSpPr>
          <p:cNvPr id="188" name="Shape 188"/>
          <p:cNvSpPr txBox="1"/>
          <p:nvPr/>
        </p:nvSpPr>
        <p:spPr>
          <a:xfrm>
            <a:off x="313725" y="4683875"/>
            <a:ext cx="7025700" cy="40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9" name="Shape 189"/>
          <p:cNvSpPr txBox="1"/>
          <p:nvPr/>
        </p:nvSpPr>
        <p:spPr>
          <a:xfrm>
            <a:off x="1118001" y="4551133"/>
            <a:ext cx="6062700" cy="554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b="1" dirty="0">
                <a:solidFill>
                  <a:srgbClr val="0000FF"/>
                </a:solidFill>
              </a:rPr>
              <a:t>What would you do? </a:t>
            </a:r>
            <a:endParaRPr sz="24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199113"/>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FF0000"/>
                </a:solidFill>
                <a:latin typeface="Arial"/>
                <a:ea typeface="Arial"/>
                <a:cs typeface="Arial"/>
                <a:sym typeface="Arial"/>
              </a:rPr>
              <a:t>Emergency or Not? </a:t>
            </a:r>
            <a:endParaRPr sz="3600" b="1" dirty="0">
              <a:solidFill>
                <a:srgbClr val="FF0000"/>
              </a:solidFill>
              <a:latin typeface="Arial"/>
              <a:ea typeface="Arial"/>
              <a:cs typeface="Arial"/>
              <a:sym typeface="Arial"/>
            </a:endParaRPr>
          </a:p>
        </p:txBody>
      </p:sp>
      <p:pic>
        <p:nvPicPr>
          <p:cNvPr id="195" name="Shape 195"/>
          <p:cNvPicPr preferRelativeResize="0"/>
          <p:nvPr/>
        </p:nvPicPr>
        <p:blipFill>
          <a:blip r:embed="rId3">
            <a:alphaModFix/>
          </a:blip>
          <a:stretch>
            <a:fillRect/>
          </a:stretch>
        </p:blipFill>
        <p:spPr>
          <a:xfrm>
            <a:off x="2210826" y="870142"/>
            <a:ext cx="2833250" cy="3556400"/>
          </a:xfrm>
          <a:prstGeom prst="rect">
            <a:avLst/>
          </a:prstGeom>
          <a:noFill/>
          <a:ln>
            <a:noFill/>
          </a:ln>
        </p:spPr>
      </p:pic>
      <p:sp>
        <p:nvSpPr>
          <p:cNvPr id="196" name="Shape 196"/>
          <p:cNvSpPr txBox="1"/>
          <p:nvPr/>
        </p:nvSpPr>
        <p:spPr>
          <a:xfrm>
            <a:off x="87550" y="4524871"/>
            <a:ext cx="9144000" cy="42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b="1" dirty="0">
                <a:solidFill>
                  <a:srgbClr val="0000FF"/>
                </a:solidFill>
              </a:rPr>
              <a:t>What would you do if you broke your arm on the playground? </a:t>
            </a:r>
            <a:endParaRPr sz="2400" b="1" dirty="0">
              <a:solidFill>
                <a:srgbClr val="0000FF"/>
              </a:solidFill>
            </a:endParaRPr>
          </a:p>
          <a:p>
            <a:pPr marL="0" lvl="0" indent="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1952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FF0000"/>
                </a:solidFill>
                <a:latin typeface="Arial"/>
                <a:ea typeface="Arial"/>
                <a:cs typeface="Arial"/>
                <a:sym typeface="Arial"/>
              </a:rPr>
              <a:t>Emergency or Not? </a:t>
            </a:r>
            <a:endParaRPr sz="3600" b="1" dirty="0">
              <a:solidFill>
                <a:srgbClr val="FF0000"/>
              </a:solidFill>
              <a:latin typeface="Arial"/>
              <a:ea typeface="Arial"/>
              <a:cs typeface="Arial"/>
              <a:sym typeface="Arial"/>
            </a:endParaRPr>
          </a:p>
        </p:txBody>
      </p:sp>
      <p:pic>
        <p:nvPicPr>
          <p:cNvPr id="202" name="Shape 202"/>
          <p:cNvPicPr preferRelativeResize="0"/>
          <p:nvPr/>
        </p:nvPicPr>
        <p:blipFill>
          <a:blip r:embed="rId3">
            <a:alphaModFix/>
          </a:blip>
          <a:stretch>
            <a:fillRect/>
          </a:stretch>
        </p:blipFill>
        <p:spPr>
          <a:xfrm>
            <a:off x="2240525" y="938475"/>
            <a:ext cx="3201175" cy="3531150"/>
          </a:xfrm>
          <a:prstGeom prst="rect">
            <a:avLst/>
          </a:prstGeom>
          <a:noFill/>
          <a:ln>
            <a:noFill/>
          </a:ln>
        </p:spPr>
      </p:pic>
      <p:sp>
        <p:nvSpPr>
          <p:cNvPr id="203" name="Shape 203"/>
          <p:cNvSpPr txBox="1"/>
          <p:nvPr/>
        </p:nvSpPr>
        <p:spPr>
          <a:xfrm>
            <a:off x="4572000" y="1408075"/>
            <a:ext cx="869700" cy="35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Choking</a:t>
            </a:r>
            <a:endParaRPr sz="1200"/>
          </a:p>
        </p:txBody>
      </p:sp>
      <p:sp>
        <p:nvSpPr>
          <p:cNvPr id="204" name="Shape 204"/>
          <p:cNvSpPr txBox="1"/>
          <p:nvPr/>
        </p:nvSpPr>
        <p:spPr>
          <a:xfrm>
            <a:off x="2414900" y="1203875"/>
            <a:ext cx="977700" cy="29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Can’t breathe</a:t>
            </a:r>
            <a:endParaRPr sz="1200"/>
          </a:p>
        </p:txBody>
      </p:sp>
      <p:sp>
        <p:nvSpPr>
          <p:cNvPr id="205" name="Shape 205"/>
          <p:cNvSpPr txBox="1"/>
          <p:nvPr/>
        </p:nvSpPr>
        <p:spPr>
          <a:xfrm>
            <a:off x="2240524" y="4501625"/>
            <a:ext cx="4132425" cy="46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b="1" dirty="0">
                <a:solidFill>
                  <a:srgbClr val="0000FF"/>
                </a:solidFill>
              </a:rPr>
              <a:t>What would you do? </a:t>
            </a:r>
            <a:endParaRPr sz="2400" b="1" dirty="0">
              <a:solidFill>
                <a:srgbClr val="0000FF"/>
              </a:solidFill>
            </a:endParaRPr>
          </a:p>
          <a:p>
            <a:pPr marL="0" lvl="0" indent="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Oswald"/>
              <a:buNone/>
            </a:pPr>
            <a:r>
              <a:rPr lang="en" sz="3600" b="1" i="0" u="none" strike="noStrike" cap="none">
                <a:solidFill>
                  <a:srgbClr val="FF0000"/>
                </a:solidFill>
                <a:latin typeface="Arial"/>
                <a:ea typeface="Arial"/>
                <a:cs typeface="Arial"/>
                <a:sym typeface="Arial"/>
              </a:rPr>
              <a:t>Let’s Move!</a:t>
            </a:r>
            <a:endParaRPr sz="3600" b="1" i="0" u="none" strike="noStrike" cap="none">
              <a:solidFill>
                <a:srgbClr val="FF0000"/>
              </a:solidFill>
              <a:latin typeface="Arial"/>
              <a:ea typeface="Arial"/>
              <a:cs typeface="Arial"/>
              <a:sym typeface="Arial"/>
            </a:endParaRPr>
          </a:p>
        </p:txBody>
      </p:sp>
      <p:sp>
        <p:nvSpPr>
          <p:cNvPr id="211" name="Shape 21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400"/>
              <a:buFont typeface="Playfair Display"/>
              <a:buNone/>
            </a:pPr>
            <a:r>
              <a:rPr lang="en" sz="1800" b="0" i="0" u="sng" strike="noStrike" cap="none" dirty="0">
                <a:solidFill>
                  <a:schemeClr val="hlink"/>
                </a:solidFill>
                <a:latin typeface="Playfair Display"/>
                <a:ea typeface="Playfair Display"/>
                <a:cs typeface="Playfair Display"/>
                <a:sym typeface="Playfair Display"/>
                <a:hlinkClick r:id="rId3"/>
              </a:rPr>
              <a:t>https://www.youtube.com/watch?v</a:t>
            </a:r>
            <a:r>
              <a:rPr lang="en" sz="1800" b="0" i="0" u="sng" strike="noStrike" cap="none">
                <a:solidFill>
                  <a:schemeClr val="hlink"/>
                </a:solidFill>
                <a:latin typeface="Playfair Display"/>
                <a:ea typeface="Playfair Display"/>
                <a:cs typeface="Playfair Display"/>
                <a:sym typeface="Playfair Display"/>
                <a:hlinkClick r:id="rId3"/>
              </a:rPr>
              <a:t>=u4qpSSwAAXI</a:t>
            </a:r>
            <a:endParaRPr sz="1800" b="0" i="0" u="none" strike="noStrike" cap="none" dirty="0">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400"/>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400"/>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1600"/>
              </a:spcAft>
              <a:buClr>
                <a:schemeClr val="dk2"/>
              </a:buClr>
              <a:buSzPts val="1400"/>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p:txBody>
      </p:sp>
      <p:pic>
        <p:nvPicPr>
          <p:cNvPr id="212" name="Shape 212" descr="Animals, Monkey, Elephant, Tiger, Dancing, Rhino, Dance"/>
          <p:cNvPicPr preferRelativeResize="0"/>
          <p:nvPr/>
        </p:nvPicPr>
        <p:blipFill rotWithShape="1">
          <a:blip r:embed="rId4">
            <a:alphaModFix/>
          </a:blip>
          <a:srcRect/>
          <a:stretch/>
        </p:blipFill>
        <p:spPr>
          <a:xfrm>
            <a:off x="1279264" y="1709382"/>
            <a:ext cx="6360300" cy="3180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400"/>
              <a:buFont typeface="Playfair Display"/>
              <a:buNone/>
            </a:pPr>
            <a:r>
              <a:rPr lang="en" sz="6000" b="1" i="0" u="none" strike="noStrike" cap="none">
                <a:solidFill>
                  <a:srgbClr val="FF00FF"/>
                </a:solidFill>
                <a:latin typeface="Arial"/>
                <a:ea typeface="Arial"/>
                <a:cs typeface="Arial"/>
                <a:sym typeface="Arial"/>
              </a:rPr>
              <a:t>The End</a:t>
            </a:r>
            <a:endParaRPr sz="4800" b="1" i="0" u="none" strike="noStrike" cap="none">
              <a:solidFill>
                <a:schemeClr val="dk2"/>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2"/>
              </a:buClr>
              <a:buSzPts val="1400"/>
              <a:buFont typeface="Playfair Display"/>
              <a:buNone/>
            </a:pPr>
            <a:r>
              <a:rPr lang="en" sz="3600" b="1" i="0" u="none" strike="noStrike" cap="none">
                <a:solidFill>
                  <a:srgbClr val="FF00FF"/>
                </a:solidFill>
                <a:latin typeface="Arial"/>
                <a:ea typeface="Arial"/>
                <a:cs typeface="Arial"/>
                <a:sym typeface="Arial"/>
              </a:rPr>
              <a:t>Take care of yourself &amp; Others</a:t>
            </a:r>
            <a:endParaRPr sz="4800" b="1" i="0" u="none" strike="noStrike" cap="none">
              <a:solidFill>
                <a:schemeClr val="dk2"/>
              </a:solidFill>
              <a:latin typeface="Playfair Display"/>
              <a:ea typeface="Playfair Display"/>
              <a:cs typeface="Playfair Display"/>
              <a:sym typeface="Playfair Display"/>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solidFill>
                  <a:srgbClr val="FF0000"/>
                </a:solidFill>
              </a:rPr>
              <a:t>Emergency &amp; Non-Emergency Situations</a:t>
            </a:r>
            <a:endParaRPr dirty="0">
              <a:solidFill>
                <a:srgbClr val="FF0000"/>
              </a:solidFill>
            </a:endParaRPr>
          </a:p>
        </p:txBody>
      </p:sp>
      <p:pic>
        <p:nvPicPr>
          <p:cNvPr id="111" name="Shape 111"/>
          <p:cNvPicPr preferRelativeResize="0"/>
          <p:nvPr/>
        </p:nvPicPr>
        <p:blipFill>
          <a:blip r:embed="rId3">
            <a:alphaModFix/>
          </a:blip>
          <a:stretch>
            <a:fillRect/>
          </a:stretch>
        </p:blipFill>
        <p:spPr>
          <a:xfrm>
            <a:off x="7208175" y="1403850"/>
            <a:ext cx="1591575" cy="1135325"/>
          </a:xfrm>
          <a:prstGeom prst="rect">
            <a:avLst/>
          </a:prstGeom>
          <a:noFill/>
          <a:ln>
            <a:noFill/>
          </a:ln>
        </p:spPr>
      </p:pic>
      <p:pic>
        <p:nvPicPr>
          <p:cNvPr id="112" name="Shape 112"/>
          <p:cNvPicPr preferRelativeResize="0"/>
          <p:nvPr/>
        </p:nvPicPr>
        <p:blipFill>
          <a:blip r:embed="rId4">
            <a:alphaModFix/>
          </a:blip>
          <a:stretch>
            <a:fillRect/>
          </a:stretch>
        </p:blipFill>
        <p:spPr>
          <a:xfrm rot="5400000">
            <a:off x="344250" y="1527294"/>
            <a:ext cx="1127630" cy="11276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What Should I Do? </a:t>
            </a:r>
            <a:endParaRPr sz="3600" b="1">
              <a:solidFill>
                <a:srgbClr val="FF0000"/>
              </a:solidFill>
              <a:latin typeface="Arial"/>
              <a:ea typeface="Arial"/>
              <a:cs typeface="Arial"/>
              <a:sym typeface="Arial"/>
            </a:endParaRPr>
          </a:p>
        </p:txBody>
      </p:sp>
      <p:sp>
        <p:nvSpPr>
          <p:cNvPr id="118" name="Shape 118"/>
          <p:cNvSpPr txBox="1">
            <a:spLocks noGrp="1"/>
          </p:cNvSpPr>
          <p:nvPr>
            <p:ph type="body" idx="1"/>
          </p:nvPr>
        </p:nvSpPr>
        <p:spPr>
          <a:xfrm>
            <a:off x="311700" y="1270550"/>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0000FF"/>
                </a:solidFill>
              </a:rPr>
              <a:t>My mom is on an important phone call, so I’m in charge of my little sister Katie. While playing, she bumps her knee. Luckily, Katie did not cry, but her knee is a little red.  I really need to tell my mom, but she does not want us to bother her unless it is an emergency. Is this an emergency?</a:t>
            </a:r>
            <a:endParaRPr sz="2400">
              <a:solidFill>
                <a:srgbClr val="0000FF"/>
              </a:solidFill>
            </a:endParaRPr>
          </a:p>
          <a:p>
            <a:pPr marL="0" lvl="0" indent="0">
              <a:spcBef>
                <a:spcPts val="0"/>
              </a:spcBef>
              <a:spcAft>
                <a:spcPts val="0"/>
              </a:spcAft>
              <a:buNone/>
            </a:pPr>
            <a:r>
              <a:rPr lang="en" sz="2400">
                <a:solidFill>
                  <a:srgbClr val="0000FF"/>
                </a:solidFill>
              </a:rPr>
              <a:t>What should I do? </a:t>
            </a:r>
            <a:endParaRPr sz="2400">
              <a:solidFill>
                <a:srgbClr val="0000FF"/>
              </a:solidFill>
            </a:endParaRPr>
          </a:p>
        </p:txBody>
      </p:sp>
      <p:pic>
        <p:nvPicPr>
          <p:cNvPr id="119" name="Shape 119"/>
          <p:cNvPicPr preferRelativeResize="0"/>
          <p:nvPr/>
        </p:nvPicPr>
        <p:blipFill>
          <a:blip r:embed="rId3">
            <a:alphaModFix/>
          </a:blip>
          <a:stretch>
            <a:fillRect/>
          </a:stretch>
        </p:blipFill>
        <p:spPr>
          <a:xfrm>
            <a:off x="7396300" y="2979775"/>
            <a:ext cx="1285625" cy="211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Non-Emergency Situations</a:t>
            </a:r>
            <a:endParaRPr sz="3600" b="1">
              <a:solidFill>
                <a:srgbClr val="FF0000"/>
              </a:solidFill>
              <a:latin typeface="Arial"/>
              <a:ea typeface="Arial"/>
              <a:cs typeface="Arial"/>
              <a:sym typeface="Arial"/>
            </a:endParaRPr>
          </a:p>
        </p:txBody>
      </p:sp>
      <p:sp>
        <p:nvSpPr>
          <p:cNvPr id="125" name="Shape 12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Non-emergency situations are ones that do not require </a:t>
            </a:r>
            <a:r>
              <a:rPr lang="en" sz="2400" b="1" i="1">
                <a:solidFill>
                  <a:srgbClr val="0000FF"/>
                </a:solidFill>
              </a:rPr>
              <a:t>immediate </a:t>
            </a:r>
            <a:r>
              <a:rPr lang="en" sz="2400" b="1">
                <a:solidFill>
                  <a:srgbClr val="0000FF"/>
                </a:solidFill>
              </a:rPr>
              <a:t>attention but you still may need to do something. Think of a time when you had a non-emergency situation. Describe what happened and how you were cared for.  </a:t>
            </a:r>
            <a:endParaRPr sz="2400" b="1">
              <a:solidFill>
                <a:srgbClr val="0000FF"/>
              </a:solidFill>
            </a:endParaRPr>
          </a:p>
        </p:txBody>
      </p:sp>
      <p:pic>
        <p:nvPicPr>
          <p:cNvPr id="126" name="Shape 126"/>
          <p:cNvPicPr preferRelativeResize="0"/>
          <p:nvPr/>
        </p:nvPicPr>
        <p:blipFill>
          <a:blip r:embed="rId3">
            <a:alphaModFix/>
          </a:blip>
          <a:stretch>
            <a:fillRect/>
          </a:stretch>
        </p:blipFill>
        <p:spPr>
          <a:xfrm rot="5400000">
            <a:off x="1001350" y="3007475"/>
            <a:ext cx="1807726" cy="1807726"/>
          </a:xfrm>
          <a:prstGeom prst="rect">
            <a:avLst/>
          </a:prstGeom>
          <a:noFill/>
          <a:ln>
            <a:noFill/>
          </a:ln>
        </p:spPr>
      </p:pic>
      <p:pic>
        <p:nvPicPr>
          <p:cNvPr id="127" name="Shape 127"/>
          <p:cNvPicPr preferRelativeResize="0"/>
          <p:nvPr/>
        </p:nvPicPr>
        <p:blipFill>
          <a:blip r:embed="rId4">
            <a:alphaModFix/>
          </a:blip>
          <a:stretch>
            <a:fillRect/>
          </a:stretch>
        </p:blipFill>
        <p:spPr>
          <a:xfrm>
            <a:off x="7103799" y="3151900"/>
            <a:ext cx="1848075" cy="1911150"/>
          </a:xfrm>
          <a:prstGeom prst="rect">
            <a:avLst/>
          </a:prstGeom>
          <a:noFill/>
          <a:ln>
            <a:noFill/>
          </a:ln>
        </p:spPr>
      </p:pic>
      <p:pic>
        <p:nvPicPr>
          <p:cNvPr id="128" name="Shape 128"/>
          <p:cNvPicPr preferRelativeResize="0"/>
          <p:nvPr/>
        </p:nvPicPr>
        <p:blipFill>
          <a:blip r:embed="rId5">
            <a:alphaModFix/>
          </a:blip>
          <a:stretch>
            <a:fillRect/>
          </a:stretch>
        </p:blipFill>
        <p:spPr>
          <a:xfrm>
            <a:off x="4660500" y="3007474"/>
            <a:ext cx="2163775" cy="2086000"/>
          </a:xfrm>
          <a:prstGeom prst="rect">
            <a:avLst/>
          </a:prstGeom>
          <a:noFill/>
          <a:ln>
            <a:noFill/>
          </a:ln>
        </p:spPr>
      </p:pic>
      <p:pic>
        <p:nvPicPr>
          <p:cNvPr id="129" name="Shape 129"/>
          <p:cNvPicPr preferRelativeResize="0"/>
          <p:nvPr/>
        </p:nvPicPr>
        <p:blipFill>
          <a:blip r:embed="rId6">
            <a:alphaModFix/>
          </a:blip>
          <a:stretch>
            <a:fillRect/>
          </a:stretch>
        </p:blipFill>
        <p:spPr>
          <a:xfrm>
            <a:off x="2779275" y="3365295"/>
            <a:ext cx="1807725" cy="1728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2267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FF0000"/>
                </a:solidFill>
                <a:latin typeface="Arial"/>
                <a:ea typeface="Arial"/>
                <a:cs typeface="Arial"/>
                <a:sym typeface="Arial"/>
              </a:rPr>
              <a:t>What Should I Do? </a:t>
            </a:r>
            <a:endParaRPr sz="3600" b="1" dirty="0">
              <a:solidFill>
                <a:srgbClr val="FF0000"/>
              </a:solidFill>
              <a:latin typeface="Arial"/>
              <a:ea typeface="Arial"/>
              <a:cs typeface="Arial"/>
              <a:sym typeface="Arial"/>
            </a:endParaRPr>
          </a:p>
        </p:txBody>
      </p:sp>
      <p:sp>
        <p:nvSpPr>
          <p:cNvPr id="135" name="Shape 135"/>
          <p:cNvSpPr txBox="1">
            <a:spLocks noGrp="1"/>
          </p:cNvSpPr>
          <p:nvPr>
            <p:ph type="body" idx="1"/>
          </p:nvPr>
        </p:nvSpPr>
        <p:spPr>
          <a:xfrm>
            <a:off x="357586" y="879502"/>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solidFill>
                  <a:srgbClr val="0000FF"/>
                </a:solidFill>
              </a:rPr>
              <a:t>My dad is taking a short nap, and I’m in charge of my little brother Sam. Dad has asked us not to wake him unless it is an emergency. We decide to eat a snack. While eating, Sam begins choking. His lips are turning blue, so I start to hit him on his back. The food is not coming out. Is this an emergency?</a:t>
            </a:r>
            <a:endParaRPr sz="2400" b="1" dirty="0">
              <a:solidFill>
                <a:srgbClr val="0000FF"/>
              </a:solidFill>
            </a:endParaRPr>
          </a:p>
          <a:p>
            <a:pPr marL="0" lvl="0" indent="0" rtl="0">
              <a:spcBef>
                <a:spcPts val="0"/>
              </a:spcBef>
              <a:spcAft>
                <a:spcPts val="0"/>
              </a:spcAft>
              <a:buNone/>
            </a:pPr>
            <a:r>
              <a:rPr lang="en" sz="2400" b="1" dirty="0">
                <a:solidFill>
                  <a:srgbClr val="0000FF"/>
                </a:solidFill>
              </a:rPr>
              <a:t>What should I do? </a:t>
            </a:r>
            <a:endParaRPr sz="2400" b="1" dirty="0">
              <a:solidFill>
                <a:srgbClr val="0000FF"/>
              </a:solidFill>
            </a:endParaRPr>
          </a:p>
        </p:txBody>
      </p:sp>
      <p:pic>
        <p:nvPicPr>
          <p:cNvPr id="136" name="Shape 136"/>
          <p:cNvPicPr preferRelativeResize="0"/>
          <p:nvPr/>
        </p:nvPicPr>
        <p:blipFill>
          <a:blip r:embed="rId3">
            <a:alphaModFix/>
          </a:blip>
          <a:stretch>
            <a:fillRect/>
          </a:stretch>
        </p:blipFill>
        <p:spPr>
          <a:xfrm>
            <a:off x="4572000" y="3062177"/>
            <a:ext cx="3349256" cy="19856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FF0000"/>
                </a:solidFill>
                <a:latin typeface="Arial"/>
                <a:ea typeface="Arial"/>
                <a:cs typeface="Arial"/>
                <a:sym typeface="Arial"/>
              </a:rPr>
              <a:t>Emergency Situations</a:t>
            </a:r>
            <a:endParaRPr sz="3600" b="1">
              <a:solidFill>
                <a:srgbClr val="FF0000"/>
              </a:solidFill>
              <a:latin typeface="Arial"/>
              <a:ea typeface="Arial"/>
              <a:cs typeface="Arial"/>
              <a:sym typeface="Arial"/>
            </a:endParaRPr>
          </a:p>
        </p:txBody>
      </p:sp>
      <p:sp>
        <p:nvSpPr>
          <p:cNvPr id="142" name="Shape 14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0000FF"/>
                </a:solidFill>
              </a:rPr>
              <a:t>Emergency situations are ones that require </a:t>
            </a:r>
            <a:r>
              <a:rPr lang="en" sz="2400" b="1" i="1">
                <a:solidFill>
                  <a:srgbClr val="0000FF"/>
                </a:solidFill>
              </a:rPr>
              <a:t>immediate </a:t>
            </a:r>
            <a:r>
              <a:rPr lang="en" sz="2400" b="1">
                <a:solidFill>
                  <a:srgbClr val="0000FF"/>
                </a:solidFill>
              </a:rPr>
              <a:t>attention and may put a person’s health or life at risk. Give an example of an emergency situation.  </a:t>
            </a:r>
            <a:endParaRPr sz="2400" b="1">
              <a:solidFill>
                <a:srgbClr val="0000FF"/>
              </a:solidFill>
            </a:endParaRPr>
          </a:p>
        </p:txBody>
      </p:sp>
      <p:pic>
        <p:nvPicPr>
          <p:cNvPr id="143" name="Shape 143"/>
          <p:cNvPicPr preferRelativeResize="0"/>
          <p:nvPr/>
        </p:nvPicPr>
        <p:blipFill>
          <a:blip r:embed="rId3">
            <a:alphaModFix/>
          </a:blip>
          <a:stretch>
            <a:fillRect/>
          </a:stretch>
        </p:blipFill>
        <p:spPr>
          <a:xfrm>
            <a:off x="1019200" y="2703075"/>
            <a:ext cx="2363625" cy="2363625"/>
          </a:xfrm>
          <a:prstGeom prst="rect">
            <a:avLst/>
          </a:prstGeom>
          <a:noFill/>
          <a:ln>
            <a:noFill/>
          </a:ln>
        </p:spPr>
      </p:pic>
      <p:pic>
        <p:nvPicPr>
          <p:cNvPr id="144" name="Shape 144"/>
          <p:cNvPicPr preferRelativeResize="0"/>
          <p:nvPr/>
        </p:nvPicPr>
        <p:blipFill>
          <a:blip r:embed="rId4">
            <a:alphaModFix/>
          </a:blip>
          <a:stretch>
            <a:fillRect/>
          </a:stretch>
        </p:blipFill>
        <p:spPr>
          <a:xfrm>
            <a:off x="3886600" y="2669976"/>
            <a:ext cx="3131900" cy="223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Imagine that...</a:t>
            </a:r>
            <a:endParaRPr sz="3600" b="1">
              <a:solidFill>
                <a:srgbClr val="FF0000"/>
              </a:solidFill>
              <a:latin typeface="Arial"/>
              <a:ea typeface="Arial"/>
              <a:cs typeface="Arial"/>
              <a:sym typeface="Arial"/>
            </a:endParaRPr>
          </a:p>
        </p:txBody>
      </p:sp>
      <p:sp>
        <p:nvSpPr>
          <p:cNvPr id="150" name="Shape 15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Imagine that you are in an emergency situation or a dangerous situation. Who could help you? </a:t>
            </a:r>
            <a:endParaRPr sz="2400" b="1">
              <a:solidFill>
                <a:srgbClr val="0000FF"/>
              </a:solidFill>
            </a:endParaRPr>
          </a:p>
        </p:txBody>
      </p:sp>
      <p:pic>
        <p:nvPicPr>
          <p:cNvPr id="151" name="Shape 151"/>
          <p:cNvPicPr preferRelativeResize="0"/>
          <p:nvPr/>
        </p:nvPicPr>
        <p:blipFill>
          <a:blip r:embed="rId3">
            <a:alphaModFix/>
          </a:blip>
          <a:stretch>
            <a:fillRect/>
          </a:stretch>
        </p:blipFill>
        <p:spPr>
          <a:xfrm>
            <a:off x="2984872" y="2165000"/>
            <a:ext cx="2910075" cy="29347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Who Can Help You in an Emergency</a:t>
            </a:r>
            <a:endParaRPr sz="3600" b="1">
              <a:solidFill>
                <a:srgbClr val="FF0000"/>
              </a:solidFill>
              <a:latin typeface="Arial"/>
              <a:ea typeface="Arial"/>
              <a:cs typeface="Arial"/>
              <a:sym typeface="Arial"/>
            </a:endParaRPr>
          </a:p>
        </p:txBody>
      </p:sp>
      <p:pic>
        <p:nvPicPr>
          <p:cNvPr id="157" name="Shape 157"/>
          <p:cNvPicPr preferRelativeResize="0"/>
          <p:nvPr/>
        </p:nvPicPr>
        <p:blipFill>
          <a:blip r:embed="rId3">
            <a:alphaModFix/>
          </a:blip>
          <a:stretch>
            <a:fillRect/>
          </a:stretch>
        </p:blipFill>
        <p:spPr>
          <a:xfrm>
            <a:off x="3243698" y="1526450"/>
            <a:ext cx="1025075" cy="3005024"/>
          </a:xfrm>
          <a:prstGeom prst="rect">
            <a:avLst/>
          </a:prstGeom>
          <a:noFill/>
          <a:ln>
            <a:noFill/>
          </a:ln>
        </p:spPr>
      </p:pic>
      <p:pic>
        <p:nvPicPr>
          <p:cNvPr id="158" name="Shape 158"/>
          <p:cNvPicPr preferRelativeResize="0"/>
          <p:nvPr/>
        </p:nvPicPr>
        <p:blipFill>
          <a:blip r:embed="rId4">
            <a:alphaModFix/>
          </a:blip>
          <a:stretch>
            <a:fillRect/>
          </a:stretch>
        </p:blipFill>
        <p:spPr>
          <a:xfrm>
            <a:off x="4878700" y="1648850"/>
            <a:ext cx="1520125" cy="2882625"/>
          </a:xfrm>
          <a:prstGeom prst="rect">
            <a:avLst/>
          </a:prstGeom>
          <a:noFill/>
          <a:ln>
            <a:noFill/>
          </a:ln>
        </p:spPr>
      </p:pic>
      <p:sp>
        <p:nvSpPr>
          <p:cNvPr id="159" name="Shape 159"/>
          <p:cNvSpPr txBox="1"/>
          <p:nvPr/>
        </p:nvSpPr>
        <p:spPr>
          <a:xfrm>
            <a:off x="306425" y="4537950"/>
            <a:ext cx="8601600" cy="554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Who else could help you in an emergency situation? </a:t>
            </a:r>
            <a:endParaRPr sz="2400" b="1">
              <a:solidFill>
                <a:srgbClr val="0000FF"/>
              </a:solidFill>
            </a:endParaRPr>
          </a:p>
        </p:txBody>
      </p:sp>
      <p:pic>
        <p:nvPicPr>
          <p:cNvPr id="160" name="Shape 160"/>
          <p:cNvPicPr preferRelativeResize="0"/>
          <p:nvPr/>
        </p:nvPicPr>
        <p:blipFill>
          <a:blip r:embed="rId5">
            <a:alphaModFix/>
          </a:blip>
          <a:stretch>
            <a:fillRect/>
          </a:stretch>
        </p:blipFill>
        <p:spPr>
          <a:xfrm>
            <a:off x="6700850" y="1538230"/>
            <a:ext cx="2207187" cy="3103857"/>
          </a:xfrm>
          <a:prstGeom prst="rect">
            <a:avLst/>
          </a:prstGeom>
          <a:noFill/>
          <a:ln>
            <a:noFill/>
          </a:ln>
        </p:spPr>
      </p:pic>
      <p:pic>
        <p:nvPicPr>
          <p:cNvPr id="161" name="Shape 161"/>
          <p:cNvPicPr preferRelativeResize="0"/>
          <p:nvPr/>
        </p:nvPicPr>
        <p:blipFill>
          <a:blip r:embed="rId6">
            <a:alphaModFix/>
          </a:blip>
          <a:stretch>
            <a:fillRect/>
          </a:stretch>
        </p:blipFill>
        <p:spPr>
          <a:xfrm>
            <a:off x="801750" y="1668438"/>
            <a:ext cx="2330335" cy="272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Ask for Help!</a:t>
            </a:r>
            <a:endParaRPr sz="3600" b="1">
              <a:solidFill>
                <a:srgbClr val="FF0000"/>
              </a:solidFill>
              <a:latin typeface="Arial"/>
              <a:ea typeface="Arial"/>
              <a:cs typeface="Arial"/>
              <a:sym typeface="Arial"/>
            </a:endParaRPr>
          </a:p>
        </p:txBody>
      </p:sp>
      <p:sp>
        <p:nvSpPr>
          <p:cNvPr id="167" name="Shape 16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Why is it important to ask for help right away?</a:t>
            </a:r>
            <a:endParaRPr sz="2400" b="1">
              <a:solidFill>
                <a:srgbClr val="0000FF"/>
              </a:solidFill>
            </a:endParaRPr>
          </a:p>
          <a:p>
            <a:pPr marL="0" lvl="0" indent="0">
              <a:spcBef>
                <a:spcPts val="0"/>
              </a:spcBef>
              <a:spcAft>
                <a:spcPts val="0"/>
              </a:spcAft>
              <a:buNone/>
            </a:pPr>
            <a:r>
              <a:rPr lang="en" sz="2400" b="1">
                <a:solidFill>
                  <a:srgbClr val="0000FF"/>
                </a:solidFill>
              </a:rPr>
              <a:t>How would you ask for help? </a:t>
            </a:r>
            <a:endParaRPr sz="2400" b="1">
              <a:solidFill>
                <a:srgbClr val="0000FF"/>
              </a:solidFill>
            </a:endParaRPr>
          </a:p>
        </p:txBody>
      </p:sp>
      <p:pic>
        <p:nvPicPr>
          <p:cNvPr id="168" name="Shape 168"/>
          <p:cNvPicPr preferRelativeResize="0"/>
          <p:nvPr/>
        </p:nvPicPr>
        <p:blipFill>
          <a:blip r:embed="rId3">
            <a:alphaModFix/>
          </a:blip>
          <a:stretch>
            <a:fillRect/>
          </a:stretch>
        </p:blipFill>
        <p:spPr>
          <a:xfrm>
            <a:off x="3076878" y="2422178"/>
            <a:ext cx="2906300" cy="2431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Macintosh PowerPoint</Application>
  <PresentationFormat>On-screen Show (16:9)</PresentationFormat>
  <Paragraphs>43</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Playfair Display</vt:lpstr>
      <vt:lpstr>Montserrat</vt:lpstr>
      <vt:lpstr>Oswald</vt:lpstr>
      <vt:lpstr>Arial</vt:lpstr>
      <vt:lpstr>Simple Light</vt:lpstr>
      <vt:lpstr>pop</vt:lpstr>
      <vt:lpstr>All About Me Emergency and Non-Emergency Situations</vt:lpstr>
      <vt:lpstr>Emergency &amp; Non-Emergency Situations</vt:lpstr>
      <vt:lpstr>What Should I Do? </vt:lpstr>
      <vt:lpstr>Non-Emergency Situations</vt:lpstr>
      <vt:lpstr>What Should I Do? </vt:lpstr>
      <vt:lpstr>Emergency Situations</vt:lpstr>
      <vt:lpstr>Imagine that...</vt:lpstr>
      <vt:lpstr>Who Can Help You in an Emergency</vt:lpstr>
      <vt:lpstr>Ask for Help!</vt:lpstr>
      <vt:lpstr>Call 9-1-1</vt:lpstr>
      <vt:lpstr>Let’s Review</vt:lpstr>
      <vt:lpstr>Emergency or Not? </vt:lpstr>
      <vt:lpstr>Emergency or Not? </vt:lpstr>
      <vt:lpstr>Emergency or Not? </vt:lpstr>
      <vt:lpstr>Let’s Move!</vt:lpstr>
      <vt:lpstr>The End Take care of yourself &amp; Others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Emergency and Non-Emergency Situations</dc:title>
  <cp:lastModifiedBy>Microsoft Office User</cp:lastModifiedBy>
  <cp:revision>1</cp:revision>
  <dcterms:modified xsi:type="dcterms:W3CDTF">2018-07-11T18:02:23Z</dcterms:modified>
</cp:coreProperties>
</file>