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Sniglet"/>
      <p:regular r:id="rId20"/>
    </p:embeddedFont>
    <p:embeddedFont>
      <p:font typeface="Roboto"/>
      <p:regular r:id="rId21"/>
      <p:bold r:id="rId22"/>
      <p:italic r:id="rId23"/>
      <p:boldItalic r:id="rId24"/>
    </p:embeddedFont>
    <p:embeddedFont>
      <p:font typeface="Walter Turncoat"/>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Sniglet-regular.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WalterTurncoa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js.virginia.gov/victims-services/human-trafficki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llias.usc.edu/blog/10-things-didnt-know-gang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rginiarules.org/virginia-rules/gangs" TargetMode="External"/><Relationship Id="rId3" Type="http://schemas.openxmlformats.org/officeDocument/2006/relationships/hyperlink" Target="https://law.lis.virginia.gov/search_cov.aspx?query=ga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lapdonline.org/top_ten_most_wanted_gang_members/content_basic_view/23473"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lapdonline.org/top_ten_most_wanted_gang_members/content_basic_view/23473"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lapdonline.org/top_ten_most_wanted_gang_members/content_basic_view/23473"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 name="Shape 43"/>
        <p:cNvGrpSpPr/>
        <p:nvPr/>
      </p:nvGrpSpPr>
      <p:grpSpPr>
        <a:xfrm>
          <a:off x="0" y="0"/>
          <a:ext cx="0" cy="0"/>
          <a:chOff x="0" y="0"/>
          <a:chExt cx="0" cy="0"/>
        </a:xfrm>
      </p:grpSpPr>
      <p:sp>
        <p:nvSpPr>
          <p:cNvPr id="44" name="Google Shape;44;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 name="Google Shape;4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1662d359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1662d35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71dfa2574_0_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71dfa257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https://www.dcjs.virginia.gov/victims-services/human-trafficking</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71dfa2574_0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71dfa257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9fa0cd1a6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9fa0cd1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300">
                <a:solidFill>
                  <a:schemeClr val="dk1"/>
                </a:solidFill>
                <a:highlight>
                  <a:srgbClr val="FFFFFF"/>
                </a:highlight>
                <a:latin typeface="Roboto"/>
                <a:ea typeface="Roboto"/>
                <a:cs typeface="Roboto"/>
                <a:sym typeface="Roboto"/>
              </a:rPr>
              <a:t>2:08 mins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1662d3599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1662d359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https://create.kahoot.it/share/understanding-gangs/6ce2acb7-be28-4b21-917b-ea2fb7131710</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571dfa2574_0_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71dfa257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https://pullias.usc.edu/blog/10-things-didnt-know-gangs/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71dfa2574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71dfa257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https://virginiarules.org/virginia-rules/gangs</a:t>
            </a:r>
            <a:endParaRPr/>
          </a:p>
          <a:p>
            <a:pPr indent="0" lvl="0" marL="0" rtl="0" algn="l">
              <a:spcBef>
                <a:spcPts val="0"/>
              </a:spcBef>
              <a:spcAft>
                <a:spcPts val="0"/>
              </a:spcAft>
              <a:buNone/>
            </a:pPr>
            <a:r>
              <a:rPr lang="en" u="sng">
                <a:solidFill>
                  <a:schemeClr val="hlink"/>
                </a:solidFill>
                <a:hlinkClick r:id="rId3"/>
              </a:rPr>
              <a:t>https://law.lis.virginia.gov/search_cov.aspx?query=gang</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71dfa2574_0_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71dfa257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71dfa2574_0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71dfa257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hlink"/>
                </a:solidFill>
                <a:hlinkClick r:id="rId2"/>
              </a:rPr>
              <a:t>http://www.lapdonline.org/top_ten_most_wanted_gang_members/content_basic_view/23473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http://www.lapdonline.org/top_ten_most_wanted_gang_members/content_basic_view/23473</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71dfa257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71dfa25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http://www.lapdonline.org/top_ten_most_wanted_gang_members/content_basic_view/23473</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85800" y="1991813"/>
            <a:ext cx="7772400" cy="1159800"/>
          </a:xfrm>
          <a:prstGeom prst="rect">
            <a:avLst/>
          </a:prstGeom>
        </p:spPr>
        <p:txBody>
          <a:bodyPr anchorCtr="0" anchor="ctr" bIns="91425" lIns="91425" spcFirstLastPara="1" rIns="91425" wrap="square" tIns="91425"/>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1" name="Shape 11"/>
        <p:cNvGrpSpPr/>
        <p:nvPr/>
      </p:nvGrpSpPr>
      <p:grpSpPr>
        <a:xfrm>
          <a:off x="0" y="0"/>
          <a:ext cx="0" cy="0"/>
          <a:chOff x="0" y="0"/>
          <a:chExt cx="0" cy="0"/>
        </a:xfrm>
      </p:grpSpPr>
      <p:sp>
        <p:nvSpPr>
          <p:cNvPr id="12" name="Google Shape;12;p3"/>
          <p:cNvSpPr txBox="1"/>
          <p:nvPr>
            <p:ph type="ctrTitle"/>
          </p:nvPr>
        </p:nvSpPr>
        <p:spPr>
          <a:xfrm>
            <a:off x="685800" y="1964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685800" y="3144853"/>
            <a:ext cx="7772400" cy="784800"/>
          </a:xfrm>
          <a:prstGeom prst="rect">
            <a:avLst/>
          </a:prstGeom>
        </p:spPr>
        <p:txBody>
          <a:bodyPr anchorCtr="0" anchor="t" bIns="91425" lIns="91425" spcFirstLastPara="1" rIns="91425" wrap="square" tIns="91425"/>
          <a:lstStyle>
            <a:lvl1pPr lvl="0" rtl="0" algn="ctr">
              <a:spcBef>
                <a:spcPts val="0"/>
              </a:spcBef>
              <a:spcAft>
                <a:spcPts val="0"/>
              </a:spcAft>
              <a:buSzPts val="2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4" name="Google Shape;14;p3"/>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5" name="Shape 15"/>
        <p:cNvGrpSpPr/>
        <p:nvPr/>
      </p:nvGrpSpPr>
      <p:grpSpPr>
        <a:xfrm>
          <a:off x="0" y="0"/>
          <a:ext cx="0" cy="0"/>
          <a:chOff x="0" y="0"/>
          <a:chExt cx="0" cy="0"/>
        </a:xfrm>
      </p:grpSpPr>
      <p:sp>
        <p:nvSpPr>
          <p:cNvPr id="16" name="Google Shape;16;p4"/>
          <p:cNvSpPr txBox="1"/>
          <p:nvPr>
            <p:ph idx="1" type="body"/>
          </p:nvPr>
        </p:nvSpPr>
        <p:spPr>
          <a:xfrm>
            <a:off x="1700925" y="1399800"/>
            <a:ext cx="5742300" cy="8199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sz="3000"/>
            </a:lvl1pPr>
            <a:lvl2pPr indent="-419100" lvl="1" marL="914400" rtl="0" algn="ctr">
              <a:spcBef>
                <a:spcPts val="0"/>
              </a:spcBef>
              <a:spcAft>
                <a:spcPts val="0"/>
              </a:spcAft>
              <a:buSzPts val="3000"/>
              <a:buChar char="○"/>
              <a:defRPr sz="3000"/>
            </a:lvl2pPr>
            <a:lvl3pPr indent="-419100" lvl="2" marL="1371600" rtl="0" algn="ctr">
              <a:spcBef>
                <a:spcPts val="0"/>
              </a:spcBef>
              <a:spcAft>
                <a:spcPts val="0"/>
              </a:spcAft>
              <a:buSzPts val="3000"/>
              <a:buChar char="■"/>
              <a:defRPr sz="3000"/>
            </a:lvl3pPr>
            <a:lvl4pPr indent="-419100" lvl="3" marL="1828800" rtl="0" algn="ctr">
              <a:spcBef>
                <a:spcPts val="0"/>
              </a:spcBef>
              <a:spcAft>
                <a:spcPts val="0"/>
              </a:spcAft>
              <a:buSzPts val="3000"/>
              <a:buChar char="●"/>
              <a:defRPr sz="3000"/>
            </a:lvl4pPr>
            <a:lvl5pPr indent="-419100" lvl="4" marL="2286000" rtl="0" algn="ctr">
              <a:spcBef>
                <a:spcPts val="0"/>
              </a:spcBef>
              <a:spcAft>
                <a:spcPts val="0"/>
              </a:spcAft>
              <a:buSzPts val="3000"/>
              <a:buChar char="○"/>
              <a:defRPr sz="3000"/>
            </a:lvl5pPr>
            <a:lvl6pPr indent="-419100" lvl="5" marL="2743200" rtl="0" algn="ctr">
              <a:spcBef>
                <a:spcPts val="0"/>
              </a:spcBef>
              <a:spcAft>
                <a:spcPts val="0"/>
              </a:spcAft>
              <a:buSzPts val="3000"/>
              <a:buChar char="■"/>
              <a:defRPr sz="3000"/>
            </a:lvl6pPr>
            <a:lvl7pPr indent="-419100" lvl="6" marL="3200400" rtl="0" algn="ctr">
              <a:spcBef>
                <a:spcPts val="0"/>
              </a:spcBef>
              <a:spcAft>
                <a:spcPts val="0"/>
              </a:spcAft>
              <a:buSzPts val="3000"/>
              <a:buChar char="●"/>
              <a:defRPr sz="3000"/>
            </a:lvl7pPr>
            <a:lvl8pPr indent="-419100" lvl="7" marL="3657600" rtl="0" algn="ctr">
              <a:spcBef>
                <a:spcPts val="0"/>
              </a:spcBef>
              <a:spcAft>
                <a:spcPts val="0"/>
              </a:spcAft>
              <a:buSzPts val="3000"/>
              <a:buChar char="○"/>
              <a:defRPr sz="3000"/>
            </a:lvl8pPr>
            <a:lvl9pPr indent="-419100" lvl="8" marL="4114800" algn="ctr">
              <a:spcBef>
                <a:spcPts val="0"/>
              </a:spcBef>
              <a:spcAft>
                <a:spcPts val="0"/>
              </a:spcAft>
              <a:buSzPts val="3000"/>
              <a:buChar char="■"/>
              <a:defRPr sz="3000"/>
            </a:lvl9pPr>
          </a:lstStyle>
          <a:p/>
        </p:txBody>
      </p:sp>
      <p:sp>
        <p:nvSpPr>
          <p:cNvPr id="17" name="Google Shape;17;p4"/>
          <p:cNvSpPr txBox="1"/>
          <p:nvPr/>
        </p:nvSpPr>
        <p:spPr>
          <a:xfrm>
            <a:off x="3593400" y="857569"/>
            <a:ext cx="1957200" cy="65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600">
                <a:solidFill>
                  <a:srgbClr val="FFFFFF"/>
                </a:solidFill>
                <a:latin typeface="Walter Turncoat"/>
                <a:ea typeface="Walter Turncoat"/>
                <a:cs typeface="Walter Turncoat"/>
                <a:sym typeface="Walter Turncoat"/>
              </a:rPr>
              <a:t>“</a:t>
            </a:r>
            <a:endParaRPr sz="9600">
              <a:solidFill>
                <a:srgbClr val="FFFFFF"/>
              </a:solidFill>
              <a:latin typeface="Walter Turncoat"/>
              <a:ea typeface="Walter Turncoat"/>
              <a:cs typeface="Walter Turncoat"/>
              <a:sym typeface="Walter Turncoat"/>
            </a:endParaRPr>
          </a:p>
        </p:txBody>
      </p:sp>
      <p:sp>
        <p:nvSpPr>
          <p:cNvPr id="18" name="Google Shape;18;p4"/>
          <p:cNvSpPr/>
          <p:nvPr/>
        </p:nvSpPr>
        <p:spPr>
          <a:xfrm>
            <a:off x="4128150" y="550650"/>
            <a:ext cx="887711" cy="849160"/>
          </a:xfrm>
          <a:custGeom>
            <a:rect b="b" l="l" r="r" t="t"/>
            <a:pathLst>
              <a:path extrusionOk="0" h="62358" w="65189">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0" name="Shape 20"/>
        <p:cNvGrpSpPr/>
        <p:nvPr/>
      </p:nvGrpSpPr>
      <p:grpSpPr>
        <a:xfrm>
          <a:off x="0" y="0"/>
          <a:ext cx="0" cy="0"/>
          <a:chOff x="0" y="0"/>
          <a:chExt cx="0" cy="0"/>
        </a:xfrm>
      </p:grpSpPr>
      <p:sp>
        <p:nvSpPr>
          <p:cNvPr id="21" name="Google Shape;21;p5"/>
          <p:cNvSpPr txBox="1"/>
          <p:nvPr>
            <p:ph type="title"/>
          </p:nvPr>
        </p:nvSpPr>
        <p:spPr>
          <a:xfrm>
            <a:off x="-6025" y="967975"/>
            <a:ext cx="9156000" cy="857400"/>
          </a:xfrm>
          <a:prstGeom prst="rect">
            <a:avLst/>
          </a:prstGeom>
        </p:spPr>
        <p:txBody>
          <a:bodyPr anchorCtr="0" anchor="t" bIns="91425" lIns="91425" spcFirstLastPara="1" rIns="91425" wrap="square" tIns="91425"/>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2" name="Google Shape;22;p5"/>
          <p:cNvSpPr txBox="1"/>
          <p:nvPr>
            <p:ph idx="1" type="body"/>
          </p:nvPr>
        </p:nvSpPr>
        <p:spPr>
          <a:xfrm>
            <a:off x="457200" y="1563400"/>
            <a:ext cx="8229600" cy="2503200"/>
          </a:xfrm>
          <a:prstGeom prst="rect">
            <a:avLst/>
          </a:prstGeom>
        </p:spPr>
        <p:txBody>
          <a:bodyPr anchorCtr="0" anchor="t" bIns="91425" lIns="91425" spcFirstLastPara="1" rIns="91425" wrap="square" tIns="91425"/>
          <a:lstStyle>
            <a:lvl1pPr indent="-355600" lvl="0" marL="457200">
              <a:spcBef>
                <a:spcPts val="600"/>
              </a:spcBef>
              <a:spcAft>
                <a:spcPts val="0"/>
              </a:spcAft>
              <a:buSzPts val="20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a:lvl4pPr>
            <a:lvl5pPr indent="-355600" lvl="4" marL="2286000">
              <a:spcBef>
                <a:spcPts val="0"/>
              </a:spcBef>
              <a:spcAft>
                <a:spcPts val="0"/>
              </a:spcAft>
              <a:buSzPts val="2000"/>
              <a:buChar char="○"/>
              <a:defRPr/>
            </a:lvl5pPr>
            <a:lvl6pPr indent="-355600" lvl="5" marL="2743200">
              <a:spcBef>
                <a:spcPts val="0"/>
              </a:spcBef>
              <a:spcAft>
                <a:spcPts val="0"/>
              </a:spcAft>
              <a:buSzPts val="2000"/>
              <a:buChar char="■"/>
              <a:defRPr/>
            </a:lvl6pPr>
            <a:lvl7pPr indent="-355600" lvl="6" marL="3200400">
              <a:spcBef>
                <a:spcPts val="0"/>
              </a:spcBef>
              <a:spcAft>
                <a:spcPts val="0"/>
              </a:spcAft>
              <a:buSzPts val="2000"/>
              <a:buChar char="●"/>
              <a:defRPr/>
            </a:lvl7pPr>
            <a:lvl8pPr indent="-355600" lvl="7" marL="3657600">
              <a:spcBef>
                <a:spcPts val="0"/>
              </a:spcBef>
              <a:spcAft>
                <a:spcPts val="0"/>
              </a:spcAft>
              <a:buSzPts val="2000"/>
              <a:buChar char="○"/>
              <a:defRPr/>
            </a:lvl8pPr>
            <a:lvl9pPr indent="-355600" lvl="8" marL="4114800">
              <a:spcBef>
                <a:spcPts val="0"/>
              </a:spcBef>
              <a:spcAft>
                <a:spcPts val="0"/>
              </a:spcAft>
              <a:buSzPts val="2000"/>
              <a:buChar char="■"/>
              <a:defRPr/>
            </a:lvl9pPr>
          </a:lstStyle>
          <a:p/>
        </p:txBody>
      </p:sp>
      <p:sp>
        <p:nvSpPr>
          <p:cNvPr id="23" name="Google Shape;23;p5"/>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4" name="Shape 24"/>
        <p:cNvGrpSpPr/>
        <p:nvPr/>
      </p:nvGrpSpPr>
      <p:grpSpPr>
        <a:xfrm>
          <a:off x="0" y="0"/>
          <a:ext cx="0" cy="0"/>
          <a:chOff x="0" y="0"/>
          <a:chExt cx="0" cy="0"/>
        </a:xfrm>
      </p:grpSpPr>
      <p:sp>
        <p:nvSpPr>
          <p:cNvPr id="25" name="Google Shape;25;p6"/>
          <p:cNvSpPr txBox="1"/>
          <p:nvPr>
            <p:ph type="title"/>
          </p:nvPr>
        </p:nvSpPr>
        <p:spPr>
          <a:xfrm>
            <a:off x="-6025" y="967975"/>
            <a:ext cx="9156000" cy="857400"/>
          </a:xfrm>
          <a:prstGeom prst="rect">
            <a:avLst/>
          </a:prstGeom>
        </p:spPr>
        <p:txBody>
          <a:bodyPr anchorCtr="0" anchor="t" bIns="91425" lIns="91425" spcFirstLastPara="1" rIns="91425" wrap="square" tIns="91425"/>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6" name="Google Shape;26;p6"/>
          <p:cNvSpPr txBox="1"/>
          <p:nvPr>
            <p:ph idx="1" type="body"/>
          </p:nvPr>
        </p:nvSpPr>
        <p:spPr>
          <a:xfrm>
            <a:off x="457200" y="1507925"/>
            <a:ext cx="3994500" cy="3417900"/>
          </a:xfrm>
          <a:prstGeom prst="rect">
            <a:avLst/>
          </a:prstGeom>
        </p:spPr>
        <p:txBody>
          <a:bodyPr anchorCtr="0" anchor="t" bIns="91425" lIns="91425" spcFirstLastPara="1" rIns="91425" wrap="square" tIns="91425"/>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7" name="Google Shape;27;p6"/>
          <p:cNvSpPr txBox="1"/>
          <p:nvPr>
            <p:ph idx="2" type="body"/>
          </p:nvPr>
        </p:nvSpPr>
        <p:spPr>
          <a:xfrm>
            <a:off x="4692275" y="1507925"/>
            <a:ext cx="3994500" cy="3417900"/>
          </a:xfrm>
          <a:prstGeom prst="rect">
            <a:avLst/>
          </a:prstGeom>
        </p:spPr>
        <p:txBody>
          <a:bodyPr anchorCtr="0" anchor="t" bIns="91425" lIns="91425" spcFirstLastPara="1" rIns="91425" wrap="square" tIns="91425"/>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8" name="Google Shape;28;p6"/>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29" name="Shape 29"/>
        <p:cNvGrpSpPr/>
        <p:nvPr/>
      </p:nvGrpSpPr>
      <p:grpSpPr>
        <a:xfrm>
          <a:off x="0" y="0"/>
          <a:ext cx="0" cy="0"/>
          <a:chOff x="0" y="0"/>
          <a:chExt cx="0" cy="0"/>
        </a:xfrm>
      </p:grpSpPr>
      <p:sp>
        <p:nvSpPr>
          <p:cNvPr id="30" name="Google Shape;30;p7"/>
          <p:cNvSpPr txBox="1"/>
          <p:nvPr>
            <p:ph type="title"/>
          </p:nvPr>
        </p:nvSpPr>
        <p:spPr>
          <a:xfrm>
            <a:off x="-6025" y="967975"/>
            <a:ext cx="9156000" cy="857400"/>
          </a:xfrm>
          <a:prstGeom prst="rect">
            <a:avLst/>
          </a:prstGeom>
        </p:spPr>
        <p:txBody>
          <a:bodyPr anchorCtr="0" anchor="t" bIns="91425" lIns="91425" spcFirstLastPara="1" rIns="91425" wrap="square" tIns="91425"/>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31" name="Google Shape;31;p7"/>
          <p:cNvSpPr txBox="1"/>
          <p:nvPr>
            <p:ph idx="1" type="body"/>
          </p:nvPr>
        </p:nvSpPr>
        <p:spPr>
          <a:xfrm>
            <a:off x="457200" y="1507925"/>
            <a:ext cx="2631900" cy="34179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2" name="Google Shape;32;p7"/>
          <p:cNvSpPr txBox="1"/>
          <p:nvPr>
            <p:ph idx="2" type="body"/>
          </p:nvPr>
        </p:nvSpPr>
        <p:spPr>
          <a:xfrm>
            <a:off x="3223964" y="1507925"/>
            <a:ext cx="2631900" cy="34179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3" name="Google Shape;33;p7"/>
          <p:cNvSpPr txBox="1"/>
          <p:nvPr>
            <p:ph idx="3" type="body"/>
          </p:nvPr>
        </p:nvSpPr>
        <p:spPr>
          <a:xfrm>
            <a:off x="5990727" y="1507925"/>
            <a:ext cx="2631900" cy="34179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4" name="Google Shape;34;p7"/>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8"/>
          <p:cNvSpPr txBox="1"/>
          <p:nvPr>
            <p:ph type="title"/>
          </p:nvPr>
        </p:nvSpPr>
        <p:spPr>
          <a:xfrm>
            <a:off x="-6025" y="967975"/>
            <a:ext cx="9156000" cy="857400"/>
          </a:xfrm>
          <a:prstGeom prst="rect">
            <a:avLst/>
          </a:prstGeom>
        </p:spPr>
        <p:txBody>
          <a:bodyPr anchorCtr="0" anchor="t" bIns="91425" lIns="91425" spcFirstLastPara="1" rIns="91425" wrap="square" tIns="91425"/>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37" name="Google Shape;37;p8"/>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8" name="Shape 38"/>
        <p:cNvGrpSpPr/>
        <p:nvPr/>
      </p:nvGrpSpPr>
      <p:grpSpPr>
        <a:xfrm>
          <a:off x="0" y="0"/>
          <a:ext cx="0" cy="0"/>
          <a:chOff x="0" y="0"/>
          <a:chExt cx="0" cy="0"/>
        </a:xfrm>
      </p:grpSpPr>
      <p:sp>
        <p:nvSpPr>
          <p:cNvPr id="39" name="Google Shape;39;p9"/>
          <p:cNvSpPr txBox="1"/>
          <p:nvPr>
            <p:ph idx="1" type="body"/>
          </p:nvPr>
        </p:nvSpPr>
        <p:spPr>
          <a:xfrm>
            <a:off x="457200" y="4406309"/>
            <a:ext cx="8229600" cy="5196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40" name="Google Shape;40;p9"/>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1" name="Shape 41"/>
        <p:cNvGrpSpPr/>
        <p:nvPr/>
      </p:nvGrpSpPr>
      <p:grpSpPr>
        <a:xfrm>
          <a:off x="0" y="0"/>
          <a:ext cx="0" cy="0"/>
          <a:chOff x="0" y="0"/>
          <a:chExt cx="0" cy="0"/>
        </a:xfrm>
      </p:grpSpPr>
      <p:sp>
        <p:nvSpPr>
          <p:cNvPr id="42" name="Google Shape;42;p10"/>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lstStyle>
            <a:lvl1pPr lv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p:txBody>
      </p:sp>
      <p:sp>
        <p:nvSpPr>
          <p:cNvPr id="7" name="Google Shape;7;p1"/>
          <p:cNvSpPr txBox="1"/>
          <p:nvPr>
            <p:ph idx="1" type="body"/>
          </p:nvPr>
        </p:nvSpPr>
        <p:spPr>
          <a:xfrm>
            <a:off x="457200" y="1563400"/>
            <a:ext cx="8229600" cy="2503200"/>
          </a:xfrm>
          <a:prstGeom prst="rect">
            <a:avLst/>
          </a:prstGeom>
          <a:noFill/>
          <a:ln>
            <a:noFill/>
          </a:ln>
        </p:spPr>
        <p:txBody>
          <a:bodyPr anchorCtr="0" anchor="t" bIns="91425" lIns="91425" spcFirstLastPara="1" rIns="91425" wrap="square" tIns="91425"/>
          <a:lstStyle>
            <a:lvl1pPr indent="-355600" lvl="0" marL="457200">
              <a:spcBef>
                <a:spcPts val="600"/>
              </a:spcBef>
              <a:spcAft>
                <a:spcPts val="0"/>
              </a:spcAft>
              <a:buClr>
                <a:srgbClr val="FFFFFF"/>
              </a:buClr>
              <a:buSzPts val="2000"/>
              <a:buFont typeface="Sniglet"/>
              <a:buChar char="✘"/>
              <a:defRPr sz="2000">
                <a:solidFill>
                  <a:srgbClr val="FFFFFF"/>
                </a:solidFill>
                <a:latin typeface="Sniglet"/>
                <a:ea typeface="Sniglet"/>
                <a:cs typeface="Sniglet"/>
                <a:sym typeface="Sniglet"/>
              </a:defRPr>
            </a:lvl1pPr>
            <a:lvl2pPr indent="-355600" lvl="1" marL="9144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2pPr>
            <a:lvl3pPr indent="-355600" lvl="2" marL="1371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3pPr>
            <a:lvl4pPr indent="-355600" lvl="3" marL="18288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4pPr>
            <a:lvl5pPr indent="-355600" lvl="4" marL="22860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5pPr>
            <a:lvl6pPr indent="-355600" lvl="5" marL="27432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6pPr>
            <a:lvl7pPr indent="-355600" lvl="6" marL="32004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7pPr>
            <a:lvl8pPr indent="-355600" lvl="7" marL="3657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8pPr>
            <a:lvl9pPr indent="-355600" lvl="8" marL="41148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9pPr>
          </a:lstStyle>
          <a:p/>
        </p:txBody>
      </p:sp>
      <p:sp>
        <p:nvSpPr>
          <p:cNvPr id="8" name="Google Shape;8;p1"/>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lvl1pPr lvl="0" algn="ctr">
              <a:buNone/>
              <a:defRPr sz="1000">
                <a:solidFill>
                  <a:srgbClr val="FFFFFF"/>
                </a:solidFill>
                <a:latin typeface="Sniglet"/>
                <a:ea typeface="Sniglet"/>
                <a:cs typeface="Sniglet"/>
                <a:sym typeface="Sniglet"/>
              </a:defRPr>
            </a:lvl1pPr>
            <a:lvl2pPr lvl="1" algn="ctr">
              <a:buNone/>
              <a:defRPr sz="1000">
                <a:solidFill>
                  <a:srgbClr val="FFFFFF"/>
                </a:solidFill>
                <a:latin typeface="Sniglet"/>
                <a:ea typeface="Sniglet"/>
                <a:cs typeface="Sniglet"/>
                <a:sym typeface="Sniglet"/>
              </a:defRPr>
            </a:lvl2pPr>
            <a:lvl3pPr lvl="2" algn="ctr">
              <a:buNone/>
              <a:defRPr sz="1000">
                <a:solidFill>
                  <a:srgbClr val="FFFFFF"/>
                </a:solidFill>
                <a:latin typeface="Sniglet"/>
                <a:ea typeface="Sniglet"/>
                <a:cs typeface="Sniglet"/>
                <a:sym typeface="Sniglet"/>
              </a:defRPr>
            </a:lvl3pPr>
            <a:lvl4pPr lvl="3" algn="ctr">
              <a:buNone/>
              <a:defRPr sz="1000">
                <a:solidFill>
                  <a:srgbClr val="FFFFFF"/>
                </a:solidFill>
                <a:latin typeface="Sniglet"/>
                <a:ea typeface="Sniglet"/>
                <a:cs typeface="Sniglet"/>
                <a:sym typeface="Sniglet"/>
              </a:defRPr>
            </a:lvl4pPr>
            <a:lvl5pPr lvl="4" algn="ctr">
              <a:buNone/>
              <a:defRPr sz="1000">
                <a:solidFill>
                  <a:srgbClr val="FFFFFF"/>
                </a:solidFill>
                <a:latin typeface="Sniglet"/>
                <a:ea typeface="Sniglet"/>
                <a:cs typeface="Sniglet"/>
                <a:sym typeface="Sniglet"/>
              </a:defRPr>
            </a:lvl5pPr>
            <a:lvl6pPr lvl="5" algn="ctr">
              <a:buNone/>
              <a:defRPr sz="1000">
                <a:solidFill>
                  <a:srgbClr val="FFFFFF"/>
                </a:solidFill>
                <a:latin typeface="Sniglet"/>
                <a:ea typeface="Sniglet"/>
                <a:cs typeface="Sniglet"/>
                <a:sym typeface="Sniglet"/>
              </a:defRPr>
            </a:lvl6pPr>
            <a:lvl7pPr lvl="6" algn="ctr">
              <a:buNone/>
              <a:defRPr sz="1000">
                <a:solidFill>
                  <a:srgbClr val="FFFFFF"/>
                </a:solidFill>
                <a:latin typeface="Sniglet"/>
                <a:ea typeface="Sniglet"/>
                <a:cs typeface="Sniglet"/>
                <a:sym typeface="Sniglet"/>
              </a:defRPr>
            </a:lvl7pPr>
            <a:lvl8pPr lvl="7" algn="ctr">
              <a:buNone/>
              <a:defRPr sz="1000">
                <a:solidFill>
                  <a:srgbClr val="FFFFFF"/>
                </a:solidFill>
                <a:latin typeface="Sniglet"/>
                <a:ea typeface="Sniglet"/>
                <a:cs typeface="Sniglet"/>
                <a:sym typeface="Sniglet"/>
              </a:defRPr>
            </a:lvl8pPr>
            <a:lvl9pPr lvl="8" algn="ctr">
              <a:buNone/>
              <a:defRPr sz="1000">
                <a:solidFill>
                  <a:srgbClr val="FFFFFF"/>
                </a:solidFill>
                <a:latin typeface="Sniglet"/>
                <a:ea typeface="Sniglet"/>
                <a:cs typeface="Sniglet"/>
                <a:sym typeface="Sniglet"/>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www.youtube.com/watch?v=Losnunng2og" TargetMode="Externa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create.kahoot.it/share/understanding-gangs/6ce2acb7-be28-4b21-917b-ea2fb7131710" TargetMode="Externa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pullias.usc.edu/blog/10-things-didnt-know-gangs/"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hyperlink" Target="http://www.youtube.com/watch?v=8n3uo-pZquU"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 name="Shape 46"/>
        <p:cNvGrpSpPr/>
        <p:nvPr/>
      </p:nvGrpSpPr>
      <p:grpSpPr>
        <a:xfrm>
          <a:off x="0" y="0"/>
          <a:ext cx="0" cy="0"/>
          <a:chOff x="0" y="0"/>
          <a:chExt cx="0" cy="0"/>
        </a:xfrm>
      </p:grpSpPr>
      <p:pic>
        <p:nvPicPr>
          <p:cNvPr id="47" name="Google Shape;47;p11"/>
          <p:cNvPicPr preferRelativeResize="0"/>
          <p:nvPr/>
        </p:nvPicPr>
        <p:blipFill>
          <a:blip r:embed="rId3">
            <a:alphaModFix/>
          </a:blip>
          <a:stretch>
            <a:fillRect/>
          </a:stretch>
        </p:blipFill>
        <p:spPr>
          <a:xfrm>
            <a:off x="2060150" y="244800"/>
            <a:ext cx="4781423" cy="1508049"/>
          </a:xfrm>
          <a:prstGeom prst="rect">
            <a:avLst/>
          </a:prstGeom>
          <a:noFill/>
          <a:ln>
            <a:noFill/>
          </a:ln>
        </p:spPr>
      </p:pic>
      <p:sp>
        <p:nvSpPr>
          <p:cNvPr id="48" name="Google Shape;48;p11"/>
          <p:cNvSpPr txBox="1"/>
          <p:nvPr>
            <p:ph type="ctrTitle"/>
          </p:nvPr>
        </p:nvSpPr>
        <p:spPr>
          <a:xfrm>
            <a:off x="685800" y="1991813"/>
            <a:ext cx="7772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Understanding Gangs</a:t>
            </a:r>
            <a:endParaRPr/>
          </a:p>
        </p:txBody>
      </p:sp>
      <p:grpSp>
        <p:nvGrpSpPr>
          <p:cNvPr id="49" name="Google Shape;49;p11"/>
          <p:cNvGrpSpPr/>
          <p:nvPr/>
        </p:nvGrpSpPr>
        <p:grpSpPr>
          <a:xfrm rot="2194107">
            <a:off x="803001" y="3184731"/>
            <a:ext cx="1014485" cy="642684"/>
            <a:chOff x="238125" y="1918825"/>
            <a:chExt cx="1042450" cy="660400"/>
          </a:xfrm>
        </p:grpSpPr>
        <p:sp>
          <p:nvSpPr>
            <p:cNvPr id="50" name="Google Shape;50;p11"/>
            <p:cNvSpPr/>
            <p:nvPr/>
          </p:nvSpPr>
          <p:spPr>
            <a:xfrm>
              <a:off x="238125" y="1918825"/>
              <a:ext cx="966975" cy="660400"/>
            </a:xfrm>
            <a:custGeom>
              <a:rect b="b" l="l" r="r" t="t"/>
              <a:pathLst>
                <a:path extrusionOk="0" h="26416" w="38679">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1"/>
            <p:cNvSpPr/>
            <p:nvPr/>
          </p:nvSpPr>
          <p:spPr>
            <a:xfrm>
              <a:off x="1091875" y="1951850"/>
              <a:ext cx="188700" cy="136800"/>
            </a:xfrm>
            <a:custGeom>
              <a:rect b="b" l="l" r="r" t="t"/>
              <a:pathLst>
                <a:path extrusionOk="0" h="5472" w="7548">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 name="Google Shape;52;p11"/>
          <p:cNvGrpSpPr/>
          <p:nvPr/>
        </p:nvGrpSpPr>
        <p:grpSpPr>
          <a:xfrm rot="-9269861">
            <a:off x="6165721" y="1346512"/>
            <a:ext cx="750220" cy="664172"/>
            <a:chOff x="1113100" y="2199475"/>
            <a:chExt cx="801900" cy="709925"/>
          </a:xfrm>
        </p:grpSpPr>
        <p:sp>
          <p:nvSpPr>
            <p:cNvPr id="53" name="Google Shape;53;p11"/>
            <p:cNvSpPr/>
            <p:nvPr/>
          </p:nvSpPr>
          <p:spPr>
            <a:xfrm>
              <a:off x="1113100" y="2291450"/>
              <a:ext cx="735850" cy="617950"/>
            </a:xfrm>
            <a:custGeom>
              <a:rect b="b" l="l" r="r" t="t"/>
              <a:pathLst>
                <a:path extrusionOk="0" h="24718" w="29434">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p:nvPr/>
          </p:nvSpPr>
          <p:spPr>
            <a:xfrm>
              <a:off x="1745175" y="2199475"/>
              <a:ext cx="169825" cy="162775"/>
            </a:xfrm>
            <a:custGeom>
              <a:rect b="b" l="l" r="r" t="t"/>
              <a:pathLst>
                <a:path extrusionOk="0" h="6511" w="6793">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 name="Google Shape;55;p11"/>
          <p:cNvSpPr/>
          <p:nvPr/>
        </p:nvSpPr>
        <p:spPr>
          <a:xfrm>
            <a:off x="2497627" y="2497075"/>
            <a:ext cx="1442481" cy="102978"/>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1"/>
          <p:cNvSpPr/>
          <p:nvPr/>
        </p:nvSpPr>
        <p:spPr>
          <a:xfrm>
            <a:off x="6059300" y="2600050"/>
            <a:ext cx="2058017" cy="1015968"/>
          </a:xfrm>
          <a:custGeom>
            <a:rect b="b" l="l" r="r" t="t"/>
            <a:pathLst>
              <a:path extrusionOk="0" h="62358" w="65189">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0"/>
          <p:cNvSpPr txBox="1"/>
          <p:nvPr>
            <p:ph idx="1" type="body"/>
          </p:nvPr>
        </p:nvSpPr>
        <p:spPr>
          <a:xfrm>
            <a:off x="1272175" y="1120375"/>
            <a:ext cx="6739800" cy="275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400"/>
              <a:t>For The Individual:</a:t>
            </a:r>
            <a:r>
              <a:rPr b="1" lang="en" sz="2400"/>
              <a:t> </a:t>
            </a:r>
            <a:endParaRPr b="1" sz="2400"/>
          </a:p>
          <a:p>
            <a:pPr indent="-355600" lvl="0" marL="457200" rtl="0" algn="l">
              <a:spcBef>
                <a:spcPts val="600"/>
              </a:spcBef>
              <a:spcAft>
                <a:spcPts val="0"/>
              </a:spcAft>
              <a:buClr>
                <a:schemeClr val="lt1"/>
              </a:buClr>
              <a:buSzPts val="2000"/>
              <a:buChar char="✘"/>
            </a:pPr>
            <a:r>
              <a:rPr lang="en" sz="2000">
                <a:solidFill>
                  <a:schemeClr val="lt1"/>
                </a:solidFill>
              </a:rPr>
              <a:t>Less likely to get an education</a:t>
            </a:r>
            <a:endParaRPr sz="20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Dropout</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Less likely to find employment </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Increase likeliness of becoming a teen parent</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Drug Addiction</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Death</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Greater risk:</a:t>
            </a:r>
            <a:endParaRPr sz="20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Arrest, Juvenile Court ,</a:t>
            </a:r>
            <a:endParaRPr sz="2000">
              <a:solidFill>
                <a:schemeClr val="lt1"/>
              </a:solidFill>
            </a:endParaRPr>
          </a:p>
          <a:p>
            <a:pPr indent="0" lvl="0" marL="914400" rtl="0" algn="l">
              <a:spcBef>
                <a:spcPts val="600"/>
              </a:spcBef>
              <a:spcAft>
                <a:spcPts val="0"/>
              </a:spcAft>
              <a:buNone/>
            </a:pPr>
            <a:r>
              <a:rPr lang="en" sz="2000">
                <a:solidFill>
                  <a:schemeClr val="lt1"/>
                </a:solidFill>
              </a:rPr>
              <a:t>Detention and/or Prison</a:t>
            </a:r>
            <a:endParaRPr sz="2000">
              <a:solidFill>
                <a:schemeClr val="lt1"/>
              </a:solidFill>
            </a:endParaRPr>
          </a:p>
          <a:p>
            <a:pPr indent="0" lvl="0" marL="0" rtl="0" algn="l">
              <a:spcBef>
                <a:spcPts val="600"/>
              </a:spcBef>
              <a:spcAft>
                <a:spcPts val="0"/>
              </a:spcAft>
              <a:buNone/>
            </a:pPr>
            <a:r>
              <a:t/>
            </a:r>
            <a:endParaRPr/>
          </a:p>
        </p:txBody>
      </p:sp>
      <p:sp>
        <p:nvSpPr>
          <p:cNvPr id="138" name="Google Shape;138;p20"/>
          <p:cNvSpPr txBox="1"/>
          <p:nvPr>
            <p:ph type="title"/>
          </p:nvPr>
        </p:nvSpPr>
        <p:spPr>
          <a:xfrm>
            <a:off x="-6000" y="508550"/>
            <a:ext cx="9156000" cy="8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t>Consequences of Gang membership</a:t>
            </a:r>
            <a:endParaRPr b="1" sz="3000"/>
          </a:p>
        </p:txBody>
      </p:sp>
      <p:sp>
        <p:nvSpPr>
          <p:cNvPr id="139" name="Google Shape;139;p20"/>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6000" y="661475"/>
            <a:ext cx="9156000" cy="8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t>Consequences of Gang membership</a:t>
            </a:r>
            <a:endParaRPr b="1" sz="3000"/>
          </a:p>
        </p:txBody>
      </p:sp>
      <p:sp>
        <p:nvSpPr>
          <p:cNvPr id="145" name="Google Shape;145;p21"/>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46" name="Google Shape;146;p21"/>
          <p:cNvSpPr txBox="1"/>
          <p:nvPr/>
        </p:nvSpPr>
        <p:spPr>
          <a:xfrm>
            <a:off x="1392850" y="1240525"/>
            <a:ext cx="6842400" cy="30000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2400">
                <a:solidFill>
                  <a:schemeClr val="lt1"/>
                </a:solidFill>
                <a:latin typeface="Sniglet"/>
                <a:ea typeface="Sniglet"/>
                <a:cs typeface="Sniglet"/>
                <a:sym typeface="Sniglet"/>
              </a:rPr>
              <a:t>For the </a:t>
            </a:r>
            <a:r>
              <a:rPr b="1" lang="en" sz="2400">
                <a:solidFill>
                  <a:schemeClr val="lt1"/>
                </a:solidFill>
                <a:latin typeface="Sniglet"/>
                <a:ea typeface="Sniglet"/>
                <a:cs typeface="Sniglet"/>
                <a:sym typeface="Sniglet"/>
              </a:rPr>
              <a:t>Family:</a:t>
            </a:r>
            <a:endParaRPr b="1" sz="2400">
              <a:solidFill>
                <a:schemeClr val="lt1"/>
              </a:solidFill>
              <a:latin typeface="Sniglet"/>
              <a:ea typeface="Sniglet"/>
              <a:cs typeface="Sniglet"/>
              <a:sym typeface="Sniglet"/>
            </a:endParaRPr>
          </a:p>
          <a:p>
            <a:pPr indent="-355600" lvl="0" marL="457200" rtl="0" algn="l">
              <a:spcBef>
                <a:spcPts val="600"/>
              </a:spcBef>
              <a:spcAft>
                <a:spcPts val="0"/>
              </a:spcAft>
              <a:buClr>
                <a:schemeClr val="lt1"/>
              </a:buClr>
              <a:buSzPts val="2000"/>
              <a:buFont typeface="Sniglet"/>
              <a:buChar char="✘"/>
            </a:pPr>
            <a:r>
              <a:rPr lang="en" sz="2000">
                <a:solidFill>
                  <a:schemeClr val="lt1"/>
                </a:solidFill>
                <a:latin typeface="Sniglet"/>
                <a:ea typeface="Sniglet"/>
                <a:cs typeface="Sniglet"/>
                <a:sym typeface="Sniglet"/>
              </a:rPr>
              <a:t>Lives in fear of their safety and lives</a:t>
            </a:r>
            <a:endParaRPr sz="2000">
              <a:solidFill>
                <a:schemeClr val="lt1"/>
              </a:solidFill>
              <a:latin typeface="Sniglet"/>
              <a:ea typeface="Sniglet"/>
              <a:cs typeface="Sniglet"/>
              <a:sym typeface="Sniglet"/>
            </a:endParaRPr>
          </a:p>
          <a:p>
            <a:pPr indent="-355600" lvl="0" marL="457200" rtl="0" algn="l">
              <a:spcBef>
                <a:spcPts val="0"/>
              </a:spcBef>
              <a:spcAft>
                <a:spcPts val="0"/>
              </a:spcAft>
              <a:buClr>
                <a:schemeClr val="lt1"/>
              </a:buClr>
              <a:buSzPts val="2000"/>
              <a:buFont typeface="Sniglet"/>
              <a:buChar char="✘"/>
            </a:pPr>
            <a:r>
              <a:rPr lang="en" sz="2000">
                <a:solidFill>
                  <a:schemeClr val="lt1"/>
                </a:solidFill>
                <a:latin typeface="Sniglet"/>
                <a:ea typeface="Sniglet"/>
                <a:cs typeface="Sniglet"/>
                <a:sym typeface="Sniglet"/>
              </a:rPr>
              <a:t>Lives in fear for their family member(s) safety that is involved in the gang </a:t>
            </a:r>
            <a:endParaRPr sz="2000">
              <a:solidFill>
                <a:schemeClr val="lt1"/>
              </a:solidFill>
              <a:latin typeface="Sniglet"/>
              <a:ea typeface="Sniglet"/>
              <a:cs typeface="Sniglet"/>
              <a:sym typeface="Sniglet"/>
            </a:endParaRPr>
          </a:p>
          <a:p>
            <a:pPr indent="-355600" lvl="0" marL="457200" rtl="0" algn="l">
              <a:spcBef>
                <a:spcPts val="0"/>
              </a:spcBef>
              <a:spcAft>
                <a:spcPts val="0"/>
              </a:spcAft>
              <a:buClr>
                <a:schemeClr val="lt1"/>
              </a:buClr>
              <a:buSzPts val="2000"/>
              <a:buFont typeface="Sniglet"/>
              <a:buChar char="✘"/>
            </a:pPr>
            <a:r>
              <a:rPr lang="en" sz="2000">
                <a:solidFill>
                  <a:schemeClr val="lt1"/>
                </a:solidFill>
                <a:latin typeface="Sniglet"/>
                <a:ea typeface="Sniglet"/>
                <a:cs typeface="Sniglet"/>
                <a:sym typeface="Sniglet"/>
              </a:rPr>
              <a:t>Financial consequences from the gang members behavior and actions</a:t>
            </a:r>
            <a:endParaRPr sz="2000">
              <a:solidFill>
                <a:schemeClr val="lt1"/>
              </a:solidFill>
              <a:latin typeface="Sniglet"/>
              <a:ea typeface="Sniglet"/>
              <a:cs typeface="Sniglet"/>
              <a:sym typeface="Sniglet"/>
            </a:endParaRPr>
          </a:p>
          <a:p>
            <a:pPr indent="0" lvl="0" marL="0" rtl="0" algn="l">
              <a:spcBef>
                <a:spcPts val="600"/>
              </a:spcBef>
              <a:spcAft>
                <a:spcPts val="0"/>
              </a:spcAft>
              <a:buNone/>
            </a:pPr>
            <a:r>
              <a:t/>
            </a:r>
            <a:endParaRPr sz="2000">
              <a:solidFill>
                <a:schemeClr val="lt1"/>
              </a:solidFill>
              <a:latin typeface="Sniglet"/>
              <a:ea typeface="Sniglet"/>
              <a:cs typeface="Sniglet"/>
              <a:sym typeface="Snigle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6000" y="943275"/>
            <a:ext cx="9156000" cy="8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lt1"/>
                </a:solidFill>
              </a:rPr>
              <a:t>Gang Impact on </a:t>
            </a:r>
            <a:endParaRPr sz="3600">
              <a:solidFill>
                <a:schemeClr val="lt1"/>
              </a:solidFill>
            </a:endParaRPr>
          </a:p>
          <a:p>
            <a:pPr indent="0" lvl="0" marL="0" rtl="0" algn="ctr">
              <a:spcBef>
                <a:spcPts val="0"/>
              </a:spcBef>
              <a:spcAft>
                <a:spcPts val="0"/>
              </a:spcAft>
              <a:buNone/>
            </a:pPr>
            <a:r>
              <a:rPr lang="en" sz="3600">
                <a:solidFill>
                  <a:schemeClr val="lt1"/>
                </a:solidFill>
              </a:rPr>
              <a:t>communities &amp; Schools</a:t>
            </a:r>
            <a:endParaRPr sz="3600">
              <a:solidFill>
                <a:schemeClr val="lt1"/>
              </a:solidFill>
            </a:endParaRPr>
          </a:p>
          <a:p>
            <a:pPr indent="0" lvl="0" marL="0" rtl="0" algn="ctr">
              <a:spcBef>
                <a:spcPts val="0"/>
              </a:spcBef>
              <a:spcAft>
                <a:spcPts val="0"/>
              </a:spcAft>
              <a:buNone/>
            </a:pPr>
            <a:r>
              <a:t/>
            </a:r>
            <a:endParaRPr/>
          </a:p>
        </p:txBody>
      </p:sp>
      <p:sp>
        <p:nvSpPr>
          <p:cNvPr id="152" name="Google Shape;152;p22"/>
          <p:cNvSpPr txBox="1"/>
          <p:nvPr>
            <p:ph idx="1" type="body"/>
          </p:nvPr>
        </p:nvSpPr>
        <p:spPr>
          <a:xfrm>
            <a:off x="421300" y="1733650"/>
            <a:ext cx="8229600" cy="1241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600"/>
              </a:spcBef>
              <a:spcAft>
                <a:spcPts val="0"/>
              </a:spcAft>
              <a:buNone/>
            </a:pPr>
            <a:r>
              <a:t/>
            </a:r>
            <a:endParaRPr/>
          </a:p>
          <a:p>
            <a:pPr indent="-355600" lvl="0" marL="457200" rtl="0" algn="l">
              <a:spcBef>
                <a:spcPts val="600"/>
              </a:spcBef>
              <a:spcAft>
                <a:spcPts val="0"/>
              </a:spcAft>
              <a:buSzPts val="2000"/>
              <a:buChar char="✘"/>
            </a:pPr>
            <a:r>
              <a:rPr b="1" lang="en"/>
              <a:t>Community residents live in fear of being victims of violence</a:t>
            </a:r>
            <a:endParaRPr b="1"/>
          </a:p>
          <a:p>
            <a:pPr indent="-355600" lvl="0" marL="457200" rtl="0" algn="l">
              <a:spcBef>
                <a:spcPts val="0"/>
              </a:spcBef>
              <a:spcAft>
                <a:spcPts val="0"/>
              </a:spcAft>
              <a:buSzPts val="2000"/>
              <a:buChar char="✘"/>
            </a:pPr>
            <a:r>
              <a:rPr b="1" lang="en"/>
              <a:t>Increase in c</a:t>
            </a:r>
            <a:r>
              <a:rPr b="1" lang="en"/>
              <a:t>riminal activity</a:t>
            </a:r>
            <a:endParaRPr b="1"/>
          </a:p>
          <a:p>
            <a:pPr indent="-355600" lvl="0" marL="457200" rtl="0" algn="l">
              <a:spcBef>
                <a:spcPts val="0"/>
              </a:spcBef>
              <a:spcAft>
                <a:spcPts val="0"/>
              </a:spcAft>
              <a:buSzPts val="2000"/>
              <a:buChar char="✘"/>
            </a:pPr>
            <a:r>
              <a:rPr b="1" lang="en"/>
              <a:t>Increase in sex trafficking</a:t>
            </a:r>
            <a:endParaRPr b="1"/>
          </a:p>
          <a:p>
            <a:pPr indent="-355600" lvl="0" marL="457200" rtl="0" algn="l">
              <a:spcBef>
                <a:spcPts val="0"/>
              </a:spcBef>
              <a:spcAft>
                <a:spcPts val="0"/>
              </a:spcAft>
              <a:buSzPts val="2000"/>
              <a:buChar char="✘"/>
            </a:pPr>
            <a:r>
              <a:rPr b="1" lang="en"/>
              <a:t>In schools there is a strong correlation between gang presence, guns and drug availability</a:t>
            </a:r>
            <a:endParaRPr/>
          </a:p>
          <a:p>
            <a:pPr indent="0" lvl="0" marL="0" rtl="0" algn="l">
              <a:spcBef>
                <a:spcPts val="600"/>
              </a:spcBef>
              <a:spcAft>
                <a:spcPts val="0"/>
              </a:spcAft>
              <a:buNone/>
            </a:pPr>
            <a:r>
              <a:t/>
            </a:r>
            <a:endParaRPr/>
          </a:p>
        </p:txBody>
      </p:sp>
      <p:sp>
        <p:nvSpPr>
          <p:cNvPr id="153" name="Google Shape;153;p22"/>
          <p:cNvSpPr/>
          <p:nvPr/>
        </p:nvSpPr>
        <p:spPr>
          <a:xfrm>
            <a:off x="4141750" y="138074"/>
            <a:ext cx="788694" cy="80519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2"/>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55" name="Google Shape;155;p22"/>
          <p:cNvSpPr/>
          <p:nvPr/>
        </p:nvSpPr>
        <p:spPr>
          <a:xfrm>
            <a:off x="4355019" y="438309"/>
            <a:ext cx="362159" cy="314821"/>
          </a:xfrm>
          <a:custGeom>
            <a:rect b="b" l="l" r="r" t="t"/>
            <a:pathLst>
              <a:path extrusionOk="0" h="14405" w="16571">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3"/>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61" name="Google Shape;161;p23"/>
          <p:cNvPicPr preferRelativeResize="0"/>
          <p:nvPr/>
        </p:nvPicPr>
        <p:blipFill>
          <a:blip r:embed="rId3">
            <a:alphaModFix/>
          </a:blip>
          <a:stretch>
            <a:fillRect/>
          </a:stretch>
        </p:blipFill>
        <p:spPr>
          <a:xfrm>
            <a:off x="2307913" y="307650"/>
            <a:ext cx="4528175" cy="4528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1030350" y="302875"/>
            <a:ext cx="7083300" cy="8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HomeBoy’s Guide to healing former L.a. gang members</a:t>
            </a:r>
            <a:endParaRPr/>
          </a:p>
        </p:txBody>
      </p:sp>
      <p:sp>
        <p:nvSpPr>
          <p:cNvPr id="167" name="Google Shape;167;p24"/>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For the last 30 years, Father Gregory Boyle and Homeboy Industries have been supporting and training formerly incarcerated and gang-involved individuals in East L.A. Former gang members reveal their process of healing.&#10;&#10;SUBSCRIBE FOR MORE VIDEOS AND NEWS&#10;http://www.youtube.com/subscription_center?add_user=losangelestimes&#10;&#10;LET'S CONNECT:&#10;Google+ ► https://plus.google.com/+latimes&#10;Facebook ► https://www.facebook.com/latimes&#10;Twitter ► https://twitter.com/LATimes&#10;L.A. Times ► http://www.latimes.com/" id="168" name="Google Shape;168;p24" title="A homeboy's guide to healing by former L.A. gang members">
            <a:hlinkClick r:id="rId3"/>
          </p:cNvPr>
          <p:cNvPicPr preferRelativeResize="0"/>
          <p:nvPr/>
        </p:nvPicPr>
        <p:blipFill>
          <a:blip r:embed="rId4">
            <a:alphaModFix/>
          </a:blip>
          <a:stretch>
            <a:fillRect/>
          </a:stretch>
        </p:blipFill>
        <p:spPr>
          <a:xfrm>
            <a:off x="2286000" y="1348625"/>
            <a:ext cx="4572000"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6000" y="472350"/>
            <a:ext cx="9156000" cy="8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Test Your Knowledge</a:t>
            </a:r>
            <a:endParaRPr sz="3600"/>
          </a:p>
        </p:txBody>
      </p:sp>
      <p:sp>
        <p:nvSpPr>
          <p:cNvPr id="174" name="Google Shape;174;p25"/>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75" name="Google Shape;175;p25">
            <a:hlinkClick r:id="rId3"/>
          </p:cNvPr>
          <p:cNvPicPr preferRelativeResize="0"/>
          <p:nvPr/>
        </p:nvPicPr>
        <p:blipFill>
          <a:blip r:embed="rId4">
            <a:alphaModFix/>
          </a:blip>
          <a:stretch>
            <a:fillRect/>
          </a:stretch>
        </p:blipFill>
        <p:spPr>
          <a:xfrm>
            <a:off x="2409400" y="1270475"/>
            <a:ext cx="4325200" cy="2602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2"/>
          <p:cNvSpPr txBox="1"/>
          <p:nvPr>
            <p:ph idx="4294967295" type="ctrTitle"/>
          </p:nvPr>
        </p:nvSpPr>
        <p:spPr>
          <a:xfrm>
            <a:off x="1822500" y="1202350"/>
            <a:ext cx="54570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Essential Questions:</a:t>
            </a:r>
            <a:endParaRPr sz="3600"/>
          </a:p>
        </p:txBody>
      </p:sp>
      <p:sp>
        <p:nvSpPr>
          <p:cNvPr id="62" name="Google Shape;62;p12"/>
          <p:cNvSpPr txBox="1"/>
          <p:nvPr>
            <p:ph idx="4294967295" type="subTitle"/>
          </p:nvPr>
        </p:nvSpPr>
        <p:spPr>
          <a:xfrm>
            <a:off x="517925" y="1864350"/>
            <a:ext cx="80841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3600"/>
              <a:t>Why do some young people join gangs?</a:t>
            </a:r>
            <a:endParaRPr sz="3600"/>
          </a:p>
          <a:p>
            <a:pPr indent="0" lvl="0" marL="0" rtl="0" algn="ctr">
              <a:spcBef>
                <a:spcPts val="600"/>
              </a:spcBef>
              <a:spcAft>
                <a:spcPts val="0"/>
              </a:spcAft>
              <a:buClr>
                <a:schemeClr val="dk1"/>
              </a:buClr>
              <a:buSzPts val="1100"/>
              <a:buFont typeface="Arial"/>
              <a:buNone/>
            </a:pPr>
            <a:r>
              <a:rPr lang="en" sz="3600">
                <a:solidFill>
                  <a:schemeClr val="lt1"/>
                </a:solidFill>
              </a:rPr>
              <a:t>What is the appeal? </a:t>
            </a:r>
            <a:endParaRPr sz="3600">
              <a:solidFill>
                <a:schemeClr val="lt1"/>
              </a:solidFill>
            </a:endParaRPr>
          </a:p>
          <a:p>
            <a:pPr indent="0" lvl="0" marL="0" rtl="0" algn="ctr">
              <a:spcBef>
                <a:spcPts val="600"/>
              </a:spcBef>
              <a:spcAft>
                <a:spcPts val="0"/>
              </a:spcAft>
              <a:buClr>
                <a:schemeClr val="dk1"/>
              </a:buClr>
              <a:buSzPts val="1100"/>
              <a:buFont typeface="Arial"/>
              <a:buNone/>
            </a:pPr>
            <a:r>
              <a:rPr lang="en" sz="3600">
                <a:solidFill>
                  <a:schemeClr val="lt1"/>
                </a:solidFill>
              </a:rPr>
              <a:t>What are the consequences of gang </a:t>
            </a:r>
            <a:r>
              <a:rPr lang="en" sz="3600">
                <a:solidFill>
                  <a:schemeClr val="lt1"/>
                </a:solidFill>
              </a:rPr>
              <a:t>affiliation</a:t>
            </a:r>
            <a:r>
              <a:rPr lang="en" sz="3600">
                <a:solidFill>
                  <a:schemeClr val="lt1"/>
                </a:solidFill>
              </a:rPr>
              <a:t>? </a:t>
            </a:r>
            <a:endParaRPr sz="3600"/>
          </a:p>
        </p:txBody>
      </p:sp>
      <p:sp>
        <p:nvSpPr>
          <p:cNvPr id="63" name="Google Shape;63;p12"/>
          <p:cNvSpPr/>
          <p:nvPr/>
        </p:nvSpPr>
        <p:spPr>
          <a:xfrm>
            <a:off x="3829764" y="1864350"/>
            <a:ext cx="1442481" cy="102978"/>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2"/>
          <p:cNvSpPr/>
          <p:nvPr/>
        </p:nvSpPr>
        <p:spPr>
          <a:xfrm>
            <a:off x="4249880" y="630379"/>
            <a:ext cx="602256" cy="637792"/>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2"/>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3"/>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1" name="Google Shape;71;p13"/>
          <p:cNvSpPr txBox="1"/>
          <p:nvPr>
            <p:ph type="title"/>
          </p:nvPr>
        </p:nvSpPr>
        <p:spPr>
          <a:xfrm>
            <a:off x="-6000" y="448050"/>
            <a:ext cx="9156000" cy="8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Class Reading:</a:t>
            </a:r>
            <a:endParaRPr b="1"/>
          </a:p>
          <a:p>
            <a:pPr indent="0" lvl="0" marL="0" rtl="0" algn="ctr">
              <a:spcBef>
                <a:spcPts val="0"/>
              </a:spcBef>
              <a:spcAft>
                <a:spcPts val="0"/>
              </a:spcAft>
              <a:buNone/>
            </a:pPr>
            <a:r>
              <a:rPr b="1" lang="en" u="sng">
                <a:solidFill>
                  <a:schemeClr val="hlink"/>
                </a:solidFill>
                <a:hlinkClick r:id="rId3"/>
              </a:rPr>
              <a:t>10 Things you Didn’t know about gangs</a:t>
            </a:r>
            <a:endParaRPr b="1"/>
          </a:p>
        </p:txBody>
      </p:sp>
      <p:pic>
        <p:nvPicPr>
          <p:cNvPr id="72" name="Google Shape;72;p13"/>
          <p:cNvPicPr preferRelativeResize="0"/>
          <p:nvPr/>
        </p:nvPicPr>
        <p:blipFill>
          <a:blip r:embed="rId4">
            <a:alphaModFix/>
          </a:blip>
          <a:stretch>
            <a:fillRect/>
          </a:stretch>
        </p:blipFill>
        <p:spPr>
          <a:xfrm>
            <a:off x="2181288" y="1643550"/>
            <a:ext cx="4781435" cy="2702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4"/>
          <p:cNvSpPr txBox="1"/>
          <p:nvPr>
            <p:ph type="title"/>
          </p:nvPr>
        </p:nvSpPr>
        <p:spPr>
          <a:xfrm>
            <a:off x="-6000" y="782625"/>
            <a:ext cx="9156000" cy="8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lt1"/>
                </a:solidFill>
              </a:rPr>
              <a:t>What is a Gang?</a:t>
            </a:r>
            <a:endParaRPr b="1" sz="3000">
              <a:solidFill>
                <a:schemeClr val="lt1"/>
              </a:solidFill>
            </a:endParaRPr>
          </a:p>
          <a:p>
            <a:pPr indent="0" lvl="0" marL="0" rtl="0" algn="ctr">
              <a:spcBef>
                <a:spcPts val="0"/>
              </a:spcBef>
              <a:spcAft>
                <a:spcPts val="0"/>
              </a:spcAft>
              <a:buNone/>
            </a:pPr>
            <a:r>
              <a:t/>
            </a:r>
            <a:endParaRPr/>
          </a:p>
        </p:txBody>
      </p:sp>
      <p:sp>
        <p:nvSpPr>
          <p:cNvPr id="78" name="Google Shape;78;p14"/>
          <p:cNvSpPr txBox="1"/>
          <p:nvPr>
            <p:ph idx="1" type="body"/>
          </p:nvPr>
        </p:nvSpPr>
        <p:spPr>
          <a:xfrm>
            <a:off x="421300" y="1164900"/>
            <a:ext cx="8229600" cy="2503200"/>
          </a:xfrm>
          <a:prstGeom prst="rect">
            <a:avLst/>
          </a:prstGeom>
        </p:spPr>
        <p:txBody>
          <a:bodyPr anchorCtr="0" anchor="t" bIns="91425" lIns="91425" spcFirstLastPara="1" rIns="91425" wrap="square" tIns="91425">
            <a:noAutofit/>
          </a:bodyPr>
          <a:lstStyle/>
          <a:p>
            <a:pPr indent="0" lvl="0" marL="0" rtl="0" algn="l">
              <a:lnSpc>
                <a:spcPct val="100000"/>
              </a:lnSpc>
              <a:spcBef>
                <a:spcPts val="1400"/>
              </a:spcBef>
              <a:spcAft>
                <a:spcPts val="0"/>
              </a:spcAft>
              <a:buClr>
                <a:schemeClr val="dk1"/>
              </a:buClr>
              <a:buSzPts val="1100"/>
              <a:buFont typeface="Arial"/>
              <a:buNone/>
            </a:pPr>
            <a:r>
              <a:rPr b="1" lang="en" sz="1800">
                <a:solidFill>
                  <a:srgbClr val="FFFFFF"/>
                </a:solidFill>
                <a:latin typeface="Walter Turncoat"/>
                <a:ea typeface="Walter Turncoat"/>
                <a:cs typeface="Walter Turncoat"/>
                <a:sym typeface="Walter Turncoat"/>
              </a:rPr>
              <a:t>Virginia law defines a “criminal street gang” as any group, organization or association of three or more persons, whether formal or informal,</a:t>
            </a:r>
            <a:endParaRPr b="1" sz="1800">
              <a:solidFill>
                <a:srgbClr val="FFFFFF"/>
              </a:solidFill>
              <a:latin typeface="Walter Turncoat"/>
              <a:ea typeface="Walter Turncoat"/>
              <a:cs typeface="Walter Turncoat"/>
              <a:sym typeface="Walter Turncoat"/>
            </a:endParaRPr>
          </a:p>
          <a:p>
            <a:pPr indent="-342900" lvl="0" marL="457200" rtl="0" algn="l">
              <a:lnSpc>
                <a:spcPct val="100000"/>
              </a:lnSpc>
              <a:spcBef>
                <a:spcPts val="2800"/>
              </a:spcBef>
              <a:spcAft>
                <a:spcPts val="0"/>
              </a:spcAft>
              <a:buClr>
                <a:srgbClr val="FFFFFF"/>
              </a:buClr>
              <a:buSzPts val="1800"/>
              <a:buFont typeface="Arial"/>
              <a:buChar char="●"/>
            </a:pPr>
            <a:r>
              <a:rPr lang="en" sz="1800">
                <a:solidFill>
                  <a:srgbClr val="FFFFFF"/>
                </a:solidFill>
                <a:latin typeface="Arial"/>
                <a:ea typeface="Arial"/>
                <a:cs typeface="Arial"/>
                <a:sym typeface="Arial"/>
              </a:rPr>
              <a:t>which has as one of its primary objectives or activities the commission of one or more criminal acts,</a:t>
            </a:r>
            <a:endParaRPr sz="1800">
              <a:solidFill>
                <a:srgbClr val="FFFFFF"/>
              </a:solidFill>
              <a:latin typeface="Arial"/>
              <a:ea typeface="Arial"/>
              <a:cs typeface="Arial"/>
              <a:sym typeface="Arial"/>
            </a:endParaRPr>
          </a:p>
          <a:p>
            <a:pPr indent="-342900" lvl="0" marL="457200" rtl="0" algn="l">
              <a:lnSpc>
                <a:spcPct val="125000"/>
              </a:lnSpc>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which has an identifiable name or identifying sign or symbol, and</a:t>
            </a:r>
            <a:endParaRPr sz="1800">
              <a:solidFill>
                <a:srgbClr val="FFFFFF"/>
              </a:solidFill>
              <a:latin typeface="Arial"/>
              <a:ea typeface="Arial"/>
              <a:cs typeface="Arial"/>
              <a:sym typeface="Arial"/>
            </a:endParaRPr>
          </a:p>
          <a:p>
            <a:pPr indent="-342900" lvl="0" marL="457200" rtl="0" algn="l">
              <a:lnSpc>
                <a:spcPct val="125000"/>
              </a:lnSpc>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whose members individually or collectively have engaged in the commission of, attempt to commit, conspiracy to commit, or solicitation of two or more predicate criminal acts, at least one of which is an act of violence. </a:t>
            </a:r>
            <a:r>
              <a:rPr lang="en" sz="1800">
                <a:solidFill>
                  <a:srgbClr val="FFFFFF"/>
                </a:solidFill>
                <a:latin typeface="Arial"/>
                <a:ea typeface="Arial"/>
                <a:cs typeface="Arial"/>
                <a:sym typeface="Arial"/>
              </a:rPr>
              <a:t>(</a:t>
            </a:r>
            <a:r>
              <a:rPr i="1" lang="en" sz="1800">
                <a:solidFill>
                  <a:srgbClr val="FFFFFF"/>
                </a:solidFill>
                <a:latin typeface="Arial"/>
                <a:ea typeface="Arial"/>
                <a:cs typeface="Arial"/>
                <a:sym typeface="Arial"/>
              </a:rPr>
              <a:t>Code of Virginia</a:t>
            </a:r>
            <a:r>
              <a:rPr lang="en" sz="1800">
                <a:solidFill>
                  <a:srgbClr val="FFFFFF"/>
                </a:solidFill>
                <a:latin typeface="Arial"/>
                <a:ea typeface="Arial"/>
                <a:cs typeface="Arial"/>
                <a:sym typeface="Arial"/>
              </a:rPr>
              <a:t> § 18.2-46.1)</a:t>
            </a:r>
            <a:endParaRPr sz="1800">
              <a:solidFill>
                <a:srgbClr val="FFFFFF"/>
              </a:solidFill>
              <a:latin typeface="Arial"/>
              <a:ea typeface="Arial"/>
              <a:cs typeface="Arial"/>
              <a:sym typeface="Arial"/>
            </a:endParaRPr>
          </a:p>
          <a:p>
            <a:pPr indent="0" lvl="0" marL="457200" rtl="0" algn="l">
              <a:lnSpc>
                <a:spcPct val="125000"/>
              </a:lnSpc>
              <a:spcBef>
                <a:spcPts val="2800"/>
              </a:spcBef>
              <a:spcAft>
                <a:spcPts val="0"/>
              </a:spcAft>
              <a:buNone/>
            </a:pPr>
            <a:r>
              <a:t/>
            </a:r>
            <a:endParaRPr sz="1800">
              <a:solidFill>
                <a:srgbClr val="FFFFFF"/>
              </a:solidFill>
              <a:latin typeface="Arial"/>
              <a:ea typeface="Arial"/>
              <a:cs typeface="Arial"/>
              <a:sym typeface="Arial"/>
            </a:endParaRPr>
          </a:p>
          <a:p>
            <a:pPr indent="0" lvl="0" marL="0" rtl="0" algn="l">
              <a:lnSpc>
                <a:spcPct val="125000"/>
              </a:lnSpc>
              <a:spcBef>
                <a:spcPts val="2800"/>
              </a:spcBef>
              <a:spcAft>
                <a:spcPts val="0"/>
              </a:spcAft>
              <a:buClr>
                <a:schemeClr val="dk1"/>
              </a:buClr>
              <a:buSzPts val="1100"/>
              <a:buFont typeface="Arial"/>
              <a:buNone/>
            </a:pPr>
            <a:r>
              <a:rPr lang="en" sz="1800">
                <a:solidFill>
                  <a:srgbClr val="FFFFFF"/>
                </a:solidFill>
                <a:latin typeface="Arial"/>
                <a:ea typeface="Arial"/>
                <a:cs typeface="Arial"/>
                <a:sym typeface="Arial"/>
              </a:rPr>
              <a:t>(</a:t>
            </a:r>
            <a:r>
              <a:rPr i="1" lang="en" sz="1800">
                <a:solidFill>
                  <a:srgbClr val="FFFFFF"/>
                </a:solidFill>
                <a:latin typeface="Arial"/>
                <a:ea typeface="Arial"/>
                <a:cs typeface="Arial"/>
                <a:sym typeface="Arial"/>
              </a:rPr>
              <a:t>Code of Virginia</a:t>
            </a:r>
            <a:r>
              <a:rPr lang="en" sz="1800">
                <a:solidFill>
                  <a:srgbClr val="FFFFFF"/>
                </a:solidFill>
                <a:latin typeface="Arial"/>
                <a:ea typeface="Arial"/>
                <a:cs typeface="Arial"/>
                <a:sym typeface="Arial"/>
              </a:rPr>
              <a:t> § 18.2-46.1)</a:t>
            </a:r>
            <a:endParaRPr sz="1800">
              <a:solidFill>
                <a:srgbClr val="FFFFFF"/>
              </a:solidFill>
              <a:latin typeface="Arial"/>
              <a:ea typeface="Arial"/>
              <a:cs typeface="Arial"/>
              <a:sym typeface="Arial"/>
            </a:endParaRPr>
          </a:p>
          <a:p>
            <a:pPr indent="0" lvl="0" marL="0" rtl="0" algn="l">
              <a:spcBef>
                <a:spcPts val="1400"/>
              </a:spcBef>
              <a:spcAft>
                <a:spcPts val="0"/>
              </a:spcAft>
              <a:buNone/>
            </a:pPr>
            <a:r>
              <a:t/>
            </a:r>
            <a:endParaRPr b="1"/>
          </a:p>
        </p:txBody>
      </p:sp>
      <p:sp>
        <p:nvSpPr>
          <p:cNvPr id="79" name="Google Shape;79;p14"/>
          <p:cNvSpPr/>
          <p:nvPr/>
        </p:nvSpPr>
        <p:spPr>
          <a:xfrm>
            <a:off x="4141763" y="86062"/>
            <a:ext cx="788694" cy="80519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1" name="Google Shape;81;p14"/>
          <p:cNvSpPr/>
          <p:nvPr/>
        </p:nvSpPr>
        <p:spPr>
          <a:xfrm>
            <a:off x="4349446" y="300397"/>
            <a:ext cx="373327" cy="376518"/>
          </a:xfrm>
          <a:custGeom>
            <a:rect b="b" l="l" r="r" t="t"/>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5"/>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Taken from the 2014 LA Gang Conference" id="87" name="Google Shape;87;p15" title="Why Do Teens Join Gangs?">
            <a:hlinkClick r:id="rId3"/>
          </p:cNvPr>
          <p:cNvPicPr preferRelativeResize="0"/>
          <p:nvPr/>
        </p:nvPicPr>
        <p:blipFill>
          <a:blip r:embed="rId4">
            <a:alphaModFix/>
          </a:blip>
          <a:stretch>
            <a:fillRect/>
          </a:stretch>
        </p:blipFill>
        <p:spPr>
          <a:xfrm>
            <a:off x="2286000" y="1307488"/>
            <a:ext cx="4572000" cy="3429000"/>
          </a:xfrm>
          <a:prstGeom prst="rect">
            <a:avLst/>
          </a:prstGeom>
          <a:noFill/>
          <a:ln>
            <a:noFill/>
          </a:ln>
        </p:spPr>
      </p:pic>
      <p:sp>
        <p:nvSpPr>
          <p:cNvPr id="88" name="Google Shape;88;p15"/>
          <p:cNvSpPr txBox="1"/>
          <p:nvPr/>
        </p:nvSpPr>
        <p:spPr>
          <a:xfrm>
            <a:off x="120475" y="472650"/>
            <a:ext cx="9063900" cy="9237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 sz="3600">
                <a:solidFill>
                  <a:schemeClr val="lt1"/>
                </a:solidFill>
                <a:latin typeface="Sniglet"/>
                <a:ea typeface="Sniglet"/>
                <a:cs typeface="Sniglet"/>
                <a:sym typeface="Sniglet"/>
              </a:rPr>
              <a:t>Why do some young people join gangs?</a:t>
            </a:r>
            <a:endParaRPr sz="3600">
              <a:solidFill>
                <a:schemeClr val="lt1"/>
              </a:solidFill>
              <a:latin typeface="Sniglet"/>
              <a:ea typeface="Sniglet"/>
              <a:cs typeface="Sniglet"/>
              <a:sym typeface="Snigle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6"/>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94" name="Google Shape;94;p16"/>
          <p:cNvPicPr preferRelativeResize="0"/>
          <p:nvPr/>
        </p:nvPicPr>
        <p:blipFill>
          <a:blip r:embed="rId3">
            <a:alphaModFix/>
          </a:blip>
          <a:stretch>
            <a:fillRect/>
          </a:stretch>
        </p:blipFill>
        <p:spPr>
          <a:xfrm>
            <a:off x="2260138" y="259875"/>
            <a:ext cx="4623726" cy="4623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7"/>
          <p:cNvSpPr txBox="1"/>
          <p:nvPr>
            <p:ph type="title"/>
          </p:nvPr>
        </p:nvSpPr>
        <p:spPr>
          <a:xfrm>
            <a:off x="-6025" y="967975"/>
            <a:ext cx="9156000" cy="8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chemeClr val="lt1"/>
                </a:solidFill>
              </a:rPr>
              <a:t>Why Young People Join Gangs?</a:t>
            </a:r>
            <a:endParaRPr b="1" sz="3000">
              <a:solidFill>
                <a:schemeClr val="lt1"/>
              </a:solidFill>
            </a:endParaRPr>
          </a:p>
          <a:p>
            <a:pPr indent="0" lvl="0" marL="0" rtl="0" algn="ctr">
              <a:spcBef>
                <a:spcPts val="0"/>
              </a:spcBef>
              <a:spcAft>
                <a:spcPts val="0"/>
              </a:spcAft>
              <a:buNone/>
            </a:pPr>
            <a:r>
              <a:t/>
            </a:r>
            <a:endParaRPr/>
          </a:p>
        </p:txBody>
      </p:sp>
      <p:sp>
        <p:nvSpPr>
          <p:cNvPr id="100" name="Google Shape;100;p17"/>
          <p:cNvSpPr txBox="1"/>
          <p:nvPr>
            <p:ph idx="1" type="body"/>
          </p:nvPr>
        </p:nvSpPr>
        <p:spPr>
          <a:xfrm>
            <a:off x="457200" y="1415125"/>
            <a:ext cx="8229600" cy="25032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Identity or Recognition</a:t>
            </a:r>
            <a:endParaRPr/>
          </a:p>
          <a:p>
            <a:pPr indent="-355600" lvl="1" marL="914400" rtl="0" algn="l">
              <a:spcBef>
                <a:spcPts val="0"/>
              </a:spcBef>
              <a:spcAft>
                <a:spcPts val="0"/>
              </a:spcAft>
              <a:buSzPts val="2000"/>
              <a:buChar char="○"/>
            </a:pPr>
            <a:r>
              <a:rPr lang="en"/>
              <a:t>Achieve a level of status the person feels impossible outside of gang culture.</a:t>
            </a:r>
            <a:endParaRPr/>
          </a:p>
          <a:p>
            <a:pPr indent="-355600" lvl="0" marL="457200" rtl="0" algn="l">
              <a:spcBef>
                <a:spcPts val="0"/>
              </a:spcBef>
              <a:spcAft>
                <a:spcPts val="0"/>
              </a:spcAft>
              <a:buSzPts val="2000"/>
              <a:buChar char="✘"/>
            </a:pPr>
            <a:r>
              <a:rPr lang="en"/>
              <a:t>Protection</a:t>
            </a:r>
            <a:endParaRPr/>
          </a:p>
          <a:p>
            <a:pPr indent="-355600" lvl="1" marL="914400" rtl="0" algn="l">
              <a:spcBef>
                <a:spcPts val="0"/>
              </a:spcBef>
              <a:spcAft>
                <a:spcPts val="0"/>
              </a:spcAft>
              <a:buSzPts val="2000"/>
              <a:buChar char="○"/>
            </a:pPr>
            <a:r>
              <a:rPr lang="en"/>
              <a:t>Many members join because of the gang area they live. They join for protection from other rival gangs.</a:t>
            </a:r>
            <a:endParaRPr/>
          </a:p>
          <a:p>
            <a:pPr indent="-355600" lvl="0" marL="457200" rtl="0" algn="l">
              <a:spcBef>
                <a:spcPts val="0"/>
              </a:spcBef>
              <a:spcAft>
                <a:spcPts val="0"/>
              </a:spcAft>
              <a:buClr>
                <a:schemeClr val="lt1"/>
              </a:buClr>
              <a:buSzPts val="2000"/>
              <a:buChar char="✘"/>
            </a:pPr>
            <a:r>
              <a:rPr lang="en">
                <a:solidFill>
                  <a:schemeClr val="lt1"/>
                </a:solidFill>
              </a:rPr>
              <a:t>Fellowship and Brotherhood</a:t>
            </a:r>
            <a:endParaRPr>
              <a:solidFill>
                <a:schemeClr val="lt1"/>
              </a:solidFill>
            </a:endParaRPr>
          </a:p>
          <a:p>
            <a:pPr indent="-355600" lvl="1" marL="914400" rtl="0" algn="l">
              <a:spcBef>
                <a:spcPts val="0"/>
              </a:spcBef>
              <a:spcAft>
                <a:spcPts val="0"/>
              </a:spcAft>
              <a:buClr>
                <a:schemeClr val="lt1"/>
              </a:buClr>
              <a:buSzPts val="2000"/>
              <a:buChar char="○"/>
            </a:pPr>
            <a:r>
              <a:rPr lang="en">
                <a:solidFill>
                  <a:schemeClr val="lt1"/>
                </a:solidFill>
              </a:rPr>
              <a:t>Gangs function as extension of the family. Provides companionship lacking in the gang member’s home life. Many older brothers, relatives belong or have belonged to the gang.</a:t>
            </a:r>
            <a:endParaRPr>
              <a:solidFill>
                <a:schemeClr val="lt1"/>
              </a:solidFill>
            </a:endParaRPr>
          </a:p>
          <a:p>
            <a:pPr indent="0" lvl="0" marL="0" rtl="0" algn="l">
              <a:spcBef>
                <a:spcPts val="600"/>
              </a:spcBef>
              <a:spcAft>
                <a:spcPts val="0"/>
              </a:spcAft>
              <a:buNone/>
            </a:pPr>
            <a:r>
              <a:t/>
            </a:r>
            <a:endParaRPr/>
          </a:p>
        </p:txBody>
      </p:sp>
      <p:sp>
        <p:nvSpPr>
          <p:cNvPr id="101" name="Google Shape;101;p17"/>
          <p:cNvSpPr/>
          <p:nvPr/>
        </p:nvSpPr>
        <p:spPr>
          <a:xfrm>
            <a:off x="4141750" y="281249"/>
            <a:ext cx="788694" cy="80519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3" name="Google Shape;103;p17"/>
          <p:cNvSpPr/>
          <p:nvPr/>
        </p:nvSpPr>
        <p:spPr>
          <a:xfrm>
            <a:off x="4359436" y="447651"/>
            <a:ext cx="425086" cy="472392"/>
          </a:xfrm>
          <a:custGeom>
            <a:rect b="b" l="l" r="r" t="t"/>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6000" y="838225"/>
            <a:ext cx="9156000" cy="8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lt1"/>
                </a:solidFill>
              </a:rPr>
              <a:t>Why Young People Join Gangs?</a:t>
            </a:r>
            <a:endParaRPr sz="3600">
              <a:solidFill>
                <a:schemeClr val="lt1"/>
              </a:solidFill>
            </a:endParaRPr>
          </a:p>
          <a:p>
            <a:pPr indent="0" lvl="0" marL="0" rtl="0" algn="ctr">
              <a:spcBef>
                <a:spcPts val="0"/>
              </a:spcBef>
              <a:spcAft>
                <a:spcPts val="0"/>
              </a:spcAft>
              <a:buNone/>
            </a:pPr>
            <a:r>
              <a:t/>
            </a:r>
            <a:endParaRPr/>
          </a:p>
        </p:txBody>
      </p:sp>
      <p:sp>
        <p:nvSpPr>
          <p:cNvPr id="109" name="Google Shape;109;p18"/>
          <p:cNvSpPr txBox="1"/>
          <p:nvPr>
            <p:ph idx="1" type="body"/>
          </p:nvPr>
        </p:nvSpPr>
        <p:spPr>
          <a:xfrm>
            <a:off x="457200" y="1150775"/>
            <a:ext cx="8229600" cy="1593000"/>
          </a:xfrm>
          <a:prstGeom prst="rect">
            <a:avLst/>
          </a:prstGeom>
        </p:spPr>
        <p:txBody>
          <a:bodyPr anchorCtr="0" anchor="t" bIns="91425" lIns="91425" spcFirstLastPara="1" rIns="91425" wrap="square" tIns="91425">
            <a:noAutofit/>
          </a:bodyPr>
          <a:lstStyle/>
          <a:p>
            <a:pPr indent="0" lvl="0" marL="0" marR="0" rtl="0" algn="l">
              <a:lnSpc>
                <a:spcPct val="100000"/>
              </a:lnSpc>
              <a:spcBef>
                <a:spcPts val="600"/>
              </a:spcBef>
              <a:spcAft>
                <a:spcPts val="0"/>
              </a:spcAft>
              <a:buNone/>
            </a:pPr>
            <a:r>
              <a:t/>
            </a:r>
            <a:endParaRPr/>
          </a:p>
          <a:p>
            <a:pPr indent="-355600" lvl="0" marL="457200" rtl="0" algn="l">
              <a:spcBef>
                <a:spcPts val="600"/>
              </a:spcBef>
              <a:spcAft>
                <a:spcPts val="0"/>
              </a:spcAft>
              <a:buSzPts val="2000"/>
              <a:buChar char="✘"/>
            </a:pPr>
            <a:r>
              <a:rPr lang="en"/>
              <a:t>Intimidation</a:t>
            </a:r>
            <a:endParaRPr/>
          </a:p>
          <a:p>
            <a:pPr indent="-355600" lvl="1" marL="914400" rtl="0" algn="l">
              <a:spcBef>
                <a:spcPts val="0"/>
              </a:spcBef>
              <a:spcAft>
                <a:spcPts val="0"/>
              </a:spcAft>
              <a:buSzPts val="2000"/>
              <a:buChar char="○"/>
            </a:pPr>
            <a:r>
              <a:rPr lang="en"/>
              <a:t>Some members are forced to join to contribute to the gang’s criminal activity. Some join to intimidate others in the community that are not involved in gang activity.</a:t>
            </a:r>
            <a:endParaRPr/>
          </a:p>
          <a:p>
            <a:pPr indent="-355600" lvl="0" marL="457200" rtl="0" algn="l">
              <a:spcBef>
                <a:spcPts val="0"/>
              </a:spcBef>
              <a:spcAft>
                <a:spcPts val="0"/>
              </a:spcAft>
              <a:buSzPts val="2000"/>
              <a:buChar char="✘"/>
            </a:pPr>
            <a:r>
              <a:rPr lang="en"/>
              <a:t>Criminal Activity</a:t>
            </a:r>
            <a:endParaRPr/>
          </a:p>
          <a:p>
            <a:pPr indent="-355600" lvl="1" marL="914400" rtl="0" algn="l">
              <a:spcBef>
                <a:spcPts val="0"/>
              </a:spcBef>
              <a:spcAft>
                <a:spcPts val="0"/>
              </a:spcAft>
              <a:buSzPts val="2000"/>
              <a:buChar char="○"/>
            </a:pPr>
            <a:r>
              <a:rPr lang="en"/>
              <a:t>Some join a gang to engage in narcotics activity and benefit from the group’s profits and protection.</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110" name="Google Shape;110;p18"/>
          <p:cNvSpPr/>
          <p:nvPr/>
        </p:nvSpPr>
        <p:spPr>
          <a:xfrm>
            <a:off x="4141750" y="281249"/>
            <a:ext cx="788694" cy="80519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2" name="Google Shape;112;p18"/>
          <p:cNvSpPr/>
          <p:nvPr/>
        </p:nvSpPr>
        <p:spPr>
          <a:xfrm>
            <a:off x="4349433" y="495597"/>
            <a:ext cx="373327" cy="376518"/>
          </a:xfrm>
          <a:custGeom>
            <a:rect b="b" l="l" r="r" t="t"/>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9"/>
          <p:cNvSpPr/>
          <p:nvPr/>
        </p:nvSpPr>
        <p:spPr>
          <a:xfrm>
            <a:off x="3860400" y="500975"/>
            <a:ext cx="1767000" cy="18033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txBox="1"/>
          <p:nvPr>
            <p:ph idx="4294967295" type="ctrTitle"/>
          </p:nvPr>
        </p:nvSpPr>
        <p:spPr>
          <a:xfrm>
            <a:off x="685800" y="2497742"/>
            <a:ext cx="77724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000"/>
              <a:t>Consequences</a:t>
            </a:r>
            <a:endParaRPr sz="6000"/>
          </a:p>
        </p:txBody>
      </p:sp>
      <p:sp>
        <p:nvSpPr>
          <p:cNvPr id="119" name="Google Shape;119;p19"/>
          <p:cNvSpPr txBox="1"/>
          <p:nvPr>
            <p:ph idx="4294967295" type="subTitle"/>
          </p:nvPr>
        </p:nvSpPr>
        <p:spPr>
          <a:xfrm>
            <a:off x="1857600" y="3293125"/>
            <a:ext cx="54288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Many youth who join gangs don’t understand the full dangers of gang involvement. Many parents/guardians are not aware of their child’s gang activity until it’s too late.  </a:t>
            </a:r>
            <a:endParaRPr/>
          </a:p>
        </p:txBody>
      </p:sp>
      <p:grpSp>
        <p:nvGrpSpPr>
          <p:cNvPr id="120" name="Google Shape;120;p19"/>
          <p:cNvGrpSpPr/>
          <p:nvPr/>
        </p:nvGrpSpPr>
        <p:grpSpPr>
          <a:xfrm rot="-7230001">
            <a:off x="6275970" y="1804844"/>
            <a:ext cx="1177314" cy="708507"/>
            <a:chOff x="238125" y="1918825"/>
            <a:chExt cx="1042450" cy="660400"/>
          </a:xfrm>
        </p:grpSpPr>
        <p:sp>
          <p:nvSpPr>
            <p:cNvPr id="121" name="Google Shape;121;p19"/>
            <p:cNvSpPr/>
            <p:nvPr/>
          </p:nvSpPr>
          <p:spPr>
            <a:xfrm>
              <a:off x="238125" y="1918825"/>
              <a:ext cx="966975" cy="660400"/>
            </a:xfrm>
            <a:custGeom>
              <a:rect b="b" l="l" r="r" t="t"/>
              <a:pathLst>
                <a:path extrusionOk="0" h="26416" w="38679">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p:nvPr/>
          </p:nvSpPr>
          <p:spPr>
            <a:xfrm>
              <a:off x="1091875" y="1951850"/>
              <a:ext cx="188700" cy="136800"/>
            </a:xfrm>
            <a:custGeom>
              <a:rect b="b" l="l" r="r" t="t"/>
              <a:pathLst>
                <a:path extrusionOk="0" h="5472" w="7548">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9"/>
          <p:cNvGrpSpPr/>
          <p:nvPr/>
        </p:nvGrpSpPr>
        <p:grpSpPr>
          <a:xfrm flipH="1" rot="4843953">
            <a:off x="1823323" y="1760227"/>
            <a:ext cx="1166676" cy="1032863"/>
            <a:chOff x="1113100" y="2199475"/>
            <a:chExt cx="801900" cy="709925"/>
          </a:xfrm>
        </p:grpSpPr>
        <p:sp>
          <p:nvSpPr>
            <p:cNvPr id="124" name="Google Shape;124;p19"/>
            <p:cNvSpPr/>
            <p:nvPr/>
          </p:nvSpPr>
          <p:spPr>
            <a:xfrm>
              <a:off x="1113100" y="2291450"/>
              <a:ext cx="735850" cy="617950"/>
            </a:xfrm>
            <a:custGeom>
              <a:rect b="b" l="l" r="r" t="t"/>
              <a:pathLst>
                <a:path extrusionOk="0" h="24718" w="29434">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p:nvPr/>
          </p:nvSpPr>
          <p:spPr>
            <a:xfrm>
              <a:off x="1745175" y="2199475"/>
              <a:ext cx="169825" cy="162775"/>
            </a:xfrm>
            <a:custGeom>
              <a:rect b="b" l="l" r="r" t="t"/>
              <a:pathLst>
                <a:path extrusionOk="0" h="6511" w="6793">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19"/>
          <p:cNvGrpSpPr/>
          <p:nvPr/>
        </p:nvGrpSpPr>
        <p:grpSpPr>
          <a:xfrm rot="2011211">
            <a:off x="2124179" y="843056"/>
            <a:ext cx="1046869" cy="269659"/>
            <a:chOff x="271125" y="812725"/>
            <a:chExt cx="766525" cy="221725"/>
          </a:xfrm>
        </p:grpSpPr>
        <p:sp>
          <p:nvSpPr>
            <p:cNvPr id="127" name="Google Shape;127;p19"/>
            <p:cNvSpPr/>
            <p:nvPr/>
          </p:nvSpPr>
          <p:spPr>
            <a:xfrm>
              <a:off x="271125" y="921200"/>
              <a:ext cx="695775" cy="70775"/>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a:off x="858375" y="812725"/>
              <a:ext cx="179275" cy="221725"/>
            </a:xfrm>
            <a:custGeom>
              <a:rect b="b" l="l" r="r" t="t"/>
              <a:pathLst>
                <a:path extrusionOk="0" h="8869" w="7171">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9"/>
          <p:cNvSpPr txBox="1"/>
          <p:nvPr>
            <p:ph idx="12" type="sldNum"/>
          </p:nvPr>
        </p:nvSpPr>
        <p:spPr>
          <a:xfrm>
            <a:off x="4297650" y="4832975"/>
            <a:ext cx="548700" cy="3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30" name="Google Shape;130;p19"/>
          <p:cNvPicPr preferRelativeResize="0"/>
          <p:nvPr/>
        </p:nvPicPr>
        <p:blipFill>
          <a:blip r:embed="rId3">
            <a:alphaModFix/>
          </a:blip>
          <a:stretch>
            <a:fillRect/>
          </a:stretch>
        </p:blipFill>
        <p:spPr>
          <a:xfrm>
            <a:off x="3151179" y="576427"/>
            <a:ext cx="844745" cy="1065200"/>
          </a:xfrm>
          <a:prstGeom prst="rect">
            <a:avLst/>
          </a:prstGeom>
          <a:noFill/>
          <a:ln>
            <a:noFill/>
          </a:ln>
        </p:spPr>
      </p:pic>
      <p:pic>
        <p:nvPicPr>
          <p:cNvPr id="131" name="Google Shape;131;p19"/>
          <p:cNvPicPr preferRelativeResize="0"/>
          <p:nvPr/>
        </p:nvPicPr>
        <p:blipFill>
          <a:blip r:embed="rId4">
            <a:alphaModFix/>
          </a:blip>
          <a:stretch>
            <a:fillRect/>
          </a:stretch>
        </p:blipFill>
        <p:spPr>
          <a:xfrm>
            <a:off x="3866199" y="678950"/>
            <a:ext cx="1767150" cy="1602450"/>
          </a:xfrm>
          <a:prstGeom prst="rect">
            <a:avLst/>
          </a:prstGeom>
          <a:noFill/>
          <a:ln>
            <a:noFill/>
          </a:ln>
        </p:spPr>
      </p:pic>
      <p:pic>
        <p:nvPicPr>
          <p:cNvPr id="132" name="Google Shape;132;p19"/>
          <p:cNvPicPr preferRelativeResize="0"/>
          <p:nvPr/>
        </p:nvPicPr>
        <p:blipFill>
          <a:blip r:embed="rId5">
            <a:alphaModFix/>
          </a:blip>
          <a:stretch>
            <a:fillRect/>
          </a:stretch>
        </p:blipFill>
        <p:spPr>
          <a:xfrm>
            <a:off x="5633351" y="632601"/>
            <a:ext cx="1597800" cy="1065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