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Francois One"/>
      <p:regular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8564EEE5-B8C2-47A2-925A-C6EE90C005E1}">
  <a:tblStyle styleId="{8564EEE5-B8C2-47A2-925A-C6EE90C005E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FrancoisOne-regular.fntdata"/><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Talk about how safety is a basic need that we need to have as human beings. </a:t>
            </a:r>
            <a:r>
              <a:rPr b="1" lang="en" u="sng">
                <a:solidFill>
                  <a:srgbClr val="333333"/>
                </a:solidFill>
                <a:highlight>
                  <a:srgbClr val="FFFFFF"/>
                </a:highlight>
              </a:rPr>
              <a:t>Safety needs</a:t>
            </a:r>
            <a:r>
              <a:rPr lang="en">
                <a:solidFill>
                  <a:srgbClr val="333333"/>
                </a:solidFill>
                <a:highlight>
                  <a:srgbClr val="FFFFFF"/>
                </a:highlight>
              </a:rPr>
              <a:t> - protection from elements, security, order, law, stability, freedom from fear.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1" name="Shape 1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latin typeface="Francois One"/>
                <a:ea typeface="Francois One"/>
                <a:cs typeface="Francois One"/>
                <a:sym typeface="Francois One"/>
              </a:rPr>
              <a:t>Analyze &amp; </a:t>
            </a:r>
            <a:r>
              <a:rPr lang="en">
                <a:latin typeface="Francois One"/>
                <a:ea typeface="Francois One"/>
                <a:cs typeface="Francois One"/>
                <a:sym typeface="Francois One"/>
              </a:rPr>
              <a:t>DECIDE </a:t>
            </a:r>
            <a:endParaRPr>
              <a:latin typeface="Francois One"/>
              <a:ea typeface="Francois One"/>
              <a:cs typeface="Francois One"/>
              <a:sym typeface="Francois One"/>
            </a:endParaRPr>
          </a:p>
          <a:p>
            <a:pPr indent="0" lvl="0" marL="0">
              <a:spcBef>
                <a:spcPts val="0"/>
              </a:spcBef>
              <a:spcAft>
                <a:spcPts val="0"/>
              </a:spcAft>
              <a:buNone/>
            </a:pPr>
            <a:r>
              <a:rPr lang="en">
                <a:latin typeface="Francois One"/>
                <a:ea typeface="Francois One"/>
                <a:cs typeface="Francois One"/>
                <a:sym typeface="Francois One"/>
              </a:rPr>
              <a:t>Against Violence</a:t>
            </a:r>
            <a:endParaRPr>
              <a:latin typeface="Francois One"/>
              <a:ea typeface="Francois One"/>
              <a:cs typeface="Francois One"/>
              <a:sym typeface="Francois One"/>
            </a:endParaRPr>
          </a:p>
        </p:txBody>
      </p:sp>
      <p:sp>
        <p:nvSpPr>
          <p:cNvPr id="55" name="Shape 5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Availability of a Weapon</a:t>
            </a:r>
            <a:endParaRPr sz="3600">
              <a:solidFill>
                <a:srgbClr val="FF0000"/>
              </a:solidFill>
              <a:latin typeface="Francois One"/>
              <a:ea typeface="Francois One"/>
              <a:cs typeface="Francois One"/>
              <a:sym typeface="Francois One"/>
            </a:endParaRPr>
          </a:p>
        </p:txBody>
      </p:sp>
      <p:sp>
        <p:nvSpPr>
          <p:cNvPr id="110" name="Shape 11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Research shows that that having access to a weapon increases a person’s risk of behaving violently.</a:t>
            </a:r>
            <a:endParaRPr sz="2400"/>
          </a:p>
          <a:p>
            <a:pPr indent="-381000" lvl="0" marL="457200" rtl="0">
              <a:spcBef>
                <a:spcPts val="0"/>
              </a:spcBef>
              <a:spcAft>
                <a:spcPts val="0"/>
              </a:spcAft>
              <a:buSzPts val="2400"/>
              <a:buChar char="●"/>
            </a:pPr>
            <a:r>
              <a:rPr lang="en" sz="2400"/>
              <a:t>Owner’s of a weapon should keep them unloaded and locked in a cabinet.</a:t>
            </a:r>
            <a:endParaRPr sz="2400"/>
          </a:p>
          <a:p>
            <a:pPr indent="-381000" lvl="0" marL="457200" rtl="0">
              <a:spcBef>
                <a:spcPts val="0"/>
              </a:spcBef>
              <a:spcAft>
                <a:spcPts val="0"/>
              </a:spcAft>
              <a:buSzPts val="2400"/>
              <a:buChar char="●"/>
            </a:pPr>
            <a:r>
              <a:rPr lang="en" sz="2400"/>
              <a:t>If you know of anyone who carries a gun or brings a weapon to school, tell a trusted adult.</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Instant Activity - Journal Prompt</a:t>
            </a:r>
            <a:endParaRPr sz="3600">
              <a:solidFill>
                <a:srgbClr val="FF0000"/>
              </a:solidFill>
              <a:latin typeface="Francois One"/>
              <a:ea typeface="Francois One"/>
              <a:cs typeface="Francois One"/>
              <a:sym typeface="Francois One"/>
            </a:endParaRPr>
          </a:p>
        </p:txBody>
      </p:sp>
      <p:sp>
        <p:nvSpPr>
          <p:cNvPr id="61" name="Shape 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spcBef>
                <a:spcPts val="0"/>
              </a:spcBef>
              <a:spcAft>
                <a:spcPts val="0"/>
              </a:spcAft>
              <a:buNone/>
            </a:pPr>
            <a:r>
              <a:rPr lang="en" sz="2400">
                <a:solidFill>
                  <a:schemeClr val="dk1"/>
                </a:solidFill>
              </a:rPr>
              <a:t>Think about any instances of violence (school or home) that have occured in your community?  How safe and comfortable do you feel at your school?  In your neighborhood?  How did these instances affect your feelings of safety and comfort?</a:t>
            </a:r>
            <a:endParaRPr sz="2400">
              <a:solidFill>
                <a:schemeClr val="dk1"/>
              </a:solidFill>
            </a:endParaRPr>
          </a:p>
          <a:p>
            <a:pPr indent="0" lvl="0" marL="457200" rtl="0">
              <a:spcBef>
                <a:spcPts val="0"/>
              </a:spcBef>
              <a:spcAft>
                <a:spcPts val="0"/>
              </a:spcAft>
              <a:buClr>
                <a:schemeClr val="dk1"/>
              </a:buClr>
              <a:buSzPts val="1100"/>
              <a:buFont typeface="Arial"/>
              <a:buNone/>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Instant Activity - Journal Prompt</a:t>
            </a:r>
            <a:endParaRPr sz="3600">
              <a:solidFill>
                <a:srgbClr val="FF0000"/>
              </a:solidFill>
              <a:latin typeface="Francois One"/>
              <a:ea typeface="Francois One"/>
              <a:cs typeface="Francois One"/>
              <a:sym typeface="Francois One"/>
            </a:endParaRPr>
          </a:p>
        </p:txBody>
      </p:sp>
      <p:sp>
        <p:nvSpPr>
          <p:cNvPr id="67" name="Shape 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spcBef>
                <a:spcPts val="0"/>
              </a:spcBef>
              <a:spcAft>
                <a:spcPts val="0"/>
              </a:spcAft>
              <a:buNone/>
            </a:pPr>
            <a:r>
              <a:rPr lang="en" sz="2400">
                <a:solidFill>
                  <a:schemeClr val="dk1"/>
                </a:solidFill>
              </a:rPr>
              <a:t>After you reflect on the questions, make a chart such as the one below and come up with some ideas.</a:t>
            </a:r>
            <a:endParaRPr sz="2400"/>
          </a:p>
        </p:txBody>
      </p:sp>
      <p:graphicFrame>
        <p:nvGraphicFramePr>
          <p:cNvPr id="68" name="Shape 68"/>
          <p:cNvGraphicFramePr/>
          <p:nvPr/>
        </p:nvGraphicFramePr>
        <p:xfrm>
          <a:off x="952500" y="2190750"/>
          <a:ext cx="3000000" cy="3000000"/>
        </p:xfrm>
        <a:graphic>
          <a:graphicData uri="http://schemas.openxmlformats.org/drawingml/2006/table">
            <a:tbl>
              <a:tblPr>
                <a:noFill/>
                <a:tableStyleId>{8564EEE5-B8C2-47A2-925A-C6EE90C005E1}</a:tableStyleId>
              </a:tblPr>
              <a:tblGrid>
                <a:gridCol w="3619500"/>
                <a:gridCol w="3619500"/>
              </a:tblGrid>
              <a:tr h="381000">
                <a:tc>
                  <a:txBody>
                    <a:bodyPr>
                      <a:noAutofit/>
                    </a:bodyPr>
                    <a:lstStyle/>
                    <a:p>
                      <a:pPr indent="0" lvl="0" marL="0" algn="ctr">
                        <a:spcBef>
                          <a:spcPts val="0"/>
                        </a:spcBef>
                        <a:spcAft>
                          <a:spcPts val="0"/>
                        </a:spcAft>
                        <a:buNone/>
                      </a:pPr>
                      <a:r>
                        <a:rPr b="1" lang="en"/>
                        <a:t>Factors that Make Me Feel Safe </a:t>
                      </a:r>
                      <a:endParaRPr b="1"/>
                    </a:p>
                  </a:txBody>
                  <a:tcPr marT="91425" marB="91425" marR="91425" marL="91425"/>
                </a:tc>
                <a:tc>
                  <a:txBody>
                    <a:bodyPr>
                      <a:noAutofit/>
                    </a:bodyPr>
                    <a:lstStyle/>
                    <a:p>
                      <a:pPr indent="0" lvl="0" marL="0" algn="ctr">
                        <a:spcBef>
                          <a:spcPts val="0"/>
                        </a:spcBef>
                        <a:spcAft>
                          <a:spcPts val="0"/>
                        </a:spcAft>
                        <a:buNone/>
                      </a:pPr>
                      <a:r>
                        <a:rPr b="1" lang="en"/>
                        <a:t>Factors that Make Me Feel Unsafe</a:t>
                      </a:r>
                      <a:endParaRPr b="1"/>
                    </a:p>
                  </a:txBody>
                  <a:tcPr marT="91425" marB="91425" marR="91425" marL="91425"/>
                </a:tc>
              </a:tr>
              <a:tr h="381000">
                <a:tc>
                  <a:txBody>
                    <a:bodyPr>
                      <a:noAutofit/>
                    </a:bodyPr>
                    <a:lstStyle/>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p>
                      <a:pPr indent="0" lvl="0" marL="0">
                        <a:spcBef>
                          <a:spcPts val="0"/>
                        </a:spcBef>
                        <a:spcAft>
                          <a:spcPts val="0"/>
                        </a:spcAft>
                        <a:buNone/>
                      </a:pPr>
                      <a:r>
                        <a:t/>
                      </a:r>
                      <a:endParaRPr/>
                    </a:p>
                  </a:txBody>
                  <a:tcPr marT="91425" marB="91425" marR="91425" marL="91425"/>
                </a:tc>
                <a:tc>
                  <a:txBody>
                    <a:bodyPr>
                      <a:noAutofit/>
                    </a:bodyPr>
                    <a:lstStyle/>
                    <a:p>
                      <a:pPr indent="0" lvl="0" marL="0">
                        <a:spcBef>
                          <a:spcPts val="0"/>
                        </a:spcBef>
                        <a:spcAft>
                          <a:spcPts val="0"/>
                        </a:spcAft>
                        <a:buNone/>
                      </a:pPr>
                      <a:r>
                        <a:t/>
                      </a:r>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pic>
        <p:nvPicPr>
          <p:cNvPr id="73" name="Shape 73"/>
          <p:cNvPicPr preferRelativeResize="0"/>
          <p:nvPr/>
        </p:nvPicPr>
        <p:blipFill>
          <a:blip r:embed="rId3">
            <a:alphaModFix/>
          </a:blip>
          <a:stretch>
            <a:fillRect/>
          </a:stretch>
        </p:blipFill>
        <p:spPr>
          <a:xfrm>
            <a:off x="1322125" y="152400"/>
            <a:ext cx="6499746" cy="4838700"/>
          </a:xfrm>
          <a:prstGeom prst="rect">
            <a:avLst/>
          </a:prstGeom>
          <a:noFill/>
          <a:ln>
            <a:noFill/>
          </a:ln>
        </p:spPr>
      </p:pic>
      <p:sp>
        <p:nvSpPr>
          <p:cNvPr id="74" name="Shape 74"/>
          <p:cNvSpPr txBox="1"/>
          <p:nvPr/>
        </p:nvSpPr>
        <p:spPr>
          <a:xfrm>
            <a:off x="622750" y="466950"/>
            <a:ext cx="2590500" cy="17061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t>Maslow’s Hierarchy of Needs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Shape 7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3600">
                <a:solidFill>
                  <a:srgbClr val="FF0000"/>
                </a:solidFill>
                <a:latin typeface="Francois One"/>
                <a:ea typeface="Francois One"/>
                <a:cs typeface="Francois One"/>
                <a:sym typeface="Francois One"/>
              </a:rPr>
              <a:t>Violence Risk Factors</a:t>
            </a:r>
            <a:endParaRPr sz="3600">
              <a:solidFill>
                <a:srgbClr val="FF0000"/>
              </a:solidFill>
              <a:latin typeface="Francois One"/>
              <a:ea typeface="Francois One"/>
              <a:cs typeface="Francois One"/>
              <a:sym typeface="Francois One"/>
            </a:endParaRPr>
          </a:p>
        </p:txBody>
      </p:sp>
      <p:sp>
        <p:nvSpPr>
          <p:cNvPr id="80" name="Shape 8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000">
                <a:solidFill>
                  <a:schemeClr val="dk1"/>
                </a:solidFill>
              </a:rPr>
              <a:t>It is hard to predict what might lead one person to engage in an act of violence. Factors about the person and factors about the person’s environment or situation can have an impact and lead to violence.</a:t>
            </a: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Mental or Emotional State</a:t>
            </a:r>
            <a:endParaRPr sz="3600">
              <a:solidFill>
                <a:srgbClr val="FF0000"/>
              </a:solidFill>
              <a:latin typeface="Francois One"/>
              <a:ea typeface="Francois One"/>
              <a:cs typeface="Francois One"/>
              <a:sym typeface="Francois One"/>
            </a:endParaRPr>
          </a:p>
        </p:txBody>
      </p:sp>
      <p:sp>
        <p:nvSpPr>
          <p:cNvPr id="86" name="Shape 8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Feeling frustrated is one factor that can lead a person to behave violently. </a:t>
            </a:r>
            <a:endParaRPr sz="2400"/>
          </a:p>
          <a:p>
            <a:pPr indent="-381000" lvl="0" marL="457200" rtl="0">
              <a:spcBef>
                <a:spcPts val="0"/>
              </a:spcBef>
              <a:spcAft>
                <a:spcPts val="0"/>
              </a:spcAft>
              <a:buSzPts val="2400"/>
              <a:buChar char="●"/>
            </a:pPr>
            <a:r>
              <a:rPr lang="en" sz="2400"/>
              <a:t>Sometimes aggression may seem like the easiest way to release pent-up anger. </a:t>
            </a:r>
            <a:endParaRPr sz="2400"/>
          </a:p>
          <a:p>
            <a:pPr indent="-381000" lvl="0" marL="457200" rtl="0">
              <a:spcBef>
                <a:spcPts val="0"/>
              </a:spcBef>
              <a:spcAft>
                <a:spcPts val="0"/>
              </a:spcAft>
              <a:buSzPts val="2400"/>
              <a:buChar char="●"/>
            </a:pPr>
            <a:r>
              <a:rPr lang="en" sz="2400"/>
              <a:t>Hurting someone else is never acceptable.</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Personal Gain</a:t>
            </a:r>
            <a:endParaRPr sz="3600">
              <a:solidFill>
                <a:srgbClr val="FF0000"/>
              </a:solidFill>
              <a:latin typeface="Francois One"/>
              <a:ea typeface="Francois One"/>
              <a:cs typeface="Francois One"/>
              <a:sym typeface="Francois One"/>
            </a:endParaRPr>
          </a:p>
        </p:txBody>
      </p:sp>
      <p:sp>
        <p:nvSpPr>
          <p:cNvPr id="92" name="Shape 9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Some people use violence to get what they want or retaliate against someone else.</a:t>
            </a:r>
            <a:endParaRPr sz="2400"/>
          </a:p>
          <a:p>
            <a:pPr indent="-381000" lvl="0" marL="457200" rtl="0">
              <a:spcBef>
                <a:spcPts val="0"/>
              </a:spcBef>
              <a:spcAft>
                <a:spcPts val="0"/>
              </a:spcAft>
              <a:buSzPts val="2400"/>
              <a:buChar char="●"/>
            </a:pPr>
            <a:r>
              <a:rPr lang="en" sz="2400"/>
              <a:t>People who use violence behavior may receive punishment from parents, their school, or even police.</a:t>
            </a:r>
            <a:endParaRPr sz="2400"/>
          </a:p>
          <a:p>
            <a:pPr indent="-381000" lvl="0" marL="457200" rtl="0">
              <a:spcBef>
                <a:spcPts val="0"/>
              </a:spcBef>
              <a:spcAft>
                <a:spcPts val="0"/>
              </a:spcAft>
              <a:buSzPts val="2400"/>
              <a:buChar char="●"/>
            </a:pPr>
            <a:r>
              <a:rPr lang="en" sz="2400"/>
              <a:t>Injury might also be a result of this type of behavior</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Exposure to Violence</a:t>
            </a:r>
            <a:endParaRPr sz="3600">
              <a:solidFill>
                <a:srgbClr val="FF0000"/>
              </a:solidFill>
              <a:latin typeface="Francois One"/>
              <a:ea typeface="Francois One"/>
              <a:cs typeface="Francois One"/>
              <a:sym typeface="Francois One"/>
            </a:endParaRPr>
          </a:p>
        </p:txBody>
      </p:sp>
      <p:sp>
        <p:nvSpPr>
          <p:cNvPr id="98" name="Shape 9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Children witnessing parents’ behavior are more likely to behave violently</a:t>
            </a:r>
            <a:endParaRPr sz="2400"/>
          </a:p>
          <a:p>
            <a:pPr indent="-381000" lvl="0" marL="457200" rtl="0">
              <a:spcBef>
                <a:spcPts val="0"/>
              </a:spcBef>
              <a:spcAft>
                <a:spcPts val="0"/>
              </a:spcAft>
              <a:buSzPts val="2400"/>
              <a:buChar char="●"/>
            </a:pPr>
            <a:r>
              <a:rPr lang="en" sz="2400"/>
              <a:t>People who have been bullied are more likely to bully others.</a:t>
            </a:r>
            <a:endParaRPr sz="2400"/>
          </a:p>
          <a:p>
            <a:pPr indent="-381000" lvl="0" marL="457200" rtl="0">
              <a:spcBef>
                <a:spcPts val="0"/>
              </a:spcBef>
              <a:spcAft>
                <a:spcPts val="0"/>
              </a:spcAft>
              <a:buSzPts val="2400"/>
              <a:buChar char="●"/>
            </a:pPr>
            <a:r>
              <a:rPr lang="en" sz="2400"/>
              <a:t>Exposure to violence in their neighborhood or media can also lead to aggression and violent behavior</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Shape 10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sz="3600">
                <a:solidFill>
                  <a:srgbClr val="FF0000"/>
                </a:solidFill>
                <a:latin typeface="Francois One"/>
                <a:ea typeface="Francois One"/>
                <a:cs typeface="Francois One"/>
                <a:sym typeface="Francois One"/>
              </a:rPr>
              <a:t>Alcohol and Drug Use	</a:t>
            </a:r>
            <a:endParaRPr sz="3600">
              <a:solidFill>
                <a:srgbClr val="FF0000"/>
              </a:solidFill>
              <a:latin typeface="Francois One"/>
              <a:ea typeface="Francois One"/>
              <a:cs typeface="Francois One"/>
              <a:sym typeface="Francois One"/>
            </a:endParaRPr>
          </a:p>
        </p:txBody>
      </p:sp>
      <p:sp>
        <p:nvSpPr>
          <p:cNvPr id="104" name="Shape 10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Impairs people’s ability to use good judgement and consider consequences of their actions.</a:t>
            </a:r>
            <a:endParaRPr sz="2400"/>
          </a:p>
          <a:p>
            <a:pPr indent="-381000" lvl="0" marL="457200" rtl="0">
              <a:spcBef>
                <a:spcPts val="0"/>
              </a:spcBef>
              <a:spcAft>
                <a:spcPts val="0"/>
              </a:spcAft>
              <a:buSzPts val="2400"/>
              <a:buChar char="●"/>
            </a:pPr>
            <a:r>
              <a:rPr lang="en" sz="2400"/>
              <a:t>Many victims of violence report their attacker was under the influence of alcohol.</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