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Francois One"/>
      <p:regular r:id="rId28"/>
    </p:embeddedFont>
    <p:embeddedFont>
      <p:font typeface="Oswald"/>
      <p:regular r:id="rId29"/>
      <p:bold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FrancoisOne-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swal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regular.fntdata"/><Relationship Id="rId30" Type="http://schemas.openxmlformats.org/officeDocument/2006/relationships/font" Target="fonts/Oswald-bold.fntdata"/><Relationship Id="rId11" Type="http://schemas.openxmlformats.org/officeDocument/2006/relationships/slide" Target="slides/slide7.xml"/><Relationship Id="rId33" Type="http://schemas.openxmlformats.org/officeDocument/2006/relationships/font" Target="fonts/CenturyGothic-italic.fntdata"/><Relationship Id="rId10" Type="http://schemas.openxmlformats.org/officeDocument/2006/relationships/slide" Target="slides/slide6.xml"/><Relationship Id="rId32" Type="http://schemas.openxmlformats.org/officeDocument/2006/relationships/font" Target="fonts/CenturyGothic-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CenturyGothic-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yos.biz/docs/Carrots,_Eggs_or_Tea.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Shape 5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Shape 10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Shape 11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Arial"/>
                <a:ea typeface="Arial"/>
                <a:cs typeface="Arial"/>
                <a:sym typeface="Arial"/>
              </a:rPr>
              <a:t>The sympathetic nervous system takes over in the Alarm Stage</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Shape 12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Shape 12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Shape 13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Shape 14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Shape 15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Shape 16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Shape 17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Shape 17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Shape 18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Arial"/>
                <a:ea typeface="Arial"/>
                <a:cs typeface="Arial"/>
                <a:sym typeface="Arial"/>
              </a:rPr>
              <a:t>Read this story about the Carrot, Egg, or Tea and see which one students identify the most.  There is a great message to this story as it pertains to stress. See Story HERE - </a:t>
            </a:r>
            <a:r>
              <a:rPr b="0" i="0" lang="en" sz="1100" u="sng" cap="none" strike="noStrike">
                <a:solidFill>
                  <a:schemeClr val="hlink"/>
                </a:solidFill>
                <a:latin typeface="Arial"/>
                <a:ea typeface="Arial"/>
                <a:cs typeface="Arial"/>
                <a:sym typeface="Arial"/>
                <a:hlinkClick r:id="rId2"/>
              </a:rPr>
              <a:t>http://www.wyos.biz/docs/Carrots,_Eggs_or_Tea.pdf</a:t>
            </a:r>
            <a:r>
              <a:rPr b="0" i="0" lang="en"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Shape 19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Shape 1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000000"/>
                </a:solidFill>
                <a:latin typeface="Arial"/>
                <a:ea typeface="Arial"/>
                <a:cs typeface="Arial"/>
                <a:sym typeface="Arial"/>
              </a:rPr>
              <a:t>You could have students do an agree/disagree activity by having them walk to one side of the room depending on how they feel.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Shape 6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Shape 7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Shape 7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Shape 8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Shape 8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Shape 9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Emphasize that stress is functional, and that the same stress response in businessmen was in hunters and gatherers.  Stress response is the same but stressors are different.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Shape 1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Shape 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5" name="Shape 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48" name="Shape 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Shape 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Shape 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 name="Shape 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6" name="Shape 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9" name="Shape 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5" name="Shape 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6" name="Shape 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7" name="Shape 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Shape 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2" name="Shape 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3" name="Shape 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Shape 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Shape 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0" name="Shape 4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1" name="Shape 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2" name="Shape 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hyperlink" Target="http://www.youtube.com/watch?v=21qi9ZcQVto" TargetMode="External"/><Relationship Id="rId5"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s://www.newharbinger.com/mindful-teen" TargetMode="External"/><Relationship Id="rId4" Type="http://schemas.openxmlformats.org/officeDocument/2006/relationships/image" Target="../media/image13.jpg"/><Relationship Id="rId5" Type="http://schemas.openxmlformats.org/officeDocument/2006/relationships/hyperlink" Target="https://www.calm.com/" TargetMode="External"/><Relationship Id="rId6" Type="http://schemas.openxmlformats.org/officeDocument/2006/relationships/image" Target="../media/image12.jpg"/><Relationship Id="rId7" Type="http://schemas.openxmlformats.org/officeDocument/2006/relationships/hyperlink" Target="https://itunes.apple.com/us/app/calm-meditation-to-relax-focus-sleep-better/id571800810?mt=8" TargetMode="External"/><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drive.google.com/file/d/0B76oRP5Qbzo2NFBzbGlNRS1URHc/view" TargetMode="Externa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t/>
            </a:r>
            <a:endParaRPr b="0" i="0" sz="5200" u="none" cap="none" strike="noStrike">
              <a:solidFill>
                <a:schemeClr val="dk1"/>
              </a:solidFill>
              <a:latin typeface="Arial"/>
              <a:ea typeface="Arial"/>
              <a:cs typeface="Arial"/>
              <a:sym typeface="Arial"/>
            </a:endParaRPr>
          </a:p>
        </p:txBody>
      </p:sp>
      <p:sp>
        <p:nvSpPr>
          <p:cNvPr id="55" name="Shape 5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pic>
        <p:nvPicPr>
          <p:cNvPr id="56" name="Shape 56"/>
          <p:cNvPicPr preferRelativeResize="0"/>
          <p:nvPr/>
        </p:nvPicPr>
        <p:blipFill rotWithShape="1">
          <a:blip r:embed="rId3">
            <a:alphaModFix/>
          </a:blip>
          <a:srcRect b="0" l="0" r="0" t="0"/>
          <a:stretch/>
        </p:blipFill>
        <p:spPr>
          <a:xfrm>
            <a:off x="252025" y="-69350"/>
            <a:ext cx="7715250" cy="5143500"/>
          </a:xfrm>
          <a:prstGeom prst="rect">
            <a:avLst/>
          </a:prstGeom>
          <a:noFill/>
          <a:ln>
            <a:noFill/>
          </a:ln>
        </p:spPr>
      </p:pic>
      <p:sp>
        <p:nvSpPr>
          <p:cNvPr id="57" name="Shape 57"/>
          <p:cNvSpPr txBox="1"/>
          <p:nvPr>
            <p:ph idx="4294967295" type="title"/>
          </p:nvPr>
        </p:nvSpPr>
        <p:spPr>
          <a:xfrm>
            <a:off x="797150" y="3101025"/>
            <a:ext cx="4704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4800" u="none" cap="none" strike="noStrike">
                <a:solidFill>
                  <a:srgbClr val="FF0000"/>
                </a:solidFill>
                <a:latin typeface="Francois One"/>
                <a:ea typeface="Francois One"/>
                <a:cs typeface="Francois One"/>
                <a:sym typeface="Francois One"/>
              </a:rPr>
              <a:t>So Stressed! </a:t>
            </a:r>
            <a:endParaRPr b="0" i="0" sz="4800" u="none" cap="none" strike="noStrike">
              <a:solidFill>
                <a:srgbClr val="FF0000"/>
              </a:solidFill>
              <a:latin typeface="Francois One"/>
              <a:ea typeface="Francois One"/>
              <a:cs typeface="Francois One"/>
              <a:sym typeface="Francois One"/>
            </a:endParaRPr>
          </a:p>
          <a:p>
            <a:pPr indent="0" lvl="0" marL="0" marR="0" rtl="0" algn="ctr">
              <a:lnSpc>
                <a:spcPct val="100000"/>
              </a:lnSpc>
              <a:spcBef>
                <a:spcPts val="0"/>
              </a:spcBef>
              <a:spcAft>
                <a:spcPts val="0"/>
              </a:spcAft>
              <a:buClr>
                <a:schemeClr val="dk1"/>
              </a:buClr>
              <a:buSzPts val="2800"/>
              <a:buFont typeface="Arial"/>
              <a:buNone/>
            </a:pPr>
            <a:r>
              <a:rPr b="0" i="0" lang="en" sz="4800" u="none" cap="none" strike="noStrike">
                <a:solidFill>
                  <a:srgbClr val="FF0000"/>
                </a:solidFill>
                <a:latin typeface="Francois One"/>
                <a:ea typeface="Francois One"/>
                <a:cs typeface="Francois One"/>
                <a:sym typeface="Francois One"/>
              </a:rPr>
              <a:t>Now Stress Less!</a:t>
            </a:r>
            <a:endParaRPr b="0" i="1" sz="4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8625"/>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rgbClr val="0000FF"/>
                </a:solidFill>
                <a:latin typeface="Francois One"/>
                <a:ea typeface="Francois One"/>
                <a:cs typeface="Francois One"/>
                <a:sym typeface="Francois One"/>
              </a:rPr>
              <a:t>The Stress Response - Flight or Fight</a:t>
            </a:r>
            <a:endParaRPr b="0" i="0" sz="3600" u="none" cap="none" strike="noStrike">
              <a:solidFill>
                <a:srgbClr val="0000FF"/>
              </a:solidFill>
              <a:latin typeface="Francois One"/>
              <a:ea typeface="Francois One"/>
              <a:cs typeface="Francois One"/>
              <a:sym typeface="Francois One"/>
            </a:endParaRPr>
          </a:p>
        </p:txBody>
      </p:sp>
      <p:sp>
        <p:nvSpPr>
          <p:cNvPr id="111" name="Shape 111"/>
          <p:cNvSpPr txBox="1"/>
          <p:nvPr/>
        </p:nvSpPr>
        <p:spPr>
          <a:xfrm>
            <a:off x="426875" y="560025"/>
            <a:ext cx="8520600" cy="37887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2000"/>
              </a:spcBef>
              <a:spcAft>
                <a:spcPts val="0"/>
              </a:spcAft>
              <a:buClr>
                <a:srgbClr val="000000"/>
              </a:buClr>
              <a:buSzPts val="2400"/>
              <a:buFont typeface="Century Gothic"/>
              <a:buAutoNum type="arabicPeriod"/>
            </a:pPr>
            <a:r>
              <a:rPr b="1" i="0" lang="en" sz="2400" u="none" cap="none" strike="noStrike">
                <a:solidFill>
                  <a:srgbClr val="000000"/>
                </a:solidFill>
                <a:latin typeface="Century Gothic"/>
                <a:ea typeface="Century Gothic"/>
                <a:cs typeface="Century Gothic"/>
                <a:sym typeface="Century Gothic"/>
              </a:rPr>
              <a:t>Alarm Stage </a:t>
            </a:r>
            <a:r>
              <a:rPr b="0" i="0" lang="en" sz="2400" u="none" cap="none" strike="noStrike">
                <a:solidFill>
                  <a:srgbClr val="000000"/>
                </a:solidFill>
                <a:latin typeface="Cambria"/>
                <a:ea typeface="Cambria"/>
                <a:cs typeface="Cambria"/>
                <a:sym typeface="Cambria"/>
              </a:rPr>
              <a:t>- The sympathetic nervous system takes on an active role in this stage</a:t>
            </a:r>
            <a:br>
              <a:rPr b="0" i="0" lang="en" sz="2400" u="none" cap="none" strike="noStrike">
                <a:solidFill>
                  <a:srgbClr val="000000"/>
                </a:solidFill>
                <a:latin typeface="Cambria"/>
                <a:ea typeface="Cambria"/>
                <a:cs typeface="Cambria"/>
                <a:sym typeface="Cambria"/>
              </a:rPr>
            </a:br>
            <a:endParaRPr b="0" i="0" sz="2400" u="none" cap="none" strike="noStrike">
              <a:solidFill>
                <a:srgbClr val="000000"/>
              </a:solidFill>
              <a:latin typeface="Cambria"/>
              <a:ea typeface="Cambria"/>
              <a:cs typeface="Cambria"/>
              <a:sym typeface="Cambria"/>
            </a:endParaRPr>
          </a:p>
          <a:p>
            <a:pPr indent="-381000" lvl="0" marL="457200" marR="0" rtl="0" algn="l">
              <a:lnSpc>
                <a:spcPct val="115000"/>
              </a:lnSpc>
              <a:spcBef>
                <a:spcPts val="0"/>
              </a:spcBef>
              <a:spcAft>
                <a:spcPts val="0"/>
              </a:spcAft>
              <a:buClr>
                <a:srgbClr val="000000"/>
              </a:buClr>
              <a:buSzPts val="2400"/>
              <a:buFont typeface="Century Gothic"/>
              <a:buAutoNum type="arabicPeriod"/>
            </a:pPr>
            <a:r>
              <a:rPr b="1" i="0" lang="en" sz="2400" u="none" cap="none" strike="noStrike">
                <a:solidFill>
                  <a:srgbClr val="000000"/>
                </a:solidFill>
                <a:latin typeface="Century Gothic"/>
                <a:ea typeface="Century Gothic"/>
                <a:cs typeface="Century Gothic"/>
                <a:sym typeface="Century Gothic"/>
              </a:rPr>
              <a:t>Resistance Stage </a:t>
            </a:r>
            <a:r>
              <a:rPr b="1" i="0" lang="en" sz="2400" u="none" cap="none" strike="noStrike">
                <a:solidFill>
                  <a:srgbClr val="000000"/>
                </a:solidFill>
                <a:latin typeface="Cambria"/>
                <a:ea typeface="Cambria"/>
                <a:cs typeface="Cambria"/>
                <a:sym typeface="Cambria"/>
              </a:rPr>
              <a:t>- </a:t>
            </a:r>
            <a:r>
              <a:rPr b="0" i="0" lang="en" sz="2400" u="none" cap="none" strike="noStrike">
                <a:solidFill>
                  <a:schemeClr val="dk1"/>
                </a:solidFill>
                <a:latin typeface="Cambria"/>
                <a:ea typeface="Cambria"/>
                <a:cs typeface="Cambria"/>
                <a:sym typeface="Cambria"/>
              </a:rPr>
              <a:t>Needs to be a healthy balance between sympathetic and parasympathetic.  These 2 systems are constantly active, thus constantly trying to maintain balance.</a:t>
            </a:r>
            <a:br>
              <a:rPr b="0" i="0" lang="en" sz="2400" u="none" cap="none" strike="noStrike">
                <a:solidFill>
                  <a:schemeClr val="dk1"/>
                </a:solidFill>
                <a:latin typeface="Cambria"/>
                <a:ea typeface="Cambria"/>
                <a:cs typeface="Cambria"/>
                <a:sym typeface="Cambria"/>
              </a:rPr>
            </a:br>
            <a:endParaRPr b="1" i="0" sz="2400" u="none" cap="none" strike="noStrike">
              <a:solidFill>
                <a:srgbClr val="000000"/>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rgbClr val="000000"/>
              </a:buClr>
              <a:buSzPts val="2400"/>
              <a:buFont typeface="Century Gothic"/>
              <a:buAutoNum type="arabicPeriod"/>
            </a:pPr>
            <a:r>
              <a:rPr b="1" i="0" lang="en" sz="2400" u="none" cap="none" strike="noStrike">
                <a:solidFill>
                  <a:srgbClr val="000000"/>
                </a:solidFill>
                <a:latin typeface="Century Gothic"/>
                <a:ea typeface="Century Gothic"/>
                <a:cs typeface="Century Gothic"/>
                <a:sym typeface="Century Gothic"/>
              </a:rPr>
              <a:t>Exhaustion Stage - </a:t>
            </a:r>
            <a:r>
              <a:rPr b="0" i="0" lang="en" sz="2400" u="none" cap="none" strike="noStrike">
                <a:solidFill>
                  <a:srgbClr val="000000"/>
                </a:solidFill>
                <a:latin typeface="Cambria"/>
                <a:ea typeface="Cambria"/>
                <a:cs typeface="Cambria"/>
                <a:sym typeface="Cambria"/>
              </a:rPr>
              <a:t>Energy is depleted, body returns to normal if stress is removed.  Body returns to alarm stage if stress is not removed</a:t>
            </a:r>
            <a:endParaRPr b="0" i="0" sz="2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128050" y="445025"/>
            <a:ext cx="8889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Stress &amp; the Body - Flight or Fight Response</a:t>
            </a:r>
            <a:endParaRPr b="1" i="0" sz="3600" u="none" cap="none" strike="noStrike">
              <a:solidFill>
                <a:srgbClr val="0000FF"/>
              </a:solidFill>
              <a:latin typeface="Francois One"/>
              <a:ea typeface="Francois One"/>
              <a:cs typeface="Francois One"/>
              <a:sym typeface="Francois One"/>
            </a:endParaRPr>
          </a:p>
        </p:txBody>
      </p:sp>
      <p:sp>
        <p:nvSpPr>
          <p:cNvPr id="117" name="Shape 117"/>
          <p:cNvSpPr txBox="1"/>
          <p:nvPr>
            <p:ph idx="1" type="body"/>
          </p:nvPr>
        </p:nvSpPr>
        <p:spPr>
          <a:xfrm>
            <a:off x="311700" y="1333875"/>
            <a:ext cx="85206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What do you </a:t>
            </a:r>
            <a:r>
              <a:rPr b="1" i="1" lang="en" sz="2400" u="none" cap="none" strike="noStrike">
                <a:solidFill>
                  <a:schemeClr val="dk2"/>
                </a:solidFill>
                <a:latin typeface="Arial"/>
                <a:ea typeface="Arial"/>
                <a:cs typeface="Arial"/>
                <a:sym typeface="Arial"/>
              </a:rPr>
              <a:t>physically feel</a:t>
            </a:r>
            <a:r>
              <a:rPr b="0" i="0" lang="en" sz="2400" u="none" cap="none" strike="noStrike">
                <a:solidFill>
                  <a:schemeClr val="dk2"/>
                </a:solidFill>
                <a:latin typeface="Arial"/>
                <a:ea typeface="Arial"/>
                <a:cs typeface="Arial"/>
                <a:sym typeface="Arial"/>
              </a:rPr>
              <a:t> when your body is stressed?  What physical sensations happen in your body?</a:t>
            </a: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118" name="Shape 118"/>
          <p:cNvSpPr txBox="1"/>
          <p:nvPr>
            <p:ph idx="1" type="body"/>
          </p:nvPr>
        </p:nvSpPr>
        <p:spPr>
          <a:xfrm>
            <a:off x="311700" y="2596075"/>
            <a:ext cx="87054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Increased Heart Rate				Increased Breathing Rate</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Sweaty Palms						Butterflies in Stomach</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Sweating								Pupils Dilate</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Increased Blood Pressure			Increased Stress Hormones</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128050" y="445025"/>
            <a:ext cx="8889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Stress &amp; the Body - Flight or Fight Response</a:t>
            </a:r>
            <a:endParaRPr b="1" i="0" sz="3600" u="none" cap="none" strike="noStrike">
              <a:solidFill>
                <a:srgbClr val="0000FF"/>
              </a:solidFill>
              <a:latin typeface="Francois One"/>
              <a:ea typeface="Francois One"/>
              <a:cs typeface="Francois One"/>
              <a:sym typeface="Francois One"/>
            </a:endParaRPr>
          </a:p>
        </p:txBody>
      </p:sp>
      <p:sp>
        <p:nvSpPr>
          <p:cNvPr id="124" name="Shape 124"/>
          <p:cNvSpPr txBox="1"/>
          <p:nvPr>
            <p:ph idx="1" type="body"/>
          </p:nvPr>
        </p:nvSpPr>
        <p:spPr>
          <a:xfrm>
            <a:off x="311700" y="1333875"/>
            <a:ext cx="85206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What do you </a:t>
            </a:r>
            <a:r>
              <a:rPr b="1" i="1" lang="en" sz="2400" u="none" cap="none" strike="noStrike">
                <a:solidFill>
                  <a:schemeClr val="dk2"/>
                </a:solidFill>
                <a:latin typeface="Arial"/>
                <a:ea typeface="Arial"/>
                <a:cs typeface="Arial"/>
                <a:sym typeface="Arial"/>
              </a:rPr>
              <a:t>emotionally feel</a:t>
            </a:r>
            <a:r>
              <a:rPr b="0" i="0" lang="en" sz="2400" u="none" cap="none" strike="noStrike">
                <a:solidFill>
                  <a:schemeClr val="dk2"/>
                </a:solidFill>
                <a:latin typeface="Arial"/>
                <a:ea typeface="Arial"/>
                <a:cs typeface="Arial"/>
                <a:sym typeface="Arial"/>
              </a:rPr>
              <a:t> when your body is stressed?  What feelings might one have when stressed?</a:t>
            </a: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125" name="Shape 125"/>
          <p:cNvSpPr txBox="1"/>
          <p:nvPr>
            <p:ph idx="1" type="body"/>
          </p:nvPr>
        </p:nvSpPr>
        <p:spPr>
          <a:xfrm>
            <a:off x="311700" y="2596075"/>
            <a:ext cx="8705400" cy="2349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Anger					Frustration				Scared</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Sad					Worried					Lonely</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Guilty					Anxious					Agitated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128050" y="445025"/>
            <a:ext cx="8889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Stress &amp; Behavior - Flight or Fight Response</a:t>
            </a:r>
            <a:endParaRPr b="1" i="0" sz="3600" u="none" cap="none" strike="noStrike">
              <a:solidFill>
                <a:srgbClr val="0000FF"/>
              </a:solidFill>
              <a:latin typeface="Francois One"/>
              <a:ea typeface="Francois One"/>
              <a:cs typeface="Francois One"/>
              <a:sym typeface="Francois One"/>
            </a:endParaRPr>
          </a:p>
        </p:txBody>
      </p:sp>
      <p:sp>
        <p:nvSpPr>
          <p:cNvPr id="131" name="Shape 131"/>
          <p:cNvSpPr txBox="1"/>
          <p:nvPr>
            <p:ph idx="1" type="body"/>
          </p:nvPr>
        </p:nvSpPr>
        <p:spPr>
          <a:xfrm>
            <a:off x="311700" y="1333875"/>
            <a:ext cx="85206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How might one </a:t>
            </a:r>
            <a:r>
              <a:rPr b="1" i="1" lang="en" sz="2400" u="none" cap="none" strike="noStrike">
                <a:solidFill>
                  <a:schemeClr val="dk2"/>
                </a:solidFill>
                <a:latin typeface="Arial"/>
                <a:ea typeface="Arial"/>
                <a:cs typeface="Arial"/>
                <a:sym typeface="Arial"/>
              </a:rPr>
              <a:t>act or</a:t>
            </a:r>
            <a:r>
              <a:rPr b="0" i="0" lang="en" sz="2400" u="none" cap="none" strike="noStrike">
                <a:solidFill>
                  <a:schemeClr val="dk2"/>
                </a:solidFill>
                <a:latin typeface="Arial"/>
                <a:ea typeface="Arial"/>
                <a:cs typeface="Arial"/>
                <a:sym typeface="Arial"/>
              </a:rPr>
              <a:t> </a:t>
            </a:r>
            <a:r>
              <a:rPr b="1" i="1" lang="en" sz="2400" u="none" cap="none" strike="noStrike">
                <a:solidFill>
                  <a:schemeClr val="dk2"/>
                </a:solidFill>
                <a:latin typeface="Arial"/>
                <a:ea typeface="Arial"/>
                <a:cs typeface="Arial"/>
                <a:sym typeface="Arial"/>
              </a:rPr>
              <a:t>behave</a:t>
            </a:r>
            <a:r>
              <a:rPr b="0" i="0" lang="en" sz="2400" u="none" cap="none" strike="noStrike">
                <a:solidFill>
                  <a:schemeClr val="dk2"/>
                </a:solidFill>
                <a:latin typeface="Arial"/>
                <a:ea typeface="Arial"/>
                <a:cs typeface="Arial"/>
                <a:sym typeface="Arial"/>
              </a:rPr>
              <a:t> when stressed?  What might you see from someone who is stressed?</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132" name="Shape 132"/>
          <p:cNvSpPr txBox="1"/>
          <p:nvPr>
            <p:ph idx="1" type="body"/>
          </p:nvPr>
        </p:nvSpPr>
        <p:spPr>
          <a:xfrm>
            <a:off x="311700" y="2596075"/>
            <a:ext cx="8705400" cy="2349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Arguing					Fighting					Crying</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Hurting self				Yelling						Pushing</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Violence					Acting out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b="0" l="0" r="0" t="0"/>
          <a:stretch/>
        </p:blipFill>
        <p:spPr>
          <a:xfrm>
            <a:off x="298150" y="152400"/>
            <a:ext cx="8547704" cy="4838700"/>
          </a:xfrm>
          <a:prstGeom prst="rect">
            <a:avLst/>
          </a:prstGeom>
          <a:noFill/>
          <a:ln>
            <a:noFill/>
          </a:ln>
        </p:spPr>
      </p:pic>
      <p:sp>
        <p:nvSpPr>
          <p:cNvPr id="138" name="Shape 138"/>
          <p:cNvSpPr txBox="1"/>
          <p:nvPr/>
        </p:nvSpPr>
        <p:spPr>
          <a:xfrm>
            <a:off x="422075" y="4738650"/>
            <a:ext cx="4753500" cy="24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Source: </a:t>
            </a:r>
            <a:r>
              <a:rPr b="0" i="1" lang="en" sz="1000" u="none" cap="none" strike="noStrike">
                <a:solidFill>
                  <a:srgbClr val="000000"/>
                </a:solidFill>
                <a:latin typeface="Arial"/>
                <a:ea typeface="Arial"/>
                <a:cs typeface="Arial"/>
                <a:sym typeface="Arial"/>
              </a:rPr>
              <a:t>Guiding Adolescents</a:t>
            </a:r>
            <a:r>
              <a:rPr b="0" i="0" lang="en" sz="1000" u="none" cap="none" strike="noStrike">
                <a:solidFill>
                  <a:srgbClr val="000000"/>
                </a:solidFill>
                <a:latin typeface="Arial"/>
                <a:ea typeface="Arial"/>
                <a:cs typeface="Arial"/>
                <a:sym typeface="Arial"/>
              </a:rPr>
              <a:t>, Ginsburg &amp; Kinsman</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128050" y="445025"/>
            <a:ext cx="88890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Stress &amp; Coping - Relieving the Tension</a:t>
            </a:r>
            <a:endParaRPr b="1" i="0" sz="3600" u="none" cap="none" strike="noStrike">
              <a:solidFill>
                <a:srgbClr val="0000FF"/>
              </a:solidFill>
              <a:latin typeface="Francois One"/>
              <a:ea typeface="Francois One"/>
              <a:cs typeface="Francois One"/>
              <a:sym typeface="Francois One"/>
            </a:endParaRPr>
          </a:p>
        </p:txBody>
      </p:sp>
      <p:sp>
        <p:nvSpPr>
          <p:cNvPr id="144" name="Shape 144"/>
          <p:cNvSpPr txBox="1"/>
          <p:nvPr>
            <p:ph idx="1" type="body"/>
          </p:nvPr>
        </p:nvSpPr>
        <p:spPr>
          <a:xfrm>
            <a:off x="311700" y="1333875"/>
            <a:ext cx="85206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What are some healthy coping strategies someone can use to effectively deal with stress?</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
        <p:nvSpPr>
          <p:cNvPr id="145" name="Shape 145"/>
          <p:cNvSpPr txBox="1"/>
          <p:nvPr>
            <p:ph idx="1" type="body"/>
          </p:nvPr>
        </p:nvSpPr>
        <p:spPr>
          <a:xfrm>
            <a:off x="311700" y="2596075"/>
            <a:ext cx="8705400" cy="2349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Exercise/Sports		Manage time				Talk to others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Cry					Music						Deep breathing</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Writing/journaling	Drawing					Walking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Stress &amp; Coping at Our School</a:t>
            </a:r>
            <a:endParaRPr b="1" i="0" sz="3600" u="none" cap="none" strike="noStrike">
              <a:solidFill>
                <a:srgbClr val="0000FF"/>
              </a:solidFill>
              <a:latin typeface="Francois One"/>
              <a:ea typeface="Francois One"/>
              <a:cs typeface="Francois One"/>
              <a:sym typeface="Francois One"/>
            </a:endParaRPr>
          </a:p>
        </p:txBody>
      </p:sp>
      <p:sp>
        <p:nvSpPr>
          <p:cNvPr id="151" name="Shape 151"/>
          <p:cNvSpPr txBox="1"/>
          <p:nvPr/>
        </p:nvSpPr>
        <p:spPr>
          <a:xfrm>
            <a:off x="311700" y="1334950"/>
            <a:ext cx="7547700" cy="1756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 sz="2400" u="none" cap="none" strike="noStrike">
                <a:solidFill>
                  <a:schemeClr val="dk2"/>
                </a:solidFill>
                <a:latin typeface="Arial"/>
                <a:ea typeface="Arial"/>
                <a:cs typeface="Arial"/>
                <a:sym typeface="Arial"/>
              </a:rPr>
              <a:t>Can you think of any stress-coping services at our school?  In other words, where could you get help if you felt stressed.  List some of them.</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 sz="3600" u="none" cap="none" strike="noStrike">
                <a:solidFill>
                  <a:schemeClr val="dk1"/>
                </a:solidFill>
                <a:latin typeface="Oswald"/>
                <a:ea typeface="Oswald"/>
                <a:cs typeface="Oswald"/>
                <a:sym typeface="Oswald"/>
              </a:rPr>
              <a:t>Stress Reduction Plan for Teens</a:t>
            </a:r>
            <a:endParaRPr b="1" i="0" sz="3600" u="none" cap="none" strike="noStrike">
              <a:solidFill>
                <a:schemeClr val="dk1"/>
              </a:solidFill>
              <a:latin typeface="Oswald"/>
              <a:ea typeface="Oswald"/>
              <a:cs typeface="Oswald"/>
              <a:sym typeface="Oswald"/>
            </a:endParaRPr>
          </a:p>
        </p:txBody>
      </p:sp>
      <p:sp>
        <p:nvSpPr>
          <p:cNvPr id="157" name="Shape 157"/>
          <p:cNvSpPr txBox="1"/>
          <p:nvPr>
            <p:ph idx="1" type="body"/>
          </p:nvPr>
        </p:nvSpPr>
        <p:spPr>
          <a:xfrm>
            <a:off x="363225" y="1234850"/>
            <a:ext cx="3999900" cy="3555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Arial"/>
              <a:buAutoNum type="arabicPeriod"/>
            </a:pPr>
            <a:r>
              <a:rPr b="1" i="0" lang="en" sz="1800" u="none" cap="none" strike="noStrike">
                <a:solidFill>
                  <a:schemeClr val="dk1"/>
                </a:solidFill>
                <a:latin typeface="Arial"/>
                <a:ea typeface="Arial"/>
                <a:cs typeface="Arial"/>
                <a:sym typeface="Arial"/>
              </a:rPr>
              <a:t>Tackling the Problem</a:t>
            </a:r>
            <a:br>
              <a:rPr b="0" i="0" lang="en" sz="900" u="none" cap="none" strike="noStrike">
                <a:solidFill>
                  <a:schemeClr val="dk1"/>
                </a:solidFill>
                <a:latin typeface="Arial"/>
                <a:ea typeface="Arial"/>
                <a:cs typeface="Arial"/>
                <a:sym typeface="Arial"/>
              </a:rPr>
            </a:br>
            <a:endParaRPr b="0" i="0" sz="9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Identify &amp; then address the problem</a:t>
            </a:r>
            <a:endParaRPr b="0" i="0" sz="14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Avoid stress when possible</a:t>
            </a:r>
            <a:endParaRPr b="0" i="0" sz="14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Let some things go</a:t>
            </a:r>
            <a:br>
              <a:rPr b="0" i="0" lang="en"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42900" lvl="0" marL="457200" marR="0" rtl="0" algn="l">
              <a:lnSpc>
                <a:spcPct val="115000"/>
              </a:lnSpc>
              <a:spcBef>
                <a:spcPts val="0"/>
              </a:spcBef>
              <a:spcAft>
                <a:spcPts val="0"/>
              </a:spcAft>
              <a:buClr>
                <a:schemeClr val="dk1"/>
              </a:buClr>
              <a:buSzPts val="1800"/>
              <a:buFont typeface="Arial"/>
              <a:buAutoNum type="arabicPeriod"/>
            </a:pPr>
            <a:r>
              <a:rPr b="1" i="0" lang="en" sz="1800" u="none" cap="none" strike="noStrike">
                <a:solidFill>
                  <a:schemeClr val="dk1"/>
                </a:solidFill>
                <a:latin typeface="Arial"/>
                <a:ea typeface="Arial"/>
                <a:cs typeface="Arial"/>
                <a:sym typeface="Arial"/>
              </a:rPr>
              <a:t>Taking Care of My Body</a:t>
            </a:r>
            <a:br>
              <a:rPr b="0" i="0" lang="en" sz="900" u="none" cap="none" strike="noStrike">
                <a:solidFill>
                  <a:schemeClr val="dk1"/>
                </a:solidFill>
                <a:latin typeface="Arial"/>
                <a:ea typeface="Arial"/>
                <a:cs typeface="Arial"/>
                <a:sym typeface="Arial"/>
              </a:rPr>
            </a:br>
            <a:endParaRPr b="0" i="0" sz="9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The power of exercise</a:t>
            </a:r>
            <a:endParaRPr b="0" i="0" sz="14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Active relaxation (Mindfulness)</a:t>
            </a:r>
            <a:endParaRPr b="0" i="0" sz="14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Eat well</a:t>
            </a:r>
            <a:endParaRPr b="0" i="0" sz="14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Sleep well</a:t>
            </a:r>
            <a:br>
              <a:rPr b="0" i="0" lang="en"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158" name="Shape 158"/>
          <p:cNvSpPr txBox="1"/>
          <p:nvPr/>
        </p:nvSpPr>
        <p:spPr>
          <a:xfrm>
            <a:off x="4753500" y="1234850"/>
            <a:ext cx="4032300" cy="324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3. </a:t>
            </a:r>
            <a:r>
              <a:rPr b="1" i="0" lang="en" sz="1800" u="none" cap="none" strike="noStrike">
                <a:solidFill>
                  <a:schemeClr val="dk1"/>
                </a:solidFill>
                <a:latin typeface="Arial"/>
                <a:ea typeface="Arial"/>
                <a:cs typeface="Arial"/>
                <a:sym typeface="Arial"/>
              </a:rPr>
              <a:t>	Dealing With Emotions</a:t>
            </a:r>
            <a:endParaRPr b="1" i="0" sz="1800" u="none" cap="none" strike="noStrike">
              <a:solidFill>
                <a:schemeClr val="dk1"/>
              </a:solidFill>
              <a:latin typeface="Arial"/>
              <a:ea typeface="Arial"/>
              <a:cs typeface="Arial"/>
              <a:sym typeface="Arial"/>
            </a:endParaRPr>
          </a:p>
          <a:p>
            <a:pPr indent="-317500" lvl="1" marL="914400" marR="0" rtl="0" algn="l">
              <a:lnSpc>
                <a:spcPct val="115000"/>
              </a:lnSpc>
              <a:spcBef>
                <a:spcPts val="160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Take instant vacations </a:t>
            </a:r>
            <a:br>
              <a:rPr b="0" i="0" lang="en" sz="1400" u="none" cap="none" strike="noStrike">
                <a:solidFill>
                  <a:schemeClr val="dk1"/>
                </a:solidFill>
                <a:latin typeface="Arial"/>
                <a:ea typeface="Arial"/>
                <a:cs typeface="Arial"/>
                <a:sym typeface="Arial"/>
              </a:rPr>
            </a:br>
            <a:r>
              <a:rPr b="0" i="0" lang="en" sz="1200" u="none" cap="none" strike="noStrike">
                <a:solidFill>
                  <a:schemeClr val="dk1"/>
                </a:solidFill>
                <a:latin typeface="Arial"/>
                <a:ea typeface="Arial"/>
                <a:cs typeface="Arial"/>
                <a:sym typeface="Arial"/>
              </a:rPr>
              <a:t>(hobbies, read, music)</a:t>
            </a:r>
            <a:endParaRPr b="0" i="0" sz="1200" u="none" cap="none" strike="noStrike">
              <a:solidFill>
                <a:schemeClr val="dk1"/>
              </a:solidFill>
              <a:latin typeface="Arial"/>
              <a:ea typeface="Arial"/>
              <a:cs typeface="Arial"/>
              <a:sym typeface="Arial"/>
            </a:endParaRPr>
          </a:p>
          <a:p>
            <a:pPr indent="-317500" lvl="1"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Release emotional tension</a:t>
            </a:r>
            <a:br>
              <a:rPr b="0" i="0" lang="en" sz="1400" u="none" cap="none" strike="noStrike">
                <a:solidFill>
                  <a:schemeClr val="dk1"/>
                </a:solidFill>
                <a:latin typeface="Arial"/>
                <a:ea typeface="Arial"/>
                <a:cs typeface="Arial"/>
                <a:sym typeface="Arial"/>
              </a:rPr>
            </a:br>
            <a:r>
              <a:rPr b="0" i="0" lang="en" sz="1200" u="none" cap="none" strike="noStrike">
                <a:solidFill>
                  <a:schemeClr val="dk1"/>
                </a:solidFill>
                <a:latin typeface="Arial"/>
                <a:ea typeface="Arial"/>
                <a:cs typeface="Arial"/>
                <a:sym typeface="Arial"/>
              </a:rPr>
              <a:t>(talking to someone, creativity, journaling, meditation, crying, laughing)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4. 	</a:t>
            </a:r>
            <a:r>
              <a:rPr b="1" i="0" lang="en" sz="1800" u="none" cap="none" strike="noStrike">
                <a:solidFill>
                  <a:schemeClr val="dk1"/>
                </a:solidFill>
                <a:latin typeface="Arial"/>
                <a:ea typeface="Arial"/>
                <a:cs typeface="Arial"/>
                <a:sym typeface="Arial"/>
              </a:rPr>
              <a:t>Making the World Better</a:t>
            </a:r>
            <a:endParaRPr b="1" i="0" sz="1800" u="none" cap="none" strike="noStrike">
              <a:solidFill>
                <a:schemeClr val="dk1"/>
              </a:solidFill>
              <a:latin typeface="Arial"/>
              <a:ea typeface="Arial"/>
              <a:cs typeface="Arial"/>
              <a:sym typeface="Arial"/>
            </a:endParaRPr>
          </a:p>
          <a:p>
            <a:pPr indent="-317500" lvl="0" marL="914400" marR="0" rtl="0" algn="l">
              <a:lnSpc>
                <a:spcPct val="115000"/>
              </a:lnSpc>
              <a:spcBef>
                <a:spcPts val="160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Contribution makes us feel better</a:t>
            </a:r>
            <a:endParaRPr b="0" i="0" sz="1400" u="none" cap="none" strike="noStrike">
              <a:solidFill>
                <a:schemeClr val="dk1"/>
              </a:solidFill>
              <a:latin typeface="Arial"/>
              <a:ea typeface="Arial"/>
              <a:cs typeface="Arial"/>
              <a:sym typeface="Arial"/>
            </a:endParaRPr>
          </a:p>
          <a:p>
            <a:pPr indent="-317500" lvl="0" marL="914400" marR="0" rtl="0" algn="l">
              <a:lnSpc>
                <a:spcPct val="115000"/>
              </a:lnSpc>
              <a:spcBef>
                <a:spcPts val="0"/>
              </a:spcBef>
              <a:spcAft>
                <a:spcPts val="0"/>
              </a:spcAft>
              <a:buClr>
                <a:schemeClr val="dk1"/>
              </a:buClr>
              <a:buSzPts val="1400"/>
              <a:buFont typeface="Arial"/>
              <a:buAutoNum type="alphaLcPeriod"/>
            </a:pPr>
            <a:r>
              <a:rPr b="0" i="0" lang="en" sz="1400" u="none" cap="none" strike="noStrike">
                <a:solidFill>
                  <a:schemeClr val="dk1"/>
                </a:solidFill>
                <a:latin typeface="Arial"/>
                <a:ea typeface="Arial"/>
                <a:cs typeface="Arial"/>
                <a:sym typeface="Arial"/>
              </a:rPr>
              <a:t>Teens who serve feel more gratitude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Shape 159"/>
          <p:cNvSpPr txBox="1"/>
          <p:nvPr/>
        </p:nvSpPr>
        <p:spPr>
          <a:xfrm>
            <a:off x="422075" y="4738650"/>
            <a:ext cx="4753500" cy="24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Source: </a:t>
            </a:r>
            <a:r>
              <a:rPr b="0" i="1" lang="en" sz="1000" u="none" cap="none" strike="noStrike">
                <a:solidFill>
                  <a:srgbClr val="000000"/>
                </a:solidFill>
                <a:latin typeface="Arial"/>
                <a:ea typeface="Arial"/>
                <a:cs typeface="Arial"/>
                <a:sym typeface="Arial"/>
              </a:rPr>
              <a:t>Guiding Adolescents</a:t>
            </a:r>
            <a:r>
              <a:rPr b="0" i="0" lang="en" sz="1000" u="none" cap="none" strike="noStrike">
                <a:solidFill>
                  <a:srgbClr val="000000"/>
                </a:solidFill>
                <a:latin typeface="Arial"/>
                <a:ea typeface="Arial"/>
                <a:cs typeface="Arial"/>
                <a:sym typeface="Arial"/>
              </a:rPr>
              <a:t>, Ginsburg &amp; Kinsman</a:t>
            </a:r>
            <a:endParaRPr b="0" i="0" sz="1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0" y="415150"/>
            <a:ext cx="41868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chemeClr val="dk1"/>
                </a:solidFill>
                <a:latin typeface="Oswald"/>
                <a:ea typeface="Oswald"/>
                <a:cs typeface="Oswald"/>
                <a:sym typeface="Oswald"/>
              </a:rPr>
              <a:t>Quick Hit </a:t>
            </a:r>
            <a:endParaRPr b="0" i="0" sz="36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chemeClr val="dk1"/>
                </a:solidFill>
                <a:latin typeface="Oswald"/>
                <a:ea typeface="Oswald"/>
                <a:cs typeface="Oswald"/>
                <a:sym typeface="Oswald"/>
              </a:rPr>
              <a:t>Stress Booklet</a:t>
            </a:r>
            <a:endParaRPr b="0" i="0" sz="3600" u="none" cap="none" strike="noStrike">
              <a:solidFill>
                <a:schemeClr val="dk1"/>
              </a:solidFill>
              <a:latin typeface="Oswald"/>
              <a:ea typeface="Oswald"/>
              <a:cs typeface="Oswald"/>
              <a:sym typeface="Oswald"/>
            </a:endParaRPr>
          </a:p>
        </p:txBody>
      </p:sp>
      <p:pic>
        <p:nvPicPr>
          <p:cNvPr descr="stress booklet.JPG" id="165" name="Shape 165"/>
          <p:cNvPicPr preferRelativeResize="0"/>
          <p:nvPr/>
        </p:nvPicPr>
        <p:blipFill rotWithShape="1">
          <a:blip r:embed="rId3">
            <a:alphaModFix/>
          </a:blip>
          <a:srcRect b="0" l="0" r="0" t="0"/>
          <a:stretch/>
        </p:blipFill>
        <p:spPr>
          <a:xfrm>
            <a:off x="4186900" y="0"/>
            <a:ext cx="4695144" cy="5143500"/>
          </a:xfrm>
          <a:prstGeom prst="rect">
            <a:avLst/>
          </a:prstGeom>
          <a:noFill/>
          <a:ln>
            <a:noFill/>
          </a:ln>
        </p:spPr>
      </p:pic>
      <p:pic>
        <p:nvPicPr>
          <p:cNvPr descr="Simple silent instructions for a visual lesson on how to make a simple, quick &amp; easy mini-book out of one piece of copy paper. Very fun for beginning writers and readers to make their own little book. Or wonderful for those of us young at heart to make a sweet little personalized book as a loving gift.&#10;&#10;&#10;Materials Needed:&#10;&#10;glue stick&#10;scissors&#10;1 piece of 8 1/2&quot; X 11&quot; white copy paper" id="166" name="Shape 166" title="How to Make a Quick and Easy 8 Page Mini-Book From One Piece of Paper">
            <a:hlinkClick r:id="rId4"/>
          </p:cNvPr>
          <p:cNvPicPr preferRelativeResize="0"/>
          <p:nvPr/>
        </p:nvPicPr>
        <p:blipFill rotWithShape="1">
          <a:blip r:embed="rId5">
            <a:alphaModFix/>
          </a:blip>
          <a:srcRect b="0" l="0" r="0" t="0"/>
          <a:stretch/>
        </p:blipFill>
        <p:spPr>
          <a:xfrm>
            <a:off x="189150" y="1674275"/>
            <a:ext cx="3882100" cy="2911575"/>
          </a:xfrm>
          <a:prstGeom prst="rect">
            <a:avLst/>
          </a:prstGeom>
          <a:noFill/>
          <a:ln>
            <a:noFill/>
          </a:ln>
        </p:spPr>
      </p:pic>
      <p:sp>
        <p:nvSpPr>
          <p:cNvPr id="167" name="Shape 167"/>
          <p:cNvSpPr txBox="1"/>
          <p:nvPr/>
        </p:nvSpPr>
        <p:spPr>
          <a:xfrm>
            <a:off x="327350" y="4687275"/>
            <a:ext cx="3605700" cy="3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000000"/>
                </a:solidFill>
                <a:latin typeface="Arial"/>
                <a:ea typeface="Arial"/>
                <a:cs typeface="Arial"/>
                <a:sym typeface="Arial"/>
              </a:rPr>
              <a:t>Watch the video to learn how to make the booklet</a:t>
            </a:r>
            <a:endParaRPr b="0" i="1" sz="12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descr="mindful teen2.jpeg" id="172" name="Shape 172">
            <a:hlinkClick r:id="rId3"/>
          </p:cNvPr>
          <p:cNvPicPr preferRelativeResize="0"/>
          <p:nvPr/>
        </p:nvPicPr>
        <p:blipFill rotWithShape="1">
          <a:blip r:embed="rId4">
            <a:alphaModFix/>
          </a:blip>
          <a:srcRect b="0" l="0" r="0" t="0"/>
          <a:stretch/>
        </p:blipFill>
        <p:spPr>
          <a:xfrm>
            <a:off x="284825" y="820675"/>
            <a:ext cx="4030625" cy="4030625"/>
          </a:xfrm>
          <a:prstGeom prst="rect">
            <a:avLst/>
          </a:prstGeom>
          <a:noFill/>
          <a:ln cap="flat" cmpd="sng" w="9525">
            <a:solidFill>
              <a:srgbClr val="000000"/>
            </a:solidFill>
            <a:prstDash val="solid"/>
            <a:round/>
            <a:headEnd len="sm" w="sm" type="none"/>
            <a:tailEnd len="sm" w="sm" type="none"/>
          </a:ln>
        </p:spPr>
      </p:pic>
      <p:sp>
        <p:nvSpPr>
          <p:cNvPr id="173" name="Shape 173"/>
          <p:cNvSpPr txBox="1"/>
          <p:nvPr>
            <p:ph idx="4294967295" type="title"/>
          </p:nvPr>
        </p:nvSpPr>
        <p:spPr>
          <a:xfrm>
            <a:off x="125" y="84025"/>
            <a:ext cx="9144000" cy="84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0" i="0" lang="en" sz="3600" u="none" cap="none" strike="noStrike">
                <a:solidFill>
                  <a:schemeClr val="dk1"/>
                </a:solidFill>
                <a:latin typeface="Oswald"/>
                <a:ea typeface="Oswald"/>
                <a:cs typeface="Oswald"/>
                <a:sym typeface="Oswald"/>
              </a:rPr>
              <a:t>Resources</a:t>
            </a:r>
            <a:endParaRPr b="0" i="0" sz="3600" u="none" cap="none" strike="noStrike">
              <a:solidFill>
                <a:schemeClr val="dk1"/>
              </a:solidFill>
              <a:latin typeface="Oswald"/>
              <a:ea typeface="Oswald"/>
              <a:cs typeface="Oswald"/>
              <a:sym typeface="Oswald"/>
            </a:endParaRPr>
          </a:p>
        </p:txBody>
      </p:sp>
      <p:pic>
        <p:nvPicPr>
          <p:cNvPr descr="calm image.JPG" id="174" name="Shape 174">
            <a:hlinkClick r:id="rId5"/>
          </p:cNvPr>
          <p:cNvPicPr preferRelativeResize="0"/>
          <p:nvPr/>
        </p:nvPicPr>
        <p:blipFill rotWithShape="1">
          <a:blip r:embed="rId6">
            <a:alphaModFix/>
          </a:blip>
          <a:srcRect b="0" l="0" r="0" t="0"/>
          <a:stretch/>
        </p:blipFill>
        <p:spPr>
          <a:xfrm>
            <a:off x="4462174" y="820675"/>
            <a:ext cx="4529426" cy="2320037"/>
          </a:xfrm>
          <a:prstGeom prst="rect">
            <a:avLst/>
          </a:prstGeom>
          <a:noFill/>
          <a:ln cap="flat" cmpd="sng" w="9525">
            <a:solidFill>
              <a:srgbClr val="000000"/>
            </a:solidFill>
            <a:prstDash val="solid"/>
            <a:round/>
            <a:headEnd len="sm" w="sm" type="none"/>
            <a:tailEnd len="sm" w="sm" type="none"/>
          </a:ln>
        </p:spPr>
      </p:pic>
      <p:pic>
        <p:nvPicPr>
          <p:cNvPr descr="calm app.JPG" id="175" name="Shape 175">
            <a:hlinkClick r:id="rId7"/>
          </p:cNvPr>
          <p:cNvPicPr preferRelativeResize="0"/>
          <p:nvPr/>
        </p:nvPicPr>
        <p:blipFill rotWithShape="1">
          <a:blip r:embed="rId8">
            <a:alphaModFix/>
          </a:blip>
          <a:srcRect b="0" l="0" r="0" t="0"/>
          <a:stretch/>
        </p:blipFill>
        <p:spPr>
          <a:xfrm>
            <a:off x="4797938" y="3026950"/>
            <a:ext cx="3857899" cy="182434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50040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3600" u="none" cap="none" strike="noStrike">
                <a:solidFill>
                  <a:srgbClr val="FF0000"/>
                </a:solidFill>
                <a:latin typeface="Francois One"/>
                <a:ea typeface="Francois One"/>
                <a:cs typeface="Francois One"/>
                <a:sym typeface="Francois One"/>
              </a:rPr>
              <a:t>Instant Activity</a:t>
            </a:r>
            <a:r>
              <a:rPr b="0" i="0" lang="en" sz="2400" u="none" cap="none" strike="noStrike">
                <a:solidFill>
                  <a:schemeClr val="dk1"/>
                </a:solidFill>
                <a:latin typeface="Arial"/>
                <a:ea typeface="Arial"/>
                <a:cs typeface="Arial"/>
                <a:sym typeface="Arial"/>
              </a:rPr>
              <a:t> - </a:t>
            </a:r>
            <a:r>
              <a:rPr b="0" i="1" lang="en" sz="2400" u="none" cap="none" strike="noStrike">
                <a:solidFill>
                  <a:schemeClr val="dk1"/>
                </a:solidFill>
                <a:latin typeface="Arial"/>
                <a:ea typeface="Arial"/>
                <a:cs typeface="Arial"/>
                <a:sym typeface="Arial"/>
              </a:rPr>
              <a:t>Please think about these two questions when you walk into class. </a:t>
            </a:r>
            <a:endParaRPr b="0" i="1" sz="2400" u="none" cap="none" strike="noStrike">
              <a:solidFill>
                <a:schemeClr val="dk1"/>
              </a:solidFill>
              <a:latin typeface="Arial"/>
              <a:ea typeface="Arial"/>
              <a:cs typeface="Arial"/>
              <a:sym typeface="Arial"/>
            </a:endParaRPr>
          </a:p>
        </p:txBody>
      </p:sp>
      <p:sp>
        <p:nvSpPr>
          <p:cNvPr id="63" name="Shape 63"/>
          <p:cNvSpPr txBox="1"/>
          <p:nvPr>
            <p:ph idx="1" type="body"/>
          </p:nvPr>
        </p:nvSpPr>
        <p:spPr>
          <a:xfrm>
            <a:off x="311700" y="1758100"/>
            <a:ext cx="8520600" cy="2483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000000"/>
              </a:buClr>
              <a:buSzPts val="2400"/>
              <a:buFont typeface="Arial"/>
              <a:buAutoNum type="arabicPeriod"/>
            </a:pPr>
            <a:r>
              <a:rPr b="0" i="0" lang="en" sz="2400" u="none" cap="none" strike="noStrike">
                <a:solidFill>
                  <a:srgbClr val="000000"/>
                </a:solidFill>
                <a:latin typeface="Arial"/>
                <a:ea typeface="Arial"/>
                <a:cs typeface="Arial"/>
                <a:sym typeface="Arial"/>
              </a:rPr>
              <a:t>What are 5 things that stress you out the most?</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800"/>
              <a:buFont typeface="Arial"/>
              <a:buNone/>
            </a:pPr>
            <a:r>
              <a:rPr b="0" i="0" lang="en" sz="2400" u="none" cap="none" strike="noStrike">
                <a:solidFill>
                  <a:srgbClr val="000000"/>
                </a:solidFill>
                <a:latin typeface="Arial"/>
                <a:ea typeface="Arial"/>
                <a:cs typeface="Arial"/>
                <a:sym typeface="Arial"/>
              </a:rPr>
              <a:t>2. What are some things you try to do to cope with your stress?</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chemeClr val="dk1"/>
                </a:solidFill>
                <a:latin typeface="Arial"/>
                <a:ea typeface="Arial"/>
                <a:cs typeface="Arial"/>
                <a:sym typeface="Arial"/>
              </a:rPr>
              <a:t>BONUS Materials &amp; Activities</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25" y="103200"/>
            <a:ext cx="9144000" cy="10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Carrot, Egg, or Tea?</a:t>
            </a:r>
            <a:endParaRPr b="0" i="0" sz="4800" u="none" cap="none" strike="noStrike">
              <a:solidFill>
                <a:schemeClr val="dk1"/>
              </a:solidFill>
              <a:latin typeface="Oswald"/>
              <a:ea typeface="Oswald"/>
              <a:cs typeface="Oswald"/>
              <a:sym typeface="Oswald"/>
            </a:endParaRPr>
          </a:p>
        </p:txBody>
      </p:sp>
      <p:pic>
        <p:nvPicPr>
          <p:cNvPr descr="Free vector graphic: Carrot, Food, Greens, Hearty - Free Image on ..." id="186" name="Shape 186"/>
          <p:cNvPicPr preferRelativeResize="0"/>
          <p:nvPr/>
        </p:nvPicPr>
        <p:blipFill rotWithShape="1">
          <a:blip r:embed="rId3">
            <a:alphaModFix/>
          </a:blip>
          <a:srcRect b="0" l="0" r="0" t="0"/>
          <a:stretch/>
        </p:blipFill>
        <p:spPr>
          <a:xfrm>
            <a:off x="507400" y="1258100"/>
            <a:ext cx="2163675" cy="2796874"/>
          </a:xfrm>
          <a:prstGeom prst="rect">
            <a:avLst/>
          </a:prstGeom>
          <a:noFill/>
          <a:ln>
            <a:noFill/>
          </a:ln>
        </p:spPr>
      </p:pic>
      <p:pic>
        <p:nvPicPr>
          <p:cNvPr descr="Free illustration: Egg, Food, Egg Yolk - Free Image on Pixabay ..." id="187" name="Shape 187"/>
          <p:cNvPicPr preferRelativeResize="0"/>
          <p:nvPr/>
        </p:nvPicPr>
        <p:blipFill rotWithShape="1">
          <a:blip r:embed="rId4">
            <a:alphaModFix/>
          </a:blip>
          <a:srcRect b="0" l="0" r="0" t="0"/>
          <a:stretch/>
        </p:blipFill>
        <p:spPr>
          <a:xfrm>
            <a:off x="2192825" y="1604125"/>
            <a:ext cx="3993101" cy="2994851"/>
          </a:xfrm>
          <a:prstGeom prst="rect">
            <a:avLst/>
          </a:prstGeom>
          <a:noFill/>
          <a:ln>
            <a:noFill/>
          </a:ln>
        </p:spPr>
      </p:pic>
      <p:pic>
        <p:nvPicPr>
          <p:cNvPr descr="Free vector graphic: Beverage, Coffee, Cup, Hot, Tea - Free Image ..." id="188" name="Shape 188"/>
          <p:cNvPicPr preferRelativeResize="0"/>
          <p:nvPr/>
        </p:nvPicPr>
        <p:blipFill rotWithShape="1">
          <a:blip r:embed="rId5">
            <a:alphaModFix/>
          </a:blip>
          <a:srcRect b="0" l="0" r="0" t="0"/>
          <a:stretch/>
        </p:blipFill>
        <p:spPr>
          <a:xfrm>
            <a:off x="6356700" y="463600"/>
            <a:ext cx="2231625" cy="37895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2" name="Shape 192"/>
        <p:cNvGrpSpPr/>
        <p:nvPr/>
      </p:nvGrpSpPr>
      <p:grpSpPr>
        <a:xfrm>
          <a:off x="0" y="0"/>
          <a:ext cx="0" cy="0"/>
          <a:chOff x="0" y="0"/>
          <a:chExt cx="0" cy="0"/>
        </a:xfrm>
      </p:grpSpPr>
      <p:pic>
        <p:nvPicPr>
          <p:cNvPr id="193" name="Shape 193" title="Stress Rap.mov">
            <a:hlinkClick r:id="rId3"/>
          </p:cNvPr>
          <p:cNvPicPr preferRelativeResize="0"/>
          <p:nvPr/>
        </p:nvPicPr>
        <p:blipFill rotWithShape="1">
          <a:blip r:embed="rId4">
            <a:alphaModFix/>
          </a:blip>
          <a:srcRect b="0" l="0" r="0" t="0"/>
          <a:stretch/>
        </p:blipFill>
        <p:spPr>
          <a:xfrm>
            <a:off x="957351" y="161974"/>
            <a:ext cx="7229300" cy="4819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05675" y="-86075"/>
            <a:ext cx="21534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1" i="0" lang="en" sz="3600" u="none" cap="none" strike="noStrike">
                <a:solidFill>
                  <a:schemeClr val="dk1"/>
                </a:solidFill>
                <a:latin typeface="Arial"/>
                <a:ea typeface="Arial"/>
                <a:cs typeface="Arial"/>
                <a:sym typeface="Arial"/>
              </a:rPr>
              <a:t>Agree</a:t>
            </a:r>
            <a:endParaRPr b="1" i="0" sz="3600" u="none" cap="none" strike="noStrike">
              <a:solidFill>
                <a:schemeClr val="dk1"/>
              </a:solidFill>
              <a:latin typeface="Arial"/>
              <a:ea typeface="Arial"/>
              <a:cs typeface="Arial"/>
              <a:sym typeface="Arial"/>
            </a:endParaRPr>
          </a:p>
        </p:txBody>
      </p:sp>
      <p:sp>
        <p:nvSpPr>
          <p:cNvPr id="199" name="Shape 199"/>
          <p:cNvSpPr txBox="1"/>
          <p:nvPr>
            <p:ph type="title"/>
          </p:nvPr>
        </p:nvSpPr>
        <p:spPr>
          <a:xfrm>
            <a:off x="6689275" y="-86075"/>
            <a:ext cx="21534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1" i="0" lang="en" sz="3600" u="none" cap="none" strike="noStrike">
                <a:solidFill>
                  <a:schemeClr val="dk1"/>
                </a:solidFill>
                <a:latin typeface="Arial"/>
                <a:ea typeface="Arial"/>
                <a:cs typeface="Arial"/>
                <a:sym typeface="Arial"/>
              </a:rPr>
              <a:t>Disagree</a:t>
            </a:r>
            <a:endParaRPr b="1" i="0" sz="3600" u="none" cap="none" strike="noStrike">
              <a:solidFill>
                <a:schemeClr val="dk1"/>
              </a:solidFill>
              <a:latin typeface="Arial"/>
              <a:ea typeface="Arial"/>
              <a:cs typeface="Arial"/>
              <a:sym typeface="Arial"/>
            </a:endParaRPr>
          </a:p>
        </p:txBody>
      </p:sp>
      <p:sp>
        <p:nvSpPr>
          <p:cNvPr id="200" name="Shape 200"/>
          <p:cNvSpPr/>
          <p:nvPr/>
        </p:nvSpPr>
        <p:spPr>
          <a:xfrm>
            <a:off x="2060350" y="139825"/>
            <a:ext cx="4488600" cy="390000"/>
          </a:xfrm>
          <a:prstGeom prst="lef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Shape 201"/>
          <p:cNvSpPr txBox="1"/>
          <p:nvPr/>
        </p:nvSpPr>
        <p:spPr>
          <a:xfrm>
            <a:off x="517500" y="665950"/>
            <a:ext cx="8109000" cy="320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Teens are more stressed now than when my parents were teens</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Social media is a source of stress for me</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I am very good at dealing with or coping with stress in my life</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School causes me stress</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The future (life beyond high school) causes me stress</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My social life causes me stress</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My current state of stress has a negative impact on my health and well being</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Our school should do more to help us cope and/or lower our stress levels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0"/>
            <a:ext cx="8520600" cy="472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On a scale of 1-10 </a:t>
            </a:r>
            <a:endParaRPr b="0" i="0" sz="4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chemeClr val="dk1"/>
                </a:solidFill>
                <a:latin typeface="Oswald"/>
                <a:ea typeface="Oswald"/>
                <a:cs typeface="Oswald"/>
                <a:sym typeface="Oswald"/>
              </a:rPr>
              <a:t>(1 = low stress &amp; 10 = high stress)</a:t>
            </a:r>
            <a:endParaRPr b="0" i="0" sz="36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 </a:t>
            </a:r>
            <a:endParaRPr b="0" i="0" sz="4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rgbClr val="000000"/>
                </a:solidFill>
                <a:latin typeface="Oswald"/>
                <a:ea typeface="Oswald"/>
                <a:cs typeface="Oswald"/>
                <a:sym typeface="Oswald"/>
              </a:rPr>
              <a:t>Stand and hold up the </a:t>
            </a:r>
            <a:r>
              <a:rPr b="0" i="0" lang="en" sz="4800" u="none" cap="none" strike="noStrike">
                <a:solidFill>
                  <a:srgbClr val="FF0000"/>
                </a:solidFill>
                <a:latin typeface="Oswald"/>
                <a:ea typeface="Oswald"/>
                <a:cs typeface="Oswald"/>
                <a:sym typeface="Oswald"/>
              </a:rPr>
              <a:t>number</a:t>
            </a:r>
            <a:r>
              <a:rPr b="0" i="0" lang="en" sz="4800" u="none" cap="none" strike="noStrike">
                <a:solidFill>
                  <a:schemeClr val="dk1"/>
                </a:solidFill>
                <a:latin typeface="Oswald"/>
                <a:ea typeface="Oswald"/>
                <a:cs typeface="Oswald"/>
                <a:sym typeface="Oswald"/>
              </a:rPr>
              <a:t> on your hand(s) that corresponds to your </a:t>
            </a:r>
            <a:r>
              <a:rPr b="0" i="0" lang="en" sz="4800" u="none" cap="none" strike="noStrike">
                <a:solidFill>
                  <a:srgbClr val="FF0000"/>
                </a:solidFill>
                <a:latin typeface="Oswald"/>
                <a:ea typeface="Oswald"/>
                <a:cs typeface="Oswald"/>
                <a:sym typeface="Oswald"/>
              </a:rPr>
              <a:t>stress level</a:t>
            </a:r>
            <a:r>
              <a:rPr b="0" i="0" lang="en" sz="4800" u="none" cap="none" strike="noStrike">
                <a:solidFill>
                  <a:schemeClr val="dk1"/>
                </a:solidFill>
                <a:latin typeface="Oswald"/>
                <a:ea typeface="Oswald"/>
                <a:cs typeface="Oswald"/>
                <a:sym typeface="Oswald"/>
              </a:rPr>
              <a:t> as a student</a:t>
            </a:r>
            <a:endParaRPr b="0" i="0" sz="4800" u="none" cap="none" strike="noStrike">
              <a:solidFill>
                <a:schemeClr val="dk1"/>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2078650"/>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Stand and mime one of your go to “more healthy” </a:t>
            </a:r>
            <a:r>
              <a:rPr b="0" i="0" lang="en" sz="4800" u="none" cap="none" strike="noStrike">
                <a:solidFill>
                  <a:srgbClr val="279F35"/>
                </a:solidFill>
                <a:latin typeface="Oswald"/>
                <a:ea typeface="Oswald"/>
                <a:cs typeface="Oswald"/>
                <a:sym typeface="Oswald"/>
              </a:rPr>
              <a:t>coping strategies</a:t>
            </a:r>
            <a:r>
              <a:rPr b="0" i="0" lang="en" sz="4800" u="none" cap="none" strike="noStrike">
                <a:solidFill>
                  <a:schemeClr val="dk1"/>
                </a:solidFill>
                <a:latin typeface="Oswald"/>
                <a:ea typeface="Oswald"/>
                <a:cs typeface="Oswald"/>
                <a:sym typeface="Oswald"/>
              </a:rPr>
              <a:t> </a:t>
            </a:r>
            <a:endParaRPr b="0" i="0" sz="4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to deal with stress</a:t>
            </a:r>
            <a:endParaRPr b="0" i="0" sz="4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t/>
            </a:r>
            <a:endParaRPr b="0" i="0" sz="4800" u="none" cap="none" strike="noStrike">
              <a:solidFill>
                <a:schemeClr val="dk1"/>
              </a:solidFill>
              <a:latin typeface="Oswald"/>
              <a:ea typeface="Oswald"/>
              <a:cs typeface="Oswald"/>
              <a:sym typeface="Oswald"/>
            </a:endParaRPr>
          </a:p>
          <a:p>
            <a:pPr indent="0" lvl="0" marL="0" marR="0" rtl="0" algn="ctr">
              <a:lnSpc>
                <a:spcPct val="100000"/>
              </a:lnSpc>
              <a:spcBef>
                <a:spcPts val="0"/>
              </a:spcBef>
              <a:spcAft>
                <a:spcPts val="0"/>
              </a:spcAft>
              <a:buClr>
                <a:schemeClr val="dk1"/>
              </a:buClr>
              <a:buSzPts val="3600"/>
              <a:buFont typeface="Arial"/>
              <a:buNone/>
            </a:pPr>
            <a:r>
              <a:rPr b="0" i="0" lang="en" sz="4800" u="none" cap="none" strike="noStrike">
                <a:solidFill>
                  <a:schemeClr val="dk1"/>
                </a:solidFill>
                <a:latin typeface="Oswald"/>
                <a:ea typeface="Oswald"/>
                <a:cs typeface="Oswald"/>
                <a:sym typeface="Oswald"/>
              </a:rPr>
              <a:t>Try to guess what a couple people are miming near you</a:t>
            </a:r>
            <a:endParaRPr b="0" i="0" sz="4800" u="none" cap="none" strike="noStrike">
              <a:solidFill>
                <a:schemeClr val="dk1"/>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3600" u="none" cap="none" strike="noStrike">
                <a:solidFill>
                  <a:srgbClr val="0000FF"/>
                </a:solidFill>
                <a:latin typeface="Francois One"/>
                <a:ea typeface="Francois One"/>
                <a:cs typeface="Francois One"/>
                <a:sym typeface="Francois One"/>
              </a:rPr>
              <a:t>Types of Stress</a:t>
            </a:r>
            <a:endParaRPr b="1" i="0" sz="3600" u="none" cap="none" strike="noStrike">
              <a:solidFill>
                <a:srgbClr val="0000FF"/>
              </a:solidFill>
              <a:latin typeface="Francois One"/>
              <a:ea typeface="Francois One"/>
              <a:cs typeface="Francois One"/>
              <a:sym typeface="Francois One"/>
            </a:endParaRPr>
          </a:p>
        </p:txBody>
      </p:sp>
      <p:sp>
        <p:nvSpPr>
          <p:cNvPr id="79" name="Shape 79"/>
          <p:cNvSpPr txBox="1"/>
          <p:nvPr>
            <p:ph idx="1" type="body"/>
          </p:nvPr>
        </p:nvSpPr>
        <p:spPr>
          <a:xfrm>
            <a:off x="311700" y="1152475"/>
            <a:ext cx="8520600" cy="108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Can you think of any “good” types of stress? </a:t>
            </a:r>
            <a:endParaRPr b="0" i="0" sz="2400" u="none" cap="none" strike="noStrike">
              <a:solidFill>
                <a:schemeClr val="dk2"/>
              </a:solidFill>
              <a:latin typeface="Arial"/>
              <a:ea typeface="Arial"/>
              <a:cs typeface="Arial"/>
              <a:sym typeface="Arial"/>
            </a:endParaRPr>
          </a:p>
          <a:p>
            <a:pPr indent="457200" lvl="0" marL="0" marR="0" rtl="0" algn="l">
              <a:lnSpc>
                <a:spcPct val="115000"/>
              </a:lnSpc>
              <a:spcBef>
                <a:spcPts val="0"/>
              </a:spcBef>
              <a:spcAft>
                <a:spcPts val="0"/>
              </a:spcAft>
              <a:buClr>
                <a:schemeClr val="dk1"/>
              </a:buClr>
              <a:buSzPts val="1100"/>
              <a:buFont typeface="Arial"/>
              <a:buNone/>
            </a:pPr>
            <a:r>
              <a:rPr b="0" i="0" lang="en" sz="2400" u="none" cap="none" strike="noStrike">
                <a:solidFill>
                  <a:schemeClr val="dk2"/>
                </a:solidFill>
                <a:latin typeface="Arial"/>
                <a:ea typeface="Arial"/>
                <a:cs typeface="Arial"/>
                <a:sym typeface="Arial"/>
              </a:rPr>
              <a:t>This is called a </a:t>
            </a:r>
            <a:r>
              <a:rPr b="1" i="1" lang="en" sz="2400" u="none" cap="none" strike="noStrike">
                <a:solidFill>
                  <a:srgbClr val="279F35"/>
                </a:solidFill>
                <a:latin typeface="Arial"/>
                <a:ea typeface="Arial"/>
                <a:cs typeface="Arial"/>
                <a:sym typeface="Arial"/>
              </a:rPr>
              <a:t>“Eustress”</a:t>
            </a: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800" u="none" cap="none" strike="noStrike">
                <a:solidFill>
                  <a:schemeClr val="dk2"/>
                </a:solidFill>
                <a:latin typeface="Arial"/>
                <a:ea typeface="Arial"/>
                <a:cs typeface="Arial"/>
                <a:sym typeface="Arial"/>
              </a:rPr>
              <a:t> </a:t>
            </a:r>
            <a:endParaRPr b="0" i="0" sz="18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Arial"/>
                <a:ea typeface="Arial"/>
                <a:cs typeface="Arial"/>
                <a:sym typeface="Arial"/>
              </a:rPr>
              <a:t>Can you think of any “bad” types of stress? </a:t>
            </a:r>
            <a:endParaRPr b="0" i="0" sz="2400" u="none" cap="none" strike="noStrike">
              <a:solidFill>
                <a:srgbClr val="000000"/>
              </a:solidFill>
              <a:latin typeface="Arial"/>
              <a:ea typeface="Arial"/>
              <a:cs typeface="Arial"/>
              <a:sym typeface="Arial"/>
            </a:endParaRPr>
          </a:p>
          <a:p>
            <a:pPr indent="457200" lvl="0" marL="0" marR="0" rtl="0" algn="l">
              <a:lnSpc>
                <a:spcPct val="100000"/>
              </a:lnSpc>
              <a:spcBef>
                <a:spcPts val="0"/>
              </a:spcBef>
              <a:spcAft>
                <a:spcPts val="0"/>
              </a:spcAft>
              <a:buClr>
                <a:schemeClr val="dk1"/>
              </a:buClr>
              <a:buSzPts val="1100"/>
              <a:buFont typeface="Arial"/>
              <a:buNone/>
            </a:pPr>
            <a:r>
              <a:rPr b="0" i="0" lang="en" sz="2400" u="none" cap="none" strike="noStrike">
                <a:solidFill>
                  <a:srgbClr val="000000"/>
                </a:solidFill>
                <a:latin typeface="Arial"/>
                <a:ea typeface="Arial"/>
                <a:cs typeface="Arial"/>
                <a:sym typeface="Arial"/>
              </a:rPr>
              <a:t>This is called a </a:t>
            </a:r>
            <a:r>
              <a:rPr b="1" i="1" lang="en" sz="2400" u="none" cap="none" strike="noStrike">
                <a:solidFill>
                  <a:srgbClr val="279F35"/>
                </a:solidFill>
                <a:latin typeface="Arial"/>
                <a:ea typeface="Arial"/>
                <a:cs typeface="Arial"/>
                <a:sym typeface="Arial"/>
              </a:rPr>
              <a:t>“Distress”</a:t>
            </a: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1600"/>
              </a:spcAft>
              <a:buClr>
                <a:schemeClr val="dk1"/>
              </a:buClr>
              <a:buSzPts val="11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t/>
            </a:r>
            <a:endParaRPr b="0" i="0" sz="5200" u="none" cap="none" strike="noStrike">
              <a:solidFill>
                <a:schemeClr val="dk1"/>
              </a:solidFill>
              <a:latin typeface="Arial"/>
              <a:ea typeface="Arial"/>
              <a:cs typeface="Arial"/>
              <a:sym typeface="Arial"/>
            </a:endParaRPr>
          </a:p>
        </p:txBody>
      </p:sp>
      <p:sp>
        <p:nvSpPr>
          <p:cNvPr id="85" name="Shape 8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pic>
        <p:nvPicPr>
          <p:cNvPr descr="illusion1.jpg" id="86" name="Shape 86"/>
          <p:cNvPicPr preferRelativeResize="0"/>
          <p:nvPr/>
        </p:nvPicPr>
        <p:blipFill rotWithShape="1">
          <a:blip r:embed="rId3">
            <a:alphaModFix/>
          </a:blip>
          <a:srcRect b="0" l="0" r="0" t="0"/>
          <a:stretch/>
        </p:blipFill>
        <p:spPr>
          <a:xfrm>
            <a:off x="928079" y="0"/>
            <a:ext cx="7287845"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t/>
            </a:r>
            <a:endParaRPr b="0" i="0" sz="5200" u="none" cap="none" strike="noStrike">
              <a:solidFill>
                <a:schemeClr val="dk1"/>
              </a:solidFill>
              <a:latin typeface="Arial"/>
              <a:ea typeface="Arial"/>
              <a:cs typeface="Arial"/>
              <a:sym typeface="Arial"/>
            </a:endParaRPr>
          </a:p>
        </p:txBody>
      </p:sp>
      <p:sp>
        <p:nvSpPr>
          <p:cNvPr id="92" name="Shape 9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800"/>
              <a:buFont typeface="Arial"/>
              <a:buNone/>
            </a:pPr>
            <a:r>
              <a:t/>
            </a:r>
            <a:endParaRPr b="0" i="0" sz="2800" u="none" cap="none" strike="noStrike">
              <a:solidFill>
                <a:schemeClr val="dk2"/>
              </a:solidFill>
              <a:latin typeface="Arial"/>
              <a:ea typeface="Arial"/>
              <a:cs typeface="Arial"/>
              <a:sym typeface="Arial"/>
            </a:endParaRPr>
          </a:p>
        </p:txBody>
      </p:sp>
      <p:pic>
        <p:nvPicPr>
          <p:cNvPr descr="illusion2.jpg" id="93" name="Shape 93"/>
          <p:cNvPicPr preferRelativeResize="0"/>
          <p:nvPr/>
        </p:nvPicPr>
        <p:blipFill rotWithShape="1">
          <a:blip r:embed="rId3">
            <a:alphaModFix/>
          </a:blip>
          <a:srcRect b="0" l="0" r="0" t="0"/>
          <a:stretch/>
        </p:blipFill>
        <p:spPr>
          <a:xfrm>
            <a:off x="986118" y="0"/>
            <a:ext cx="7171763"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188925"/>
            <a:ext cx="8520600" cy="224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2000"/>
              </a:spcBef>
              <a:spcAft>
                <a:spcPts val="0"/>
              </a:spcAft>
              <a:buClr>
                <a:schemeClr val="dk1"/>
              </a:buClr>
              <a:buSzPts val="2800"/>
              <a:buFont typeface="Arial"/>
              <a:buNone/>
            </a:pPr>
            <a:r>
              <a:rPr b="0" i="0" lang="en" sz="2400" u="none" cap="none" strike="noStrike">
                <a:solidFill>
                  <a:srgbClr val="000000"/>
                </a:solidFill>
                <a:latin typeface="Arial"/>
                <a:ea typeface="Arial"/>
                <a:cs typeface="Arial"/>
                <a:sym typeface="Arial"/>
              </a:rPr>
              <a:t>The stress system is a complex, sophisticated, and carefully regulated adaptation that has been shaped by natural selection because it gives a selective advantage.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pic>
        <p:nvPicPr>
          <p:cNvPr id="99" name="Shape 99"/>
          <p:cNvPicPr preferRelativeResize="0"/>
          <p:nvPr/>
        </p:nvPicPr>
        <p:blipFill rotWithShape="1">
          <a:blip r:embed="rId3">
            <a:alphaModFix/>
          </a:blip>
          <a:srcRect b="0" l="0" r="0" t="0"/>
          <a:stretch/>
        </p:blipFill>
        <p:spPr>
          <a:xfrm>
            <a:off x="1911050" y="1965825"/>
            <a:ext cx="5321900" cy="285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22125"/>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Arial"/>
              <a:buNone/>
            </a:pPr>
            <a:r>
              <a:rPr b="0" i="0" lang="en" sz="3600" u="none" cap="none" strike="noStrike">
                <a:solidFill>
                  <a:schemeClr val="dk1"/>
                </a:solidFill>
                <a:latin typeface="Arial"/>
                <a:ea typeface="Arial"/>
                <a:cs typeface="Arial"/>
                <a:sym typeface="Arial"/>
              </a:rPr>
              <a:t>The Stress Response - Flight or Fight</a:t>
            </a:r>
            <a:endParaRPr b="0" i="0" sz="3600" u="none" cap="none" strike="noStrike">
              <a:solidFill>
                <a:schemeClr val="dk1"/>
              </a:solidFill>
              <a:latin typeface="Arial"/>
              <a:ea typeface="Arial"/>
              <a:cs typeface="Arial"/>
              <a:sym typeface="Arial"/>
            </a:endParaRPr>
          </a:p>
        </p:txBody>
      </p:sp>
      <p:sp>
        <p:nvSpPr>
          <p:cNvPr id="105" name="Shape 105"/>
          <p:cNvSpPr txBox="1"/>
          <p:nvPr/>
        </p:nvSpPr>
        <p:spPr>
          <a:xfrm>
            <a:off x="426850" y="1263925"/>
            <a:ext cx="8520600" cy="3243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2000"/>
              </a:spcBef>
              <a:spcAft>
                <a:spcPts val="0"/>
              </a:spcAft>
              <a:buClr>
                <a:schemeClr val="dk1"/>
              </a:buClr>
              <a:buSzPts val="1100"/>
              <a:buFont typeface="Arial"/>
              <a:buNone/>
            </a:pPr>
            <a:r>
              <a:rPr b="1" i="1" lang="en" sz="2400" u="none" cap="none" strike="noStrike">
                <a:solidFill>
                  <a:srgbClr val="000000"/>
                </a:solidFill>
                <a:latin typeface="Century Gothic"/>
                <a:ea typeface="Century Gothic"/>
                <a:cs typeface="Century Gothic"/>
                <a:sym typeface="Century Gothic"/>
              </a:rPr>
              <a:t>Autonomic Nervous System</a:t>
            </a:r>
            <a:r>
              <a:rPr b="0" i="0" lang="en" sz="2400" u="none" cap="none" strike="noStrike">
                <a:solidFill>
                  <a:srgbClr val="000000"/>
                </a:solidFill>
                <a:latin typeface="Century Gothic"/>
                <a:ea typeface="Century Gothic"/>
                <a:cs typeface="Century Gothic"/>
                <a:sym typeface="Century Gothic"/>
              </a:rPr>
              <a:t>:  Action within the central nervous system that is “reflexive.”</a:t>
            </a:r>
            <a:endParaRPr b="0" i="0" sz="2400" u="none" cap="none" strike="noStrike">
              <a:solidFill>
                <a:srgbClr val="000000"/>
              </a:solidFill>
              <a:latin typeface="Century Gothic"/>
              <a:ea typeface="Century Gothic"/>
              <a:cs typeface="Century Gothic"/>
              <a:sym typeface="Century Gothic"/>
            </a:endParaRPr>
          </a:p>
          <a:p>
            <a:pPr indent="-381000" lvl="0" marL="457200" marR="0" rtl="0" algn="l">
              <a:lnSpc>
                <a:spcPct val="115000"/>
              </a:lnSpc>
              <a:spcBef>
                <a:spcPts val="2000"/>
              </a:spcBef>
              <a:spcAft>
                <a:spcPts val="0"/>
              </a:spcAft>
              <a:buClr>
                <a:srgbClr val="000000"/>
              </a:buClr>
              <a:buSzPts val="2400"/>
              <a:buFont typeface="Century Gothic"/>
              <a:buAutoNum type="arabicPeriod"/>
            </a:pPr>
            <a:r>
              <a:rPr b="1" i="0" lang="en" sz="2400" u="none" cap="none" strike="noStrike">
                <a:solidFill>
                  <a:srgbClr val="FF0000"/>
                </a:solidFill>
                <a:latin typeface="Century Gothic"/>
                <a:ea typeface="Century Gothic"/>
                <a:cs typeface="Century Gothic"/>
                <a:sym typeface="Century Gothic"/>
              </a:rPr>
              <a:t>Sympathetic Nervous System</a:t>
            </a:r>
            <a:r>
              <a:rPr b="0" i="0" lang="en" sz="2400" u="none" cap="none" strike="noStrike">
                <a:solidFill>
                  <a:srgbClr val="000000"/>
                </a:solidFill>
                <a:latin typeface="Century Gothic"/>
                <a:ea typeface="Century Gothic"/>
                <a:cs typeface="Century Gothic"/>
                <a:sym typeface="Century Gothic"/>
              </a:rPr>
              <a:t> (stimulates our body)</a:t>
            </a:r>
            <a:br>
              <a:rPr b="0" i="0" lang="en" sz="2400" u="none" cap="none" strike="noStrike">
                <a:solidFill>
                  <a:srgbClr val="000000"/>
                </a:solidFill>
                <a:latin typeface="Century Gothic"/>
                <a:ea typeface="Century Gothic"/>
                <a:cs typeface="Century Gothic"/>
                <a:sym typeface="Century Gothic"/>
              </a:rPr>
            </a:br>
            <a:r>
              <a:rPr b="0" i="0" lang="en" sz="2400" u="none" cap="none" strike="noStrike">
                <a:solidFill>
                  <a:srgbClr val="000000"/>
                </a:solidFill>
                <a:latin typeface="Century Gothic"/>
                <a:ea typeface="Century Gothic"/>
                <a:cs typeface="Century Gothic"/>
                <a:sym typeface="Century Gothic"/>
              </a:rPr>
              <a:t>	</a:t>
            </a:r>
            <a:endParaRPr b="0" i="0" sz="2400" u="none" cap="none" strike="noStrike">
              <a:solidFill>
                <a:srgbClr val="000000"/>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rgbClr val="000000"/>
              </a:buClr>
              <a:buSzPts val="2400"/>
              <a:buFont typeface="Century Gothic"/>
              <a:buAutoNum type="arabicPeriod"/>
            </a:pPr>
            <a:r>
              <a:rPr b="1" i="0" lang="en" sz="2400" u="none" cap="none" strike="noStrike">
                <a:solidFill>
                  <a:srgbClr val="0000FF"/>
                </a:solidFill>
                <a:latin typeface="Century Gothic"/>
                <a:ea typeface="Century Gothic"/>
                <a:cs typeface="Century Gothic"/>
                <a:sym typeface="Century Gothic"/>
              </a:rPr>
              <a:t>Parasympathetic Nervous System</a:t>
            </a:r>
            <a:r>
              <a:rPr b="0" i="0" lang="en" sz="2400" u="none" cap="none" strike="noStrike">
                <a:solidFill>
                  <a:srgbClr val="000000"/>
                </a:solidFill>
                <a:latin typeface="Century Gothic"/>
                <a:ea typeface="Century Gothic"/>
                <a:cs typeface="Century Gothic"/>
                <a:sym typeface="Century Gothic"/>
              </a:rPr>
              <a:t> (calms our body)</a:t>
            </a:r>
            <a:endParaRPr b="0" i="0" sz="2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