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6163" autoAdjust="0"/>
  </p:normalViewPr>
  <p:slideViewPr>
    <p:cSldViewPr>
      <p:cViewPr varScale="1">
        <p:scale>
          <a:sx n="45" d="100"/>
          <a:sy n="45" d="100"/>
        </p:scale>
        <p:origin x="54" y="78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3/2/2017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3/2/2017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youtu.be/g-D_cOhsRm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5qTZLEGp3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oemj2qdWM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1zNHoYmhU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Sz0GM1OhHw" TargetMode="External"/><Relationship Id="rId2" Type="http://schemas.openxmlformats.org/officeDocument/2006/relationships/hyperlink" Target="https://youtu.be/Q5Uz6G5P_9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bes.com/sites/carolinebeaton/2016/02/18/8-habits-that-make-millennials-stressed-anxious-and-unproductive/#75880093d61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Stress and Anxiety Management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4212" y="1905000"/>
            <a:ext cx="10972799" cy="2667000"/>
          </a:xfrm>
        </p:spPr>
        <p:txBody>
          <a:bodyPr/>
          <a:lstStyle/>
          <a:p>
            <a:r>
              <a:rPr lang="en-US" dirty="0" smtClean="0"/>
              <a:t>Mental and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Stage 1</a:t>
            </a:r>
            <a:r>
              <a:rPr lang="en-US" dirty="0" smtClean="0"/>
              <a:t>: Alarm				</a:t>
            </a:r>
            <a:r>
              <a:rPr lang="en-US" dirty="0" smtClean="0">
                <a:hlinkClick r:id="rId2"/>
              </a:rPr>
              <a:t>Anger Management</a:t>
            </a:r>
            <a:endParaRPr lang="en-US" dirty="0" smtClean="0"/>
          </a:p>
          <a:p>
            <a:pPr lvl="1"/>
            <a:r>
              <a:rPr lang="en-US" dirty="0" smtClean="0"/>
              <a:t>Physical Responses</a:t>
            </a:r>
          </a:p>
          <a:p>
            <a:pPr marL="965200" lvl="0" indent="-273050"/>
            <a:r>
              <a:rPr lang="en-US" sz="1900" dirty="0"/>
              <a:t>Dilated pupils</a:t>
            </a:r>
            <a:endParaRPr lang="en-US" sz="1700" dirty="0"/>
          </a:p>
          <a:p>
            <a:pPr marL="965200" lvl="0" indent="-273050"/>
            <a:r>
              <a:rPr lang="en-US" sz="1900" dirty="0"/>
              <a:t>Increased sweating</a:t>
            </a:r>
            <a:endParaRPr lang="en-US" sz="1700" dirty="0"/>
          </a:p>
          <a:p>
            <a:pPr marL="965200" lvl="0" indent="-273050"/>
            <a:r>
              <a:rPr lang="en-US" sz="1900" dirty="0"/>
              <a:t>Increased heart rate</a:t>
            </a:r>
            <a:endParaRPr lang="en-US" sz="1700" dirty="0"/>
          </a:p>
          <a:p>
            <a:pPr marL="965200" lvl="0" indent="-273050"/>
            <a:r>
              <a:rPr lang="en-US" sz="1900" dirty="0"/>
              <a:t>Increased blood pressure</a:t>
            </a:r>
            <a:endParaRPr lang="en-US" sz="1700" dirty="0"/>
          </a:p>
          <a:p>
            <a:pPr marL="965200" lvl="0" indent="-273050"/>
            <a:r>
              <a:rPr lang="en-US" sz="1900" dirty="0"/>
              <a:t>Increased muscle tension</a:t>
            </a:r>
            <a:endParaRPr lang="en-US" sz="1700" dirty="0"/>
          </a:p>
          <a:p>
            <a:pPr marL="965200" lvl="0" indent="-273050"/>
            <a:r>
              <a:rPr lang="en-US" sz="1900" dirty="0"/>
              <a:t>Increased blood flow to the brain</a:t>
            </a:r>
            <a:endParaRPr lang="en-US" sz="1700" dirty="0"/>
          </a:p>
          <a:p>
            <a:pPr marL="965200" lvl="0" indent="-273050"/>
            <a:r>
              <a:rPr lang="en-US" sz="1900" dirty="0"/>
              <a:t>Increased respiration </a:t>
            </a:r>
            <a:r>
              <a:rPr lang="en-US" sz="1900" dirty="0" smtClean="0"/>
              <a:t>rate</a:t>
            </a:r>
            <a:endParaRPr lang="en-US" dirty="0" smtClean="0"/>
          </a:p>
          <a:p>
            <a:r>
              <a:rPr lang="en-US" b="1" dirty="0" smtClean="0"/>
              <a:t>Stage 2</a:t>
            </a:r>
            <a:r>
              <a:rPr lang="en-US" dirty="0" smtClean="0"/>
              <a:t>: Resistance </a:t>
            </a:r>
          </a:p>
          <a:p>
            <a:r>
              <a:rPr lang="en-US" b="1" dirty="0" smtClean="0"/>
              <a:t>Stage 3</a:t>
            </a:r>
            <a:r>
              <a:rPr lang="en-US" dirty="0" smtClean="0"/>
              <a:t>: Fatigue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Body’s Response to Stressors</a:t>
            </a:r>
            <a:endParaRPr lang="en-US" dirty="0"/>
          </a:p>
        </p:txBody>
      </p:sp>
      <p:pic>
        <p:nvPicPr>
          <p:cNvPr id="3076" name="Picture 4" descr="Image result for your body's response to str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12" y="2300991"/>
            <a:ext cx="4953000" cy="455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37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Headache</a:t>
            </a:r>
          </a:p>
          <a:p>
            <a:pPr lvl="0"/>
            <a:r>
              <a:rPr lang="en-US" sz="3200" dirty="0"/>
              <a:t>Weakened immune system</a:t>
            </a:r>
          </a:p>
          <a:p>
            <a:pPr lvl="0"/>
            <a:r>
              <a:rPr lang="en-US" sz="3200" dirty="0"/>
              <a:t>Increased blood pressure</a:t>
            </a:r>
          </a:p>
          <a:p>
            <a:pPr lvl="0"/>
            <a:r>
              <a:rPr lang="en-US" sz="3200" dirty="0"/>
              <a:t>Digestive disorders</a:t>
            </a:r>
          </a:p>
          <a:p>
            <a:pPr lvl="0"/>
            <a:r>
              <a:rPr lang="en-US" sz="3200" dirty="0"/>
              <a:t>Clenching your jaw or grinding teeth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Psychosomatic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5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1905000"/>
            <a:ext cx="10896600" cy="4648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Denial or Numbness: difficult to believe or accept that the loss has occurred</a:t>
            </a:r>
          </a:p>
          <a:p>
            <a:pPr lvl="0"/>
            <a:r>
              <a:rPr lang="en-US" dirty="0"/>
              <a:t>Emotional Release: the loss is recognized and often involves periods of crying</a:t>
            </a:r>
          </a:p>
          <a:p>
            <a:pPr lvl="0"/>
            <a:r>
              <a:rPr lang="en-US" dirty="0"/>
              <a:t>Anger: the person feels powerless or unfairly deprived so they act out with anger</a:t>
            </a:r>
          </a:p>
          <a:p>
            <a:pPr lvl="0"/>
            <a:r>
              <a:rPr lang="en-US" dirty="0"/>
              <a:t>Bargaining: the person promises to change if what was lost can be returned</a:t>
            </a:r>
          </a:p>
          <a:p>
            <a:pPr lvl="0"/>
            <a:r>
              <a:rPr lang="en-US" dirty="0"/>
              <a:t>Depression: beyond the feelings of sadness – feeling isolation and alienation</a:t>
            </a:r>
          </a:p>
          <a:p>
            <a:pPr lvl="0"/>
            <a:r>
              <a:rPr lang="en-US" dirty="0"/>
              <a:t>Remorse: the person becomes preoccupied with thoughts of how the loss could have been prevented </a:t>
            </a:r>
          </a:p>
          <a:p>
            <a:pPr lvl="0"/>
            <a:r>
              <a:rPr lang="en-US" dirty="0"/>
              <a:t>Acceptance: face the reality of the loss and experience closure</a:t>
            </a:r>
          </a:p>
          <a:p>
            <a:r>
              <a:rPr lang="en-US" dirty="0"/>
              <a:t>Hope: remembering becomes less painful and the person begins to look to the future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Grieving Process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6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412" y="1752600"/>
            <a:ext cx="11353800" cy="48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Refusal Skills: be able to say no to things that may bring you too much stress</a:t>
            </a:r>
          </a:p>
          <a:p>
            <a:pPr lvl="0"/>
            <a:r>
              <a:rPr lang="en-US" dirty="0"/>
              <a:t>Plan Ahead: manage your time wisely so that you are not trying to complete several tasks at the last minute</a:t>
            </a:r>
          </a:p>
          <a:p>
            <a:pPr lvl="0"/>
            <a:r>
              <a:rPr lang="en-US" dirty="0"/>
              <a:t>Think Positively: always think of the glass half full – shift your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Avoid Tobacco, alcohol and other drugs: costs a lot of money, creates health problems, and can bring on even bigger stressors</a:t>
            </a:r>
          </a:p>
          <a:p>
            <a:pPr lvl="0"/>
            <a:r>
              <a:rPr lang="en-US" dirty="0"/>
              <a:t>Practice Relaxation Techniques: deep breathing, drawing, stretching/yoga, laughing, take a warm bath</a:t>
            </a:r>
          </a:p>
          <a:p>
            <a:pPr lvl="0"/>
            <a:r>
              <a:rPr lang="en-US" dirty="0"/>
              <a:t>Redirect your Energy: use nervous or intense energy in a constructive way</a:t>
            </a:r>
          </a:p>
          <a:p>
            <a:pPr lvl="0"/>
            <a:r>
              <a:rPr lang="en-US" dirty="0"/>
              <a:t>Seek Support: talking to someone usually makes you feel better</a:t>
            </a:r>
          </a:p>
          <a:p>
            <a:pPr lvl="0"/>
            <a:r>
              <a:rPr lang="en-US" dirty="0"/>
              <a:t>Stay Healthy: get enough sleep, exercise and eat nutritious foods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Anxiety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8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612" y="1676400"/>
            <a:ext cx="111252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/>
              <a:t>Anxiety</a:t>
            </a:r>
            <a:r>
              <a:rPr lang="en-US" dirty="0"/>
              <a:t> is a feeling of uneasiness or worrying about what may happen.  Occasional anxiety is natural.  Brief feelings of worry, insecurity, </a:t>
            </a:r>
            <a:r>
              <a:rPr lang="en-US" b="1" u="sng" dirty="0"/>
              <a:t>fear</a:t>
            </a:r>
            <a:r>
              <a:rPr lang="en-US" dirty="0"/>
              <a:t>, self-consciousness, or even panic are common responses to stress.  Usually the </a:t>
            </a:r>
            <a:r>
              <a:rPr lang="en-US" b="1" u="sng" dirty="0"/>
              <a:t>anxiety</a:t>
            </a:r>
            <a:r>
              <a:rPr lang="en-US" dirty="0"/>
              <a:t> goes away when the stressful event ends.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prolonged feeling of helplessness, hopelessness, and sadness is known as </a:t>
            </a:r>
            <a:r>
              <a:rPr lang="en-US" b="1" u="sng" dirty="0"/>
              <a:t>depression</a:t>
            </a:r>
            <a:r>
              <a:rPr lang="en-US" dirty="0"/>
              <a:t>. Sadness effects everyone, but depression usually lasts </a:t>
            </a:r>
            <a:r>
              <a:rPr lang="en-US" b="1" u="sng" dirty="0"/>
              <a:t>longer</a:t>
            </a:r>
            <a:r>
              <a:rPr lang="en-US" dirty="0"/>
              <a:t> and may produce symptoms that do not go away over time. It is one of the most common mental health concerns among </a:t>
            </a:r>
            <a:r>
              <a:rPr lang="en-US" b="1" u="sng" dirty="0" smtClean="0"/>
              <a:t>teens</a:t>
            </a:r>
            <a:r>
              <a:rPr lang="en-US" b="1" dirty="0" smtClean="0"/>
              <a:t>.</a:t>
            </a:r>
            <a:r>
              <a:rPr lang="en-US" dirty="0" smtClean="0"/>
              <a:t>  </a:t>
            </a:r>
            <a:r>
              <a:rPr lang="en-US" dirty="0"/>
              <a:t>Some warning signs of depression include: </a:t>
            </a:r>
          </a:p>
          <a:p>
            <a:pPr lvl="0"/>
            <a:r>
              <a:rPr lang="en-US" dirty="0"/>
              <a:t>    Lack of interest in activities that once were enjoyed</a:t>
            </a:r>
          </a:p>
          <a:p>
            <a:pPr lvl="0"/>
            <a:r>
              <a:rPr lang="en-US" dirty="0"/>
              <a:t>    Lack of sleep or over sleeping</a:t>
            </a:r>
          </a:p>
          <a:p>
            <a:pPr lvl="0"/>
            <a:r>
              <a:rPr lang="en-US" dirty="0"/>
              <a:t>    Loss of energy</a:t>
            </a:r>
          </a:p>
          <a:p>
            <a:pPr lvl="0"/>
            <a:r>
              <a:rPr lang="en-US" dirty="0"/>
              <a:t>   Difficulty concentrating</a:t>
            </a:r>
          </a:p>
          <a:p>
            <a:pPr lvl="0"/>
            <a:r>
              <a:rPr lang="en-US" dirty="0"/>
              <a:t>   Sad or irritable mood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4212" y="274638"/>
            <a:ext cx="9982200" cy="1020762"/>
          </a:xfrm>
        </p:spPr>
        <p:txBody>
          <a:bodyPr/>
          <a:lstStyle/>
          <a:p>
            <a:r>
              <a:rPr lang="en-US" dirty="0" smtClean="0"/>
              <a:t>Anxiety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8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412" y="400848"/>
            <a:ext cx="7772400" cy="645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As </a:t>
            </a:r>
            <a:r>
              <a:rPr lang="en-US" sz="2800" dirty="0">
                <a:solidFill>
                  <a:schemeClr val="bg1"/>
                </a:solidFill>
              </a:rPr>
              <a:t>teens reach puberty, body changes and media changes may cause some teens to put pressure on themselves to look a certain way which may lead to an </a:t>
            </a:r>
            <a:r>
              <a:rPr lang="en-US" sz="2800" b="1" u="sng" dirty="0">
                <a:solidFill>
                  <a:schemeClr val="bg1"/>
                </a:solidFill>
              </a:rPr>
              <a:t>eating</a:t>
            </a:r>
            <a:r>
              <a:rPr lang="en-US" sz="2800" dirty="0">
                <a:solidFill>
                  <a:schemeClr val="bg1"/>
                </a:solidFill>
              </a:rPr>
              <a:t> disorder.  On the other hand, a mood disorder deals with extreme highs and lows and changes in moods.  This could include depression and bipolar disorder.  </a:t>
            </a:r>
            <a:r>
              <a:rPr lang="en-US" sz="2800" b="1" u="sng" dirty="0">
                <a:solidFill>
                  <a:schemeClr val="bg1"/>
                </a:solidFill>
              </a:rPr>
              <a:t>Schizophrenia</a:t>
            </a:r>
            <a:r>
              <a:rPr lang="en-US" sz="2800" dirty="0">
                <a:solidFill>
                  <a:schemeClr val="bg1"/>
                </a:solidFill>
              </a:rPr>
              <a:t> is a mental disorder in which a person becomes delusional and loses contact with reality.  A </a:t>
            </a:r>
            <a:r>
              <a:rPr lang="en-US" sz="2800" b="1" u="sng" dirty="0">
                <a:solidFill>
                  <a:schemeClr val="bg1"/>
                </a:solidFill>
              </a:rPr>
              <a:t>conduct</a:t>
            </a:r>
            <a:r>
              <a:rPr lang="en-US" sz="2800" dirty="0">
                <a:solidFill>
                  <a:schemeClr val="bg1"/>
                </a:solidFill>
              </a:rPr>
              <a:t> disorder includes stealing, cruelty, lying, aggression, violence, and vandalism.  Teens who have a </a:t>
            </a:r>
            <a:r>
              <a:rPr lang="en-US" sz="2800" b="1" u="sng" dirty="0">
                <a:solidFill>
                  <a:schemeClr val="bg1"/>
                </a:solidFill>
              </a:rPr>
              <a:t>personality</a:t>
            </a:r>
            <a:r>
              <a:rPr lang="en-US" sz="2800" dirty="0">
                <a:solidFill>
                  <a:schemeClr val="bg1"/>
                </a:solidFill>
              </a:rPr>
              <a:t> disorder are unable to regulate their emotions.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pic>
        <p:nvPicPr>
          <p:cNvPr id="2050" name="Picture 2" descr="Image result for good mental emotional health me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2" y="1600200"/>
            <a:ext cx="379095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82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1217612" y="1752600"/>
            <a:ext cx="9982200" cy="4648200"/>
          </a:xfrm>
        </p:spPr>
        <p:txBody>
          <a:bodyPr/>
          <a:lstStyle/>
          <a:p>
            <a:r>
              <a:rPr lang="en-US" sz="2800" dirty="0" smtClean="0"/>
              <a:t>Let’s brainstorm: What are the six traits of good character? </a:t>
            </a:r>
          </a:p>
          <a:p>
            <a:pPr lvl="1"/>
            <a:r>
              <a:rPr lang="en-US" sz="2400" dirty="0"/>
              <a:t>Fair</a:t>
            </a:r>
            <a:endParaRPr lang="en-US" sz="1800" dirty="0"/>
          </a:p>
          <a:p>
            <a:pPr lvl="1"/>
            <a:r>
              <a:rPr lang="en-US" sz="2400" dirty="0"/>
              <a:t>Respectful</a:t>
            </a:r>
            <a:endParaRPr lang="en-US" sz="1800" dirty="0"/>
          </a:p>
          <a:p>
            <a:pPr lvl="1"/>
            <a:r>
              <a:rPr lang="en-US" sz="2400" dirty="0"/>
              <a:t>Responsible</a:t>
            </a:r>
            <a:endParaRPr lang="en-US" sz="1800" dirty="0"/>
          </a:p>
          <a:p>
            <a:pPr lvl="1"/>
            <a:r>
              <a:rPr lang="en-US" sz="2400" dirty="0"/>
              <a:t>Trustworthy</a:t>
            </a:r>
            <a:endParaRPr lang="en-US" sz="1800" dirty="0"/>
          </a:p>
          <a:p>
            <a:pPr lvl="1"/>
            <a:r>
              <a:rPr lang="en-US" sz="2400" dirty="0" smtClean="0"/>
              <a:t>Citizenship </a:t>
            </a:r>
          </a:p>
          <a:p>
            <a:pPr lvl="1"/>
            <a:r>
              <a:rPr lang="en-US" sz="2400" dirty="0" smtClean="0"/>
              <a:t>Caring</a:t>
            </a:r>
          </a:p>
          <a:p>
            <a:pPr lvl="1"/>
            <a:endParaRPr lang="en-US" sz="1800" dirty="0"/>
          </a:p>
          <a:p>
            <a:pPr marL="282575" lvl="1" indent="-273050"/>
            <a:r>
              <a:rPr lang="en-US" sz="2400" dirty="0" smtClean="0"/>
              <a:t>Write each of these in their own circle and give an example of how you could demonstrate each one</a:t>
            </a:r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" y="0"/>
            <a:ext cx="766257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47012" y="1676400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The base of the pyramid represents our fundamental needs – as we go higher we get to the needs that make us more mentally and emotionally healthy</a:t>
            </a: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bg1"/>
                </a:solidFill>
                <a:hlinkClick r:id="rId3"/>
              </a:rPr>
              <a:t>Despicable Me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Sense of belonging</a:t>
            </a:r>
          </a:p>
          <a:p>
            <a:pPr lvl="0"/>
            <a:r>
              <a:rPr lang="en-US" sz="3200" dirty="0"/>
              <a:t>Sense of purpose</a:t>
            </a:r>
          </a:p>
          <a:p>
            <a:pPr lvl="0"/>
            <a:r>
              <a:rPr lang="en-US" sz="3200" dirty="0"/>
              <a:t>Positive outlook</a:t>
            </a:r>
          </a:p>
          <a:p>
            <a:pPr lvl="0"/>
            <a:r>
              <a:rPr lang="en-US" sz="3200" dirty="0"/>
              <a:t>Self-sufficiency</a:t>
            </a:r>
          </a:p>
          <a:p>
            <a:r>
              <a:rPr lang="en-US" sz="3200" dirty="0"/>
              <a:t>Healthy self-esteem</a:t>
            </a:r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274638"/>
            <a:ext cx="11125200" cy="1020762"/>
          </a:xfrm>
        </p:spPr>
        <p:txBody>
          <a:bodyPr/>
          <a:lstStyle/>
          <a:p>
            <a:r>
              <a:rPr lang="en-US" dirty="0" smtClean="0"/>
              <a:t>Characteristics of good mental and emotional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improve your 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905000"/>
            <a:ext cx="11277600" cy="4800600"/>
          </a:xfrm>
        </p:spPr>
        <p:txBody>
          <a:bodyPr>
            <a:normAutofit/>
          </a:bodyPr>
          <a:lstStyle/>
          <a:p>
            <a:pPr lvl="0"/>
            <a:r>
              <a:rPr lang="en-US" sz="2200" dirty="0"/>
              <a:t> Find friends who value and respect you</a:t>
            </a:r>
          </a:p>
          <a:p>
            <a:pPr lvl="0"/>
            <a:r>
              <a:rPr lang="en-US" sz="2200" dirty="0"/>
              <a:t>  Focus on the positives</a:t>
            </a:r>
          </a:p>
          <a:p>
            <a:pPr lvl="0"/>
            <a:r>
              <a:rPr lang="en-US" sz="2200" dirty="0"/>
              <a:t>  Replace negative self-talk with positive (compliment yourself)</a:t>
            </a:r>
          </a:p>
          <a:p>
            <a:pPr lvl="0"/>
            <a:r>
              <a:rPr lang="en-US" sz="2200" dirty="0"/>
              <a:t>  Mistakes are just learning opportunities – don’t harp on them</a:t>
            </a:r>
          </a:p>
          <a:p>
            <a:pPr lvl="0"/>
            <a:r>
              <a:rPr lang="en-US" sz="2200" dirty="0"/>
              <a:t>  Try new activities</a:t>
            </a:r>
          </a:p>
          <a:p>
            <a:pPr lvl="0"/>
            <a:r>
              <a:rPr lang="en-US" sz="2200" dirty="0"/>
              <a:t>  Exercise – creates </a:t>
            </a:r>
            <a:r>
              <a:rPr lang="en-US" sz="2200" dirty="0" smtClean="0"/>
              <a:t>endorphins! </a:t>
            </a:r>
            <a:r>
              <a:rPr lang="en-US" sz="2200" dirty="0" smtClean="0">
                <a:hlinkClick r:id="rId2"/>
              </a:rPr>
              <a:t>Happy people just don't shoot their husbands</a:t>
            </a:r>
            <a:endParaRPr lang="en-US" sz="2200" dirty="0" smtClean="0"/>
          </a:p>
          <a:p>
            <a:pPr lvl="0"/>
            <a:r>
              <a:rPr lang="en-US" sz="2200" dirty="0" smtClean="0"/>
              <a:t>Make </a:t>
            </a:r>
            <a:r>
              <a:rPr lang="en-US" sz="2200" dirty="0"/>
              <a:t>realistic goals for yourself</a:t>
            </a:r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positive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Recognize your strengths and weaknesses</a:t>
            </a:r>
          </a:p>
          <a:p>
            <a:pPr lvl="0"/>
            <a:r>
              <a:rPr lang="en-US" sz="2800" dirty="0"/>
              <a:t>Surround yourself with positive, supportive people</a:t>
            </a:r>
          </a:p>
          <a:p>
            <a:pPr lvl="0"/>
            <a:r>
              <a:rPr lang="en-US" sz="2800" dirty="0"/>
              <a:t>Find a hobby or something that you love to do and do it frequently</a:t>
            </a:r>
          </a:p>
          <a:p>
            <a:pPr lvl="0"/>
            <a:r>
              <a:rPr lang="en-US" sz="2800" dirty="0"/>
              <a:t>Stop making life a contest</a:t>
            </a:r>
          </a:p>
          <a:p>
            <a:pPr lvl="0"/>
            <a:r>
              <a:rPr lang="en-US" sz="2800" dirty="0"/>
              <a:t>Help someone </a:t>
            </a:r>
            <a:r>
              <a:rPr lang="en-US" sz="2800" dirty="0" smtClean="0"/>
              <a:t>else</a:t>
            </a:r>
          </a:p>
          <a:p>
            <a:pPr marL="0" lvl="0" indent="0">
              <a:buNone/>
            </a:pPr>
            <a:r>
              <a:rPr lang="en-US" sz="2800" dirty="0" smtClean="0">
                <a:hlinkClick r:id="rId2"/>
              </a:rPr>
              <a:t>Pep Talk</a:t>
            </a:r>
            <a:endParaRPr lang="en-US" sz="2800" dirty="0"/>
          </a:p>
          <a:p>
            <a:pPr marL="0" lv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13" y="1752600"/>
            <a:ext cx="11734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Repression</a:t>
            </a:r>
            <a:r>
              <a:rPr lang="en-US" dirty="0"/>
              <a:t>: Involuntarily pushing unpleasant feelings out of your mind</a:t>
            </a:r>
          </a:p>
          <a:p>
            <a:r>
              <a:rPr lang="en-US" b="1" dirty="0"/>
              <a:t>Regression</a:t>
            </a:r>
            <a:r>
              <a:rPr lang="en-US" dirty="0"/>
              <a:t>: Returning to behaviors characteristic of a younger age</a:t>
            </a:r>
          </a:p>
          <a:p>
            <a:r>
              <a:rPr lang="en-US" b="1" dirty="0"/>
              <a:t>Denial</a:t>
            </a:r>
            <a:r>
              <a:rPr lang="en-US" dirty="0"/>
              <a:t>: Unconscious lack of recognition of something that is obvious to others</a:t>
            </a:r>
          </a:p>
          <a:p>
            <a:r>
              <a:rPr lang="en-US" b="1" dirty="0"/>
              <a:t>Projection</a:t>
            </a:r>
            <a:r>
              <a:rPr lang="en-US" dirty="0"/>
              <a:t>: Attributing your own feelings or faults to another person or group</a:t>
            </a:r>
          </a:p>
          <a:p>
            <a:r>
              <a:rPr lang="en-US" b="1" dirty="0"/>
              <a:t>Suppression</a:t>
            </a:r>
            <a:r>
              <a:rPr lang="en-US" dirty="0"/>
              <a:t>: Consciously and intentionally pushing unpleasant thoughts out of your mind</a:t>
            </a:r>
          </a:p>
          <a:p>
            <a:r>
              <a:rPr lang="en-US" b="1" dirty="0"/>
              <a:t>Rationalization</a:t>
            </a:r>
            <a:r>
              <a:rPr lang="en-US" dirty="0"/>
              <a:t>: Making excuses to explain a situation or behavior rather than taking </a:t>
            </a:r>
            <a:r>
              <a:rPr lang="en-US" dirty="0" smtClean="0"/>
              <a:t>responsibility </a:t>
            </a:r>
            <a:r>
              <a:rPr lang="en-US" dirty="0" smtClean="0">
                <a:hlinkClick r:id="rId2"/>
              </a:rPr>
              <a:t>Rationalization example</a:t>
            </a:r>
            <a:endParaRPr lang="en-US" dirty="0"/>
          </a:p>
          <a:p>
            <a:r>
              <a:rPr lang="en-US" b="1" dirty="0"/>
              <a:t>Compensation</a:t>
            </a:r>
            <a:r>
              <a:rPr lang="en-US" dirty="0"/>
              <a:t>: Making up for weaknesses and mistakes through gift-giving or extreme </a:t>
            </a:r>
            <a:r>
              <a:rPr lang="en-US" dirty="0" smtClean="0"/>
              <a:t>efforts</a:t>
            </a:r>
          </a:p>
          <a:p>
            <a:r>
              <a:rPr lang="en-US" dirty="0" smtClean="0">
                <a:hlinkClick r:id="rId3"/>
              </a:rPr>
              <a:t>Defense Mechanisms examples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600200"/>
            <a:ext cx="4876798" cy="426720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Do something to relax</a:t>
            </a:r>
          </a:p>
          <a:p>
            <a:pPr lvl="0"/>
            <a:r>
              <a:rPr lang="en-US" sz="3200" dirty="0"/>
              <a:t>Channel your energy in a different direction</a:t>
            </a:r>
          </a:p>
          <a:p>
            <a:pPr lvl="0"/>
            <a:r>
              <a:rPr lang="en-US" sz="3200" dirty="0"/>
              <a:t>Talk with someone you trust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Anger</a:t>
            </a:r>
            <a:endParaRPr lang="en-US" dirty="0"/>
          </a:p>
        </p:txBody>
      </p:sp>
      <p:pic>
        <p:nvPicPr>
          <p:cNvPr id="1026" name="Picture 2" descr="Image result for good mental emotional health me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412" y="381000"/>
            <a:ext cx="3688858" cy="368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ood mental emotional health me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412" y="3429000"/>
            <a:ext cx="33147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alm down mem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581" y="3902342"/>
            <a:ext cx="3975661" cy="291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888032"/>
              </p:ext>
            </p:extLst>
          </p:nvPr>
        </p:nvGraphicFramePr>
        <p:xfrm>
          <a:off x="569913" y="2362200"/>
          <a:ext cx="11049000" cy="26568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Life Situation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Environmental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Biological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Personal Behavior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-School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-Bullying/friends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-Peer pressure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-Family problems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-Moving/ changing schools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-Breakups </a:t>
                      </a:r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-Unsafe neighborhood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-Media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-Natural disasters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-Terrorist attacks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-War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-Changes in your body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-Illness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-Injury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-Disability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-Poor self-esteem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-Personal appearance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-Not fitting 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-Busy schedule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-Relationship issues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-Smoking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-Alcohol/other drugs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Stressors: Anything that causes stress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0413" y="5633204"/>
            <a:ext cx="3048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hlinkClick r:id="rId2"/>
              </a:rPr>
              <a:t>Stress Contributors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895</Words>
  <Application>Microsoft Office PowerPoint</Application>
  <PresentationFormat>Custom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3</vt:lpstr>
      <vt:lpstr>Student presentation</vt:lpstr>
      <vt:lpstr>Mental and Emotional Health</vt:lpstr>
      <vt:lpstr>Character</vt:lpstr>
      <vt:lpstr>PowerPoint Presentation</vt:lpstr>
      <vt:lpstr>Characteristics of good mental and emotional health</vt:lpstr>
      <vt:lpstr>Ways to improve your self-esteem</vt:lpstr>
      <vt:lpstr>Creating a positive identity</vt:lpstr>
      <vt:lpstr>Defense Mechanisms</vt:lpstr>
      <vt:lpstr>Managing Anger</vt:lpstr>
      <vt:lpstr>Stressors: Anything that causes stress</vt:lpstr>
      <vt:lpstr>Your Body’s Response to Stressors</vt:lpstr>
      <vt:lpstr>Psychosomatic Responses</vt:lpstr>
      <vt:lpstr>The Grieving Process </vt:lpstr>
      <vt:lpstr>Stress and Anxiety Management</vt:lpstr>
      <vt:lpstr>Anxiety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2017-01-05T19:22:30Z</dcterms:created>
  <dcterms:modified xsi:type="dcterms:W3CDTF">2017-03-02T18:42:06Z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