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Oswald"/>
      <p:regular r:id="rId23"/>
      <p:bold r:id="rId24"/>
    </p:embeddedFont>
    <p:embeddedFont>
      <p:font typeface="Tino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Oswald-bold.fntdata"/><Relationship Id="rId23" Type="http://schemas.openxmlformats.org/officeDocument/2006/relationships/font" Target="fonts/Oswal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Tinos-bold.fntdata"/><Relationship Id="rId25" Type="http://schemas.openxmlformats.org/officeDocument/2006/relationships/font" Target="fonts/Tinos-regular.fntdata"/><Relationship Id="rId28" Type="http://schemas.openxmlformats.org/officeDocument/2006/relationships/font" Target="fonts/Tinos-boldItalic.fntdata"/><Relationship Id="rId27" Type="http://schemas.openxmlformats.org/officeDocument/2006/relationships/font" Target="fonts/Tino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oboto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nimh.nih.gov/health/statistics/mental-illness.shtml" TargetMode="External"/><Relationship Id="rId3" Type="http://schemas.openxmlformats.org/officeDocument/2006/relationships/hyperlink" Target="https://www.ncbi.nlm.nih.gov/pmc/articles/PMC2847357/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nami.org/Learn-More/Know-the-Warning-Sign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MENTAL HEALTH 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CONTINUUM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NAMI </a:t>
            </a: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Published on Oct 30, 2014</a:t>
            </a:r>
            <a:endParaRPr sz="10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DIRECTING CHANGE</a:t>
            </a:r>
            <a:endParaRPr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Published on Oct 30, 2014</a:t>
            </a:r>
            <a:endParaRPr sz="10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https://www.youtube.com/watch?v=r-cMob8686A&amp;list=PLT7yPYJyy185Ko3sCdcqgJgNwIUsaQNAx&amp;index=6&amp;disable_polymer=true</a:t>
            </a:r>
            <a:endParaRPr sz="10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Determine how much time you have for this lesson and project. Students might read 2-3 articles above on kidshealth.org under “Teens” and “Mind”.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Pair Share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Graffiti Wall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 and Talk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Mental Illness &amp; Stigma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NAMI </a:t>
            </a: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Published on Nov 11, 2014</a:t>
            </a:r>
            <a:endParaRPr sz="10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DIRECTING CHANGE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https://youtu.be/NDji8NiBtOQ?list=PLT7yPYJyy185Ko3sCdcqgJgNwIUsaQNAx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http://canwetalk.ca/wp-content/uploads/2016/03/COOR-79l-2016-03-CWT-lesson-plans.pdf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9334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https://www.nimh.nih.gov/health/statistics/mental-illness.shtml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https://www.ncbi.nlm.nih.gov/pmc/articles/PMC2847357/</a:t>
            </a:r>
            <a:endParaRPr sz="1200">
              <a:solidFill>
                <a:srgbClr val="293340"/>
              </a:solidFill>
              <a:highlight>
                <a:srgbClr val="FFFFFF"/>
              </a:highlight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93340"/>
                </a:solidFill>
                <a:highlight>
                  <a:srgbClr val="FFFFFF"/>
                </a:highlight>
              </a:rPr>
              <a:t>Kessler RC, Chiu WT, Demler O, Merikangas KR, Walters EE. Prevalence, severity, and comorbidity of 12-month DSM-IV disorders in the National Comorbidity Survey Replication. </a:t>
            </a:r>
            <a:r>
              <a:rPr i="1" lang="en" sz="1200">
                <a:solidFill>
                  <a:srgbClr val="293340"/>
                </a:solidFill>
                <a:highlight>
                  <a:srgbClr val="FFFFFF"/>
                </a:highlight>
              </a:rPr>
              <a:t>Arch Gen Psychiatry</a:t>
            </a:r>
            <a:r>
              <a:rPr lang="en" sz="1200">
                <a:solidFill>
                  <a:srgbClr val="293340"/>
                </a:solidFill>
                <a:highlight>
                  <a:srgbClr val="FFFFFF"/>
                </a:highlight>
              </a:rPr>
              <a:t>. 2005 Jun;62(6):617-27.</a:t>
            </a:r>
            <a:endParaRPr sz="1200">
              <a:solidFill>
                <a:srgbClr val="293340"/>
              </a:solidFill>
              <a:highlight>
                <a:srgbClr val="FFFFFF"/>
              </a:highlight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9334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10 Common Warning Signs of a Mental Health Condition in Teens and Young Adults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Nami Published on Feb 2, 2015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https://www.nami.org/Learn-More/Know-the-Warning-Signs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912025" y="3144851"/>
            <a:ext cx="5802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 sz="18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 sz="18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 sz="18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idx="1" type="body"/>
          </p:nvPr>
        </p:nvSpPr>
        <p:spPr>
          <a:xfrm>
            <a:off x="1809500" y="1476000"/>
            <a:ext cx="61281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◈"/>
              <a:defRPr b="1" i="1"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◆"/>
              <a:defRPr b="1" i="1"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◇"/>
              <a:defRPr b="1" i="1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b="1" i="1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9pPr>
          </a:lstStyle>
          <a:p/>
        </p:txBody>
      </p:sp>
      <p:sp>
        <p:nvSpPr>
          <p:cNvPr id="18" name="Shape 18"/>
          <p:cNvSpPr txBox="1"/>
          <p:nvPr/>
        </p:nvSpPr>
        <p:spPr>
          <a:xfrm>
            <a:off x="1705475" y="97539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endParaRPr b="1" sz="9600">
              <a:solidFill>
                <a:srgbClr val="25212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SzPts val="2600"/>
              <a:buChar char="◈"/>
              <a:defRPr sz="2600"/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Shape 24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1556175" y="1419658"/>
            <a:ext cx="2132700" cy="3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3798226" y="1419658"/>
            <a:ext cx="2132700" cy="3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/>
        </p:txBody>
      </p:sp>
      <p:sp>
        <p:nvSpPr>
          <p:cNvPr id="35" name="Shape 35"/>
          <p:cNvSpPr txBox="1"/>
          <p:nvPr>
            <p:ph idx="3" type="body"/>
          </p:nvPr>
        </p:nvSpPr>
        <p:spPr>
          <a:xfrm>
            <a:off x="6040277" y="1419658"/>
            <a:ext cx="2132700" cy="3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i="1" sz="1600">
                <a:solidFill>
                  <a:srgbClr val="666666"/>
                </a:solidFill>
              </a:defRPr>
            </a:lvl1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5" name="Shape 45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 right">
  <p:cSld name="CAPTION_ONLY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6657400" y="838500"/>
            <a:ext cx="1497600" cy="3321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rtl="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i="1" sz="1600">
                <a:solidFill>
                  <a:srgbClr val="666666"/>
                </a:solidFill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9" name="Shape 49"/>
          <p:cNvCxnSpPr/>
          <p:nvPr/>
        </p:nvCxnSpPr>
        <p:spPr>
          <a:xfrm>
            <a:off x="6428800" y="990300"/>
            <a:ext cx="0" cy="31227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3.jp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bro.png" id="6" name="Shape 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Char char="◈"/>
              <a:defRPr sz="30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◆"/>
              <a:defRPr sz="24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◇"/>
              <a:defRPr sz="24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⬥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youtube.com/watch?v=r-cMob8686A" TargetMode="External"/><Relationship Id="rId4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hyperlink" Target="http://kidshealth.org/en/teens/depression.html?WT.ac=ctg#catmental-health" TargetMode="External"/><Relationship Id="rId10" Type="http://schemas.openxmlformats.org/officeDocument/2006/relationships/image" Target="../media/image10.png"/><Relationship Id="rId13" Type="http://schemas.openxmlformats.org/officeDocument/2006/relationships/hyperlink" Target="http://kidshealth.org/en/teens/bipolar.html?WT.ac=ctg#catmental-health" TargetMode="External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kidshealth.org/en/teens/anxiety.html?WT.ac=ctg#catmental-health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://kidshealth.org/en/teens/ocd.html?WT.ac=ctg#catmental-health" TargetMode="External"/><Relationship Id="rId15" Type="http://schemas.openxmlformats.org/officeDocument/2006/relationships/image" Target="../media/image9.jpg"/><Relationship Id="rId14" Type="http://schemas.openxmlformats.org/officeDocument/2006/relationships/image" Target="../media/image12.png"/><Relationship Id="rId5" Type="http://schemas.openxmlformats.org/officeDocument/2006/relationships/hyperlink" Target="http://kidshealth.org/en/teens/eat-disorder.html?WT.ac=ctg#catmental-health" TargetMode="External"/><Relationship Id="rId6" Type="http://schemas.openxmlformats.org/officeDocument/2006/relationships/image" Target="../media/image4.png"/><Relationship Id="rId7" Type="http://schemas.openxmlformats.org/officeDocument/2006/relationships/hyperlink" Target="http://kidshealth.org/en/teens/ptsd.html?WT.ac=ctg#catmental-health" TargetMode="External"/><Relationship Id="rId8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youtube.com/watch?time_continue=2&amp;v=r-cMob8686A" TargetMode="External"/><Relationship Id="rId4" Type="http://schemas.openxmlformats.org/officeDocument/2006/relationships/hyperlink" Target="https://www.youtube.com/watch?v=NDji8NiBtOQ" TargetMode="External"/><Relationship Id="rId5" Type="http://schemas.openxmlformats.org/officeDocument/2006/relationships/hyperlink" Target="http://kidshealth.org/en/teens/ocd.html?WT.ac=ctg#catmental-health" TargetMode="External"/><Relationship Id="rId6" Type="http://schemas.openxmlformats.org/officeDocument/2006/relationships/hyperlink" Target="http://kidshealth.org/en/teens/anxiety.html?WT.ac=ctg#catmental-health" TargetMode="External"/><Relationship Id="rId7" Type="http://schemas.openxmlformats.org/officeDocument/2006/relationships/hyperlink" Target="http://kidshealth.org/en/teens/bipolar.html?WT.ac=ctg#catmental-health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kidshealth.org/en/teens/depression.html?WT.ac=ctg#catmental-health" TargetMode="External"/><Relationship Id="rId4" Type="http://schemas.openxmlformats.org/officeDocument/2006/relationships/hyperlink" Target="https://www.nimh.nih.gov/health/statistics/mental-illnes" TargetMode="External"/><Relationship Id="rId5" Type="http://schemas.openxmlformats.org/officeDocument/2006/relationships/hyperlink" Target="https://www.nami.org/Learn-More/Know-the-Warning-Signs" TargetMode="External"/><Relationship Id="rId6" Type="http://schemas.openxmlformats.org/officeDocument/2006/relationships/hyperlink" Target="https://www.youtube.com/watch?time_continue=1&amp;v=zt4sOjWwV3M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kidshealth.org/en/teens/eat-disorder.html?WT.ac=ctg#catmental-health" TargetMode="External"/><Relationship Id="rId4" Type="http://schemas.openxmlformats.org/officeDocument/2006/relationships/hyperlink" Target="http://kidshealth.org/en/teens/eat-disorder.html?WT.ac=ctg#catmental-health" TargetMode="External"/><Relationship Id="rId5" Type="http://schemas.openxmlformats.org/officeDocument/2006/relationships/hyperlink" Target="http://kidshealth.org/en/teens/ptsd.html?WT.ac=ctg#catmental-health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NDji8NiBtOQ" TargetMode="External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zt4sOjWwV3M" TargetMode="External"/><Relationship Id="rId4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nami.org/Learn-More/Know-the-Warning-Signs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2229700" y="2704275"/>
            <a:ext cx="5307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Ending the Silence on Mental Illness</a:t>
            </a:r>
            <a:endParaRPr/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4800" y="690325"/>
            <a:ext cx="4034399" cy="176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2658965" y="849036"/>
            <a:ext cx="5504100" cy="33384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3" name="Shape 123"/>
          <p:cNvSpPr txBox="1"/>
          <p:nvPr/>
        </p:nvSpPr>
        <p:spPr>
          <a:xfrm>
            <a:off x="3207025" y="498550"/>
            <a:ext cx="43179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Tinos"/>
                <a:ea typeface="Tinos"/>
                <a:cs typeface="Tinos"/>
                <a:sym typeface="Tinos"/>
              </a:rPr>
              <a:t>MENTAL HEALTH CONTINUUM</a:t>
            </a:r>
            <a:endParaRPr b="1" sz="1800">
              <a:latin typeface="Tinos"/>
              <a:ea typeface="Tinos"/>
              <a:cs typeface="Tinos"/>
              <a:sym typeface="Tinos"/>
            </a:endParaRPr>
          </a:p>
        </p:txBody>
      </p:sp>
      <p:pic>
        <p:nvPicPr>
          <p:cNvPr id="124" name="Shape 124" title="Mental Health Continuum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8975" y="849025"/>
            <a:ext cx="5504100" cy="33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Mental Health Reading</a:t>
            </a:r>
            <a:endParaRPr sz="3600"/>
          </a:p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1" name="Shape 13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6173" y="1489625"/>
            <a:ext cx="186752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40625" y="1489630"/>
            <a:ext cx="224790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40275" y="2791250"/>
            <a:ext cx="21327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98225" y="2791250"/>
            <a:ext cx="21327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556175" y="2791250"/>
            <a:ext cx="21327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040275" y="1484075"/>
            <a:ext cx="2132700" cy="409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014400" y="647300"/>
            <a:ext cx="2184448" cy="77197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>
            <p:ph idx="4294967295" type="ctrTitle"/>
          </p:nvPr>
        </p:nvSpPr>
        <p:spPr>
          <a:xfrm>
            <a:off x="2829525" y="3472125"/>
            <a:ext cx="43128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PRESS BOXES FOR MORE</a:t>
            </a:r>
            <a:endParaRPr sz="3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1556175" y="595450"/>
            <a:ext cx="66513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Resources:</a:t>
            </a:r>
            <a:endParaRPr/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1494750" y="1157700"/>
            <a:ext cx="6651300" cy="28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Directing Change. “Mental Health Continuum”. </a:t>
            </a:r>
            <a:r>
              <a:rPr i="1" lang="en" sz="12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YouTube.</a:t>
            </a:r>
            <a:r>
              <a:rPr lang="en" sz="12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(October 30, 2014). Retrieved June 15, </a:t>
            </a:r>
            <a:endParaRPr sz="12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2018, from  </a:t>
            </a:r>
            <a:r>
              <a:rPr lang="en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https://www.youtube.com/watch?time_continue=2&amp;v=r-cMob8686A</a:t>
            </a:r>
            <a:endParaRPr sz="12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Directing Change. “Mental Illness &amp; Stigma”. </a:t>
            </a:r>
            <a:r>
              <a:rPr i="1" lang="en" sz="12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YouTube. </a:t>
            </a:r>
            <a:r>
              <a:rPr lang="en" sz="12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(November 11, 2014). Retrieved June 15, </a:t>
            </a:r>
            <a:endParaRPr sz="12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2018, from </a:t>
            </a:r>
            <a:r>
              <a:rPr lang="en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https://www.youtube.com/watch?v=NDji8NiBtOQ</a:t>
            </a:r>
            <a:endParaRPr sz="12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Hasan, S. (Ed.). (2017, November). Obsessive-Compulsive Disorder (OCD). Retrieved from </a:t>
            </a:r>
            <a:endParaRPr sz="12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http://kidshealth.org/en/teens/ocd.html?WT.ac=ctg#catmental-health</a:t>
            </a:r>
            <a:endParaRPr sz="12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Lyness, D. (Ed.). (2014, March). Anxiety Disorders. Retrieved from </a:t>
            </a:r>
            <a:endParaRPr sz="12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http://kidshealth.org/en/teens/anxiety.html?WT.ac=ctg#catmental-health</a:t>
            </a:r>
            <a:endParaRPr sz="12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Lyness, D. (Ed.). (2015, September). Bipolar Disorder. Retrieved from </a:t>
            </a:r>
            <a:endParaRPr sz="12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http://kidshealth.org/en/teens/bipolar.html?WT.ac=ctg#catmental-health</a:t>
            </a:r>
            <a:endParaRPr sz="12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25212A"/>
              </a:solidFill>
            </a:endParaRPr>
          </a:p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1556175" y="682650"/>
            <a:ext cx="66513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Resources:</a:t>
            </a:r>
            <a:endParaRPr/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1486225" y="1292300"/>
            <a:ext cx="6481500" cy="31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Lyness, D. (Ed.). (2016, August). Depression. Retrieved from </a:t>
            </a:r>
            <a:endParaRPr sz="12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http://kidshealth.org/en/teens/depression.html?WT.ac=ctg#catmental-health</a:t>
            </a:r>
            <a:endParaRPr sz="12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Mental Illness. (n.d.). Retrieved from </a:t>
            </a:r>
            <a:r>
              <a:rPr lang="en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https://www.nimh.nih.gov/health/statistics/mental-illnes</a:t>
            </a:r>
            <a:r>
              <a:rPr lang="en" sz="12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s.shtml</a:t>
            </a:r>
            <a:endParaRPr sz="12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NAMI. (n.d.). Retrieved from </a:t>
            </a:r>
            <a:r>
              <a:rPr lang="en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https://www.nami.org/Learn-More/Know-the-Warning-Signs</a:t>
            </a:r>
            <a:endParaRPr sz="12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NAMI. “Ten Common Warning Signs of a Mental Health Condition in Teens and Young Adults” </a:t>
            </a:r>
            <a:endParaRPr sz="12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i="1" lang="en" sz="12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YouTube</a:t>
            </a:r>
            <a:r>
              <a:rPr lang="en" sz="12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(February 02, 2015). Retrieved June 15, 2018, from </a:t>
            </a:r>
            <a:endParaRPr sz="12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https://www.youtube.com/watch?time_continue=1&amp;v=zt4sOjWwV3M</a:t>
            </a:r>
            <a:endParaRPr sz="12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25212A"/>
              </a:solidFill>
            </a:endParaRPr>
          </a:p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1556175" y="682650"/>
            <a:ext cx="66513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Resources:</a:t>
            </a:r>
            <a:endParaRPr/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1486225" y="1292300"/>
            <a:ext cx="6481500" cy="31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New, M. J. (Ed.). (2014, October). Eating Disorders. Retrieved from </a:t>
            </a:r>
            <a:endParaRPr sz="12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hlink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     </a:t>
            </a:r>
            <a:r>
              <a:rPr lang="en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http://kidshealth.org/en/teens/eat-disorder.html?WT.ac=ctg#catmental-health</a:t>
            </a:r>
            <a:endParaRPr sz="12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New, M. J. (Ed.). (2014, October). Post Traumatic Stress Disorder. Retrieved from   </a:t>
            </a:r>
            <a:endParaRPr sz="12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http://kidshealth.org/en/teens/ptsd.html?WT.ac=ctg#catmental-health</a:t>
            </a:r>
            <a:endParaRPr sz="1400"/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/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Shape 159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2132575" y="1130350"/>
            <a:ext cx="5307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NOW ACTIVITY:</a:t>
            </a:r>
            <a:endParaRPr/>
          </a:p>
        </p:txBody>
      </p:sp>
      <p:sp>
        <p:nvSpPr>
          <p:cNvPr id="63" name="Shape 63"/>
          <p:cNvSpPr txBox="1"/>
          <p:nvPr/>
        </p:nvSpPr>
        <p:spPr>
          <a:xfrm>
            <a:off x="2096675" y="2261575"/>
            <a:ext cx="5905200" cy="15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What are some reasons why someone might not reach out for help for mental illness?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4" name="Shape 64"/>
          <p:cNvSpPr txBox="1"/>
          <p:nvPr/>
        </p:nvSpPr>
        <p:spPr>
          <a:xfrm>
            <a:off x="2110325" y="3353075"/>
            <a:ext cx="5877900" cy="7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“Stigma keeps people suffering in silence.” </a:t>
            </a:r>
            <a:endParaRPr b="1" i="1"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2658965" y="849036"/>
            <a:ext cx="5504100" cy="33384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" name="Shape 71" title="Mental Illness &amp; Stigma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8975" y="874313"/>
            <a:ext cx="5504100" cy="33948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3546925" y="489800"/>
            <a:ext cx="34962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Tinos"/>
                <a:ea typeface="Tinos"/>
                <a:cs typeface="Tinos"/>
                <a:sym typeface="Tinos"/>
              </a:rPr>
              <a:t>STIGMA &amp; MENTAL ILLNESS</a:t>
            </a:r>
            <a:endParaRPr b="1" sz="1800"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1556150" y="494175"/>
            <a:ext cx="63432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nos"/>
                <a:ea typeface="Tinos"/>
                <a:cs typeface="Tinos"/>
                <a:sym typeface="Tinos"/>
              </a:rPr>
              <a:t>“WALLS”</a:t>
            </a:r>
            <a:r>
              <a:rPr lang="en">
                <a:latin typeface="Tinos"/>
                <a:ea typeface="Tinos"/>
                <a:cs typeface="Tinos"/>
                <a:sym typeface="Tinos"/>
              </a:rPr>
              <a:t> to help reduce stigma:</a:t>
            </a:r>
            <a:endParaRPr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1303550" y="1099850"/>
            <a:ext cx="7144500" cy="23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❏"/>
            </a:pPr>
            <a:r>
              <a:rPr b="1" lang="en" sz="2400">
                <a:highlight>
                  <a:srgbClr val="CCCCCC"/>
                </a:highlight>
              </a:rPr>
              <a:t>W</a:t>
            </a:r>
            <a:r>
              <a:rPr b="1" lang="en" sz="1800"/>
              <a:t>atch your language</a:t>
            </a:r>
            <a:endParaRPr b="1" sz="18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 sz="1400"/>
              <a:t>Avoid language like crazy, psycho, those type of people.</a:t>
            </a:r>
            <a:endParaRPr b="1" sz="1400"/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b="1" lang="en" sz="2400">
                <a:highlight>
                  <a:srgbClr val="CCCCCC"/>
                </a:highlight>
              </a:rPr>
              <a:t>A</a:t>
            </a:r>
            <a:r>
              <a:rPr b="1" lang="en" sz="1800"/>
              <a:t>sk questions</a:t>
            </a:r>
            <a:endParaRPr b="1" sz="1800"/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b="1" lang="en" sz="2400">
                <a:highlight>
                  <a:srgbClr val="CCCCCC"/>
                </a:highlight>
              </a:rPr>
              <a:t>L</a:t>
            </a:r>
            <a:r>
              <a:rPr b="1" lang="en" sz="1800"/>
              <a:t>earn more</a:t>
            </a:r>
            <a:endParaRPr b="1" sz="1800"/>
          </a:p>
          <a:p>
            <a: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 sz="1400"/>
              <a:t>Educate yourself</a:t>
            </a:r>
            <a:endParaRPr sz="1400"/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b="1" lang="en" sz="2400">
                <a:highlight>
                  <a:srgbClr val="CCCCCC"/>
                </a:highlight>
              </a:rPr>
              <a:t>L</a:t>
            </a:r>
            <a:r>
              <a:rPr b="1" lang="en" sz="1800"/>
              <a:t>isten to experiences</a:t>
            </a:r>
            <a:endParaRPr b="1" sz="1800"/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b="1" lang="en" sz="2400">
                <a:highlight>
                  <a:srgbClr val="CCCCCC"/>
                </a:highlight>
              </a:rPr>
              <a:t>S</a:t>
            </a:r>
            <a:r>
              <a:rPr b="1" lang="en" sz="1800"/>
              <a:t>peak out </a:t>
            </a:r>
            <a:endParaRPr b="1" sz="1800"/>
          </a:p>
          <a:p>
            <a: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 sz="1400"/>
              <a:t>Talk openly about mental illness and about people getting help</a:t>
            </a:r>
            <a:endParaRPr sz="1400"/>
          </a:p>
          <a:p>
            <a: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 sz="1400"/>
              <a:t>Combat negative stigma in the media, amongst friends and family</a:t>
            </a:r>
            <a:endParaRPr sz="1400"/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1817500" y="1460000"/>
            <a:ext cx="61281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400">
                <a:solidFill>
                  <a:srgbClr val="222222"/>
                </a:solidFill>
              </a:rPr>
              <a:t>A </a:t>
            </a:r>
            <a:r>
              <a:rPr i="0" lang="en">
                <a:solidFill>
                  <a:srgbClr val="222222"/>
                </a:solidFill>
              </a:rPr>
              <a:t>mental illness</a:t>
            </a:r>
            <a:r>
              <a:rPr b="0" i="0" lang="en" sz="2400">
                <a:solidFill>
                  <a:srgbClr val="222222"/>
                </a:solidFill>
              </a:rPr>
              <a:t> is a condition that affects a person's thinking, feeling or mood. Such conditions may affect someone's ability to relate to others and function each day. Each person will have different experiences, even people with the same diagnosis. -</a:t>
            </a:r>
            <a:r>
              <a:rPr b="0" i="0" lang="en" sz="1200">
                <a:solidFill>
                  <a:srgbClr val="222222"/>
                </a:solidFill>
              </a:rPr>
              <a:t>National Alliance on Mental Illness</a:t>
            </a:r>
            <a:endParaRPr b="0" i="0" sz="1200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1525725" y="762200"/>
            <a:ext cx="63432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Tinos"/>
                <a:ea typeface="Tinos"/>
                <a:cs typeface="Tinos"/>
                <a:sym typeface="Tinos"/>
              </a:rPr>
              <a:t>Facts: </a:t>
            </a:r>
            <a:endParaRPr sz="4800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1525725" y="1382550"/>
            <a:ext cx="6620400" cy="23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2400"/>
              <a:buChar char="❏"/>
            </a:pPr>
            <a:r>
              <a:rPr b="1" lang="en" sz="2400"/>
              <a:t>Mental Illness is common in the United States</a:t>
            </a:r>
            <a:endParaRPr b="1" sz="2400"/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Char char="❏"/>
            </a:pPr>
            <a:r>
              <a:rPr b="1" lang="en" sz="2400"/>
              <a:t>Approximately 1 in 5 adults lives with a mental illness in any given year. </a:t>
            </a:r>
            <a:endParaRPr b="1" sz="2400"/>
          </a:p>
          <a:p>
            <a:pPr indent="-3810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Char char="❏"/>
            </a:pPr>
            <a:r>
              <a:rPr b="1" lang="en" sz="2400"/>
              <a:t>44.7 million in 2016 alone</a:t>
            </a:r>
            <a:endParaRPr b="1" sz="2400"/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b="1" lang="en" sz="2400"/>
              <a:t>½ of all lifetime mental illness begin by age 14 </a:t>
            </a:r>
            <a:endParaRPr b="1" sz="2400"/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4294967295" type="ctrTitle"/>
          </p:nvPr>
        </p:nvSpPr>
        <p:spPr>
          <a:xfrm>
            <a:off x="1657075" y="973675"/>
            <a:ext cx="5637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Mental Illness is </a:t>
            </a:r>
            <a:endParaRPr sz="6000"/>
          </a:p>
        </p:txBody>
      </p:sp>
      <p:sp>
        <p:nvSpPr>
          <p:cNvPr id="98" name="Shape 98"/>
          <p:cNvSpPr txBox="1"/>
          <p:nvPr>
            <p:ph idx="4294967295" type="subTitle"/>
          </p:nvPr>
        </p:nvSpPr>
        <p:spPr>
          <a:xfrm>
            <a:off x="1753050" y="2133480"/>
            <a:ext cx="5637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7200">
                <a:solidFill>
                  <a:srgbClr val="666666"/>
                </a:solidFill>
                <a:highlight>
                  <a:srgbClr val="FFFFFF"/>
                </a:highlight>
              </a:rPr>
              <a:t>Treatable</a:t>
            </a:r>
            <a:endParaRPr i="1" sz="7200">
              <a:solidFill>
                <a:srgbClr val="666666"/>
              </a:solidFill>
              <a:highlight>
                <a:srgbClr val="FFFFFF"/>
              </a:highlight>
            </a:endParaRPr>
          </a:p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Telling the difference between what expected behaviors are and what might be the signs of a mental illness isn't always easy. There's no easy test that can let someone know if there is mental illness or if actions and thoughts might be typical behaviors of a person or the result of a physical illness. &#10;&#10;Each illness has its own set of symptoms but some common signs of a mental health condition can include the following." id="106" name="Shape 106" title="10 Common Warning Signs of a Mental Health Condition in Teens and Young Adult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6175" y="651875"/>
            <a:ext cx="6616800" cy="376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ctrTitle"/>
          </p:nvPr>
        </p:nvSpPr>
        <p:spPr>
          <a:xfrm>
            <a:off x="1981700" y="1940450"/>
            <a:ext cx="5802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Know the Facts:</a:t>
            </a:r>
            <a:endParaRPr sz="6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“Warning Signs”</a:t>
            </a:r>
            <a:endParaRPr sz="6000"/>
          </a:p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3" name="Shape 11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4075" y="3100250"/>
            <a:ext cx="1609725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1344550" y="1063475"/>
            <a:ext cx="637148" cy="965706"/>
          </a:xfrm>
          <a:custGeom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 txBox="1"/>
          <p:nvPr>
            <p:ph type="ctrTitle"/>
          </p:nvPr>
        </p:nvSpPr>
        <p:spPr>
          <a:xfrm>
            <a:off x="5166825" y="2949350"/>
            <a:ext cx="21162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PRESS HERE</a:t>
            </a:r>
            <a:endParaRPr sz="3000"/>
          </a:p>
        </p:txBody>
      </p:sp>
      <p:cxnSp>
        <p:nvCxnSpPr>
          <p:cNvPr id="116" name="Shape 116"/>
          <p:cNvCxnSpPr/>
          <p:nvPr/>
        </p:nvCxnSpPr>
        <p:spPr>
          <a:xfrm rot="10800000">
            <a:off x="3873875" y="3304525"/>
            <a:ext cx="11856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