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embeddedFontLst>
    <p:embeddedFont>
      <p:font typeface="Oswald"/>
      <p:regular r:id="rId32"/>
      <p:bold r:id="rId33"/>
    </p:embeddedFont>
    <p:embeddedFont>
      <p:font typeface="Pangolin"/>
      <p:regular r:id="rId34"/>
    </p:embeddedFont>
    <p:embeddedFont>
      <p:font typeface="Questrial" panose="02000000000000000000" pitchFamily="2" charset="0"/>
      <p:regular r:id="rId35"/>
    </p:embeddedFont>
    <p:embeddedFont>
      <p:font typeface="Quicksand" pitchFamily="2" charset="77"/>
      <p:regular r:id="rId36"/>
      <p:bold r:id="rId37"/>
    </p:embeddedFont>
    <p:embeddedFont>
      <p:font typeface="Roboto" panose="02000000000000000000" pitchFamily="2" charset="0"/>
      <p:regular r:id="rId38"/>
      <p:bold r:id="rId39"/>
      <p:italic r:id="rId40"/>
      <p:boldItalic r:id="rId41"/>
    </p:embeddedFont>
    <p:embeddedFont>
      <p:font typeface="Roboto Slab" pitchFamily="2" charset="0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17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undcloud.com/logic_official/1-800-273-8255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undcloud.com/logic_official/1-800-273-8255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Optional: Play this song as the students walk into class.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 </a:t>
            </a:r>
            <a:r>
              <a:rPr lang="en" sz="1200" b="1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https://soundcloud.com/logic_official/1-800-273-8255</a:t>
            </a:r>
            <a:endParaRPr sz="120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https://play.kahoot.it/#/k/e479bd57-3f78-46ef-8246-63a319b1f619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Optional Video (3:55 mins)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Directing Change (NAMI)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Suicide Prevention 101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Optional Video: 60 seconds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Directing Change (NAMI)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Dear Best Friend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Help a Friend (5:38 mins)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Directing Change (NAMI)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Teen Suicide Prevention</a:t>
            </a:r>
            <a:endParaRPr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Published on Jun 5, 2013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https://www.youtube.com/watch?v=3BByqa7bhto&amp;feature=youtu.be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Optional Slide: Play this song as the students walk into class.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 </a:t>
            </a:r>
            <a:r>
              <a:rPr lang="en" sz="1200" b="1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https://soundcloud.com/logic_official/1-800-273-8255</a:t>
            </a:r>
            <a:endParaRPr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319175" y="2876425"/>
            <a:ext cx="66804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cxnSp>
        <p:nvCxnSpPr>
          <p:cNvPr id="10" name="Shape 10"/>
          <p:cNvCxnSpPr>
            <a:stCxn id="11" idx="4"/>
          </p:cNvCxnSpPr>
          <p:nvPr/>
        </p:nvCxnSpPr>
        <p:spPr>
          <a:xfrm>
            <a:off x="903750" y="3563700"/>
            <a:ext cx="0" cy="32943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/>
          <p:nvPr/>
        </p:nvSpPr>
        <p:spPr>
          <a:xfrm>
            <a:off x="769050" y="3294300"/>
            <a:ext cx="269400" cy="2694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key color">
  <p:cSld name="BLANK_1">
    <p:bg>
      <p:bgPr>
        <a:solidFill>
          <a:srgbClr val="39C0BA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hape 55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Shape 56"/>
          <p:cNvSpPr/>
          <p:nvPr/>
        </p:nvSpPr>
        <p:spPr>
          <a:xfrm>
            <a:off x="808650" y="3333900"/>
            <a:ext cx="190200" cy="190200"/>
          </a:xfrm>
          <a:prstGeom prst="ellipse">
            <a:avLst/>
          </a:prstGeom>
          <a:solidFill>
            <a:srgbClr val="39C0BA"/>
          </a:solidFill>
          <a:ln w="9525" cap="flat" cmpd="sng">
            <a:solidFill>
              <a:srgbClr val="2E30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530175" y="3077050"/>
            <a:ext cx="6767100" cy="7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530175" y="3710550"/>
            <a:ext cx="6927900" cy="470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15" name="Shape 15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Shape 16"/>
          <p:cNvSpPr/>
          <p:nvPr/>
        </p:nvSpPr>
        <p:spPr>
          <a:xfrm>
            <a:off x="493600" y="3018850"/>
            <a:ext cx="820200" cy="8202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1633225" y="2882400"/>
            <a:ext cx="67005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06400" rtl="0">
              <a:spcBef>
                <a:spcPts val="600"/>
              </a:spcBef>
              <a:spcAft>
                <a:spcPts val="0"/>
              </a:spcAft>
              <a:buClr>
                <a:srgbClr val="39C0BA"/>
              </a:buClr>
              <a:buSzPts val="2800"/>
              <a:buChar char="◦"/>
              <a:defRPr sz="2800" i="1">
                <a:solidFill>
                  <a:srgbClr val="39C0BA"/>
                </a:solidFill>
              </a:defRPr>
            </a:lvl1pPr>
            <a:lvl2pPr marL="914400" lvl="1" indent="-406400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2800"/>
              <a:buChar char="▫"/>
              <a:defRPr sz="2800" i="1">
                <a:solidFill>
                  <a:srgbClr val="39C0BA"/>
                </a:solidFill>
              </a:defRPr>
            </a:lvl2pPr>
            <a:lvl3pPr marL="1371600" lvl="2" indent="-406400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2800"/>
              <a:buChar char="■"/>
              <a:defRPr sz="2800" i="1">
                <a:solidFill>
                  <a:srgbClr val="39C0BA"/>
                </a:solidFill>
              </a:defRPr>
            </a:lvl3pPr>
            <a:lvl4pPr marL="1828800" lvl="3" indent="-406400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2800"/>
              <a:buChar char="●"/>
              <a:defRPr sz="2800" i="1">
                <a:solidFill>
                  <a:srgbClr val="39C0BA"/>
                </a:solidFill>
              </a:defRPr>
            </a:lvl4pPr>
            <a:lvl5pPr marL="2286000" lvl="4" indent="-406400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2800"/>
              <a:buChar char="○"/>
              <a:defRPr sz="2800" i="1">
                <a:solidFill>
                  <a:srgbClr val="39C0BA"/>
                </a:solidFill>
              </a:defRPr>
            </a:lvl5pPr>
            <a:lvl6pPr marL="2743200" lvl="5" indent="-406400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2800"/>
              <a:buChar char="■"/>
              <a:defRPr sz="2800" i="1">
                <a:solidFill>
                  <a:srgbClr val="39C0BA"/>
                </a:solidFill>
              </a:defRPr>
            </a:lvl6pPr>
            <a:lvl7pPr marL="3200400" lvl="6" indent="-406400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2800"/>
              <a:buChar char="●"/>
              <a:defRPr sz="2800" i="1">
                <a:solidFill>
                  <a:srgbClr val="39C0BA"/>
                </a:solidFill>
              </a:defRPr>
            </a:lvl7pPr>
            <a:lvl8pPr marL="3657600" lvl="7" indent="-406400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2800"/>
              <a:buChar char="○"/>
              <a:defRPr sz="2800" i="1">
                <a:solidFill>
                  <a:srgbClr val="39C0BA"/>
                </a:solidFill>
              </a:defRPr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2800"/>
              <a:buChar char="■"/>
              <a:defRPr sz="2800" i="1">
                <a:solidFill>
                  <a:srgbClr val="39C0BA"/>
                </a:solidFill>
              </a:defRPr>
            </a:lvl9pPr>
          </a:lstStyle>
          <a:p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Shape 20"/>
          <p:cNvSpPr/>
          <p:nvPr/>
        </p:nvSpPr>
        <p:spPr>
          <a:xfrm>
            <a:off x="493600" y="3018850"/>
            <a:ext cx="820200" cy="8202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Shape 21"/>
          <p:cNvSpPr txBox="1"/>
          <p:nvPr/>
        </p:nvSpPr>
        <p:spPr>
          <a:xfrm>
            <a:off x="208000" y="3096172"/>
            <a:ext cx="13062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“</a:t>
            </a:r>
            <a:endParaRPr sz="4800" b="1">
              <a:solidFill>
                <a:srgbClr val="39C0B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hape 23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Shape 24"/>
          <p:cNvSpPr/>
          <p:nvPr/>
        </p:nvSpPr>
        <p:spPr>
          <a:xfrm>
            <a:off x="808725" y="800750"/>
            <a:ext cx="190200" cy="1902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769050" y="1861900"/>
            <a:ext cx="269400" cy="2694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165498" y="1600200"/>
            <a:ext cx="68580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Quicksand"/>
              <a:buChar char="◦"/>
              <a:defRPr sz="30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▫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■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165475" y="1600200"/>
            <a:ext cx="33069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◦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71570" y="1600200"/>
            <a:ext cx="33069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◦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cxnSp>
        <p:nvCxnSpPr>
          <p:cNvPr id="32" name="Shape 32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Shape 33"/>
          <p:cNvSpPr/>
          <p:nvPr/>
        </p:nvSpPr>
        <p:spPr>
          <a:xfrm>
            <a:off x="808725" y="800750"/>
            <a:ext cx="190200" cy="1902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769050" y="1861900"/>
            <a:ext cx="269400" cy="2694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165475" y="1673975"/>
            <a:ext cx="2403600" cy="4893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◦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3692249" y="1673975"/>
            <a:ext cx="2403600" cy="4893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◦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6219023" y="1673975"/>
            <a:ext cx="2403600" cy="4893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◦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/>
          <p:nvPr/>
        </p:nvSpPr>
        <p:spPr>
          <a:xfrm>
            <a:off x="808725" y="800750"/>
            <a:ext cx="190200" cy="1902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769050" y="1861900"/>
            <a:ext cx="269400" cy="2694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45" name="Shape 45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Shape 46"/>
          <p:cNvSpPr/>
          <p:nvPr/>
        </p:nvSpPr>
        <p:spPr>
          <a:xfrm>
            <a:off x="808725" y="800750"/>
            <a:ext cx="190200" cy="1902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165475" y="5775090"/>
            <a:ext cx="75213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cxnSp>
        <p:nvCxnSpPr>
          <p:cNvPr id="49" name="Shape 49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" name="Shape 50"/>
          <p:cNvSpPr/>
          <p:nvPr/>
        </p:nvSpPr>
        <p:spPr>
          <a:xfrm>
            <a:off x="808650" y="5952850"/>
            <a:ext cx="190200" cy="1902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52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Shape 53"/>
          <p:cNvSpPr/>
          <p:nvPr/>
        </p:nvSpPr>
        <p:spPr>
          <a:xfrm>
            <a:off x="808650" y="3333900"/>
            <a:ext cx="190200" cy="1902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2E303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65498" y="1600200"/>
            <a:ext cx="68580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Quicksand"/>
              <a:buChar char="◦"/>
              <a:defRPr sz="30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▫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■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push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kahoot.it/#/k/e479bd57-3f78-46ef-8246-63a319b1f619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sS1n3VB-MU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fnBBuWg7Pk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ouOnev9FHc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alhealthamerica.net/conditions/depression-teens" TargetMode="External"/><Relationship Id="rId7" Type="http://schemas.openxmlformats.org/officeDocument/2006/relationships/hyperlink" Target="https://www.thetrevorproject.org/#sm.000003lwzg81j2ecgucllybmz9voh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uicideispreventable.org/" TargetMode="External"/><Relationship Id="rId5" Type="http://schemas.openxmlformats.org/officeDocument/2006/relationships/hyperlink" Target="https://suicidepreventionlifeline.org/" TargetMode="External"/><Relationship Id="rId4" Type="http://schemas.openxmlformats.org/officeDocument/2006/relationships/hyperlink" Target="https://www.sprc.org/states/virgini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BByqa7bht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undcloud.com/logic_official/1-800-273-825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docs.google.com/document/d/1LMpxdRN_Pcc0BqMU_Ll4JdjcbD82U-ynx_jJQjBtK9I/edit?usp=sharin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1319175" y="2889200"/>
            <a:ext cx="66804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Prevention of Suicide:</a:t>
            </a:r>
            <a:endParaRPr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/>
              <a:t>What all teens need to know </a:t>
            </a:r>
            <a:endParaRPr sz="3600" i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1143000" y="1451725"/>
            <a:ext cx="7601700" cy="45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/>
              <a:t>Get the F.A.C.T.S </a:t>
            </a:r>
            <a:endParaRPr sz="4800" b="1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“Warning Signs”</a:t>
            </a:r>
            <a:endParaRPr sz="3600" b="1"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1142998" y="1794300"/>
            <a:ext cx="68580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39C0BA"/>
                </a:solidFill>
              </a:rPr>
              <a:t>F=Feelings</a:t>
            </a:r>
            <a:endParaRPr sz="4800" b="1">
              <a:solidFill>
                <a:srgbClr val="39C0BA"/>
              </a:solidFill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39C0BA"/>
                </a:solidFill>
              </a:rPr>
              <a:t>A=Actions</a:t>
            </a:r>
            <a:endParaRPr sz="4800" b="1">
              <a:solidFill>
                <a:srgbClr val="39C0BA"/>
              </a:solidFill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39C0BA"/>
                </a:solidFill>
              </a:rPr>
              <a:t>C=Changes</a:t>
            </a:r>
            <a:endParaRPr sz="4800" b="1">
              <a:solidFill>
                <a:srgbClr val="39C0BA"/>
              </a:solidFill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39C0BA"/>
                </a:solidFill>
              </a:rPr>
              <a:t>T=Threats</a:t>
            </a:r>
            <a:endParaRPr sz="4800" b="1">
              <a:solidFill>
                <a:srgbClr val="39C0BA"/>
              </a:solidFill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1347750" y="5280475"/>
            <a:ext cx="71922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39C0BA"/>
                </a:solidFill>
                <a:latin typeface="Questrial"/>
                <a:ea typeface="Questrial"/>
                <a:cs typeface="Questrial"/>
                <a:sym typeface="Questrial"/>
              </a:rPr>
              <a:t>“We want you to ACT on the F.A.C.TS”</a:t>
            </a:r>
            <a:endParaRPr sz="3600" b="1">
              <a:solidFill>
                <a:srgbClr val="39C0B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1143000" y="1541800"/>
            <a:ext cx="6858000" cy="57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36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36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b="1"/>
              <a:t>F</a:t>
            </a:r>
            <a:r>
              <a:rPr lang="en" sz="3600" b="1"/>
              <a:t>EELINGS </a:t>
            </a:r>
            <a:r>
              <a:rPr lang="en" sz="2400" b="1"/>
              <a:t>Suicide Warning Signs</a:t>
            </a:r>
            <a:endParaRPr sz="24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1178650" y="1310100"/>
            <a:ext cx="77112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◦"/>
            </a:pPr>
            <a:r>
              <a:rPr lang="en"/>
              <a:t>Hopeless </a:t>
            </a:r>
            <a:endParaRPr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 sz="1800"/>
              <a:t>“Things will never get better”. “There is no point in trying.”</a:t>
            </a:r>
            <a:endParaRPr sz="1800"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◦"/>
            </a:pPr>
            <a:r>
              <a:rPr lang="en"/>
              <a:t>Helpless</a:t>
            </a:r>
            <a:endParaRPr sz="1800"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 sz="1800"/>
              <a:t>“There’s nothing I can do about it. Or I can’t do anything right.” </a:t>
            </a:r>
            <a:endParaRPr sz="1800"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◦"/>
            </a:pPr>
            <a:r>
              <a:rPr lang="en"/>
              <a:t>Worthless</a:t>
            </a:r>
            <a:endParaRPr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</a:pPr>
            <a:r>
              <a:rPr lang="en" sz="1800"/>
              <a:t>“Everyone would be better off without me.” I have no reason to live.”</a:t>
            </a:r>
            <a:endParaRPr sz="1800"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◦"/>
            </a:pPr>
            <a:r>
              <a:rPr lang="en"/>
              <a:t>Guilt, shame, self-hatred</a:t>
            </a:r>
            <a:endParaRPr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</a:pPr>
            <a:r>
              <a:rPr lang="en" sz="1800"/>
              <a:t>“What I did was unforgivable.” “I am useless”</a:t>
            </a:r>
            <a:endParaRPr sz="180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165500" y="1140300"/>
            <a:ext cx="6858000" cy="45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b="1"/>
              <a:t>F</a:t>
            </a:r>
            <a:r>
              <a:rPr lang="en" sz="3600" b="1"/>
              <a:t>EELINGS </a:t>
            </a:r>
            <a:r>
              <a:rPr lang="en" sz="2400" b="1"/>
              <a:t>Suicide Warning Signs</a:t>
            </a:r>
            <a:endParaRPr sz="2400"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1165498" y="1600200"/>
            <a:ext cx="68580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◦"/>
            </a:pPr>
            <a:r>
              <a:rPr lang="en"/>
              <a:t>Pervasive sadness</a:t>
            </a:r>
            <a:endParaRPr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◦"/>
            </a:pPr>
            <a:r>
              <a:rPr lang="en"/>
              <a:t>Pervasive anxiety or agitation</a:t>
            </a:r>
            <a:endParaRPr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◦"/>
            </a:pPr>
            <a:r>
              <a:rPr lang="en"/>
              <a:t>Feeling trapped</a:t>
            </a:r>
            <a:endParaRPr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</a:pPr>
            <a:r>
              <a:rPr lang="en" sz="1800"/>
              <a:t>Like there is no way out</a:t>
            </a:r>
            <a:endParaRPr sz="1800"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◦"/>
            </a:pPr>
            <a:r>
              <a:rPr lang="en"/>
              <a:t>Persistent, uncharacteristic anger, hostility or irritability </a:t>
            </a:r>
            <a:endParaRPr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◦"/>
            </a:pPr>
            <a:r>
              <a:rPr lang="en"/>
              <a:t>Confusion-</a:t>
            </a:r>
            <a:r>
              <a:rPr lang="en" sz="1800"/>
              <a:t>Can’t think straight, make decisions</a:t>
            </a:r>
            <a:endParaRPr sz="180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1143000" y="1717625"/>
            <a:ext cx="6858000" cy="45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/>
              <a:t>A</a:t>
            </a:r>
            <a:r>
              <a:rPr lang="en" sz="3600" b="1"/>
              <a:t>CTIONS </a:t>
            </a:r>
            <a:r>
              <a:rPr lang="en" sz="2400" b="1"/>
              <a:t>Suicide Warning Signs</a:t>
            </a:r>
            <a:endParaRPr sz="2400"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600" b="1"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1165498" y="1600200"/>
            <a:ext cx="68580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◦"/>
            </a:pPr>
            <a:r>
              <a:rPr lang="en" sz="2400"/>
              <a:t>Uncharacteristic aggression, rage, seeing revenge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" sz="2400"/>
              <a:t>Uncharacteristic risk taking, recklessness without thinking 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" sz="2400"/>
              <a:t>Withdraw from friends/activities, family or society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" sz="2400"/>
              <a:t>Becoming accident prone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" sz="2400"/>
              <a:t>Recent losses-death, divorce, relationship, job, status, self-esteem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" sz="2400"/>
              <a:t>Getting into trouble discipline problems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" sz="2400"/>
              <a:t>Increasing drug or alcohol use</a:t>
            </a:r>
            <a:endParaRPr sz="2400"/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" sz="2400"/>
              <a:t>Themes of death or destruction in talking, texting, or social media.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1143000" y="808575"/>
            <a:ext cx="6858000" cy="45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/>
              <a:t>C</a:t>
            </a:r>
            <a:r>
              <a:rPr lang="en" sz="3600" b="1"/>
              <a:t>HANGES </a:t>
            </a:r>
            <a:r>
              <a:rPr lang="en" sz="2400" b="1"/>
              <a:t>Suicide Warning Signs</a:t>
            </a:r>
            <a:endParaRPr sz="3600" b="1"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1071700" y="1306075"/>
            <a:ext cx="7840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◦"/>
            </a:pPr>
            <a:r>
              <a:rPr lang="en"/>
              <a:t>Personality-acting opposite of what’s “normal” for them</a:t>
            </a:r>
            <a:endParaRPr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◦"/>
            </a:pPr>
            <a:r>
              <a:rPr lang="en"/>
              <a:t>Can’t concentrate on school work, work, or routine tasks.</a:t>
            </a:r>
            <a:endParaRPr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◦"/>
            </a:pPr>
            <a:r>
              <a:rPr lang="en"/>
              <a:t>Loss of interest in hobbies or work.</a:t>
            </a:r>
            <a:endParaRPr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◦"/>
            </a:pPr>
            <a:r>
              <a:rPr lang="en"/>
              <a:t>Decrease in school performance</a:t>
            </a:r>
            <a:endParaRPr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◦"/>
            </a:pPr>
            <a:r>
              <a:rPr lang="en"/>
              <a:t>Unable to eat/sleep or sleeping/eating all the time</a:t>
            </a:r>
            <a:endParaRPr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◦"/>
            </a:pPr>
            <a:r>
              <a:rPr lang="en"/>
              <a:t>Sudden improvement after being down or withdrawn</a:t>
            </a:r>
            <a:endParaRPr/>
          </a:p>
          <a:p>
            <a:pPr marL="457200" lvl="0" indent="-419100">
              <a:spcBef>
                <a:spcPts val="0"/>
              </a:spcBef>
              <a:spcAft>
                <a:spcPts val="0"/>
              </a:spcAft>
              <a:buSzPts val="3000"/>
              <a:buChar char="◦"/>
            </a:pPr>
            <a:r>
              <a:rPr lang="en"/>
              <a:t>Dramatic mood change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1143000" y="490175"/>
            <a:ext cx="6858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/>
              <a:t>T</a:t>
            </a:r>
            <a:r>
              <a:rPr lang="en" sz="3600" b="1"/>
              <a:t>HREATS </a:t>
            </a:r>
            <a:r>
              <a:rPr lang="en" sz="2400" b="1"/>
              <a:t>Suicide Warning Signs</a:t>
            </a:r>
            <a:endParaRPr sz="3600"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600" b="1"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1089525" y="1639850"/>
            <a:ext cx="7524000" cy="44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◦"/>
            </a:pPr>
            <a:r>
              <a:rPr lang="en"/>
              <a:t>Statements- </a:t>
            </a:r>
            <a:endParaRPr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/>
              <a:t>Talking about suicide directly or indirectly</a:t>
            </a:r>
            <a:endParaRPr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/>
              <a:t>Written themes of death, preoccupation with death.</a:t>
            </a:r>
            <a:endParaRPr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◦"/>
            </a:pPr>
            <a:r>
              <a:rPr lang="en"/>
              <a:t>Threats</a:t>
            </a:r>
            <a:endParaRPr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/>
              <a:t>“I won’t be around much longer.”</a:t>
            </a:r>
            <a:endParaRPr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/>
              <a:t>Writing a suicide note</a:t>
            </a:r>
            <a:endParaRPr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/>
              <a:t>Making a direct threat</a:t>
            </a:r>
            <a:endParaRPr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◦"/>
            </a:pPr>
            <a:r>
              <a:rPr lang="en"/>
              <a:t>Plans</a:t>
            </a:r>
            <a:endParaRPr/>
          </a:p>
          <a:p>
            <a: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/>
              <a:t>Giving away prized possessions, making arrangements for a funeral, studying drug effects, obtaining a weapon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-199862" y="2204550"/>
            <a:ext cx="2448900" cy="24489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ctrTitle" idx="4294967295"/>
          </p:nvPr>
        </p:nvSpPr>
        <p:spPr>
          <a:xfrm>
            <a:off x="2430050" y="2655750"/>
            <a:ext cx="60282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/>
              <a:t>You are the lifeline</a:t>
            </a:r>
            <a:endParaRPr sz="4800" b="1"/>
          </a:p>
        </p:txBody>
      </p:sp>
      <p:sp>
        <p:nvSpPr>
          <p:cNvPr id="167" name="Shape 167"/>
          <p:cNvSpPr txBox="1">
            <a:spLocks noGrp="1"/>
          </p:cNvSpPr>
          <p:nvPr>
            <p:ph type="subTitle" idx="4294967295"/>
          </p:nvPr>
        </p:nvSpPr>
        <p:spPr>
          <a:xfrm>
            <a:off x="2430050" y="3896350"/>
            <a:ext cx="6028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◦"/>
            </a:pPr>
            <a:r>
              <a:rPr lang="en" sz="2400"/>
              <a:t>Suicide is 100% preventable </a:t>
            </a:r>
            <a:endParaRPr sz="2400"/>
          </a:p>
        </p:txBody>
      </p:sp>
      <p:grpSp>
        <p:nvGrpSpPr>
          <p:cNvPr id="168" name="Shape 168"/>
          <p:cNvGrpSpPr/>
          <p:nvPr/>
        </p:nvGrpSpPr>
        <p:grpSpPr>
          <a:xfrm>
            <a:off x="593644" y="2720296"/>
            <a:ext cx="664121" cy="922261"/>
            <a:chOff x="3384375" y="2267500"/>
            <a:chExt cx="203375" cy="507825"/>
          </a:xfrm>
        </p:grpSpPr>
        <p:sp>
          <p:nvSpPr>
            <p:cNvPr id="169" name="Shape 169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0" t="0" r="0" b="0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0" t="0" r="0" b="0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Shape 171"/>
          <p:cNvGrpSpPr/>
          <p:nvPr/>
        </p:nvGrpSpPr>
        <p:grpSpPr>
          <a:xfrm>
            <a:off x="218619" y="2514496"/>
            <a:ext cx="664121" cy="922261"/>
            <a:chOff x="3384375" y="2267500"/>
            <a:chExt cx="203375" cy="507825"/>
          </a:xfrm>
        </p:grpSpPr>
        <p:sp>
          <p:nvSpPr>
            <p:cNvPr id="172" name="Shape 172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0" t="0" r="0" b="0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0" t="0" r="0" b="0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" name="Shape 174"/>
          <p:cNvGrpSpPr/>
          <p:nvPr/>
        </p:nvGrpSpPr>
        <p:grpSpPr>
          <a:xfrm>
            <a:off x="-199856" y="2910171"/>
            <a:ext cx="664121" cy="922261"/>
            <a:chOff x="3384375" y="2267500"/>
            <a:chExt cx="203375" cy="507825"/>
          </a:xfrm>
        </p:grpSpPr>
        <p:sp>
          <p:nvSpPr>
            <p:cNvPr id="175" name="Shape 175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0" t="0" r="0" b="0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0" t="0" r="0" b="0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Shape 177"/>
          <p:cNvGrpSpPr/>
          <p:nvPr/>
        </p:nvGrpSpPr>
        <p:grpSpPr>
          <a:xfrm>
            <a:off x="1050844" y="3177496"/>
            <a:ext cx="664121" cy="922261"/>
            <a:chOff x="3384375" y="2267500"/>
            <a:chExt cx="203375" cy="507825"/>
          </a:xfrm>
        </p:grpSpPr>
        <p:sp>
          <p:nvSpPr>
            <p:cNvPr id="178" name="Shape 178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0" t="0" r="0" b="0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0" t="0" r="0" b="0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Shape 180"/>
          <p:cNvGrpSpPr/>
          <p:nvPr/>
        </p:nvGrpSpPr>
        <p:grpSpPr>
          <a:xfrm>
            <a:off x="1081919" y="2557246"/>
            <a:ext cx="664121" cy="922261"/>
            <a:chOff x="3384375" y="2267500"/>
            <a:chExt cx="203375" cy="507825"/>
          </a:xfrm>
        </p:grpSpPr>
        <p:sp>
          <p:nvSpPr>
            <p:cNvPr id="181" name="Shape 181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0" t="0" r="0" b="0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0" t="0" r="0" b="0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Shape 183"/>
          <p:cNvGrpSpPr/>
          <p:nvPr/>
        </p:nvGrpSpPr>
        <p:grpSpPr>
          <a:xfrm>
            <a:off x="501694" y="3590846"/>
            <a:ext cx="664121" cy="922261"/>
            <a:chOff x="3384375" y="2267500"/>
            <a:chExt cx="203375" cy="507825"/>
          </a:xfrm>
        </p:grpSpPr>
        <p:sp>
          <p:nvSpPr>
            <p:cNvPr id="184" name="Shape 184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0" t="0" r="0" b="0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0" t="0" r="0" b="0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Shape 186"/>
          <p:cNvGrpSpPr/>
          <p:nvPr/>
        </p:nvGrpSpPr>
        <p:grpSpPr>
          <a:xfrm>
            <a:off x="1465869" y="3177496"/>
            <a:ext cx="664121" cy="922261"/>
            <a:chOff x="3384375" y="2267500"/>
            <a:chExt cx="203375" cy="507825"/>
          </a:xfrm>
        </p:grpSpPr>
        <p:sp>
          <p:nvSpPr>
            <p:cNvPr id="187" name="Shape 187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0" t="0" r="0" b="0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0" t="0" r="0" b="0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1132100" y="1238000"/>
            <a:ext cx="7601700" cy="141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b="1">
                <a:solidFill>
                  <a:srgbClr val="39C0BA"/>
                </a:solidFill>
              </a:rPr>
              <a:t>“We want you to ACT on the F.A.C.TS”</a:t>
            </a:r>
            <a:endParaRPr sz="4800" b="1">
              <a:solidFill>
                <a:srgbClr val="39C0BA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600" b="1"/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1132100" y="2117400"/>
            <a:ext cx="4632600" cy="45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39C0BA"/>
                </a:solidFill>
              </a:rPr>
              <a:t>F=Feelings</a:t>
            </a:r>
            <a:endParaRPr sz="4800" b="1">
              <a:solidFill>
                <a:srgbClr val="39C0BA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39C0BA"/>
                </a:solidFill>
              </a:rPr>
              <a:t>A=Actions</a:t>
            </a:r>
            <a:endParaRPr sz="4800" b="1">
              <a:solidFill>
                <a:srgbClr val="39C0BA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39C0BA"/>
                </a:solidFill>
              </a:rPr>
              <a:t>C=Changes</a:t>
            </a:r>
            <a:endParaRPr sz="4800" b="1">
              <a:solidFill>
                <a:srgbClr val="39C0BA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39C0BA"/>
                </a:solidFill>
              </a:rPr>
              <a:t>T=Threats</a:t>
            </a:r>
            <a:endParaRPr sz="4800" b="1">
              <a:solidFill>
                <a:srgbClr val="39C0BA"/>
              </a:solidFill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1336850" y="5222600"/>
            <a:ext cx="71922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39C0B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6" name="Shape 196"/>
          <p:cNvSpPr txBox="1"/>
          <p:nvPr/>
        </p:nvSpPr>
        <p:spPr>
          <a:xfrm>
            <a:off x="5225625" y="2324325"/>
            <a:ext cx="3818400" cy="3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A=Acknowledge</a:t>
            </a:r>
            <a:endParaRPr sz="3600" b="1">
              <a:solidFill>
                <a:srgbClr val="39C0B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C=Care</a:t>
            </a:r>
            <a:endParaRPr sz="3600" b="1">
              <a:solidFill>
                <a:srgbClr val="39C0B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T=Tell</a:t>
            </a:r>
            <a:endParaRPr sz="3600" b="1">
              <a:solidFill>
                <a:srgbClr val="39C0B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4523325" y="2736400"/>
            <a:ext cx="702300" cy="120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/>
        </p:nvSpPr>
        <p:spPr>
          <a:xfrm>
            <a:off x="5652475" y="6497225"/>
            <a:ext cx="3065100" cy="2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http://www.suicideispreventable.org/</a:t>
            </a: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1149600" y="2290500"/>
            <a:ext cx="2468700" cy="1883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Start the </a:t>
            </a:r>
            <a:endParaRPr b="1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Conversation</a:t>
            </a:r>
            <a:endParaRPr b="1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3503600" y="2228050"/>
            <a:ext cx="2798400" cy="1883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Listen, Express, Concern,  Reassure, </a:t>
            </a:r>
            <a:endParaRPr b="1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Create a Safety Plan</a:t>
            </a:r>
            <a:endParaRPr b="1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6352150" y="2207500"/>
            <a:ext cx="2593500" cy="192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Get Professional Help</a:t>
            </a: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984750" y="4174200"/>
            <a:ext cx="2798400" cy="2367600"/>
          </a:xfrm>
          <a:prstGeom prst="ellipse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angolin"/>
                <a:ea typeface="Pangolin"/>
                <a:cs typeface="Pangolin"/>
                <a:sym typeface="Pangolin"/>
              </a:rPr>
              <a:t>#1</a:t>
            </a:r>
            <a:endParaRPr sz="3000"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Pangolin"/>
                <a:ea typeface="Pangolin"/>
                <a:cs typeface="Pangolin"/>
                <a:sym typeface="Pangolin"/>
              </a:rPr>
              <a:t>Acknowledge</a:t>
            </a:r>
            <a:endParaRPr sz="2400" b="1"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3503600" y="4174200"/>
            <a:ext cx="2798400" cy="2367600"/>
          </a:xfrm>
          <a:prstGeom prst="ellipse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#2</a:t>
            </a:r>
            <a:endParaRPr sz="300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Care</a:t>
            </a:r>
            <a:endParaRPr sz="3000"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6249700" y="4174188"/>
            <a:ext cx="2798400" cy="2367600"/>
          </a:xfrm>
          <a:prstGeom prst="ellipse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#3</a:t>
            </a:r>
            <a:endParaRPr sz="300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Tell</a:t>
            </a:r>
            <a:endParaRPr sz="300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1274450" y="187175"/>
            <a:ext cx="7530900" cy="18837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000000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Find the Words</a:t>
            </a:r>
            <a:endParaRPr sz="4800"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A.C.T</a:t>
            </a:r>
            <a:endParaRPr sz="48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ctrTitle" idx="4294967295"/>
          </p:nvPr>
        </p:nvSpPr>
        <p:spPr>
          <a:xfrm>
            <a:off x="1377900" y="2334925"/>
            <a:ext cx="67374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2E3037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2E3037"/>
                </a:solidFill>
              </a:rPr>
              <a:t>Find the Words</a:t>
            </a:r>
            <a:endParaRPr sz="6000" b="1">
              <a:solidFill>
                <a:srgbClr val="2E3037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2E3037"/>
              </a:solidFill>
            </a:endParaRPr>
          </a:p>
        </p:txBody>
      </p:sp>
      <p:sp>
        <p:nvSpPr>
          <p:cNvPr id="215" name="Shape 215"/>
          <p:cNvSpPr txBox="1">
            <a:spLocks noGrp="1"/>
          </p:cNvSpPr>
          <p:nvPr>
            <p:ph type="subTitle" idx="4294967295"/>
          </p:nvPr>
        </p:nvSpPr>
        <p:spPr>
          <a:xfrm>
            <a:off x="1377900" y="3786750"/>
            <a:ext cx="7306200" cy="13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“Are you thinking of ending your life?”</a:t>
            </a:r>
            <a:endParaRPr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609775" y="3529875"/>
            <a:ext cx="67005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Suicide is a permanent solution to a temporary problem” -Phil Donahue</a:t>
            </a:r>
            <a:endParaRPr b="1" i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b="1" i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sz="3600" b="1" i="0"/>
          </a:p>
        </p:txBody>
      </p:sp>
      <p:sp>
        <p:nvSpPr>
          <p:cNvPr id="67" name="Shape 67"/>
          <p:cNvSpPr txBox="1"/>
          <p:nvPr/>
        </p:nvSpPr>
        <p:spPr>
          <a:xfrm>
            <a:off x="1609775" y="842575"/>
            <a:ext cx="6836700" cy="14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39C0BA"/>
                </a:solidFill>
                <a:latin typeface="Oswald"/>
                <a:ea typeface="Oswald"/>
                <a:cs typeface="Oswald"/>
                <a:sym typeface="Oswald"/>
              </a:rPr>
              <a:t>Suicide is 100% Preventable! </a:t>
            </a:r>
            <a:endParaRPr sz="3600" b="1">
              <a:solidFill>
                <a:srgbClr val="39C0BA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ctrTitle" idx="4294967295"/>
          </p:nvPr>
        </p:nvSpPr>
        <p:spPr>
          <a:xfrm>
            <a:off x="1377900" y="1865725"/>
            <a:ext cx="67374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2E3037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b="1">
                <a:solidFill>
                  <a:srgbClr val="2E3037"/>
                </a:solidFill>
                <a:highlight>
                  <a:srgbClr val="999FA9"/>
                </a:highlight>
              </a:rPr>
              <a:t>Acknowledge:</a:t>
            </a:r>
            <a:endParaRPr sz="6000" b="1">
              <a:solidFill>
                <a:srgbClr val="2E3037"/>
              </a:solidFill>
              <a:highlight>
                <a:srgbClr val="999FA9"/>
              </a:highlight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2E3037"/>
                </a:solidFill>
              </a:rPr>
              <a:t>Start the Conversation </a:t>
            </a:r>
            <a:endParaRPr sz="6000" b="1">
              <a:solidFill>
                <a:srgbClr val="2E3037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0" b="1">
              <a:solidFill>
                <a:srgbClr val="2E3037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2E3037"/>
              </a:solidFill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subTitle" idx="4294967295"/>
          </p:nvPr>
        </p:nvSpPr>
        <p:spPr>
          <a:xfrm>
            <a:off x="1377900" y="3895300"/>
            <a:ext cx="6929700" cy="13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FFFFFF"/>
                </a:solidFill>
              </a:rPr>
              <a:t>“I've noticed that you've mentioned feeling hopeless a lot lately…"</a:t>
            </a:r>
            <a:endParaRPr b="1">
              <a:solidFill>
                <a:srgbClr val="FFFFFF"/>
              </a:solidFill>
            </a:endParaRPr>
          </a:p>
          <a:p>
            <a:pPr marL="0" lvl="0" indent="0" rtl="0">
              <a:spcBef>
                <a:spcPts val="11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ctrTitle" idx="4294967295"/>
          </p:nvPr>
        </p:nvSpPr>
        <p:spPr>
          <a:xfrm>
            <a:off x="1335225" y="1237675"/>
            <a:ext cx="72360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2E3037"/>
                </a:solidFill>
                <a:highlight>
                  <a:srgbClr val="999FA9"/>
                </a:highlight>
              </a:rPr>
              <a:t>Care:</a:t>
            </a:r>
            <a:endParaRPr sz="6000" b="1">
              <a:solidFill>
                <a:srgbClr val="2E3037"/>
              </a:solidFill>
              <a:highlight>
                <a:srgbClr val="999FA9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2E3037"/>
                </a:solidFill>
              </a:rPr>
              <a:t>Listen, express concern and reassure</a:t>
            </a:r>
            <a:endParaRPr sz="4800" b="1">
              <a:solidFill>
                <a:srgbClr val="2E3037"/>
              </a:solidFill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subTitle" idx="4294967295"/>
          </p:nvPr>
        </p:nvSpPr>
        <p:spPr>
          <a:xfrm>
            <a:off x="1377900" y="3301950"/>
            <a:ext cx="7638300" cy="22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FFFFFF"/>
                </a:solidFill>
              </a:rPr>
              <a:t>"I can imagine how tough this must be for you. I understand when you say that you aren't sure if you want to live or die. But have you always wanted to die? Well, maybe there's a chance you won't feel this way forever. I can help."</a:t>
            </a:r>
            <a:endParaRPr b="1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ctrTitle" idx="4294967295"/>
          </p:nvPr>
        </p:nvSpPr>
        <p:spPr>
          <a:xfrm>
            <a:off x="1377900" y="2129900"/>
            <a:ext cx="67374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2E3037"/>
                </a:solidFill>
                <a:highlight>
                  <a:srgbClr val="999FA9"/>
                </a:highlight>
              </a:rPr>
              <a:t>Care:</a:t>
            </a:r>
            <a:endParaRPr sz="6000" b="1">
              <a:solidFill>
                <a:srgbClr val="2E3037"/>
              </a:solidFill>
              <a:highlight>
                <a:srgbClr val="999FA9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2E3037"/>
                </a:solidFill>
              </a:rPr>
              <a:t>Create a Safety Plan</a:t>
            </a:r>
            <a:endParaRPr sz="4800" b="1">
              <a:solidFill>
                <a:srgbClr val="2E3037"/>
              </a:solidFill>
            </a:endParaRPr>
          </a:p>
        </p:txBody>
      </p:sp>
      <p:sp>
        <p:nvSpPr>
          <p:cNvPr id="233" name="Shape 233"/>
          <p:cNvSpPr txBox="1">
            <a:spLocks noGrp="1"/>
          </p:cNvSpPr>
          <p:nvPr>
            <p:ph type="subTitle" idx="4294967295"/>
          </p:nvPr>
        </p:nvSpPr>
        <p:spPr>
          <a:xfrm>
            <a:off x="1377900" y="4024000"/>
            <a:ext cx="7165800" cy="13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"Please promise me that you will not harm yourself or act on any thoughts of suicide until you meet with a professional."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ctrTitle" idx="4294967295"/>
          </p:nvPr>
        </p:nvSpPr>
        <p:spPr>
          <a:xfrm>
            <a:off x="1377900" y="2477500"/>
            <a:ext cx="75522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2E3037"/>
                </a:solidFill>
                <a:highlight>
                  <a:srgbClr val="B7B7B7"/>
                </a:highlight>
              </a:rPr>
              <a:t>Tell:</a:t>
            </a:r>
            <a:endParaRPr sz="6000" b="1">
              <a:solidFill>
                <a:srgbClr val="2E3037"/>
              </a:solidFill>
              <a:highlight>
                <a:srgbClr val="B7B7B7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2E3037"/>
                </a:solidFill>
              </a:rPr>
              <a:t>Get Professional Help</a:t>
            </a:r>
            <a:endParaRPr sz="4800" b="1">
              <a:solidFill>
                <a:srgbClr val="2E3037"/>
              </a:solidFill>
            </a:endParaRPr>
          </a:p>
        </p:txBody>
      </p:sp>
      <p:sp>
        <p:nvSpPr>
          <p:cNvPr id="239" name="Shape 239"/>
          <p:cNvSpPr txBox="1">
            <a:spLocks noGrp="1"/>
          </p:cNvSpPr>
          <p:nvPr>
            <p:ph type="subTitle" idx="4294967295"/>
          </p:nvPr>
        </p:nvSpPr>
        <p:spPr>
          <a:xfrm>
            <a:off x="1377900" y="4024000"/>
            <a:ext cx="7076400" cy="13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"I understand if it feels awkward to go see a school counselor/psychologist. But their job is to help us.  Let’s walk over together."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1502200" y="1042725"/>
            <a:ext cx="6858000" cy="45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/>
              <a:t>A.C.T on the F.A.C.Ts</a:t>
            </a:r>
            <a:endParaRPr sz="4800" b="1"/>
          </a:p>
        </p:txBody>
      </p:sp>
      <p:cxnSp>
        <p:nvCxnSpPr>
          <p:cNvPr id="245" name="Shape 245"/>
          <p:cNvCxnSpPr/>
          <p:nvPr/>
        </p:nvCxnSpPr>
        <p:spPr>
          <a:xfrm rot="10800000">
            <a:off x="1482251" y="3903458"/>
            <a:ext cx="0" cy="11592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oval" w="lg" len="lg"/>
          </a:ln>
        </p:spPr>
      </p:cxnSp>
      <p:cxnSp>
        <p:nvCxnSpPr>
          <p:cNvPr id="246" name="Shape 246"/>
          <p:cNvCxnSpPr/>
          <p:nvPr/>
        </p:nvCxnSpPr>
        <p:spPr>
          <a:xfrm rot="10800000">
            <a:off x="1482251" y="1455657"/>
            <a:ext cx="0" cy="11592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oval" w="lg" len="lg"/>
          </a:ln>
        </p:spPr>
      </p:cxnSp>
      <p:sp>
        <p:nvSpPr>
          <p:cNvPr id="247" name="Shape 247"/>
          <p:cNvSpPr txBox="1"/>
          <p:nvPr/>
        </p:nvSpPr>
        <p:spPr>
          <a:xfrm>
            <a:off x="2214250" y="2897350"/>
            <a:ext cx="6259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rPr>
              <a:t>2.  Care: </a:t>
            </a:r>
            <a:endParaRPr sz="3000" b="1">
              <a:solidFill>
                <a:srgbClr val="F3F3F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rPr>
              <a:t>      Listen, Express Concern, Reassure    </a:t>
            </a:r>
            <a:endParaRPr sz="2400" b="1">
              <a:solidFill>
                <a:srgbClr val="F3F3F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rPr>
              <a:t>      and Create a Safety Plan</a:t>
            </a:r>
            <a:endParaRPr sz="2400" b="1">
              <a:solidFill>
                <a:srgbClr val="F3F3F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3F3F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3F3F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2215651" y="5305825"/>
            <a:ext cx="23103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3F3F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2214250" y="1844750"/>
            <a:ext cx="5633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Quicksand"/>
              <a:buAutoNum type="arabicPeriod"/>
            </a:pPr>
            <a:r>
              <a:rPr lang="en" sz="3000" b="1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rPr>
              <a:t>Acknowledge: </a:t>
            </a:r>
            <a:endParaRPr sz="3000" b="1">
              <a:solidFill>
                <a:srgbClr val="F3F3F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rPr>
              <a:t>     Start the Conversation</a:t>
            </a:r>
            <a:endParaRPr sz="2400" b="1">
              <a:solidFill>
                <a:srgbClr val="F3F3F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250" name="Shape 250"/>
          <p:cNvCxnSpPr/>
          <p:nvPr/>
        </p:nvCxnSpPr>
        <p:spPr>
          <a:xfrm rot="10800000">
            <a:off x="1507801" y="2559345"/>
            <a:ext cx="0" cy="11592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oval" w="lg" len="lg"/>
          </a:ln>
        </p:spPr>
      </p:cxnSp>
      <p:sp>
        <p:nvSpPr>
          <p:cNvPr id="251" name="Shape 251"/>
          <p:cNvSpPr txBox="1"/>
          <p:nvPr/>
        </p:nvSpPr>
        <p:spPr>
          <a:xfrm>
            <a:off x="2214250" y="4244375"/>
            <a:ext cx="63864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rPr>
              <a:t>3.  Tell: </a:t>
            </a:r>
            <a:endParaRPr sz="3000" b="1">
              <a:solidFill>
                <a:srgbClr val="F3F3F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rPr>
              <a:t>     </a:t>
            </a:r>
            <a:r>
              <a:rPr lang="en" sz="2400" b="1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rPr>
              <a:t>Get Professional Help!</a:t>
            </a:r>
            <a:endParaRPr sz="2400" b="1">
              <a:solidFill>
                <a:srgbClr val="F3F3F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Shape 252"/>
          <p:cNvSpPr txBox="1"/>
          <p:nvPr/>
        </p:nvSpPr>
        <p:spPr>
          <a:xfrm>
            <a:off x="2153500" y="5144200"/>
            <a:ext cx="55554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5836325" y="6462100"/>
            <a:ext cx="32310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http://www.suicideispreventable.org/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4" name="Shape 254"/>
          <p:cNvSpPr txBox="1"/>
          <p:nvPr/>
        </p:nvSpPr>
        <p:spPr>
          <a:xfrm>
            <a:off x="1168750" y="5288738"/>
            <a:ext cx="74319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Be the Lifeline</a:t>
            </a:r>
            <a:endParaRPr sz="3600"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Suicide is 100% Preventable </a:t>
            </a:r>
            <a:endParaRPr sz="3600"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/>
        </p:nvSpPr>
        <p:spPr>
          <a:xfrm>
            <a:off x="5715000" y="1572650"/>
            <a:ext cx="2131800" cy="3761400"/>
          </a:xfrm>
          <a:prstGeom prst="rect">
            <a:avLst/>
          </a:prstGeom>
          <a:solidFill>
            <a:srgbClr val="2E30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highlight>
                  <a:srgbClr val="00FFFF"/>
                </a:highlight>
                <a:latin typeface="Quicksand"/>
                <a:ea typeface="Quicksand"/>
                <a:cs typeface="Quicksand"/>
                <a:sym typeface="Quicksand"/>
                <a:hlinkClick r:id="rId3"/>
              </a:rPr>
              <a:t>Kahoot.it</a:t>
            </a:r>
            <a:endParaRPr sz="3000">
              <a:solidFill>
                <a:srgbClr val="39C0BA"/>
              </a:solidFill>
              <a:highlight>
                <a:srgbClr val="00FFFF"/>
              </a:highlight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0" name="Shape 260"/>
          <p:cNvSpPr txBox="1">
            <a:spLocks noGrp="1"/>
          </p:cNvSpPr>
          <p:nvPr>
            <p:ph type="body" idx="4294967295"/>
          </p:nvPr>
        </p:nvSpPr>
        <p:spPr>
          <a:xfrm>
            <a:off x="1340725" y="1476025"/>
            <a:ext cx="3231300" cy="21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Let’s Review: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u="sng">
                <a:solidFill>
                  <a:schemeClr val="hlink"/>
                </a:solidFill>
                <a:highlight>
                  <a:srgbClr val="39C0BA"/>
                </a:highlight>
                <a:hlinkClick r:id="rId3"/>
              </a:rPr>
              <a:t>Test your Knowledge</a:t>
            </a:r>
            <a:endParaRPr sz="3600" b="1">
              <a:solidFill>
                <a:srgbClr val="000000"/>
              </a:solidFill>
              <a:highlight>
                <a:srgbClr val="39C0BA"/>
              </a:highlight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highlight>
                <a:srgbClr val="39C0BA"/>
              </a:highlight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5523468" y="815563"/>
            <a:ext cx="2483749" cy="5226870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noFill/>
          <a:ln w="9525" cap="flat" cmpd="sng">
            <a:solidFill>
              <a:srgbClr val="999F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/>
        </p:nvSpPr>
        <p:spPr>
          <a:xfrm>
            <a:off x="502600" y="3039900"/>
            <a:ext cx="802500" cy="7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E3037"/>
                </a:solidFill>
                <a:latin typeface="Quicksand"/>
                <a:ea typeface="Quicksand"/>
                <a:cs typeface="Quicksand"/>
                <a:sym typeface="Quicksand"/>
              </a:rPr>
              <a:t>1</a:t>
            </a:r>
            <a:endParaRPr sz="3000">
              <a:solidFill>
                <a:srgbClr val="2E3037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67" name="Shape 267" title="Suicide Prevention 10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978625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 txBox="1"/>
          <p:nvPr/>
        </p:nvSpPr>
        <p:spPr>
          <a:xfrm>
            <a:off x="2075275" y="1085525"/>
            <a:ext cx="5050800" cy="7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Suicide Prevention 101</a:t>
            </a:r>
            <a:endParaRPr sz="36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883C4F-3196-704A-830F-0E36243B39E1}"/>
              </a:ext>
            </a:extLst>
          </p:cNvPr>
          <p:cNvSpPr/>
          <p:nvPr/>
        </p:nvSpPr>
        <p:spPr>
          <a:xfrm>
            <a:off x="3268419" y="5661125"/>
            <a:ext cx="26645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youtu.be</a:t>
            </a:r>
            <a:r>
              <a:rPr lang="en-US" dirty="0">
                <a:solidFill>
                  <a:schemeClr val="bg1"/>
                </a:solidFill>
              </a:rPr>
              <a:t>/AsS1n3VB-MU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/>
        </p:nvSpPr>
        <p:spPr>
          <a:xfrm>
            <a:off x="502600" y="3039900"/>
            <a:ext cx="802500" cy="7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E3037"/>
                </a:solidFill>
                <a:latin typeface="Quicksand"/>
                <a:ea typeface="Quicksand"/>
                <a:cs typeface="Quicksand"/>
                <a:sym typeface="Quicksand"/>
              </a:rPr>
              <a:t>2</a:t>
            </a:r>
            <a:endParaRPr sz="3000">
              <a:solidFill>
                <a:srgbClr val="2E3037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74" name="Shape 274"/>
          <p:cNvSpPr txBox="1"/>
          <p:nvPr/>
        </p:nvSpPr>
        <p:spPr>
          <a:xfrm>
            <a:off x="2075275" y="1085525"/>
            <a:ext cx="5050800" cy="7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Dear Best Friend</a:t>
            </a:r>
            <a:endParaRPr sz="36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75" name="Shape 275" title="Dear Best Frien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99995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E674109-F3F0-9F4B-8D34-9F945AE3DFDD}"/>
              </a:ext>
            </a:extLst>
          </p:cNvPr>
          <p:cNvSpPr/>
          <p:nvPr/>
        </p:nvSpPr>
        <p:spPr>
          <a:xfrm>
            <a:off x="2902595" y="5718275"/>
            <a:ext cx="2624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youtu.be</a:t>
            </a:r>
            <a:r>
              <a:rPr lang="en-US" dirty="0">
                <a:solidFill>
                  <a:schemeClr val="bg1"/>
                </a:solidFill>
              </a:rPr>
              <a:t>/ofnBBuWg7Pk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/>
        </p:nvSpPr>
        <p:spPr>
          <a:xfrm>
            <a:off x="502600" y="3039900"/>
            <a:ext cx="802500" cy="7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E3037"/>
                </a:solidFill>
                <a:latin typeface="Quicksand"/>
                <a:ea typeface="Quicksand"/>
                <a:cs typeface="Quicksand"/>
                <a:sym typeface="Quicksand"/>
              </a:rPr>
              <a:t>3</a:t>
            </a:r>
            <a:endParaRPr sz="3000">
              <a:solidFill>
                <a:srgbClr val="2E3037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81" name="Shape 281"/>
          <p:cNvSpPr txBox="1"/>
          <p:nvPr/>
        </p:nvSpPr>
        <p:spPr>
          <a:xfrm>
            <a:off x="2075275" y="1085525"/>
            <a:ext cx="5050800" cy="7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How to Help a Friend</a:t>
            </a:r>
            <a:endParaRPr sz="36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82" name="Shape 282" title="How to Help a Frien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95310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DBA749-8CFD-8348-A7F1-2B34012E56F4}"/>
              </a:ext>
            </a:extLst>
          </p:cNvPr>
          <p:cNvSpPr/>
          <p:nvPr/>
        </p:nvSpPr>
        <p:spPr>
          <a:xfrm>
            <a:off x="3128128" y="5646837"/>
            <a:ext cx="2601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https://youtu.be/couOnev9FHc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Resources: </a:t>
            </a:r>
            <a:endParaRPr sz="3000" b="1"/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1165475" y="1125875"/>
            <a:ext cx="6858000" cy="45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chemeClr val="bg1"/>
              </a:solidFill>
            </a:endParaRPr>
          </a:p>
          <a:p>
            <a: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◦"/>
            </a:pPr>
            <a:r>
              <a:rPr lang="en" sz="1400" u="sng" dirty="0">
                <a:solidFill>
                  <a:schemeClr val="bg1"/>
                </a:solidFill>
                <a:hlinkClick r:id="rId3"/>
              </a:rPr>
              <a:t>http://www.mentalhealthamerica.net/conditions/depression-teens</a:t>
            </a:r>
            <a:endParaRPr sz="1400" dirty="0">
              <a:solidFill>
                <a:schemeClr val="bg1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◦"/>
            </a:pPr>
            <a:r>
              <a:rPr lang="en" sz="1400" u="sng" dirty="0">
                <a:solidFill>
                  <a:schemeClr val="bg1"/>
                </a:solidFill>
                <a:hlinkClick r:id="rId4"/>
              </a:rPr>
              <a:t>https://www.sprc.org/states/virginia</a:t>
            </a:r>
            <a:endParaRPr sz="1400" dirty="0">
              <a:solidFill>
                <a:schemeClr val="bg1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◦"/>
            </a:pPr>
            <a:r>
              <a:rPr lang="en" sz="1400" u="sng" dirty="0">
                <a:solidFill>
                  <a:schemeClr val="bg1"/>
                </a:solidFill>
                <a:hlinkClick r:id="rId5"/>
              </a:rPr>
              <a:t>https://suicidepreventionlifeline.org/</a:t>
            </a:r>
            <a:endParaRPr sz="1400" dirty="0">
              <a:solidFill>
                <a:schemeClr val="bg1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◦"/>
            </a:pPr>
            <a:r>
              <a:rPr lang="en" sz="1400" u="sng" dirty="0">
                <a:solidFill>
                  <a:schemeClr val="bg1"/>
                </a:solidFill>
                <a:hlinkClick r:id="rId6"/>
              </a:rPr>
              <a:t>http://www.suicideispreventable.org/</a:t>
            </a:r>
            <a:endParaRPr sz="1400" dirty="0">
              <a:solidFill>
                <a:schemeClr val="bg1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◦"/>
            </a:pPr>
            <a:r>
              <a:rPr lang="en" sz="1400" u="sng" dirty="0">
                <a:solidFill>
                  <a:schemeClr val="bg1"/>
                </a:solidFill>
                <a:hlinkClick r:id="rId7"/>
              </a:rPr>
              <a:t>https://www.thetrevorproject.org/#sm.000003lwzg81j2ecgucllybmz9voh</a:t>
            </a:r>
            <a:endParaRPr sz="1400" dirty="0">
              <a:solidFill>
                <a:schemeClr val="bg1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3889450" y="1642350"/>
            <a:ext cx="4717800" cy="3007500"/>
          </a:xfrm>
          <a:prstGeom prst="rect">
            <a:avLst/>
          </a:prstGeom>
          <a:solidFill>
            <a:srgbClr val="2E30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Place your screenshot here</a:t>
            </a:r>
            <a:endParaRPr sz="1000">
              <a:solidFill>
                <a:srgbClr val="39C0B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body" idx="4294967295"/>
          </p:nvPr>
        </p:nvSpPr>
        <p:spPr>
          <a:xfrm>
            <a:off x="1319400" y="3139850"/>
            <a:ext cx="1895700" cy="21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/>
              <a:t>Teen Suicide </a:t>
            </a:r>
            <a:endParaRPr sz="18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/>
              <a:t>Prevention </a:t>
            </a:r>
            <a:endParaRPr sz="1800" b="1"/>
          </a:p>
          <a:p>
            <a: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◦"/>
            </a:pPr>
            <a:r>
              <a:rPr lang="en" sz="1800"/>
              <a:t>Mayo Clinic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74" name="Shape 74"/>
          <p:cNvSpPr/>
          <p:nvPr/>
        </p:nvSpPr>
        <p:spPr>
          <a:xfrm>
            <a:off x="3678188" y="1429813"/>
            <a:ext cx="5140316" cy="4001795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w="9525" cap="flat" cmpd="sng">
            <a:solidFill>
              <a:srgbClr val="999F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" name="Shape 75" descr="In this video created by Mayo Clinic, teens describe common signs that a teen is considering suicide and provide encouragement for communicating directly and immediately for support and safety. It also Includes suggestions for what to say to a teen who may be at risk for suicide and ways to keep them safe. Things can get better.&#10;&#10;For more information-&#10;Call: 1-800-273-TALK, 1-800-273-8255&#10;Visit: http://www.suicidepreventionlifeline.org/" title="Teen Suicide Preventi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9450" y="1642350"/>
            <a:ext cx="4717800" cy="300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3945700" y="1691025"/>
            <a:ext cx="4661400" cy="29589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3889450" y="1642350"/>
            <a:ext cx="4717800" cy="3007500"/>
          </a:xfrm>
          <a:prstGeom prst="rect">
            <a:avLst/>
          </a:prstGeom>
          <a:solidFill>
            <a:srgbClr val="2E30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 u="sng">
                <a:solidFill>
                  <a:schemeClr val="hlink"/>
                </a:solidFill>
                <a:highlight>
                  <a:srgbClr val="FFFF00"/>
                </a:highlight>
                <a:latin typeface="Quicksand"/>
                <a:ea typeface="Quicksand"/>
                <a:cs typeface="Quicksand"/>
                <a:sym typeface="Quicksand"/>
                <a:hlinkClick r:id="rId3"/>
              </a:rPr>
              <a:t>Logic (Song)</a:t>
            </a:r>
            <a:endParaRPr sz="3600" b="1">
              <a:solidFill>
                <a:schemeClr val="lt1"/>
              </a:solidFill>
              <a:highlight>
                <a:srgbClr val="FFFF00"/>
              </a:highlight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 u="sng">
                <a:solidFill>
                  <a:schemeClr val="hlink"/>
                </a:solidFill>
                <a:highlight>
                  <a:srgbClr val="FFFF00"/>
                </a:highlight>
                <a:latin typeface="Quicksand"/>
                <a:ea typeface="Quicksand"/>
                <a:cs typeface="Quicksand"/>
                <a:sym typeface="Quicksand"/>
                <a:hlinkClick r:id="rId3"/>
              </a:rPr>
              <a:t>National Suicide Hotline </a:t>
            </a:r>
            <a:endParaRPr sz="3600" b="1">
              <a:solidFill>
                <a:srgbClr val="F3F3F3"/>
              </a:solidFill>
              <a:highlight>
                <a:srgbClr val="FFFF00"/>
              </a:highlight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u="sng">
                <a:solidFill>
                  <a:schemeClr val="hlink"/>
                </a:solidFill>
                <a:highlight>
                  <a:srgbClr val="FFFF00"/>
                </a:highlight>
                <a:latin typeface="Quicksand"/>
                <a:ea typeface="Quicksand"/>
                <a:cs typeface="Quicksand"/>
                <a:sym typeface="Quicksand"/>
                <a:hlinkClick r:id="rId3"/>
              </a:rPr>
              <a:t>1-800-273-8255</a:t>
            </a:r>
            <a:endParaRPr sz="3600">
              <a:solidFill>
                <a:srgbClr val="F3F3F3"/>
              </a:solidFill>
              <a:highlight>
                <a:srgbClr val="FFFF00"/>
              </a:highlight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457200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Quicksand"/>
              <a:buChar char="◦"/>
            </a:pPr>
            <a:r>
              <a:rPr lang="en" sz="3600" u="sng">
                <a:highlight>
                  <a:srgbClr val="FFFF00"/>
                </a:highlight>
                <a:latin typeface="Quicksand"/>
                <a:ea typeface="Quicksand"/>
                <a:cs typeface="Quicksand"/>
                <a:sym typeface="Quicksand"/>
                <a:hlinkClick r:id="rId4"/>
              </a:rPr>
              <a:t>Lyrics</a:t>
            </a:r>
            <a:endParaRPr sz="3600">
              <a:highlight>
                <a:srgbClr val="FFFF00"/>
              </a:highlight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3678188" y="1429812"/>
            <a:ext cx="5140316" cy="4001794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w="9525" cap="flat" cmpd="sng">
            <a:solidFill>
              <a:srgbClr val="999F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 idx="4294967295"/>
          </p:nvPr>
        </p:nvSpPr>
        <p:spPr>
          <a:xfrm>
            <a:off x="1284950" y="940200"/>
            <a:ext cx="7097100" cy="11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Suicide is a serious public health problem in the United States</a:t>
            </a:r>
            <a:endParaRPr sz="3000" b="1"/>
          </a:p>
        </p:txBody>
      </p:sp>
      <p:sp>
        <p:nvSpPr>
          <p:cNvPr id="88" name="Shape 88"/>
          <p:cNvSpPr txBox="1">
            <a:spLocks noGrp="1"/>
          </p:cNvSpPr>
          <p:nvPr>
            <p:ph type="subTitle" idx="4294967295"/>
          </p:nvPr>
        </p:nvSpPr>
        <p:spPr>
          <a:xfrm>
            <a:off x="1284950" y="1957947"/>
            <a:ext cx="70971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 is why it is so important to talk about</a:t>
            </a:r>
            <a:endParaRPr sz="2400"/>
          </a:p>
        </p:txBody>
      </p:sp>
      <p:sp>
        <p:nvSpPr>
          <p:cNvPr id="89" name="Shape 89"/>
          <p:cNvSpPr txBox="1">
            <a:spLocks noGrp="1"/>
          </p:cNvSpPr>
          <p:nvPr>
            <p:ph type="ctrTitle" idx="4294967295"/>
          </p:nvPr>
        </p:nvSpPr>
        <p:spPr>
          <a:xfrm>
            <a:off x="1284950" y="4445404"/>
            <a:ext cx="7097100" cy="11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Suicide is 100% Preventable</a:t>
            </a:r>
            <a:endParaRPr sz="3600" b="1"/>
          </a:p>
        </p:txBody>
      </p:sp>
      <p:sp>
        <p:nvSpPr>
          <p:cNvPr id="90" name="Shape 90"/>
          <p:cNvSpPr txBox="1">
            <a:spLocks noGrp="1"/>
          </p:cNvSpPr>
          <p:nvPr>
            <p:ph type="subTitle" idx="4294967295"/>
          </p:nvPr>
        </p:nvSpPr>
        <p:spPr>
          <a:xfrm>
            <a:off x="1284950" y="5463150"/>
            <a:ext cx="70971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You can be the lifeline to saving a life!</a:t>
            </a:r>
            <a:endParaRPr sz="2400"/>
          </a:p>
        </p:txBody>
      </p:sp>
      <p:sp>
        <p:nvSpPr>
          <p:cNvPr id="91" name="Shape 91"/>
          <p:cNvSpPr txBox="1">
            <a:spLocks noGrp="1"/>
          </p:cNvSpPr>
          <p:nvPr>
            <p:ph type="ctrTitle" idx="4294967295"/>
          </p:nvPr>
        </p:nvSpPr>
        <p:spPr>
          <a:xfrm>
            <a:off x="1284950" y="2692802"/>
            <a:ext cx="7097100" cy="11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Suicide is the 2nd leading cause of death among people</a:t>
            </a:r>
            <a:endParaRPr sz="3000" b="1"/>
          </a:p>
        </p:txBody>
      </p:sp>
      <p:sp>
        <p:nvSpPr>
          <p:cNvPr id="92" name="Shape 92"/>
          <p:cNvSpPr txBox="1">
            <a:spLocks noGrp="1"/>
          </p:cNvSpPr>
          <p:nvPr>
            <p:ph type="subTitle" idx="4294967295"/>
          </p:nvPr>
        </p:nvSpPr>
        <p:spPr>
          <a:xfrm>
            <a:off x="1284950" y="3710548"/>
            <a:ext cx="70971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15-24 and 25-34 years of age</a:t>
            </a:r>
            <a:endParaRPr sz="2400"/>
          </a:p>
        </p:txBody>
      </p:sp>
      <p:sp>
        <p:nvSpPr>
          <p:cNvPr id="93" name="Shape 93"/>
          <p:cNvSpPr/>
          <p:nvPr/>
        </p:nvSpPr>
        <p:spPr>
          <a:xfrm>
            <a:off x="808650" y="5091713"/>
            <a:ext cx="190200" cy="1902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808650" y="1576088"/>
            <a:ext cx="190200" cy="1902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t="8643" b="8643"/>
          <a:stretch/>
        </p:blipFill>
        <p:spPr>
          <a:xfrm>
            <a:off x="-1008900" y="1402400"/>
            <a:ext cx="4476000" cy="5123100"/>
          </a:xfrm>
          <a:prstGeom prst="ellipse">
            <a:avLst/>
          </a:prstGeom>
          <a:noFill/>
          <a:ln w="28575" cap="flat" cmpd="sng">
            <a:solidFill>
              <a:srgbClr val="2E303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/>
              <a:t>Suicide is complex</a:t>
            </a:r>
            <a:endParaRPr sz="4800" b="1">
              <a:solidFill>
                <a:srgbClr val="39C0BA"/>
              </a:solidFill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801900" y="2885875"/>
            <a:ext cx="4221600" cy="24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Factors such as: </a:t>
            </a:r>
            <a:r>
              <a:rPr lang="en"/>
              <a:t>individual, relationships, community, societal factors can contribute to the risk of suicide. </a:t>
            </a:r>
            <a:r>
              <a:rPr lang="en" b="1"/>
              <a:t>There is not just one direct cause.</a:t>
            </a:r>
            <a:endParaRPr b="1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                                         (US Public Service, 1999)</a:t>
            </a:r>
            <a:endParaRPr sz="1400"/>
          </a:p>
        </p:txBody>
      </p:sp>
      <p:sp>
        <p:nvSpPr>
          <p:cNvPr id="102" name="Shape 102"/>
          <p:cNvSpPr txBox="1"/>
          <p:nvPr/>
        </p:nvSpPr>
        <p:spPr>
          <a:xfrm>
            <a:off x="8520150" y="5971225"/>
            <a:ext cx="30837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165500" y="1042725"/>
            <a:ext cx="6858000" cy="45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/>
              <a:t>Risk Factors for Suicide:</a:t>
            </a:r>
            <a:endParaRPr sz="3600"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165498" y="1600200"/>
            <a:ext cx="68580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◦"/>
            </a:pPr>
            <a:r>
              <a:rPr lang="en" sz="2400">
                <a:solidFill>
                  <a:srgbClr val="FFFFFF"/>
                </a:solidFill>
              </a:rPr>
              <a:t>Mental disorders, particularly mood disorders, schizophrenia, anxiety disorders, and certain personality disorders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◦"/>
            </a:pPr>
            <a:r>
              <a:rPr lang="en" sz="2400">
                <a:solidFill>
                  <a:srgbClr val="FFFFFF"/>
                </a:solidFill>
              </a:rPr>
              <a:t>Alcohol and other substance use disorders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◦"/>
            </a:pPr>
            <a:r>
              <a:rPr lang="en" sz="2400">
                <a:solidFill>
                  <a:srgbClr val="FFFFFF"/>
                </a:solidFill>
              </a:rPr>
              <a:t>Hopelessness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◦"/>
            </a:pPr>
            <a:r>
              <a:rPr lang="en" sz="2400">
                <a:solidFill>
                  <a:srgbClr val="FFFFFF"/>
                </a:solidFill>
              </a:rPr>
              <a:t>Impulsive and/or aggressive tendencies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◦"/>
            </a:pPr>
            <a:r>
              <a:rPr lang="en" sz="2400">
                <a:solidFill>
                  <a:srgbClr val="FFFFFF"/>
                </a:solidFill>
              </a:rPr>
              <a:t>History of trauma or abuse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◦"/>
            </a:pPr>
            <a:r>
              <a:rPr lang="en" sz="2400">
                <a:solidFill>
                  <a:srgbClr val="FFFFFF"/>
                </a:solidFill>
              </a:rPr>
              <a:t>Major physical illnesses</a:t>
            </a:r>
            <a:endParaRPr sz="2400">
              <a:solidFill>
                <a:srgbClr val="FFFFFF"/>
              </a:solidFill>
            </a:endParaRPr>
          </a:p>
          <a:p>
            <a:pPr marL="0" lvl="0" indent="0" rtl="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rtl="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Shape 109"/>
          <p:cNvSpPr txBox="1"/>
          <p:nvPr/>
        </p:nvSpPr>
        <p:spPr>
          <a:xfrm>
            <a:off x="5517050" y="5842725"/>
            <a:ext cx="2905500" cy="6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(SuicidePrevention.org, 2018)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165500" y="1042725"/>
            <a:ext cx="6858000" cy="45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Risk Factors for Suicide:</a:t>
            </a:r>
            <a:endParaRPr sz="3600"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1165498" y="1600200"/>
            <a:ext cx="68580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rgbClr val="FFFFFF"/>
                </a:solidFill>
              </a:rPr>
              <a:t>Previous suicide attempt(s)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rgbClr val="FFFFFF"/>
                </a:solidFill>
              </a:rPr>
              <a:t>Family history of suicide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rgbClr val="FFFFFF"/>
                </a:solidFill>
              </a:rPr>
              <a:t>Job or financial loss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rgbClr val="FFFFFF"/>
                </a:solidFill>
              </a:rPr>
              <a:t>Loss of relationship(s)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rgbClr val="FFFFFF"/>
                </a:solidFill>
              </a:rPr>
              <a:t>Easy access to lethal means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rgbClr val="FFFFFF"/>
                </a:solidFill>
              </a:rPr>
              <a:t>Local clusters of suicide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rgbClr val="FFFFFF"/>
                </a:solidFill>
              </a:rPr>
              <a:t>Lack of social support and sense of isolation</a:t>
            </a:r>
            <a:endParaRPr sz="2400">
              <a:solidFill>
                <a:srgbClr val="FFFFFF"/>
              </a:solidFill>
            </a:endParaRPr>
          </a:p>
          <a:p>
            <a:pPr marL="0" lvl="0" indent="0" rtl="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Shape 116"/>
          <p:cNvSpPr txBox="1"/>
          <p:nvPr/>
        </p:nvSpPr>
        <p:spPr>
          <a:xfrm>
            <a:off x="5517050" y="5842725"/>
            <a:ext cx="2905500" cy="6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(SuicidePrevention.org, 2018)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1165500" y="1042725"/>
            <a:ext cx="6858000" cy="45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Risk Factors for Suicide:</a:t>
            </a:r>
            <a:endParaRPr sz="3600"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1165498" y="1600200"/>
            <a:ext cx="68580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rgbClr val="FFFFFF"/>
                </a:solidFill>
              </a:rPr>
              <a:t>Stigma associated with asking for help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rgbClr val="FFFFFF"/>
                </a:solidFill>
              </a:rPr>
              <a:t>Lack of healthcare, especially mental health and substance abuse treatment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rgbClr val="FFFFFF"/>
                </a:solidFill>
              </a:rPr>
              <a:t>Cultural and religious beliefs, such as the belief that suicide is a noble resolution of a personal dilemma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rgbClr val="FFFFFF"/>
                </a:solidFill>
              </a:rPr>
              <a:t>Exposure to others who have died by suicide (in real life or via the media and Internet)</a:t>
            </a:r>
            <a:endParaRPr sz="2400">
              <a:solidFill>
                <a:srgbClr val="FFFFFF"/>
              </a:solidFill>
            </a:endParaRPr>
          </a:p>
          <a:p>
            <a:pPr marL="0" lvl="0" indent="0" rtl="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</a:endParaRPr>
          </a:p>
          <a:p>
            <a:pPr marL="0" lvl="0" indent="0" rtl="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Shape 123"/>
          <p:cNvSpPr txBox="1"/>
          <p:nvPr/>
        </p:nvSpPr>
        <p:spPr>
          <a:xfrm>
            <a:off x="5517050" y="5842725"/>
            <a:ext cx="2905500" cy="6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(SuicidePrevention.org, 2018)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leano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1160</Words>
  <Application>Microsoft Macintosh PowerPoint</Application>
  <PresentationFormat>On-screen Show (4:3)</PresentationFormat>
  <Paragraphs>193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Quicksand</vt:lpstr>
      <vt:lpstr>Pangolin</vt:lpstr>
      <vt:lpstr>Arial</vt:lpstr>
      <vt:lpstr>Oswald</vt:lpstr>
      <vt:lpstr>Roboto</vt:lpstr>
      <vt:lpstr>Questrial</vt:lpstr>
      <vt:lpstr>Roboto Slab</vt:lpstr>
      <vt:lpstr>Eleanor template</vt:lpstr>
      <vt:lpstr>Prevention of Suicide: What all teens need to know  </vt:lpstr>
      <vt:lpstr>PowerPoint Presentation</vt:lpstr>
      <vt:lpstr>PowerPoint Presentation</vt:lpstr>
      <vt:lpstr>PowerPoint Presentation</vt:lpstr>
      <vt:lpstr>Suicide is a serious public health problem in the United States</vt:lpstr>
      <vt:lpstr>Suicide is complex</vt:lpstr>
      <vt:lpstr>Risk Factors for Suicide: </vt:lpstr>
      <vt:lpstr>Risk Factors for Suicide: </vt:lpstr>
      <vt:lpstr>Risk Factors for Suicide: </vt:lpstr>
      <vt:lpstr>Get the F.A.C.T.S  “Warning Signs”</vt:lpstr>
      <vt:lpstr>  FEELINGS Suicide Warning Signs  </vt:lpstr>
      <vt:lpstr>FEELINGS Suicide Warning Signs </vt:lpstr>
      <vt:lpstr>ACTIONS Suicide Warning Signs  </vt:lpstr>
      <vt:lpstr>CHANGES Suicide Warning Signs</vt:lpstr>
      <vt:lpstr>THREATS Suicide Warning Signs </vt:lpstr>
      <vt:lpstr>You are the lifeline</vt:lpstr>
      <vt:lpstr>“We want you to ACT on the F.A.C.TS” </vt:lpstr>
      <vt:lpstr>PowerPoint Presentation</vt:lpstr>
      <vt:lpstr> Find the Words </vt:lpstr>
      <vt:lpstr> Acknowledge: Start the Conversation   </vt:lpstr>
      <vt:lpstr>Care: Listen, express concern and reassure</vt:lpstr>
      <vt:lpstr>Care: Create a Safety Plan</vt:lpstr>
      <vt:lpstr>Tell: Get Professional Help</vt:lpstr>
      <vt:lpstr>A.C.T on the F.A.C.Ts</vt:lpstr>
      <vt:lpstr>PowerPoint Presentation</vt:lpstr>
      <vt:lpstr>PowerPoint Presentation</vt:lpstr>
      <vt:lpstr>PowerPoint Presentation</vt:lpstr>
      <vt:lpstr>PowerPoint Presentation</vt:lpstr>
      <vt:lpstr>Resources: 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Prevention of Suicide: What all teens need to know  </dc:title>
  <cp:lastModifiedBy>Microsoft Office User</cp:lastModifiedBy>
  <cp:revision>1</cp:revision>
  <dcterms:modified xsi:type="dcterms:W3CDTF">2018-06-26T02:39:03Z</dcterms:modified>
</cp:coreProperties>
</file>