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61"/>
  </p:notesMasterIdLst>
  <p:sldIdLst>
    <p:sldId id="258" r:id="rId3"/>
    <p:sldId id="259" r:id="rId4"/>
    <p:sldId id="315" r:id="rId5"/>
    <p:sldId id="316" r:id="rId6"/>
    <p:sldId id="317" r:id="rId7"/>
    <p:sldId id="318" r:id="rId8"/>
    <p:sldId id="319" r:id="rId9"/>
    <p:sldId id="320" r:id="rId10"/>
    <p:sldId id="321" r:id="rId11"/>
    <p:sldId id="260" r:id="rId12"/>
    <p:sldId id="261" r:id="rId13"/>
    <p:sldId id="262" r:id="rId14"/>
    <p:sldId id="263" r:id="rId15"/>
    <p:sldId id="268" r:id="rId16"/>
    <p:sldId id="271" r:id="rId17"/>
    <p:sldId id="272" r:id="rId18"/>
    <p:sldId id="273" r:id="rId19"/>
    <p:sldId id="274" r:id="rId20"/>
    <p:sldId id="275" r:id="rId21"/>
    <p:sldId id="276" r:id="rId22"/>
    <p:sldId id="277" r:id="rId23"/>
    <p:sldId id="278"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10" r:id="rId47"/>
    <p:sldId id="311" r:id="rId48"/>
    <p:sldId id="308" r:id="rId49"/>
    <p:sldId id="309" r:id="rId50"/>
    <p:sldId id="312" r:id="rId51"/>
    <p:sldId id="313" r:id="rId52"/>
    <p:sldId id="314" r:id="rId53"/>
    <p:sldId id="307" r:id="rId54"/>
    <p:sldId id="279" r:id="rId55"/>
    <p:sldId id="280" r:id="rId56"/>
    <p:sldId id="281" r:id="rId57"/>
    <p:sldId id="282" r:id="rId58"/>
    <p:sldId id="283" r:id="rId59"/>
    <p:sldId id="284" r:id="rId60"/>
  </p:sldIdLst>
  <p:sldSz cx="9144000" cy="5143500" type="screen16x9"/>
  <p:notesSz cx="6858000" cy="9144000"/>
  <p:embeddedFontLst>
    <p:embeddedFont>
      <p:font typeface="Francois One" panose="020B0604020202020204" charset="0"/>
      <p:regular r:id="rId62"/>
    </p:embeddedFont>
    <p:embeddedFont>
      <p:font typeface="Bangers" panose="020B0604020202020204" charset="0"/>
      <p:regular r:id="rId63"/>
    </p:embeddedFont>
    <p:embeddedFont>
      <p:font typeface="Calibri" panose="020F0502020204030204" pitchFamily="34" charset="0"/>
      <p:regular r:id="rId64"/>
      <p:bold r:id="rId65"/>
      <p:italic r:id="rId66"/>
      <p:boldItalic r:id="rId67"/>
    </p:embeddedFont>
    <p:embeddedFont>
      <p:font typeface="Boogaloo" panose="020B0604020202020204"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sph.harvard.edu/nutritionsource/healthy-eating-pla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kcfGCds4u_Q"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66eb2154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66eb2154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66eb2154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66eb215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80a16c7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80a16c7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80a16c7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80a16c7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80b64e597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80b64e597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66eb2154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66eb2154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https://www.hsph.harvard.edu/nutritionsource/healthy-eating-plate/</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67147cb9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67147cb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See link to view - </a:t>
            </a:r>
            <a:r>
              <a:rPr lang="en-US" smtClean="0">
                <a:hlinkClick r:id="rId3"/>
              </a:rPr>
              <a:t>https://www.youtube.com/watch?v=kcfGCds4u_Q</a:t>
            </a:r>
            <a:r>
              <a:rPr lang="en-US" smtClean="0"/>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80b64e597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80b64e59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80b64e597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80b64e59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80b64e597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80b64e597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80b64e597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80b64e59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80b64e597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80b64e597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80b64e597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80b64e597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80b64e597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80b64e597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You can print the</a:t>
            </a:r>
            <a:r>
              <a:rPr lang="en-US" baseline="0" dirty="0" smtClean="0"/>
              <a:t> slides without the answers (all odd numbered slides 17-46) </a:t>
            </a:r>
            <a:r>
              <a:rPr lang="en-US" dirty="0" smtClean="0"/>
              <a:t>and have students walk around</a:t>
            </a:r>
            <a:r>
              <a:rPr lang="en-US" baseline="0" dirty="0" smtClean="0"/>
              <a:t> the room to view them and make their guesses using the handout “Drinks and Added Sugar”.  Or, you could project the slides to the screen and have them guess as you go through the list while using the same handout.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66eb2154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66eb2154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66eb2154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66eb215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Others could include: neighborhood, health condition, social outings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80b64e5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80b64e5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taken from the web resources associated with Lesson Planning for Skills-Based Health Education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80b64e59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 sz="1050" b="1">
                <a:solidFill>
                  <a:schemeClr val="dk1"/>
                </a:solidFill>
                <a:latin typeface="Calibri"/>
                <a:ea typeface="Calibri"/>
                <a:cs typeface="Calibri"/>
                <a:sym typeface="Calibri"/>
              </a:rPr>
              <a:t>Analyzing Influences – Potential Health Topics: </a:t>
            </a:r>
            <a:r>
              <a:rPr lang="en" sz="1050">
                <a:solidFill>
                  <a:schemeClr val="dk1"/>
                </a:solidFill>
                <a:latin typeface="Calibri"/>
                <a:ea typeface="Calibri"/>
                <a:cs typeface="Calibri"/>
                <a:sym typeface="Calibri"/>
              </a:rPr>
              <a:t>Body Image, Nutrition, Use of Technology, Substance Use, Peer influence, Sexual Behaviors</a:t>
            </a:r>
            <a:endParaRPr>
              <a:solidFill>
                <a:schemeClr val="dk1"/>
              </a:solidFill>
            </a:endParaRPr>
          </a:p>
          <a:p>
            <a:pPr marL="0" lvl="0" indent="0" algn="l" rtl="0">
              <a:spcBef>
                <a:spcPts val="0"/>
              </a:spcBef>
              <a:spcAft>
                <a:spcPts val="0"/>
              </a:spcAft>
              <a:buClr>
                <a:schemeClr val="dk1"/>
              </a:buClr>
              <a:buFont typeface="Arial"/>
              <a:buNone/>
            </a:pPr>
            <a:r>
              <a:rPr lang="en" sz="1050">
                <a:solidFill>
                  <a:schemeClr val="dk1"/>
                </a:solidFill>
                <a:latin typeface="Calibri"/>
                <a:ea typeface="Calibri"/>
                <a:cs typeface="Calibri"/>
                <a:sym typeface="Calibri"/>
              </a:rPr>
              <a:t>Create a web with your name and health issue in the center.  Each spoke signifies an influence in your life (i.e. family, peers, social media, etc.). Identify at least 5 influences AND </a:t>
            </a:r>
            <a:r>
              <a:rPr lang="en" sz="1050" u="sng">
                <a:solidFill>
                  <a:schemeClr val="dk1"/>
                </a:solidFill>
                <a:latin typeface="Calibri"/>
                <a:ea typeface="Calibri"/>
                <a:cs typeface="Calibri"/>
                <a:sym typeface="Calibri"/>
              </a:rPr>
              <a:t>the message</a:t>
            </a:r>
            <a:r>
              <a:rPr lang="en" sz="1050">
                <a:solidFill>
                  <a:schemeClr val="dk1"/>
                </a:solidFill>
                <a:latin typeface="Calibri"/>
                <a:ea typeface="Calibri"/>
                <a:cs typeface="Calibri"/>
                <a:sym typeface="Calibri"/>
              </a:rPr>
              <a:t> that you receive from each of those influences about the particular health topic. Finally draw a line connecting the source to yourself – </a:t>
            </a:r>
            <a:r>
              <a:rPr lang="en" sz="1050" b="1" i="1">
                <a:solidFill>
                  <a:schemeClr val="dk1"/>
                </a:solidFill>
                <a:latin typeface="Calibri"/>
                <a:ea typeface="Calibri"/>
                <a:cs typeface="Calibri"/>
                <a:sym typeface="Calibri"/>
              </a:rPr>
              <a:t>the thicker and bolder the line, the more powerful you feel that influence is on your decisions and behaviors about this topic</a:t>
            </a:r>
            <a:r>
              <a:rPr lang="en" sz="1050">
                <a:solidFill>
                  <a:schemeClr val="dk1"/>
                </a:solidFill>
                <a:latin typeface="Calibri"/>
                <a:ea typeface="Calibri"/>
                <a:cs typeface="Calibri"/>
                <a:sym typeface="Calibri"/>
              </a:rPr>
              <a:t>.    *Idea inspired by Lindsey Armbruster</a:t>
            </a:r>
            <a:endParaRPr>
              <a:latin typeface="Calibri"/>
              <a:ea typeface="Calibri"/>
              <a:cs typeface="Calibri"/>
              <a:sym typeface="Calibri"/>
            </a:endParaRPr>
          </a:p>
        </p:txBody>
      </p:sp>
      <p:sp>
        <p:nvSpPr>
          <p:cNvPr id="274" name="Google Shape;274;g580b64e597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80b64e59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80b64e59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80b64e597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80b64e597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01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70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0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89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4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59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66eb2154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66eb215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4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41772"/>
            <a:ext cx="7772400" cy="1790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0" name="Google Shape;70;p16"/>
          <p:cNvSpPr txBox="1">
            <a:spLocks noGrp="1"/>
          </p:cNvSpPr>
          <p:nvPr>
            <p:ph type="body" idx="1"/>
          </p:nvPr>
        </p:nvSpPr>
        <p:spPr>
          <a:xfrm>
            <a:off x="623888" y="3442098"/>
            <a:ext cx="7886700" cy="1125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3" name="Google Shape;83;p18"/>
          <p:cNvSpPr txBox="1">
            <a:spLocks noGrp="1"/>
          </p:cNvSpPr>
          <p:nvPr>
            <p:ph type="body" idx="1"/>
          </p:nvPr>
        </p:nvSpPr>
        <p:spPr>
          <a:xfrm>
            <a:off x="629842" y="1260872"/>
            <a:ext cx="3868200" cy="6180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body" idx="2"/>
          </p:nvPr>
        </p:nvSpPr>
        <p:spPr>
          <a:xfrm>
            <a:off x="629842" y="1878806"/>
            <a:ext cx="3868200" cy="2763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3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3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www.hsph.harvard.edu/nutritionsource/healthy-eating-plat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kcfGCds4u_Q"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drive.google.com/open?id=1as_8MNJKNa8tQcpV2dXo8TYxRFAVnVbI"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Boogaloo"/>
                <a:ea typeface="Boogaloo"/>
                <a:cs typeface="Boogaloo"/>
                <a:sym typeface="Boogaloo"/>
              </a:rPr>
              <a:t>Unintential Injury Voting Activity</a:t>
            </a: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On a </a:t>
            </a:r>
            <a:r>
              <a:rPr lang="en" sz="4800" dirty="0">
                <a:solidFill>
                  <a:srgbClr val="0000FF"/>
                </a:solidFill>
                <a:latin typeface="Boogaloo"/>
                <a:ea typeface="Boogaloo"/>
                <a:cs typeface="Boogaloo"/>
                <a:sym typeface="Boogaloo"/>
              </a:rPr>
              <a:t>scale of 1-10</a:t>
            </a:r>
            <a:r>
              <a:rPr lang="en" sz="4800" dirty="0">
                <a:latin typeface="Boogaloo"/>
                <a:ea typeface="Boogaloo"/>
                <a:cs typeface="Boogaloo"/>
                <a:sym typeface="Boogaloo"/>
              </a:rPr>
              <a:t> </a:t>
            </a:r>
            <a:br>
              <a:rPr lang="en" sz="4800" dirty="0">
                <a:latin typeface="Boogaloo"/>
                <a:ea typeface="Boogaloo"/>
                <a:cs typeface="Boogaloo"/>
                <a:sym typeface="Boogaloo"/>
              </a:rPr>
            </a:br>
            <a:r>
              <a:rPr lang="en" sz="4800" dirty="0">
                <a:latin typeface="Boogaloo"/>
                <a:ea typeface="Boogaloo"/>
                <a:cs typeface="Boogaloo"/>
                <a:sym typeface="Boogaloo"/>
              </a:rPr>
              <a:t>(10 being really good), how healthy do you consider your </a:t>
            </a:r>
            <a:r>
              <a:rPr lang="en" sz="4800" i="1" dirty="0">
                <a:solidFill>
                  <a:srgbClr val="0000FF"/>
                </a:solidFill>
                <a:latin typeface="Boogaloo"/>
                <a:ea typeface="Boogaloo"/>
                <a:cs typeface="Boogaloo"/>
                <a:sym typeface="Boogaloo"/>
              </a:rPr>
              <a:t>nutrition habits</a:t>
            </a:r>
            <a:r>
              <a:rPr lang="en" sz="4800" dirty="0">
                <a:latin typeface="Boogaloo"/>
                <a:ea typeface="Boogaloo"/>
                <a:cs typeface="Boogaloo"/>
                <a:sym typeface="Boogaloo"/>
              </a:rPr>
              <a:t> to </a:t>
            </a:r>
            <a:r>
              <a:rPr lang="en" sz="4800" dirty="0" smtClean="0">
                <a:latin typeface="Boogaloo"/>
                <a:ea typeface="Boogaloo"/>
                <a:cs typeface="Boogaloo"/>
                <a:sym typeface="Boogaloo"/>
              </a:rPr>
              <a:t>be in terms of beverages you consume?</a:t>
            </a:r>
            <a:endParaRPr sz="4800" dirty="0">
              <a:latin typeface="Boogaloo"/>
              <a:ea typeface="Boogaloo"/>
              <a:cs typeface="Boogaloo"/>
              <a:sym typeface="Boogaloo"/>
            </a:endParaRPr>
          </a:p>
          <a:p>
            <a:pPr marL="0" lvl="0" indent="0" algn="ctr" rtl="0">
              <a:spcBef>
                <a:spcPts val="0"/>
              </a:spcBef>
              <a:spcAft>
                <a:spcPts val="0"/>
              </a:spcAft>
              <a:buNone/>
            </a:pPr>
            <a:endParaRPr sz="4800" dirty="0">
              <a:latin typeface="Boogaloo"/>
              <a:ea typeface="Boogaloo"/>
              <a:cs typeface="Boogaloo"/>
              <a:sym typeface="Boogaloo"/>
            </a:endParaRPr>
          </a:p>
          <a:p>
            <a:pPr marL="0" lvl="0" indent="0" algn="ctr" rtl="0">
              <a:spcBef>
                <a:spcPts val="0"/>
              </a:spcBef>
              <a:spcAft>
                <a:spcPts val="0"/>
              </a:spcAft>
              <a:buNone/>
            </a:pPr>
            <a:r>
              <a:rPr lang="en" sz="4800" dirty="0">
                <a:latin typeface="Boogaloo"/>
                <a:ea typeface="Boogaloo"/>
                <a:cs typeface="Boogaloo"/>
                <a:sym typeface="Boogaloo"/>
              </a:rPr>
              <a:t>Why do you think that is?</a:t>
            </a: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0"/>
          <p:cNvPicPr preferRelativeResize="0"/>
          <p:nvPr/>
        </p:nvPicPr>
        <p:blipFill>
          <a:blip r:embed="rId3">
            <a:alphaModFix/>
          </a:blip>
          <a:stretch>
            <a:fillRect/>
          </a:stretch>
        </p:blipFill>
        <p:spPr>
          <a:xfrm>
            <a:off x="1246825" y="1073775"/>
            <a:ext cx="6650348" cy="4389226"/>
          </a:xfrm>
          <a:prstGeom prst="rect">
            <a:avLst/>
          </a:prstGeom>
          <a:noFill/>
          <a:ln>
            <a:noFill/>
          </a:ln>
        </p:spPr>
      </p:pic>
      <p:sp>
        <p:nvSpPr>
          <p:cNvPr id="159" name="Google Shape;159;p30"/>
          <p:cNvSpPr txBox="1">
            <a:spLocks noGrp="1"/>
          </p:cNvSpPr>
          <p:nvPr>
            <p:ph type="title" idx="4294967295"/>
          </p:nvPr>
        </p:nvSpPr>
        <p:spPr>
          <a:xfrm>
            <a:off x="161700" y="231975"/>
            <a:ext cx="88206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Boogaloo"/>
                <a:ea typeface="Boogaloo"/>
                <a:cs typeface="Boogaloo"/>
                <a:sym typeface="Boogaloo"/>
              </a:rPr>
              <a:t>Your body is like a </a:t>
            </a:r>
            <a:r>
              <a:rPr lang="en" sz="4800" b="1">
                <a:solidFill>
                  <a:srgbClr val="FF0000"/>
                </a:solidFill>
                <a:latin typeface="Boogaloo"/>
                <a:ea typeface="Boogaloo"/>
                <a:cs typeface="Boogaloo"/>
                <a:sym typeface="Boogaloo"/>
              </a:rPr>
              <a:t>SPORTS CAR</a:t>
            </a:r>
            <a:endParaRPr sz="4800" b="1">
              <a:solidFill>
                <a:srgbClr val="FF0000"/>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How does nutrition impact your capability of being a </a:t>
            </a:r>
            <a:r>
              <a:rPr lang="en" sz="4800" dirty="0" smtClean="0">
                <a:latin typeface="Boogaloo"/>
                <a:ea typeface="Boogaloo"/>
                <a:cs typeface="Boogaloo"/>
                <a:sym typeface="Boogaloo"/>
              </a:rPr>
              <a:t>healthy teenager?</a:t>
            </a:r>
            <a:endParaRPr sz="4800" dirty="0">
              <a:latin typeface="Boogaloo"/>
              <a:ea typeface="Boogaloo"/>
              <a:cs typeface="Boogaloo"/>
              <a:sym typeface="Boogaloo"/>
            </a:endParaRPr>
          </a:p>
          <a:p>
            <a:pPr marL="0" lvl="0" indent="0" algn="ctr" rtl="0">
              <a:spcBef>
                <a:spcPts val="0"/>
              </a:spcBef>
              <a:spcAft>
                <a:spcPts val="0"/>
              </a:spcAft>
              <a:buNone/>
            </a:pP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So, how do I know what </a:t>
            </a:r>
            <a:r>
              <a:rPr lang="en" sz="4800" dirty="0" smtClean="0">
                <a:latin typeface="Boogaloo"/>
                <a:ea typeface="Boogaloo"/>
                <a:cs typeface="Boogaloo"/>
                <a:sym typeface="Boogaloo"/>
              </a:rPr>
              <a:t>to </a:t>
            </a:r>
            <a:r>
              <a:rPr lang="en" sz="4800" dirty="0">
                <a:latin typeface="Boogaloo"/>
                <a:ea typeface="Boogaloo"/>
                <a:cs typeface="Boogaloo"/>
                <a:sym typeface="Boogaloo"/>
              </a:rPr>
              <a:t>drink?  </a:t>
            </a:r>
            <a:endParaRPr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7"/>
          <p:cNvPicPr preferRelativeResize="0"/>
          <p:nvPr/>
        </p:nvPicPr>
        <p:blipFill>
          <a:blip r:embed="rId3">
            <a:alphaModFix/>
          </a:blip>
          <a:stretch>
            <a:fillRect/>
          </a:stretch>
        </p:blipFill>
        <p:spPr>
          <a:xfrm>
            <a:off x="2528900" y="0"/>
            <a:ext cx="6519394" cy="5143500"/>
          </a:xfrm>
          <a:prstGeom prst="rect">
            <a:avLst/>
          </a:prstGeom>
          <a:noFill/>
          <a:ln>
            <a:noFill/>
          </a:ln>
        </p:spPr>
      </p:pic>
      <p:sp>
        <p:nvSpPr>
          <p:cNvPr id="195" name="Google Shape;195;p37"/>
          <p:cNvSpPr txBox="1">
            <a:spLocks noGrp="1"/>
          </p:cNvSpPr>
          <p:nvPr>
            <p:ph type="title" idx="4294967295"/>
          </p:nvPr>
        </p:nvSpPr>
        <p:spPr>
          <a:xfrm>
            <a:off x="188850" y="1112250"/>
            <a:ext cx="2192700" cy="291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u="sng">
                <a:solidFill>
                  <a:srgbClr val="A61C00"/>
                </a:solidFill>
                <a:latin typeface="Boogaloo"/>
                <a:ea typeface="Boogaloo"/>
                <a:cs typeface="Boogaloo"/>
                <a:sym typeface="Boogaloo"/>
                <a:hlinkClick r:id="rId4"/>
              </a:rPr>
              <a:t>Harvard’s Healthy Eating Plate</a:t>
            </a:r>
            <a:endParaRPr sz="4800">
              <a:solidFill>
                <a:srgbClr val="A61C00"/>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1"/>
        <p:cNvGrpSpPr/>
        <p:nvPr/>
      </p:nvGrpSpPr>
      <p:grpSpPr>
        <a:xfrm>
          <a:off x="0" y="0"/>
          <a:ext cx="0" cy="0"/>
          <a:chOff x="0" y="0"/>
          <a:chExt cx="0" cy="0"/>
        </a:xfrm>
      </p:grpSpPr>
      <p:pic>
        <p:nvPicPr>
          <p:cNvPr id="212" name="Google Shape;212;p40" descr="The Hydration Rap is a favorite among students in Mr. Horne's Health &amp; PE classes. Learn more about hydration now!  &#10;&#10;HYDRATION LYRICS:&#10;&#10;Hydration...&#10;&#10;Thirsty, drink&#10;Water, drink&#10;Wake up, drink&#10;Fill up, drink&#10;Workout, drink&#10;Sweat loss, drink&#10;Hydrate, drink&#10;Hydrate, drink&#10;&#10;Now I done grew up ‘round some people livin’ their life real dehydrated&#10;Won’t reach ya’ peak as an ath-a-lete feel weak fatigue’s awaitin’&#10;Check the color of ya’ pee see the degree of your hydration&#10;If it’s clear you’re (urine) in the clear, if dark need water activation&#10;Never consume soda dude, ya’ gotta make that vow soon&#10;I’m gonna give it up fillin’ up my cup see my health improve&#10;Changin’ by the minute with much sweat loss in the heat&#10;Took a sip then another sip then somebody said to me&#10;&#10;Why ya’ barely sippin’ only two or three cups&#10;I’ma teach ya’ how to stay hydrated up&#10;First ya’ get a huge cooler full of water&#10;Then you drink from it,&#10;Ca-ca-cooler full of water&#10;Then you drink from it&#10;Ya’ fill up a few bottles &#10;then drink throughout the day&#10;All lethargic feelings go away&#10;I gotta’ huge cooler full of water&#10;And you drink from it&#10;Ca-ca-cooler full of water&#10;I’ma drink from it&#10;&#10;Thirsty, drink&#10;Water, drink&#10;Wake up, drink&#10;Fill up, drink&#10;Workout, drink&#10;Sweat loss, drink&#10;Hydrate, drink&#10;Hydrate, drink&#10;&#10;Okay, now open ya’ mind and listen to me students&#10;I’m in ya’ conscience if you do not hear me &#10;then you will be uh thirsty students&#10;Sugar and caffeine stop right now &#10;and I’m hoping to have ya’ feelin’ healthy students&#10;If ya’ take another one down gonna’ drown &#10;in some poison abusin’ ya’ limits&#10;Hope that ya’ feelin’ the vibe, feelin’ replenished alive&#10;Often drink water keepin’ ya’ cell machinery &#10;well enough so it can survive&#10;This is how you capitalize, this is healthy advice, guidelines advise&#10;Drink water first to quench ya’ thirst&#10;no matter school or sports so strive to dive in head first&#10;&#10;Why ya’ barely sippin’ only two or three cups&#10;I’ma teach ya’ how to stay hydrated up&#10;First ya’ get a huge cooler full of water&#10;Then you drink from it,&#10;Ca-ca-cooler full of water&#10;Then you drink from it&#10;Ya’ fill up a few bottles &#10;then drink throughout the day&#10;All lethargic feelings go away&#10;I gotta’ huge cooler full of water&#10;And you drink from it&#10;Ca-ca-cooler full of water&#10;I’ma drink from it&#10;&#10;Thirsty, drink&#10;Water, drink&#10;Wake up, drink&#10;Fill up, drink&#10;Workout, drink&#10;Sweat loss, drink&#10;Hydrate, drink&#10;Hydrate, drink&#10;&#10;Hydrate, feel great, drink&#10;One bottle, one hundred sips, drink&#10;Fill up, do you...drink?&#10;Two bottles, two hundred sips, drink&#10;Hydrate, feel great, drink&#10;One bottle, one hundred sips, drink&#10;Fill up, do you...drink?&#10;Two bottles, two hundred sips, drink&#10;&#10;Why ya’ barely sippin’ only two or three cups&#10;I’ma teach ya’ how to stay hydrated up&#10;First ya’ get a huge cooler full of water&#10;Then you drink from it,&#10;Ca-ca-cooler full of water&#10;Then you drink from it&#10;Ya’ fill up a few bottles &#10;then drink throughout the day&#10;All lethargic feelings go away&#10;I gotta’ huge cooler full of water&#10;And you drink from it&#10;Ca-ca-cooler full of water&#10;I’ma drink from it&#10;&#10;Thirsty, drink&#10;Water, drink&#10;Wake up, drink&#10;Fill up, drink&#10;Workout, drink&#10;Sweat loss, drink&#10;Hydrate, drink&#10;Hydrate, drink&#10;&#10;Lyrics written by Andy Horne&#10;&#10;Music by Kendrick Lamar&#10;&#10;For Educational Purposes Only" title="Hydration Rap">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171775" y="563400"/>
            <a:ext cx="8957700" cy="37680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It makes up 60-70% of our body weight</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We need water to: cool our bodies, help w/digestion, absorb &amp; carry nutrients, remove waste &amp; repair the body, and cushion for organs &amp; joints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Our body loses water each day</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Skin</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Breathing</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Urine</a:t>
            </a:r>
            <a:endParaRPr>
              <a:latin typeface="Boogaloo"/>
              <a:ea typeface="Boogaloo"/>
              <a:cs typeface="Boogaloo"/>
              <a:sym typeface="Boogaloo"/>
            </a:endParaRPr>
          </a:p>
        </p:txBody>
      </p:sp>
      <p:sp>
        <p:nvSpPr>
          <p:cNvPr id="218" name="Google Shape;218;p41"/>
          <p:cNvSpPr txBox="1"/>
          <p:nvPr/>
        </p:nvSpPr>
        <p:spPr>
          <a:xfrm>
            <a:off x="856975" y="-93025"/>
            <a:ext cx="75873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Why Drink Water?</a:t>
            </a:r>
            <a:endParaRPr sz="48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title"/>
          </p:nvPr>
        </p:nvSpPr>
        <p:spPr>
          <a:xfrm>
            <a:off x="67825" y="954275"/>
            <a:ext cx="9061800" cy="39405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Foods like soup, vegetables &amp; fruit (about 20%)</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Fruits such as watermelon, grapes, oranges and apples contain a high amount of water.</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Veggies such as cucumbers, peppers, lettuce &amp; tomatoes provide a high amount water.</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Drinks (about 80%) - healthy drinks include water, milk, 100% vegetable or fruit juice </a:t>
            </a:r>
            <a:r>
              <a:rPr lang="en" sz="1800">
                <a:latin typeface="Boogaloo"/>
                <a:ea typeface="Boogaloo"/>
                <a:cs typeface="Boogaloo"/>
                <a:sym typeface="Boogaloo"/>
              </a:rPr>
              <a:t>(no more than ½ cup per day)</a:t>
            </a:r>
            <a:endParaRPr sz="1800">
              <a:latin typeface="Boogaloo"/>
              <a:ea typeface="Boogaloo"/>
              <a:cs typeface="Boogaloo"/>
              <a:sym typeface="Boogaloo"/>
            </a:endParaRPr>
          </a:p>
        </p:txBody>
      </p:sp>
      <p:sp>
        <p:nvSpPr>
          <p:cNvPr id="224" name="Google Shape;224;p42"/>
          <p:cNvSpPr txBox="1"/>
          <p:nvPr/>
        </p:nvSpPr>
        <p:spPr>
          <a:xfrm>
            <a:off x="-14350" y="-93025"/>
            <a:ext cx="91440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FF"/>
                </a:solidFill>
                <a:latin typeface="Bangers"/>
                <a:ea typeface="Bangers"/>
                <a:cs typeface="Bangers"/>
                <a:sym typeface="Bangers"/>
              </a:rPr>
              <a:t>Which Healthy Foods &amp; Drinks </a:t>
            </a:r>
            <a:endParaRPr sz="3600">
              <a:solidFill>
                <a:srgbClr val="0000FF"/>
              </a:solidFill>
              <a:latin typeface="Bangers"/>
              <a:ea typeface="Bangers"/>
              <a:cs typeface="Bangers"/>
              <a:sym typeface="Bangers"/>
            </a:endParaRPr>
          </a:p>
          <a:p>
            <a:pPr marL="0" lvl="0" indent="0" algn="ctr" rtl="0">
              <a:spcBef>
                <a:spcPts val="0"/>
              </a:spcBef>
              <a:spcAft>
                <a:spcPts val="0"/>
              </a:spcAft>
              <a:buNone/>
            </a:pPr>
            <a:r>
              <a:rPr lang="en" sz="3600">
                <a:solidFill>
                  <a:srgbClr val="0000FF"/>
                </a:solidFill>
                <a:latin typeface="Bangers"/>
                <a:ea typeface="Bangers"/>
                <a:cs typeface="Bangers"/>
                <a:sym typeface="Bangers"/>
              </a:rPr>
              <a:t>provide fluids to our body?</a:t>
            </a:r>
            <a:endParaRPr sz="36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3"/>
          <p:cNvSpPr txBox="1">
            <a:spLocks noGrp="1"/>
          </p:cNvSpPr>
          <p:nvPr>
            <p:ph type="title"/>
          </p:nvPr>
        </p:nvSpPr>
        <p:spPr>
          <a:xfrm>
            <a:off x="171775" y="1639750"/>
            <a:ext cx="8957700" cy="26916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14-18 year olds: about 7-10 cups (56-80 oz)</a:t>
            </a:r>
            <a:br>
              <a:rPr lang="en">
                <a:latin typeface="Boogaloo"/>
                <a:ea typeface="Boogaloo"/>
                <a:cs typeface="Boogaloo"/>
                <a:sym typeface="Boogaloo"/>
              </a:rPr>
            </a:b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Water should make up most of your fluid intake</a:t>
            </a:r>
            <a:endParaRPr>
              <a:latin typeface="Boogaloo"/>
              <a:ea typeface="Boogaloo"/>
              <a:cs typeface="Boogaloo"/>
              <a:sym typeface="Boogaloo"/>
            </a:endParaRPr>
          </a:p>
        </p:txBody>
      </p:sp>
      <p:sp>
        <p:nvSpPr>
          <p:cNvPr id="230" name="Google Shape;230;p43"/>
          <p:cNvSpPr txBox="1"/>
          <p:nvPr/>
        </p:nvSpPr>
        <p:spPr>
          <a:xfrm>
            <a:off x="143850" y="338450"/>
            <a:ext cx="88563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FF"/>
                </a:solidFill>
                <a:latin typeface="Bangers"/>
                <a:ea typeface="Bangers"/>
                <a:cs typeface="Bangers"/>
                <a:sym typeface="Bangers"/>
              </a:rPr>
              <a:t>How Much Water should you drink Every Day?</a:t>
            </a:r>
            <a:endParaRPr sz="36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171775" y="1124075"/>
            <a:ext cx="8957700" cy="3207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When our body does not have enough fluid.</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It happens when we do not drink enough, or if we lose too much fluids (physical activity, hot weather, or both)</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It can make it difficult for us to focus, decrease physical performance, and over heat (stress on body)</a:t>
            </a:r>
            <a:endParaRPr>
              <a:latin typeface="Boogaloo"/>
              <a:ea typeface="Boogaloo"/>
              <a:cs typeface="Boogaloo"/>
              <a:sym typeface="Boogaloo"/>
            </a:endParaRPr>
          </a:p>
        </p:txBody>
      </p:sp>
      <p:sp>
        <p:nvSpPr>
          <p:cNvPr id="236" name="Google Shape;236;p44"/>
          <p:cNvSpPr txBox="1"/>
          <p:nvPr/>
        </p:nvSpPr>
        <p:spPr>
          <a:xfrm>
            <a:off x="143850" y="213550"/>
            <a:ext cx="88563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What is Dehydration?</a:t>
            </a:r>
            <a:endParaRPr sz="48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0" y="1153323"/>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Boogaloo"/>
                <a:ea typeface="Boogaloo"/>
                <a:cs typeface="Boogaloo"/>
                <a:sym typeface="Boogaloo"/>
              </a:rPr>
              <a:t>1. Most people I know wear their seat belt:</a:t>
            </a:r>
            <a:endParaRPr sz="4800" dirty="0">
              <a:latin typeface="Boogaloo"/>
              <a:ea typeface="Boogaloo"/>
              <a:cs typeface="Boogaloo"/>
              <a:sym typeface="Boogaloo"/>
            </a:endParaRPr>
          </a:p>
        </p:txBody>
      </p:sp>
      <p:sp>
        <p:nvSpPr>
          <p:cNvPr id="3" name="Google Shape;148;p28"/>
          <p:cNvSpPr txBox="1">
            <a:spLocks/>
          </p:cNvSpPr>
          <p:nvPr/>
        </p:nvSpPr>
        <p:spPr>
          <a:xfrm>
            <a:off x="0" y="2552632"/>
            <a:ext cx="9144000" cy="2019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solidFill>
                  <a:srgbClr val="00B050"/>
                </a:solidFill>
                <a:latin typeface="Boogaloo"/>
                <a:ea typeface="Boogaloo"/>
                <a:cs typeface="Boogaloo"/>
                <a:sym typeface="Boogaloo"/>
              </a:rPr>
              <a:t>Green</a:t>
            </a:r>
            <a:r>
              <a:rPr lang="en-US" sz="4800" dirty="0" smtClean="0">
                <a:latin typeface="Boogaloo"/>
                <a:ea typeface="Boogaloo"/>
                <a:cs typeface="Boogaloo"/>
                <a:sym typeface="Boogaloo"/>
              </a:rPr>
              <a:t> = all the time</a:t>
            </a:r>
          </a:p>
          <a:p>
            <a:r>
              <a:rPr lang="en-US" sz="4800" dirty="0" smtClean="0">
                <a:solidFill>
                  <a:srgbClr val="FFFF00"/>
                </a:solidFill>
                <a:latin typeface="Boogaloo"/>
                <a:ea typeface="Boogaloo"/>
                <a:cs typeface="Boogaloo"/>
                <a:sym typeface="Boogaloo"/>
              </a:rPr>
              <a:t>Yellow</a:t>
            </a:r>
            <a:r>
              <a:rPr lang="en-US" sz="4800" dirty="0" smtClean="0">
                <a:latin typeface="Boogaloo"/>
                <a:ea typeface="Boogaloo"/>
                <a:cs typeface="Boogaloo"/>
                <a:sym typeface="Boogaloo"/>
              </a:rPr>
              <a:t> = about 50% of the time</a:t>
            </a:r>
          </a:p>
          <a:p>
            <a:r>
              <a:rPr lang="en-US" sz="4800" dirty="0" smtClean="0">
                <a:solidFill>
                  <a:srgbClr val="FF0000"/>
                </a:solidFill>
                <a:latin typeface="Boogaloo"/>
                <a:ea typeface="Boogaloo"/>
                <a:cs typeface="Boogaloo"/>
                <a:sym typeface="Boogaloo"/>
              </a:rPr>
              <a:t>Red</a:t>
            </a:r>
            <a:r>
              <a:rPr lang="en-US" sz="4800" dirty="0" smtClean="0">
                <a:latin typeface="Boogaloo"/>
                <a:ea typeface="Boogaloo"/>
                <a:cs typeface="Boogaloo"/>
                <a:sym typeface="Boogaloo"/>
              </a:rPr>
              <a:t> = Rarely or never</a:t>
            </a:r>
            <a:endParaRPr lang="en-US" sz="4800" dirty="0">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5"/>
          <p:cNvSpPr txBox="1">
            <a:spLocks noGrp="1"/>
          </p:cNvSpPr>
          <p:nvPr>
            <p:ph type="title"/>
          </p:nvPr>
        </p:nvSpPr>
        <p:spPr>
          <a:xfrm>
            <a:off x="171775" y="1124075"/>
            <a:ext cx="8957700" cy="3207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Usually by the time we are thirsty, we are already dehydrated</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The color of your urine (dark = drink more fluids)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If dehydrated, you might feel thirsty, tired, cranky, dizzy or light-headed</a:t>
            </a:r>
            <a:endParaRPr>
              <a:latin typeface="Boogaloo"/>
              <a:ea typeface="Boogaloo"/>
              <a:cs typeface="Boogaloo"/>
              <a:sym typeface="Boogaloo"/>
            </a:endParaRPr>
          </a:p>
        </p:txBody>
      </p:sp>
      <p:sp>
        <p:nvSpPr>
          <p:cNvPr id="242" name="Google Shape;242;p45"/>
          <p:cNvSpPr txBox="1"/>
          <p:nvPr/>
        </p:nvSpPr>
        <p:spPr>
          <a:xfrm>
            <a:off x="0" y="213550"/>
            <a:ext cx="91296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How do I know If I am Drinking Enough?</a:t>
            </a:r>
            <a:endParaRPr sz="48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6"/>
          <p:cNvSpPr txBox="1">
            <a:spLocks noGrp="1"/>
          </p:cNvSpPr>
          <p:nvPr>
            <p:ph type="title"/>
          </p:nvPr>
        </p:nvSpPr>
        <p:spPr>
          <a:xfrm>
            <a:off x="171775" y="1124075"/>
            <a:ext cx="8957700" cy="32073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Drink beverages with meals and snacks throughout the day</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Carry a water bottle so you can drink anywhere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Drink extra fluids before, during, and after physical activity.</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Watch for signs of dehydration</a:t>
            </a:r>
            <a:endParaRPr>
              <a:latin typeface="Boogaloo"/>
              <a:ea typeface="Boogaloo"/>
              <a:cs typeface="Boogaloo"/>
              <a:sym typeface="Boogaloo"/>
            </a:endParaRPr>
          </a:p>
        </p:txBody>
      </p:sp>
      <p:sp>
        <p:nvSpPr>
          <p:cNvPr id="248" name="Google Shape;248;p46"/>
          <p:cNvSpPr txBox="1"/>
          <p:nvPr/>
        </p:nvSpPr>
        <p:spPr>
          <a:xfrm>
            <a:off x="0" y="213550"/>
            <a:ext cx="9129600" cy="83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Ways to Avoid Dehydration</a:t>
            </a:r>
            <a:endParaRPr sz="4800">
              <a:solidFill>
                <a:srgbClr val="0000FF"/>
              </a:solidFill>
              <a:latin typeface="Bangers"/>
              <a:ea typeface="Bangers"/>
              <a:cs typeface="Bangers"/>
              <a:sym typeface="Bange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7"/>
          <p:cNvSpPr txBox="1">
            <a:spLocks noGrp="1"/>
          </p:cNvSpPr>
          <p:nvPr>
            <p:ph type="title"/>
          </p:nvPr>
        </p:nvSpPr>
        <p:spPr>
          <a:xfrm>
            <a:off x="161700" y="18783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0000FF"/>
                </a:solidFill>
                <a:latin typeface="Boogaloo"/>
                <a:ea typeface="Boogaloo"/>
                <a:cs typeface="Boogaloo"/>
                <a:sym typeface="Boogaloo"/>
              </a:rPr>
              <a:t>Drinks &amp; Added Sugar</a:t>
            </a:r>
            <a:endParaRPr sz="4800">
              <a:latin typeface="Boogaloo"/>
              <a:ea typeface="Boogaloo"/>
              <a:cs typeface="Boogaloo"/>
              <a:sym typeface="Boogaloo"/>
            </a:endParaRPr>
          </a:p>
          <a:p>
            <a:pPr marL="0" lvl="0" indent="0" algn="ctr" rtl="0">
              <a:spcBef>
                <a:spcPts val="0"/>
              </a:spcBef>
              <a:spcAft>
                <a:spcPts val="0"/>
              </a:spcAft>
              <a:buNone/>
            </a:pPr>
            <a:endParaRPr sz="4800">
              <a:latin typeface="Boogaloo"/>
              <a:ea typeface="Boogaloo"/>
              <a:cs typeface="Boogaloo"/>
              <a:sym typeface="Boogaloo"/>
            </a:endParaRPr>
          </a:p>
          <a:p>
            <a:pPr marL="0" lvl="0" indent="0" algn="ctr" rtl="0">
              <a:spcBef>
                <a:spcPts val="0"/>
              </a:spcBef>
              <a:spcAft>
                <a:spcPts val="0"/>
              </a:spcAft>
              <a:buNone/>
            </a:pPr>
            <a:r>
              <a:rPr lang="en" sz="4800">
                <a:latin typeface="Boogaloo"/>
                <a:ea typeface="Boogaloo"/>
                <a:cs typeface="Boogaloo"/>
                <a:sym typeface="Boogaloo"/>
              </a:rPr>
              <a:t>Can you guess how much </a:t>
            </a:r>
            <a:endParaRPr sz="4800">
              <a:latin typeface="Boogaloo"/>
              <a:ea typeface="Boogaloo"/>
              <a:cs typeface="Boogaloo"/>
              <a:sym typeface="Boogaloo"/>
            </a:endParaRPr>
          </a:p>
          <a:p>
            <a:pPr marL="0" lvl="0" indent="0" algn="ctr" rtl="0">
              <a:spcBef>
                <a:spcPts val="0"/>
              </a:spcBef>
              <a:spcAft>
                <a:spcPts val="0"/>
              </a:spcAft>
              <a:buNone/>
            </a:pPr>
            <a:r>
              <a:rPr lang="en" sz="4800">
                <a:latin typeface="Boogaloo"/>
                <a:ea typeface="Boogaloo"/>
                <a:cs typeface="Boogaloo"/>
                <a:sym typeface="Boogaloo"/>
              </a:rPr>
              <a:t>sugar is in each beverage?</a:t>
            </a:r>
            <a:endParaRPr sz="4800">
              <a:latin typeface="Boogaloo"/>
              <a:ea typeface="Boogaloo"/>
              <a:cs typeface="Boogaloo"/>
              <a:sym typeface="Boogalo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52" y="290194"/>
            <a:ext cx="7487695" cy="4563112"/>
          </a:xfrm>
          <a:prstGeom prst="rect">
            <a:avLst/>
          </a:prstGeom>
        </p:spPr>
      </p:pic>
    </p:spTree>
    <p:extLst>
      <p:ext uri="{BB962C8B-B14F-4D97-AF65-F5344CB8AC3E}">
        <p14:creationId xmlns:p14="http://schemas.microsoft.com/office/powerpoint/2010/main" val="99978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126" y="252089"/>
            <a:ext cx="6963747" cy="4639322"/>
          </a:xfrm>
          <a:prstGeom prst="rect">
            <a:avLst/>
          </a:prstGeom>
        </p:spPr>
      </p:pic>
    </p:spTree>
    <p:extLst>
      <p:ext uri="{BB962C8B-B14F-4D97-AF65-F5344CB8AC3E}">
        <p14:creationId xmlns:p14="http://schemas.microsoft.com/office/powerpoint/2010/main" val="393280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838" y="628379"/>
            <a:ext cx="5906324" cy="3886742"/>
          </a:xfrm>
          <a:prstGeom prst="rect">
            <a:avLst/>
          </a:prstGeom>
        </p:spPr>
      </p:pic>
    </p:spTree>
    <p:extLst>
      <p:ext uri="{BB962C8B-B14F-4D97-AF65-F5344CB8AC3E}">
        <p14:creationId xmlns:p14="http://schemas.microsoft.com/office/powerpoint/2010/main" val="345977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127" y="523589"/>
            <a:ext cx="5515745" cy="4096322"/>
          </a:xfrm>
          <a:prstGeom prst="rect">
            <a:avLst/>
          </a:prstGeom>
        </p:spPr>
      </p:pic>
    </p:spTree>
    <p:extLst>
      <p:ext uri="{BB962C8B-B14F-4D97-AF65-F5344CB8AC3E}">
        <p14:creationId xmlns:p14="http://schemas.microsoft.com/office/powerpoint/2010/main" val="51371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89" y="218746"/>
            <a:ext cx="7497221" cy="4706007"/>
          </a:xfrm>
          <a:prstGeom prst="rect">
            <a:avLst/>
          </a:prstGeom>
        </p:spPr>
      </p:pic>
    </p:spTree>
    <p:extLst>
      <p:ext uri="{BB962C8B-B14F-4D97-AF65-F5344CB8AC3E}">
        <p14:creationId xmlns:p14="http://schemas.microsoft.com/office/powerpoint/2010/main" val="5717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15" y="94904"/>
            <a:ext cx="7478169" cy="4953691"/>
          </a:xfrm>
          <a:prstGeom prst="rect">
            <a:avLst/>
          </a:prstGeom>
        </p:spPr>
      </p:pic>
    </p:spTree>
    <p:extLst>
      <p:ext uri="{BB962C8B-B14F-4D97-AF65-F5344CB8AC3E}">
        <p14:creationId xmlns:p14="http://schemas.microsoft.com/office/powerpoint/2010/main" val="3925601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21" y="514063"/>
            <a:ext cx="7582958" cy="4115374"/>
          </a:xfrm>
          <a:prstGeom prst="rect">
            <a:avLst/>
          </a:prstGeom>
        </p:spPr>
      </p:pic>
    </p:spTree>
    <p:extLst>
      <p:ext uri="{BB962C8B-B14F-4D97-AF65-F5344CB8AC3E}">
        <p14:creationId xmlns:p14="http://schemas.microsoft.com/office/powerpoint/2010/main" val="307051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0" y="1153323"/>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Boogaloo"/>
                <a:ea typeface="Boogaloo"/>
                <a:cs typeface="Boogaloo"/>
                <a:sym typeface="Boogaloo"/>
              </a:rPr>
              <a:t>2. I wear my seat belt:</a:t>
            </a:r>
            <a:endParaRPr sz="4800" dirty="0">
              <a:latin typeface="Boogaloo"/>
              <a:ea typeface="Boogaloo"/>
              <a:cs typeface="Boogaloo"/>
              <a:sym typeface="Boogaloo"/>
            </a:endParaRPr>
          </a:p>
        </p:txBody>
      </p:sp>
      <p:sp>
        <p:nvSpPr>
          <p:cNvPr id="3" name="Google Shape;148;p28"/>
          <p:cNvSpPr txBox="1">
            <a:spLocks/>
          </p:cNvSpPr>
          <p:nvPr/>
        </p:nvSpPr>
        <p:spPr>
          <a:xfrm>
            <a:off x="0" y="2552632"/>
            <a:ext cx="9144000" cy="2019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solidFill>
                  <a:srgbClr val="00B050"/>
                </a:solidFill>
                <a:latin typeface="Boogaloo"/>
                <a:ea typeface="Boogaloo"/>
                <a:cs typeface="Boogaloo"/>
                <a:sym typeface="Boogaloo"/>
              </a:rPr>
              <a:t>Green</a:t>
            </a:r>
            <a:r>
              <a:rPr lang="en-US" sz="4800" dirty="0" smtClean="0">
                <a:latin typeface="Boogaloo"/>
                <a:ea typeface="Boogaloo"/>
                <a:cs typeface="Boogaloo"/>
                <a:sym typeface="Boogaloo"/>
              </a:rPr>
              <a:t> = all the time</a:t>
            </a:r>
          </a:p>
          <a:p>
            <a:r>
              <a:rPr lang="en-US" sz="4800" dirty="0" smtClean="0">
                <a:solidFill>
                  <a:srgbClr val="FFFF00"/>
                </a:solidFill>
                <a:latin typeface="Boogaloo"/>
                <a:ea typeface="Boogaloo"/>
                <a:cs typeface="Boogaloo"/>
                <a:sym typeface="Boogaloo"/>
              </a:rPr>
              <a:t>Yellow</a:t>
            </a:r>
            <a:r>
              <a:rPr lang="en-US" sz="4800" dirty="0" smtClean="0">
                <a:latin typeface="Boogaloo"/>
                <a:ea typeface="Boogaloo"/>
                <a:cs typeface="Boogaloo"/>
                <a:sym typeface="Boogaloo"/>
              </a:rPr>
              <a:t> = about 50% of the time</a:t>
            </a:r>
          </a:p>
          <a:p>
            <a:r>
              <a:rPr lang="en-US" sz="4800" dirty="0" smtClean="0">
                <a:solidFill>
                  <a:srgbClr val="FF0000"/>
                </a:solidFill>
                <a:latin typeface="Boogaloo"/>
                <a:ea typeface="Boogaloo"/>
                <a:cs typeface="Boogaloo"/>
                <a:sym typeface="Boogaloo"/>
              </a:rPr>
              <a:t>Red</a:t>
            </a:r>
            <a:r>
              <a:rPr lang="en-US" sz="4800" dirty="0" smtClean="0">
                <a:latin typeface="Boogaloo"/>
                <a:ea typeface="Boogaloo"/>
                <a:cs typeface="Boogaloo"/>
                <a:sym typeface="Boogaloo"/>
              </a:rPr>
              <a:t> = Rarely or never</a:t>
            </a:r>
            <a:endParaRPr lang="en-US" sz="4800" dirty="0">
              <a:latin typeface="Boogaloo"/>
              <a:ea typeface="Boogaloo"/>
              <a:cs typeface="Boogaloo"/>
              <a:sym typeface="Boogaloo"/>
            </a:endParaRPr>
          </a:p>
        </p:txBody>
      </p:sp>
    </p:spTree>
    <p:extLst>
      <p:ext uri="{BB962C8B-B14F-4D97-AF65-F5344CB8AC3E}">
        <p14:creationId xmlns:p14="http://schemas.microsoft.com/office/powerpoint/2010/main" val="378096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57" y="456905"/>
            <a:ext cx="7592485" cy="4229690"/>
          </a:xfrm>
          <a:prstGeom prst="rect">
            <a:avLst/>
          </a:prstGeom>
        </p:spPr>
      </p:pic>
    </p:spTree>
    <p:extLst>
      <p:ext uri="{BB962C8B-B14F-4D97-AF65-F5344CB8AC3E}">
        <p14:creationId xmlns:p14="http://schemas.microsoft.com/office/powerpoint/2010/main" val="177706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784" y="690300"/>
            <a:ext cx="7030431" cy="3762900"/>
          </a:xfrm>
          <a:prstGeom prst="rect">
            <a:avLst/>
          </a:prstGeom>
        </p:spPr>
      </p:pic>
    </p:spTree>
    <p:extLst>
      <p:ext uri="{BB962C8B-B14F-4D97-AF65-F5344CB8AC3E}">
        <p14:creationId xmlns:p14="http://schemas.microsoft.com/office/powerpoint/2010/main" val="350835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21" y="418799"/>
            <a:ext cx="7401958" cy="4305901"/>
          </a:xfrm>
          <a:prstGeom prst="rect">
            <a:avLst/>
          </a:prstGeom>
        </p:spPr>
      </p:pic>
    </p:spTree>
    <p:extLst>
      <p:ext uri="{BB962C8B-B14F-4D97-AF65-F5344CB8AC3E}">
        <p14:creationId xmlns:p14="http://schemas.microsoft.com/office/powerpoint/2010/main" val="3988767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42" y="190167"/>
            <a:ext cx="7459116" cy="4763165"/>
          </a:xfrm>
          <a:prstGeom prst="rect">
            <a:avLst/>
          </a:prstGeom>
        </p:spPr>
      </p:pic>
    </p:spTree>
    <p:extLst>
      <p:ext uri="{BB962C8B-B14F-4D97-AF65-F5344CB8AC3E}">
        <p14:creationId xmlns:p14="http://schemas.microsoft.com/office/powerpoint/2010/main" val="265710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57" y="71088"/>
            <a:ext cx="7592485" cy="5001323"/>
          </a:xfrm>
          <a:prstGeom prst="rect">
            <a:avLst/>
          </a:prstGeom>
        </p:spPr>
      </p:pic>
    </p:spTree>
    <p:extLst>
      <p:ext uri="{BB962C8B-B14F-4D97-AF65-F5344CB8AC3E}">
        <p14:creationId xmlns:p14="http://schemas.microsoft.com/office/powerpoint/2010/main" val="403541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58" y="333062"/>
            <a:ext cx="7411484" cy="4477375"/>
          </a:xfrm>
          <a:prstGeom prst="rect">
            <a:avLst/>
          </a:prstGeom>
        </p:spPr>
      </p:pic>
    </p:spTree>
    <p:extLst>
      <p:ext uri="{BB962C8B-B14F-4D97-AF65-F5344CB8AC3E}">
        <p14:creationId xmlns:p14="http://schemas.microsoft.com/office/powerpoint/2010/main" val="3381772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6" y="242562"/>
            <a:ext cx="7535327" cy="4658375"/>
          </a:xfrm>
          <a:prstGeom prst="rect">
            <a:avLst/>
          </a:prstGeom>
        </p:spPr>
      </p:pic>
    </p:spTree>
    <p:extLst>
      <p:ext uri="{BB962C8B-B14F-4D97-AF65-F5344CB8AC3E}">
        <p14:creationId xmlns:p14="http://schemas.microsoft.com/office/powerpoint/2010/main" val="859492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42" y="194931"/>
            <a:ext cx="7097115" cy="4753638"/>
          </a:xfrm>
          <a:prstGeom prst="rect">
            <a:avLst/>
          </a:prstGeom>
        </p:spPr>
      </p:pic>
    </p:spTree>
    <p:extLst>
      <p:ext uri="{BB962C8B-B14F-4D97-AF65-F5344CB8AC3E}">
        <p14:creationId xmlns:p14="http://schemas.microsoft.com/office/powerpoint/2010/main" val="412999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969" y="299720"/>
            <a:ext cx="6716062" cy="4544059"/>
          </a:xfrm>
          <a:prstGeom prst="rect">
            <a:avLst/>
          </a:prstGeom>
        </p:spPr>
      </p:pic>
    </p:spTree>
    <p:extLst>
      <p:ext uri="{BB962C8B-B14F-4D97-AF65-F5344CB8AC3E}">
        <p14:creationId xmlns:p14="http://schemas.microsoft.com/office/powerpoint/2010/main" val="2477513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575" y="385457"/>
            <a:ext cx="5734850" cy="4372585"/>
          </a:xfrm>
          <a:prstGeom prst="rect">
            <a:avLst/>
          </a:prstGeom>
        </p:spPr>
      </p:pic>
    </p:spTree>
    <p:extLst>
      <p:ext uri="{BB962C8B-B14F-4D97-AF65-F5344CB8AC3E}">
        <p14:creationId xmlns:p14="http://schemas.microsoft.com/office/powerpoint/2010/main" val="27220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0" y="1153323"/>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Boogaloo"/>
                <a:ea typeface="Boogaloo"/>
                <a:cs typeface="Boogaloo"/>
                <a:sym typeface="Boogaloo"/>
              </a:rPr>
              <a:t>3. Most people I know wear a bicycle helmet:</a:t>
            </a:r>
            <a:endParaRPr sz="4800" dirty="0">
              <a:latin typeface="Boogaloo"/>
              <a:ea typeface="Boogaloo"/>
              <a:cs typeface="Boogaloo"/>
              <a:sym typeface="Boogaloo"/>
            </a:endParaRPr>
          </a:p>
        </p:txBody>
      </p:sp>
      <p:sp>
        <p:nvSpPr>
          <p:cNvPr id="3" name="Google Shape;148;p28"/>
          <p:cNvSpPr txBox="1">
            <a:spLocks/>
          </p:cNvSpPr>
          <p:nvPr/>
        </p:nvSpPr>
        <p:spPr>
          <a:xfrm>
            <a:off x="0" y="2552632"/>
            <a:ext cx="9144000" cy="2019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solidFill>
                  <a:srgbClr val="00B050"/>
                </a:solidFill>
                <a:latin typeface="Boogaloo"/>
                <a:ea typeface="Boogaloo"/>
                <a:cs typeface="Boogaloo"/>
                <a:sym typeface="Boogaloo"/>
              </a:rPr>
              <a:t>Green</a:t>
            </a:r>
            <a:r>
              <a:rPr lang="en-US" sz="4800" dirty="0" smtClean="0">
                <a:latin typeface="Boogaloo"/>
                <a:ea typeface="Boogaloo"/>
                <a:cs typeface="Boogaloo"/>
                <a:sym typeface="Boogaloo"/>
              </a:rPr>
              <a:t> = all the time</a:t>
            </a:r>
          </a:p>
          <a:p>
            <a:r>
              <a:rPr lang="en-US" sz="4800" dirty="0" smtClean="0">
                <a:solidFill>
                  <a:srgbClr val="FFFF00"/>
                </a:solidFill>
                <a:latin typeface="Boogaloo"/>
                <a:ea typeface="Boogaloo"/>
                <a:cs typeface="Boogaloo"/>
                <a:sym typeface="Boogaloo"/>
              </a:rPr>
              <a:t>Yellow</a:t>
            </a:r>
            <a:r>
              <a:rPr lang="en-US" sz="4800" dirty="0" smtClean="0">
                <a:latin typeface="Boogaloo"/>
                <a:ea typeface="Boogaloo"/>
                <a:cs typeface="Boogaloo"/>
                <a:sym typeface="Boogaloo"/>
              </a:rPr>
              <a:t> = about 50% of the time</a:t>
            </a:r>
          </a:p>
          <a:p>
            <a:r>
              <a:rPr lang="en-US" sz="4800" dirty="0" smtClean="0">
                <a:solidFill>
                  <a:srgbClr val="FF0000"/>
                </a:solidFill>
                <a:latin typeface="Boogaloo"/>
                <a:ea typeface="Boogaloo"/>
                <a:cs typeface="Boogaloo"/>
                <a:sym typeface="Boogaloo"/>
              </a:rPr>
              <a:t>Red</a:t>
            </a:r>
            <a:r>
              <a:rPr lang="en-US" sz="4800" dirty="0" smtClean="0">
                <a:latin typeface="Boogaloo"/>
                <a:ea typeface="Boogaloo"/>
                <a:cs typeface="Boogaloo"/>
                <a:sym typeface="Boogaloo"/>
              </a:rPr>
              <a:t> = Rarely or never</a:t>
            </a:r>
            <a:endParaRPr lang="en-US" sz="4800" dirty="0">
              <a:latin typeface="Boogaloo"/>
              <a:ea typeface="Boogaloo"/>
              <a:cs typeface="Boogaloo"/>
              <a:sym typeface="Boogaloo"/>
            </a:endParaRPr>
          </a:p>
        </p:txBody>
      </p:sp>
    </p:spTree>
    <p:extLst>
      <p:ext uri="{BB962C8B-B14F-4D97-AF65-F5344CB8AC3E}">
        <p14:creationId xmlns:p14="http://schemas.microsoft.com/office/powerpoint/2010/main" val="3026848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127" y="428326"/>
            <a:ext cx="6601746" cy="4286848"/>
          </a:xfrm>
          <a:prstGeom prst="rect">
            <a:avLst/>
          </a:prstGeom>
        </p:spPr>
      </p:pic>
    </p:spTree>
    <p:extLst>
      <p:ext uri="{BB962C8B-B14F-4D97-AF65-F5344CB8AC3E}">
        <p14:creationId xmlns:p14="http://schemas.microsoft.com/office/powerpoint/2010/main" val="2268898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06" y="371168"/>
            <a:ext cx="6544588" cy="4401164"/>
          </a:xfrm>
          <a:prstGeom prst="rect">
            <a:avLst/>
          </a:prstGeom>
        </p:spPr>
      </p:pic>
    </p:spTree>
    <p:extLst>
      <p:ext uri="{BB962C8B-B14F-4D97-AF65-F5344CB8AC3E}">
        <p14:creationId xmlns:p14="http://schemas.microsoft.com/office/powerpoint/2010/main" val="965569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048" y="290194"/>
            <a:ext cx="6477904" cy="4563112"/>
          </a:xfrm>
          <a:prstGeom prst="rect">
            <a:avLst/>
          </a:prstGeom>
        </p:spPr>
      </p:pic>
    </p:spTree>
    <p:extLst>
      <p:ext uri="{BB962C8B-B14F-4D97-AF65-F5344CB8AC3E}">
        <p14:creationId xmlns:p14="http://schemas.microsoft.com/office/powerpoint/2010/main" val="1373943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995" y="714116"/>
            <a:ext cx="6516009" cy="3715268"/>
          </a:xfrm>
          <a:prstGeom prst="rect">
            <a:avLst/>
          </a:prstGeom>
        </p:spPr>
      </p:pic>
    </p:spTree>
    <p:extLst>
      <p:ext uri="{BB962C8B-B14F-4D97-AF65-F5344CB8AC3E}">
        <p14:creationId xmlns:p14="http://schemas.microsoft.com/office/powerpoint/2010/main" val="3919021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43" y="461668"/>
            <a:ext cx="6373114" cy="4220164"/>
          </a:xfrm>
          <a:prstGeom prst="rect">
            <a:avLst/>
          </a:prstGeom>
        </p:spPr>
      </p:pic>
    </p:spTree>
    <p:extLst>
      <p:ext uri="{BB962C8B-B14F-4D97-AF65-F5344CB8AC3E}">
        <p14:creationId xmlns:p14="http://schemas.microsoft.com/office/powerpoint/2010/main" val="1326215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679" y="380694"/>
            <a:ext cx="6382641" cy="4382112"/>
          </a:xfrm>
          <a:prstGeom prst="rect">
            <a:avLst/>
          </a:prstGeom>
        </p:spPr>
      </p:pic>
    </p:spTree>
    <p:extLst>
      <p:ext uri="{BB962C8B-B14F-4D97-AF65-F5344CB8AC3E}">
        <p14:creationId xmlns:p14="http://schemas.microsoft.com/office/powerpoint/2010/main" val="1329545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890" y="366404"/>
            <a:ext cx="6592220" cy="4410691"/>
          </a:xfrm>
          <a:prstGeom prst="rect">
            <a:avLst/>
          </a:prstGeom>
        </p:spPr>
      </p:pic>
    </p:spTree>
    <p:extLst>
      <p:ext uri="{BB962C8B-B14F-4D97-AF65-F5344CB8AC3E}">
        <p14:creationId xmlns:p14="http://schemas.microsoft.com/office/powerpoint/2010/main" val="1053275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06" y="490247"/>
            <a:ext cx="6544588" cy="4163006"/>
          </a:xfrm>
          <a:prstGeom prst="rect">
            <a:avLst/>
          </a:prstGeom>
        </p:spPr>
      </p:pic>
    </p:spTree>
    <p:extLst>
      <p:ext uri="{BB962C8B-B14F-4D97-AF65-F5344CB8AC3E}">
        <p14:creationId xmlns:p14="http://schemas.microsoft.com/office/powerpoint/2010/main" val="2469384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916" y="366404"/>
            <a:ext cx="6754168" cy="4410691"/>
          </a:xfrm>
          <a:prstGeom prst="rect">
            <a:avLst/>
          </a:prstGeom>
        </p:spPr>
      </p:pic>
    </p:spTree>
    <p:extLst>
      <p:ext uri="{BB962C8B-B14F-4D97-AF65-F5344CB8AC3E}">
        <p14:creationId xmlns:p14="http://schemas.microsoft.com/office/powerpoint/2010/main" val="1301714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233"/>
          <a:stretch/>
        </p:blipFill>
        <p:spPr>
          <a:xfrm>
            <a:off x="1347337" y="314010"/>
            <a:ext cx="6449325" cy="4143690"/>
          </a:xfrm>
          <a:prstGeom prst="rect">
            <a:avLst/>
          </a:prstGeom>
        </p:spPr>
      </p:pic>
    </p:spTree>
    <p:extLst>
      <p:ext uri="{BB962C8B-B14F-4D97-AF65-F5344CB8AC3E}">
        <p14:creationId xmlns:p14="http://schemas.microsoft.com/office/powerpoint/2010/main" val="332770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0" y="1153323"/>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Boogaloo"/>
                <a:ea typeface="Boogaloo"/>
                <a:cs typeface="Boogaloo"/>
                <a:sym typeface="Boogaloo"/>
              </a:rPr>
              <a:t>4. I wear a bicyle helmet</a:t>
            </a:r>
            <a:endParaRPr sz="4800" dirty="0">
              <a:latin typeface="Boogaloo"/>
              <a:ea typeface="Boogaloo"/>
              <a:cs typeface="Boogaloo"/>
              <a:sym typeface="Boogaloo"/>
            </a:endParaRPr>
          </a:p>
        </p:txBody>
      </p:sp>
      <p:sp>
        <p:nvSpPr>
          <p:cNvPr id="3" name="Google Shape;148;p28"/>
          <p:cNvSpPr txBox="1">
            <a:spLocks/>
          </p:cNvSpPr>
          <p:nvPr/>
        </p:nvSpPr>
        <p:spPr>
          <a:xfrm>
            <a:off x="0" y="2552632"/>
            <a:ext cx="9144000" cy="2019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solidFill>
                  <a:srgbClr val="00B050"/>
                </a:solidFill>
                <a:latin typeface="Boogaloo"/>
                <a:ea typeface="Boogaloo"/>
                <a:cs typeface="Boogaloo"/>
                <a:sym typeface="Boogaloo"/>
              </a:rPr>
              <a:t>Green</a:t>
            </a:r>
            <a:r>
              <a:rPr lang="en-US" sz="4800" dirty="0" smtClean="0">
                <a:latin typeface="Boogaloo"/>
                <a:ea typeface="Boogaloo"/>
                <a:cs typeface="Boogaloo"/>
                <a:sym typeface="Boogaloo"/>
              </a:rPr>
              <a:t> = all the time</a:t>
            </a:r>
          </a:p>
          <a:p>
            <a:r>
              <a:rPr lang="en-US" sz="4800" dirty="0" smtClean="0">
                <a:solidFill>
                  <a:srgbClr val="FFFF00"/>
                </a:solidFill>
                <a:latin typeface="Boogaloo"/>
                <a:ea typeface="Boogaloo"/>
                <a:cs typeface="Boogaloo"/>
                <a:sym typeface="Boogaloo"/>
              </a:rPr>
              <a:t>Yellow</a:t>
            </a:r>
            <a:r>
              <a:rPr lang="en-US" sz="4800" dirty="0" smtClean="0">
                <a:latin typeface="Boogaloo"/>
                <a:ea typeface="Boogaloo"/>
                <a:cs typeface="Boogaloo"/>
                <a:sym typeface="Boogaloo"/>
              </a:rPr>
              <a:t> = about 50% of the time</a:t>
            </a:r>
          </a:p>
          <a:p>
            <a:r>
              <a:rPr lang="en-US" sz="4800" dirty="0" smtClean="0">
                <a:solidFill>
                  <a:srgbClr val="FF0000"/>
                </a:solidFill>
                <a:latin typeface="Boogaloo"/>
                <a:ea typeface="Boogaloo"/>
                <a:cs typeface="Boogaloo"/>
                <a:sym typeface="Boogaloo"/>
              </a:rPr>
              <a:t>Red</a:t>
            </a:r>
            <a:r>
              <a:rPr lang="en-US" sz="4800" dirty="0" smtClean="0">
                <a:latin typeface="Boogaloo"/>
                <a:ea typeface="Boogaloo"/>
                <a:cs typeface="Boogaloo"/>
                <a:sym typeface="Boogaloo"/>
              </a:rPr>
              <a:t> = Rarely or never</a:t>
            </a:r>
            <a:endParaRPr lang="en-US" sz="4800" dirty="0">
              <a:latin typeface="Boogaloo"/>
              <a:ea typeface="Boogaloo"/>
              <a:cs typeface="Boogaloo"/>
              <a:sym typeface="Boogaloo"/>
            </a:endParaRPr>
          </a:p>
        </p:txBody>
      </p:sp>
    </p:spTree>
    <p:extLst>
      <p:ext uri="{BB962C8B-B14F-4D97-AF65-F5344CB8AC3E}">
        <p14:creationId xmlns:p14="http://schemas.microsoft.com/office/powerpoint/2010/main" val="1248525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680" y="394983"/>
            <a:ext cx="6020640" cy="4353533"/>
          </a:xfrm>
          <a:prstGeom prst="rect">
            <a:avLst/>
          </a:prstGeom>
        </p:spPr>
      </p:pic>
    </p:spTree>
    <p:extLst>
      <p:ext uri="{BB962C8B-B14F-4D97-AF65-F5344CB8AC3E}">
        <p14:creationId xmlns:p14="http://schemas.microsoft.com/office/powerpoint/2010/main" val="3549431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706" y="514063"/>
            <a:ext cx="6182588" cy="4115374"/>
          </a:xfrm>
          <a:prstGeom prst="rect">
            <a:avLst/>
          </a:prstGeom>
        </p:spPr>
      </p:pic>
    </p:spTree>
    <p:extLst>
      <p:ext uri="{BB962C8B-B14F-4D97-AF65-F5344CB8AC3E}">
        <p14:creationId xmlns:p14="http://schemas.microsoft.com/office/powerpoint/2010/main" val="4117391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600" y="433089"/>
            <a:ext cx="6620799" cy="4277322"/>
          </a:xfrm>
          <a:prstGeom prst="rect">
            <a:avLst/>
          </a:prstGeom>
        </p:spPr>
      </p:pic>
    </p:spTree>
    <p:extLst>
      <p:ext uri="{BB962C8B-B14F-4D97-AF65-F5344CB8AC3E}">
        <p14:creationId xmlns:p14="http://schemas.microsoft.com/office/powerpoint/2010/main" val="1340814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188850" y="21508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Boogaloo"/>
                <a:ea typeface="Boogaloo"/>
                <a:cs typeface="Boogaloo"/>
                <a:sym typeface="Boogaloo"/>
              </a:rPr>
              <a:t>What are the top 5 </a:t>
            </a:r>
            <a:endParaRPr sz="4800">
              <a:latin typeface="Boogaloo"/>
              <a:ea typeface="Boogaloo"/>
              <a:cs typeface="Boogaloo"/>
              <a:sym typeface="Boogaloo"/>
            </a:endParaRPr>
          </a:p>
          <a:p>
            <a:pPr marL="0" lvl="0" indent="0" algn="ctr" rtl="0">
              <a:spcBef>
                <a:spcPts val="0"/>
              </a:spcBef>
              <a:spcAft>
                <a:spcPts val="0"/>
              </a:spcAft>
              <a:buNone/>
            </a:pPr>
            <a:r>
              <a:rPr lang="en" sz="4800">
                <a:solidFill>
                  <a:srgbClr val="0000FF"/>
                </a:solidFill>
                <a:latin typeface="Boogaloo"/>
                <a:ea typeface="Boogaloo"/>
                <a:cs typeface="Boogaloo"/>
                <a:sym typeface="Boogaloo"/>
              </a:rPr>
              <a:t>influences</a:t>
            </a:r>
            <a:r>
              <a:rPr lang="en" sz="4800">
                <a:latin typeface="Boogaloo"/>
                <a:ea typeface="Boogaloo"/>
                <a:cs typeface="Boogaloo"/>
                <a:sym typeface="Boogaloo"/>
              </a:rPr>
              <a:t> on your nutrition? </a:t>
            </a:r>
            <a:endParaRPr sz="4800">
              <a:latin typeface="Boogaloo"/>
              <a:ea typeface="Boogaloo"/>
              <a:cs typeface="Boogaloo"/>
              <a:sym typeface="Boogaloo"/>
            </a:endParaRPr>
          </a:p>
          <a:p>
            <a:pPr marL="0" lvl="0" indent="0" algn="ctr" rtl="0">
              <a:spcBef>
                <a:spcPts val="0"/>
              </a:spcBef>
              <a:spcAft>
                <a:spcPts val="0"/>
              </a:spcAft>
              <a:buNone/>
            </a:pPr>
            <a:endParaRPr sz="4800">
              <a:latin typeface="Boogaloo"/>
              <a:ea typeface="Boogaloo"/>
              <a:cs typeface="Boogaloo"/>
              <a:sym typeface="Boogaloo"/>
            </a:endParaRPr>
          </a:p>
          <a:p>
            <a:pPr marL="0" lvl="0" indent="0" algn="ctr" rtl="0">
              <a:spcBef>
                <a:spcPts val="0"/>
              </a:spcBef>
              <a:spcAft>
                <a:spcPts val="0"/>
              </a:spcAft>
              <a:buNone/>
            </a:pPr>
            <a:r>
              <a:rPr lang="en" sz="4800">
                <a:latin typeface="Boogaloo"/>
                <a:ea typeface="Boogaloo"/>
                <a:cs typeface="Boogaloo"/>
                <a:sym typeface="Boogaloo"/>
              </a:rPr>
              <a:t>In other words, what has caused </a:t>
            </a:r>
            <a:br>
              <a:rPr lang="en" sz="4800">
                <a:latin typeface="Boogaloo"/>
                <a:ea typeface="Boogaloo"/>
                <a:cs typeface="Boogaloo"/>
                <a:sym typeface="Boogaloo"/>
              </a:rPr>
            </a:br>
            <a:r>
              <a:rPr lang="en" sz="4800">
                <a:latin typeface="Boogaloo"/>
                <a:ea typeface="Boogaloo"/>
                <a:cs typeface="Boogaloo"/>
                <a:sym typeface="Boogaloo"/>
              </a:rPr>
              <a:t>you to eat the way you do?  </a:t>
            </a:r>
            <a:endParaRPr sz="4800">
              <a:latin typeface="Boogaloo"/>
              <a:ea typeface="Boogaloo"/>
              <a:cs typeface="Boogaloo"/>
              <a:sym typeface="Boogalo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9"/>
          <p:cNvSpPr txBox="1">
            <a:spLocks noGrp="1"/>
          </p:cNvSpPr>
          <p:nvPr>
            <p:ph type="title"/>
          </p:nvPr>
        </p:nvSpPr>
        <p:spPr>
          <a:xfrm>
            <a:off x="2417300" y="311050"/>
            <a:ext cx="3690000" cy="4365900"/>
          </a:xfrm>
          <a:prstGeom prst="rect">
            <a:avLst/>
          </a:prstGeom>
        </p:spPr>
        <p:txBody>
          <a:bodyPr spcFirstLastPara="1" wrap="square" lIns="91425" tIns="91425" rIns="91425" bIns="91425" anchor="ctr"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Parents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Peers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Culture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Advertising</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Family Traditions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Values &amp; attitudes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Education</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School/Class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Cost</a:t>
            </a:r>
            <a:endParaRPr>
              <a:latin typeface="Boogaloo"/>
              <a:ea typeface="Boogaloo"/>
              <a:cs typeface="Boogaloo"/>
              <a:sym typeface="Boogaloo"/>
            </a:endParaRPr>
          </a:p>
        </p:txBody>
      </p:sp>
      <p:sp>
        <p:nvSpPr>
          <p:cNvPr id="264" name="Google Shape;264;p49"/>
          <p:cNvSpPr txBox="1">
            <a:spLocks noGrp="1"/>
          </p:cNvSpPr>
          <p:nvPr>
            <p:ph type="title"/>
          </p:nvPr>
        </p:nvSpPr>
        <p:spPr>
          <a:xfrm>
            <a:off x="6054900" y="311050"/>
            <a:ext cx="3690000" cy="4365900"/>
          </a:xfrm>
          <a:prstGeom prst="rect">
            <a:avLst/>
          </a:prstGeom>
        </p:spPr>
        <p:txBody>
          <a:bodyPr spcFirstLastPara="1" wrap="square" lIns="91425" tIns="91425" rIns="91425" bIns="91425" anchor="ctr" anchorCtr="0">
            <a:noAutofit/>
          </a:bodyPr>
          <a:lstStyle/>
          <a:p>
            <a:pPr marL="457200" lvl="0" indent="-457200" algn="l" rtl="0">
              <a:spcBef>
                <a:spcPts val="0"/>
              </a:spcBef>
              <a:spcAft>
                <a:spcPts val="0"/>
              </a:spcAft>
              <a:buSzPts val="3600"/>
              <a:buFont typeface="Boogaloo"/>
              <a:buChar char="●"/>
            </a:pPr>
            <a:r>
              <a:rPr lang="en">
                <a:latin typeface="Boogaloo"/>
                <a:ea typeface="Boogaloo"/>
                <a:cs typeface="Boogaloo"/>
                <a:sym typeface="Boogaloo"/>
              </a:rPr>
              <a:t>Convenience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Time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Sports</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Taste</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Weight control</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Religion</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Pregnancy</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Travel</a:t>
            </a:r>
            <a:endParaRPr>
              <a:latin typeface="Boogaloo"/>
              <a:ea typeface="Boogaloo"/>
              <a:cs typeface="Boogaloo"/>
              <a:sym typeface="Boogaloo"/>
            </a:endParaRPr>
          </a:p>
          <a:p>
            <a:pPr marL="457200" lvl="0" indent="-457200" algn="l" rtl="0">
              <a:spcBef>
                <a:spcPts val="0"/>
              </a:spcBef>
              <a:spcAft>
                <a:spcPts val="0"/>
              </a:spcAft>
              <a:buSzPts val="3600"/>
              <a:buFont typeface="Boogaloo"/>
              <a:buChar char="●"/>
            </a:pPr>
            <a:r>
              <a:rPr lang="en">
                <a:latin typeface="Boogaloo"/>
                <a:ea typeface="Boogaloo"/>
                <a:cs typeface="Boogaloo"/>
                <a:sym typeface="Boogaloo"/>
              </a:rPr>
              <a:t>Limited Choice</a:t>
            </a:r>
            <a:endParaRPr>
              <a:latin typeface="Boogaloo"/>
              <a:ea typeface="Boogaloo"/>
              <a:cs typeface="Boogaloo"/>
              <a:sym typeface="Boogaloo"/>
            </a:endParaRPr>
          </a:p>
        </p:txBody>
      </p:sp>
      <p:sp>
        <p:nvSpPr>
          <p:cNvPr id="265" name="Google Shape;265;p49"/>
          <p:cNvSpPr txBox="1"/>
          <p:nvPr/>
        </p:nvSpPr>
        <p:spPr>
          <a:xfrm>
            <a:off x="-58675" y="749950"/>
            <a:ext cx="2520600" cy="34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FF"/>
                </a:solidFill>
                <a:latin typeface="Bangers"/>
                <a:ea typeface="Bangers"/>
                <a:cs typeface="Bangers"/>
                <a:sym typeface="Bangers"/>
              </a:rPr>
              <a:t>Some Examples</a:t>
            </a:r>
            <a:endParaRPr sz="4800">
              <a:solidFill>
                <a:srgbClr val="0000FF"/>
              </a:solidFill>
              <a:latin typeface="Bangers"/>
              <a:ea typeface="Bangers"/>
              <a:cs typeface="Bangers"/>
              <a:sym typeface="Bangers"/>
            </a:endParaRPr>
          </a:p>
          <a:p>
            <a:pPr marL="0" lvl="0" indent="0" algn="ctr" rtl="0">
              <a:spcBef>
                <a:spcPts val="0"/>
              </a:spcBef>
              <a:spcAft>
                <a:spcPts val="0"/>
              </a:spcAft>
              <a:buNone/>
            </a:pPr>
            <a:r>
              <a:rPr lang="en" sz="4800">
                <a:solidFill>
                  <a:srgbClr val="0000FF"/>
                </a:solidFill>
                <a:latin typeface="Bangers"/>
                <a:ea typeface="Bangers"/>
                <a:cs typeface="Bangers"/>
                <a:sym typeface="Bangers"/>
              </a:rPr>
              <a:t>Might Include</a:t>
            </a:r>
            <a:endParaRPr sz="4800">
              <a:solidFill>
                <a:srgbClr val="0000FF"/>
              </a:solidFill>
              <a:latin typeface="Bangers"/>
              <a:ea typeface="Bangers"/>
              <a:cs typeface="Bangers"/>
              <a:sym typeface="Banger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0"/>
          <p:cNvSpPr txBox="1">
            <a:spLocks noGrp="1"/>
          </p:cNvSpPr>
          <p:nvPr>
            <p:ph type="title"/>
          </p:nvPr>
        </p:nvSpPr>
        <p:spPr>
          <a:xfrm>
            <a:off x="146350" y="2095750"/>
            <a:ext cx="319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Francois One"/>
                <a:ea typeface="Francois One"/>
                <a:cs typeface="Francois One"/>
                <a:sym typeface="Francois One"/>
              </a:rPr>
              <a:t>Step 2 - Present Steps of Skill</a:t>
            </a:r>
            <a:endParaRPr b="1">
              <a:latin typeface="Francois One"/>
              <a:ea typeface="Francois One"/>
              <a:cs typeface="Francois One"/>
              <a:sym typeface="Francois One"/>
            </a:endParaRPr>
          </a:p>
        </p:txBody>
      </p:sp>
      <p:pic>
        <p:nvPicPr>
          <p:cNvPr id="271" name="Google Shape;271;p50"/>
          <p:cNvPicPr preferRelativeResize="0"/>
          <p:nvPr/>
        </p:nvPicPr>
        <p:blipFill rotWithShape="1">
          <a:blip r:embed="rId3">
            <a:alphaModFix/>
          </a:blip>
          <a:srcRect l="36540" t="50230" r="37093" b="11950"/>
          <a:stretch/>
        </p:blipFill>
        <p:spPr>
          <a:xfrm>
            <a:off x="3481150" y="127650"/>
            <a:ext cx="5539946" cy="49666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1"/>
          <p:cNvSpPr/>
          <p:nvPr/>
        </p:nvSpPr>
        <p:spPr>
          <a:xfrm>
            <a:off x="3578475" y="1954775"/>
            <a:ext cx="2002500" cy="1455900"/>
          </a:xfrm>
          <a:prstGeom prst="ellipse">
            <a:avLst/>
          </a:prstGeom>
          <a:noFill/>
          <a:ln w="12700" cap="flat" cmpd="sng">
            <a:solidFill>
              <a:schemeClr val="dk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1" i="0" u="none" strike="noStrike" cap="none">
              <a:solidFill>
                <a:schemeClr val="lt1"/>
              </a:solidFill>
              <a:latin typeface="Calibri"/>
              <a:ea typeface="Calibri"/>
              <a:cs typeface="Calibri"/>
              <a:sym typeface="Calibri"/>
            </a:endParaRPr>
          </a:p>
        </p:txBody>
      </p:sp>
      <p:sp>
        <p:nvSpPr>
          <p:cNvPr id="277" name="Google Shape;277;p51"/>
          <p:cNvSpPr txBox="1"/>
          <p:nvPr/>
        </p:nvSpPr>
        <p:spPr>
          <a:xfrm>
            <a:off x="3578475" y="2072939"/>
            <a:ext cx="2002500" cy="121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600" b="1">
                <a:solidFill>
                  <a:schemeClr val="dk1"/>
                </a:solidFill>
                <a:latin typeface="Calibri"/>
                <a:ea typeface="Calibri"/>
                <a:cs typeface="Calibri"/>
                <a:sym typeface="Calibri"/>
              </a:rPr>
              <a:t>______________</a:t>
            </a:r>
            <a:endParaRPr/>
          </a:p>
          <a:p>
            <a:pPr marL="0" marR="0" lvl="0" indent="0" algn="ctr" rtl="0">
              <a:spcBef>
                <a:spcPts val="0"/>
              </a:spcBef>
              <a:spcAft>
                <a:spcPts val="0"/>
              </a:spcAft>
              <a:buNone/>
            </a:pPr>
            <a:r>
              <a:rPr lang="en" sz="1200" b="1">
                <a:solidFill>
                  <a:schemeClr val="dk1"/>
                </a:solidFill>
                <a:latin typeface="Calibri"/>
                <a:ea typeface="Calibri"/>
                <a:cs typeface="Calibri"/>
                <a:sym typeface="Calibri"/>
              </a:rPr>
              <a:t>Your Name</a:t>
            </a:r>
            <a:br>
              <a:rPr lang="en" sz="1200" b="1">
                <a:solidFill>
                  <a:schemeClr val="dk1"/>
                </a:solidFill>
                <a:latin typeface="Calibri"/>
                <a:ea typeface="Calibri"/>
                <a:cs typeface="Calibri"/>
                <a:sym typeface="Calibri"/>
              </a:rPr>
            </a:b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en" sz="1600" b="1" i="1">
                <a:solidFill>
                  <a:schemeClr val="dk1"/>
                </a:solidFill>
                <a:latin typeface="Calibri"/>
                <a:ea typeface="Calibri"/>
                <a:cs typeface="Calibri"/>
                <a:sym typeface="Calibri"/>
              </a:rPr>
              <a:t>Health Topic</a:t>
            </a:r>
            <a:br>
              <a:rPr lang="en" sz="1600" b="1" i="1">
                <a:solidFill>
                  <a:schemeClr val="dk1"/>
                </a:solidFill>
                <a:latin typeface="Calibri"/>
                <a:ea typeface="Calibri"/>
                <a:cs typeface="Calibri"/>
                <a:sym typeface="Calibri"/>
              </a:rPr>
            </a:br>
            <a:r>
              <a:rPr lang="en" sz="1600" b="1" i="1">
                <a:solidFill>
                  <a:schemeClr val="dk1"/>
                </a:solidFill>
                <a:latin typeface="Calibri"/>
                <a:ea typeface="Calibri"/>
                <a:cs typeface="Calibri"/>
                <a:sym typeface="Calibri"/>
              </a:rPr>
              <a:t>____________</a:t>
            </a:r>
            <a:r>
              <a:rPr lang="en" sz="1600" b="1">
                <a:solidFill>
                  <a:schemeClr val="dk1"/>
                </a:solidFill>
                <a:latin typeface="Calibri"/>
                <a:ea typeface="Calibri"/>
                <a:cs typeface="Calibri"/>
                <a:sym typeface="Calibri"/>
              </a:rPr>
              <a:t/>
            </a:r>
            <a:br>
              <a:rPr lang="en" sz="1600" b="1">
                <a:solidFill>
                  <a:schemeClr val="dk1"/>
                </a:solidFill>
                <a:latin typeface="Calibri"/>
                <a:ea typeface="Calibri"/>
                <a:cs typeface="Calibri"/>
                <a:sym typeface="Calibri"/>
              </a:rPr>
            </a:br>
            <a:endParaRPr sz="1600" b="1">
              <a:solidFill>
                <a:schemeClr val="dk1"/>
              </a:solidFill>
              <a:latin typeface="Calibri"/>
              <a:ea typeface="Calibri"/>
              <a:cs typeface="Calibri"/>
              <a:sym typeface="Calibri"/>
            </a:endParaRPr>
          </a:p>
        </p:txBody>
      </p:sp>
      <p:sp>
        <p:nvSpPr>
          <p:cNvPr id="278" name="Google Shape;278;p51"/>
          <p:cNvSpPr/>
          <p:nvPr/>
        </p:nvSpPr>
        <p:spPr>
          <a:xfrm>
            <a:off x="44875" y="3983169"/>
            <a:ext cx="2510400" cy="10353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51"/>
          <p:cNvSpPr/>
          <p:nvPr/>
        </p:nvSpPr>
        <p:spPr>
          <a:xfrm>
            <a:off x="621106" y="3410675"/>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80" name="Google Shape;280;p51"/>
          <p:cNvSpPr txBox="1"/>
          <p:nvPr/>
        </p:nvSpPr>
        <p:spPr>
          <a:xfrm>
            <a:off x="621106" y="3395882"/>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sp>
        <p:nvSpPr>
          <p:cNvPr id="281" name="Google Shape;281;p51"/>
          <p:cNvSpPr/>
          <p:nvPr/>
        </p:nvSpPr>
        <p:spPr>
          <a:xfrm>
            <a:off x="605602" y="1309440"/>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82" name="Google Shape;282;p51"/>
          <p:cNvSpPr/>
          <p:nvPr/>
        </p:nvSpPr>
        <p:spPr>
          <a:xfrm>
            <a:off x="44875" y="1888854"/>
            <a:ext cx="2510400" cy="11541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Francois One"/>
              <a:ea typeface="Francois One"/>
              <a:cs typeface="Francois One"/>
              <a:sym typeface="Francois One"/>
            </a:endParaRPr>
          </a:p>
        </p:txBody>
      </p:sp>
      <p:sp>
        <p:nvSpPr>
          <p:cNvPr id="283" name="Google Shape;283;p51"/>
          <p:cNvSpPr txBox="1"/>
          <p:nvPr/>
        </p:nvSpPr>
        <p:spPr>
          <a:xfrm>
            <a:off x="49511" y="1868723"/>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84" name="Google Shape;284;p51"/>
          <p:cNvSpPr txBox="1"/>
          <p:nvPr/>
        </p:nvSpPr>
        <p:spPr>
          <a:xfrm>
            <a:off x="605602" y="1294647"/>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sp>
        <p:nvSpPr>
          <p:cNvPr id="285" name="Google Shape;285;p51"/>
          <p:cNvSpPr/>
          <p:nvPr/>
        </p:nvSpPr>
        <p:spPr>
          <a:xfrm>
            <a:off x="7140938" y="3377944"/>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51"/>
          <p:cNvSpPr/>
          <p:nvPr/>
        </p:nvSpPr>
        <p:spPr>
          <a:xfrm>
            <a:off x="6580225" y="3957351"/>
            <a:ext cx="2510400" cy="11217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51"/>
          <p:cNvSpPr txBox="1"/>
          <p:nvPr/>
        </p:nvSpPr>
        <p:spPr>
          <a:xfrm>
            <a:off x="6584847" y="3937227"/>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88" name="Google Shape;288;p51"/>
          <p:cNvSpPr txBox="1"/>
          <p:nvPr/>
        </p:nvSpPr>
        <p:spPr>
          <a:xfrm>
            <a:off x="7140938" y="3363151"/>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sp>
        <p:nvSpPr>
          <p:cNvPr id="289" name="Google Shape;289;p51"/>
          <p:cNvSpPr/>
          <p:nvPr/>
        </p:nvSpPr>
        <p:spPr>
          <a:xfrm>
            <a:off x="7164888" y="1309447"/>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90" name="Google Shape;290;p51"/>
          <p:cNvSpPr/>
          <p:nvPr/>
        </p:nvSpPr>
        <p:spPr>
          <a:xfrm>
            <a:off x="6604175" y="1888849"/>
            <a:ext cx="2510400" cy="11541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51"/>
          <p:cNvSpPr txBox="1"/>
          <p:nvPr/>
        </p:nvSpPr>
        <p:spPr>
          <a:xfrm>
            <a:off x="6608797" y="1868730"/>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92" name="Google Shape;292;p51"/>
          <p:cNvSpPr txBox="1"/>
          <p:nvPr/>
        </p:nvSpPr>
        <p:spPr>
          <a:xfrm>
            <a:off x="7164888" y="1294654"/>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sp>
        <p:nvSpPr>
          <p:cNvPr id="293" name="Google Shape;293;p51"/>
          <p:cNvSpPr/>
          <p:nvPr/>
        </p:nvSpPr>
        <p:spPr>
          <a:xfrm>
            <a:off x="2838090" y="3782816"/>
            <a:ext cx="3459300" cy="12357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51"/>
          <p:cNvSpPr txBox="1"/>
          <p:nvPr/>
        </p:nvSpPr>
        <p:spPr>
          <a:xfrm>
            <a:off x="2877550" y="3782830"/>
            <a:ext cx="3419700" cy="70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i="1">
                <a:solidFill>
                  <a:schemeClr val="dk1"/>
                </a:solidFill>
                <a:latin typeface="Calibri"/>
                <a:ea typeface="Calibri"/>
                <a:cs typeface="Calibri"/>
                <a:sym typeface="Calibri"/>
              </a:rPr>
              <a:t>Complete this at the end…</a:t>
            </a:r>
            <a:r>
              <a:rPr lang="en" sz="1200" b="1">
                <a:solidFill>
                  <a:schemeClr val="dk1"/>
                </a:solidFill>
                <a:latin typeface="Calibri"/>
                <a:ea typeface="Calibri"/>
                <a:cs typeface="Calibri"/>
                <a:sym typeface="Calibri"/>
              </a:rPr>
              <a:t/>
            </a:r>
            <a:br>
              <a:rPr lang="en" sz="1200" b="1">
                <a:solidFill>
                  <a:schemeClr val="dk1"/>
                </a:solidFill>
                <a:latin typeface="Calibri"/>
                <a:ea typeface="Calibri"/>
                <a:cs typeface="Calibri"/>
                <a:sym typeface="Calibri"/>
              </a:rPr>
            </a:br>
            <a:r>
              <a:rPr lang="en" sz="1200" b="1">
                <a:solidFill>
                  <a:schemeClr val="dk1"/>
                </a:solidFill>
                <a:latin typeface="Calibri"/>
                <a:ea typeface="Calibri"/>
                <a:cs typeface="Calibri"/>
                <a:sym typeface="Calibri"/>
              </a:rPr>
              <a:t>What is one action you can take to positively improve your sleep hygiene?</a:t>
            </a:r>
            <a:endParaRPr sz="1200" b="1">
              <a:solidFill>
                <a:schemeClr val="dk1"/>
              </a:solidFill>
              <a:latin typeface="Calibri"/>
              <a:ea typeface="Calibri"/>
              <a:cs typeface="Calibri"/>
              <a:sym typeface="Calibri"/>
            </a:endParaRPr>
          </a:p>
        </p:txBody>
      </p:sp>
      <p:sp>
        <p:nvSpPr>
          <p:cNvPr id="295" name="Google Shape;295;p51"/>
          <p:cNvSpPr txBox="1"/>
          <p:nvPr/>
        </p:nvSpPr>
        <p:spPr>
          <a:xfrm>
            <a:off x="44884" y="4004873"/>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96" name="Google Shape;296;p51"/>
          <p:cNvSpPr/>
          <p:nvPr/>
        </p:nvSpPr>
        <p:spPr>
          <a:xfrm>
            <a:off x="3885277" y="14790"/>
            <a:ext cx="1389000" cy="569400"/>
          </a:xfrm>
          <a:prstGeom prst="roundRect">
            <a:avLst>
              <a:gd name="adj" fmla="val 16667"/>
            </a:avLst>
          </a:prstGeom>
          <a:solidFill>
            <a:schemeClr val="lt1"/>
          </a:solid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97" name="Google Shape;297;p51"/>
          <p:cNvSpPr/>
          <p:nvPr/>
        </p:nvSpPr>
        <p:spPr>
          <a:xfrm>
            <a:off x="3324550" y="594204"/>
            <a:ext cx="2510400" cy="1154100"/>
          </a:xfrm>
          <a:prstGeom prst="roundRect">
            <a:avLst>
              <a:gd name="adj" fmla="val 16667"/>
            </a:avLst>
          </a:prstGeom>
          <a:solidFill>
            <a:srgbClr val="F2F2F2"/>
          </a:solidFill>
          <a:ln w="12700" cap="flat" cmpd="sng">
            <a:solidFill>
              <a:srgbClr val="42719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298" name="Google Shape;298;p51"/>
          <p:cNvSpPr txBox="1"/>
          <p:nvPr/>
        </p:nvSpPr>
        <p:spPr>
          <a:xfrm>
            <a:off x="3329186" y="574073"/>
            <a:ext cx="13890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Message:</a:t>
            </a:r>
            <a:endParaRPr sz="1200" b="1">
              <a:solidFill>
                <a:schemeClr val="dk1"/>
              </a:solidFill>
              <a:latin typeface="Calibri"/>
              <a:ea typeface="Calibri"/>
              <a:cs typeface="Calibri"/>
              <a:sym typeface="Calibri"/>
            </a:endParaRPr>
          </a:p>
        </p:txBody>
      </p:sp>
      <p:sp>
        <p:nvSpPr>
          <p:cNvPr id="299" name="Google Shape;299;p51"/>
          <p:cNvSpPr txBox="1"/>
          <p:nvPr/>
        </p:nvSpPr>
        <p:spPr>
          <a:xfrm>
            <a:off x="3885277" y="-3"/>
            <a:ext cx="1389000" cy="2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Influence</a:t>
            </a:r>
            <a:endParaRPr sz="1200" b="1">
              <a:solidFill>
                <a:schemeClr val="dk1"/>
              </a:solidFill>
              <a:latin typeface="Calibri"/>
              <a:ea typeface="Calibri"/>
              <a:cs typeface="Calibri"/>
              <a:sym typeface="Calibri"/>
            </a:endParaRPr>
          </a:p>
        </p:txBody>
      </p:sp>
      <p:pic>
        <p:nvPicPr>
          <p:cNvPr id="300" name="Google Shape;300;p51">
            <a:hlinkClick r:id="rId3"/>
          </p:cNvPr>
          <p:cNvPicPr preferRelativeResize="0"/>
          <p:nvPr/>
        </p:nvPicPr>
        <p:blipFill>
          <a:blip r:embed="rId4">
            <a:alphaModFix/>
          </a:blip>
          <a:stretch>
            <a:fillRect/>
          </a:stretch>
        </p:blipFill>
        <p:spPr>
          <a:xfrm>
            <a:off x="8108050" y="193325"/>
            <a:ext cx="569400" cy="569400"/>
          </a:xfrm>
          <a:prstGeom prst="rect">
            <a:avLst/>
          </a:prstGeom>
          <a:noFill/>
          <a:ln>
            <a:noFill/>
          </a:ln>
        </p:spPr>
      </p:pic>
      <p:sp>
        <p:nvSpPr>
          <p:cNvPr id="301" name="Google Shape;301;p51"/>
          <p:cNvSpPr txBox="1"/>
          <p:nvPr/>
        </p:nvSpPr>
        <p:spPr>
          <a:xfrm>
            <a:off x="44863" y="193325"/>
            <a:ext cx="3179400" cy="9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600" b="1">
                <a:solidFill>
                  <a:schemeClr val="dk1"/>
                </a:solidFill>
                <a:latin typeface="Francois One"/>
                <a:ea typeface="Francois One"/>
                <a:cs typeface="Francois One"/>
                <a:sym typeface="Francois One"/>
              </a:rPr>
              <a:t>Step 3 - Model the Skill</a:t>
            </a:r>
            <a:endParaRPr sz="2400">
              <a:solidFill>
                <a:srgbClr val="0000FF"/>
              </a:solidFill>
              <a:latin typeface="Francois One"/>
              <a:ea typeface="Francois One"/>
              <a:cs typeface="Francois One"/>
              <a:sym typeface="Francois One"/>
            </a:endParaRPr>
          </a:p>
        </p:txBody>
      </p:sp>
      <p:pic>
        <p:nvPicPr>
          <p:cNvPr id="302" name="Google Shape;302;p51"/>
          <p:cNvPicPr preferRelativeResize="0"/>
          <p:nvPr/>
        </p:nvPicPr>
        <p:blipFill>
          <a:blip r:embed="rId5">
            <a:alphaModFix/>
          </a:blip>
          <a:stretch>
            <a:fillRect/>
          </a:stretch>
        </p:blipFill>
        <p:spPr>
          <a:xfrm rot="5714265">
            <a:off x="7512988" y="-22938"/>
            <a:ext cx="644875" cy="6448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2"/>
          <p:cNvPicPr preferRelativeResize="0"/>
          <p:nvPr/>
        </p:nvPicPr>
        <p:blipFill>
          <a:blip r:embed="rId3">
            <a:alphaModFix/>
          </a:blip>
          <a:stretch>
            <a:fillRect/>
          </a:stretch>
        </p:blipFill>
        <p:spPr>
          <a:xfrm>
            <a:off x="1233913" y="152400"/>
            <a:ext cx="6676181" cy="4838700"/>
          </a:xfrm>
          <a:prstGeom prst="rect">
            <a:avLst/>
          </a:prstGeom>
          <a:noFill/>
          <a:ln>
            <a:noFill/>
          </a:ln>
        </p:spPr>
      </p:pic>
      <p:sp>
        <p:nvSpPr>
          <p:cNvPr id="308" name="Google Shape;308;p52"/>
          <p:cNvSpPr txBox="1"/>
          <p:nvPr/>
        </p:nvSpPr>
        <p:spPr>
          <a:xfrm>
            <a:off x="119426" y="110225"/>
            <a:ext cx="3426000" cy="9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dk1"/>
                </a:solidFill>
                <a:latin typeface="Francois One"/>
                <a:ea typeface="Francois One"/>
                <a:cs typeface="Francois One"/>
                <a:sym typeface="Francois One"/>
              </a:rPr>
              <a:t>Step 4 - Practice</a:t>
            </a:r>
            <a:endParaRPr sz="2400">
              <a:solidFill>
                <a:srgbClr val="0000FF"/>
              </a:solidFill>
              <a:latin typeface="Francois One"/>
              <a:ea typeface="Francois One"/>
              <a:cs typeface="Francois One"/>
              <a:sym typeface="Francois One"/>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3"/>
          <p:cNvSpPr txBox="1">
            <a:spLocks noGrp="1"/>
          </p:cNvSpPr>
          <p:nvPr>
            <p:ph type="title"/>
          </p:nvPr>
        </p:nvSpPr>
        <p:spPr>
          <a:xfrm>
            <a:off x="161700" y="1878350"/>
            <a:ext cx="88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0000FF"/>
                </a:solidFill>
                <a:latin typeface="Boogaloo"/>
                <a:ea typeface="Boogaloo"/>
                <a:cs typeface="Boogaloo"/>
                <a:sym typeface="Boogaloo"/>
              </a:rPr>
              <a:t>Water Wit Activity</a:t>
            </a:r>
            <a:r>
              <a:rPr lang="en" sz="4800">
                <a:latin typeface="Boogaloo"/>
                <a:ea typeface="Boogaloo"/>
                <a:cs typeface="Boogaloo"/>
                <a:sym typeface="Boogaloo"/>
              </a:rPr>
              <a:t> - Why Drink Water?</a:t>
            </a:r>
            <a:endParaRPr sz="4800">
              <a:latin typeface="Boogaloo"/>
              <a:ea typeface="Boogaloo"/>
              <a:cs typeface="Boogaloo"/>
              <a:sym typeface="Boogalo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0" y="1153323"/>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Boogaloo"/>
                <a:ea typeface="Boogaloo"/>
                <a:cs typeface="Boogaloo"/>
                <a:sym typeface="Boogaloo"/>
              </a:rPr>
              <a:t>5. Most people I know drive:</a:t>
            </a:r>
            <a:endParaRPr sz="4800" dirty="0">
              <a:latin typeface="Boogaloo"/>
              <a:ea typeface="Boogaloo"/>
              <a:cs typeface="Boogaloo"/>
              <a:sym typeface="Boogaloo"/>
            </a:endParaRPr>
          </a:p>
        </p:txBody>
      </p:sp>
      <p:sp>
        <p:nvSpPr>
          <p:cNvPr id="3" name="Google Shape;148;p28"/>
          <p:cNvSpPr txBox="1">
            <a:spLocks/>
          </p:cNvSpPr>
          <p:nvPr/>
        </p:nvSpPr>
        <p:spPr>
          <a:xfrm>
            <a:off x="0" y="2552632"/>
            <a:ext cx="9144000" cy="2019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solidFill>
                  <a:srgbClr val="00B050"/>
                </a:solidFill>
                <a:latin typeface="Boogaloo"/>
                <a:ea typeface="Boogaloo"/>
                <a:cs typeface="Boogaloo"/>
                <a:sym typeface="Boogaloo"/>
              </a:rPr>
              <a:t>Green</a:t>
            </a:r>
            <a:r>
              <a:rPr lang="en-US" sz="4800" dirty="0" smtClean="0">
                <a:latin typeface="Boogaloo"/>
                <a:ea typeface="Boogaloo"/>
                <a:cs typeface="Boogaloo"/>
                <a:sym typeface="Boogaloo"/>
              </a:rPr>
              <a:t> = the speed limit</a:t>
            </a:r>
          </a:p>
          <a:p>
            <a:r>
              <a:rPr lang="en-US" sz="4800" dirty="0" smtClean="0">
                <a:solidFill>
                  <a:srgbClr val="FFFF00"/>
                </a:solidFill>
                <a:latin typeface="Boogaloo"/>
                <a:ea typeface="Boogaloo"/>
                <a:cs typeface="Boogaloo"/>
                <a:sym typeface="Boogaloo"/>
              </a:rPr>
              <a:t>Yellow</a:t>
            </a:r>
            <a:r>
              <a:rPr lang="en-US" sz="4800" dirty="0" smtClean="0">
                <a:latin typeface="Boogaloo"/>
                <a:ea typeface="Boogaloo"/>
                <a:cs typeface="Boogaloo"/>
                <a:sym typeface="Boogaloo"/>
              </a:rPr>
              <a:t> = about 5 mph over the limit</a:t>
            </a:r>
          </a:p>
          <a:p>
            <a:r>
              <a:rPr lang="en-US" sz="4800" dirty="0" smtClean="0">
                <a:solidFill>
                  <a:srgbClr val="FF0000"/>
                </a:solidFill>
                <a:latin typeface="Boogaloo"/>
                <a:ea typeface="Boogaloo"/>
                <a:cs typeface="Boogaloo"/>
                <a:sym typeface="Boogaloo"/>
              </a:rPr>
              <a:t>Red</a:t>
            </a:r>
            <a:r>
              <a:rPr lang="en-US" sz="4800" dirty="0" smtClean="0">
                <a:latin typeface="Boogaloo"/>
                <a:ea typeface="Boogaloo"/>
                <a:cs typeface="Boogaloo"/>
                <a:sym typeface="Boogaloo"/>
              </a:rPr>
              <a:t> = about 10 mph over the limit</a:t>
            </a:r>
            <a:endParaRPr lang="en-US" sz="4800" dirty="0">
              <a:latin typeface="Boogaloo"/>
              <a:ea typeface="Boogaloo"/>
              <a:cs typeface="Boogaloo"/>
              <a:sym typeface="Boogaloo"/>
            </a:endParaRPr>
          </a:p>
        </p:txBody>
      </p:sp>
    </p:spTree>
    <p:extLst>
      <p:ext uri="{BB962C8B-B14F-4D97-AF65-F5344CB8AC3E}">
        <p14:creationId xmlns:p14="http://schemas.microsoft.com/office/powerpoint/2010/main" val="1122630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0" y="1153323"/>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atin typeface="Boogaloo"/>
                <a:ea typeface="Boogaloo"/>
                <a:cs typeface="Boogaloo"/>
                <a:sym typeface="Boogaloo"/>
              </a:rPr>
              <a:t>6. I believe it’s safe to drive a car 5-10 mph over the speed limit</a:t>
            </a:r>
            <a:endParaRPr sz="4800" dirty="0">
              <a:latin typeface="Boogaloo"/>
              <a:ea typeface="Boogaloo"/>
              <a:cs typeface="Boogaloo"/>
              <a:sym typeface="Boogaloo"/>
            </a:endParaRPr>
          </a:p>
        </p:txBody>
      </p:sp>
      <p:sp>
        <p:nvSpPr>
          <p:cNvPr id="3" name="Google Shape;148;p28"/>
          <p:cNvSpPr txBox="1">
            <a:spLocks/>
          </p:cNvSpPr>
          <p:nvPr/>
        </p:nvSpPr>
        <p:spPr>
          <a:xfrm>
            <a:off x="0" y="2552632"/>
            <a:ext cx="9144000" cy="2019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solidFill>
                  <a:srgbClr val="00B050"/>
                </a:solidFill>
                <a:latin typeface="Boogaloo"/>
                <a:ea typeface="Boogaloo"/>
                <a:cs typeface="Boogaloo"/>
                <a:sym typeface="Boogaloo"/>
              </a:rPr>
              <a:t>Green</a:t>
            </a:r>
            <a:r>
              <a:rPr lang="en-US" sz="4800" dirty="0" smtClean="0">
                <a:latin typeface="Boogaloo"/>
                <a:ea typeface="Boogaloo"/>
                <a:cs typeface="Boogaloo"/>
                <a:sym typeface="Boogaloo"/>
              </a:rPr>
              <a:t> = Agree</a:t>
            </a:r>
          </a:p>
          <a:p>
            <a:r>
              <a:rPr lang="en-US" sz="4800" dirty="0" smtClean="0">
                <a:solidFill>
                  <a:srgbClr val="FF0000"/>
                </a:solidFill>
                <a:latin typeface="Boogaloo"/>
                <a:ea typeface="Boogaloo"/>
                <a:cs typeface="Boogaloo"/>
                <a:sym typeface="Boogaloo"/>
              </a:rPr>
              <a:t>Red</a:t>
            </a:r>
            <a:r>
              <a:rPr lang="en-US" sz="4800" dirty="0" smtClean="0">
                <a:latin typeface="Boogaloo"/>
                <a:ea typeface="Boogaloo"/>
                <a:cs typeface="Boogaloo"/>
                <a:sym typeface="Boogaloo"/>
              </a:rPr>
              <a:t> = Disagree</a:t>
            </a:r>
            <a:endParaRPr lang="en-US" sz="4800" dirty="0">
              <a:latin typeface="Boogaloo"/>
              <a:ea typeface="Boogaloo"/>
              <a:cs typeface="Boogaloo"/>
              <a:sym typeface="Boogaloo"/>
            </a:endParaRPr>
          </a:p>
        </p:txBody>
      </p:sp>
    </p:spTree>
    <p:extLst>
      <p:ext uri="{BB962C8B-B14F-4D97-AF65-F5344CB8AC3E}">
        <p14:creationId xmlns:p14="http://schemas.microsoft.com/office/powerpoint/2010/main" val="4085785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0" y="1153323"/>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7</a:t>
            </a:r>
            <a:r>
              <a:rPr lang="en" sz="4800" dirty="0" smtClean="0">
                <a:latin typeface="Boogaloo"/>
                <a:ea typeface="Boogaloo"/>
                <a:cs typeface="Boogaloo"/>
                <a:sym typeface="Boogaloo"/>
              </a:rPr>
              <a:t>. I believe all states should mandate motorcycle/ATV helmet use.</a:t>
            </a:r>
            <a:endParaRPr sz="4800" dirty="0">
              <a:latin typeface="Boogaloo"/>
              <a:ea typeface="Boogaloo"/>
              <a:cs typeface="Boogaloo"/>
              <a:sym typeface="Boogaloo"/>
            </a:endParaRPr>
          </a:p>
        </p:txBody>
      </p:sp>
      <p:sp>
        <p:nvSpPr>
          <p:cNvPr id="3" name="Google Shape;148;p28"/>
          <p:cNvSpPr txBox="1">
            <a:spLocks/>
          </p:cNvSpPr>
          <p:nvPr/>
        </p:nvSpPr>
        <p:spPr>
          <a:xfrm>
            <a:off x="0" y="2552632"/>
            <a:ext cx="9144000" cy="2019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solidFill>
                  <a:srgbClr val="00B050"/>
                </a:solidFill>
                <a:latin typeface="Boogaloo"/>
                <a:ea typeface="Boogaloo"/>
                <a:cs typeface="Boogaloo"/>
                <a:sym typeface="Boogaloo"/>
              </a:rPr>
              <a:t>Green</a:t>
            </a:r>
            <a:r>
              <a:rPr lang="en-US" sz="4800" dirty="0" smtClean="0">
                <a:latin typeface="Boogaloo"/>
                <a:ea typeface="Boogaloo"/>
                <a:cs typeface="Boogaloo"/>
                <a:sym typeface="Boogaloo"/>
              </a:rPr>
              <a:t> = Agree</a:t>
            </a:r>
          </a:p>
          <a:p>
            <a:r>
              <a:rPr lang="en-US" sz="4800" dirty="0" smtClean="0">
                <a:solidFill>
                  <a:srgbClr val="FF0000"/>
                </a:solidFill>
                <a:latin typeface="Boogaloo"/>
                <a:ea typeface="Boogaloo"/>
                <a:cs typeface="Boogaloo"/>
                <a:sym typeface="Boogaloo"/>
              </a:rPr>
              <a:t>Red</a:t>
            </a:r>
            <a:r>
              <a:rPr lang="en-US" sz="4800" dirty="0" smtClean="0">
                <a:latin typeface="Boogaloo"/>
                <a:ea typeface="Boogaloo"/>
                <a:cs typeface="Boogaloo"/>
                <a:sym typeface="Boogaloo"/>
              </a:rPr>
              <a:t> = Disagree</a:t>
            </a:r>
            <a:endParaRPr lang="en-US" sz="4800" dirty="0">
              <a:latin typeface="Boogaloo"/>
              <a:ea typeface="Boogaloo"/>
              <a:cs typeface="Boogaloo"/>
              <a:sym typeface="Boogaloo"/>
            </a:endParaRPr>
          </a:p>
        </p:txBody>
      </p:sp>
    </p:spTree>
    <p:extLst>
      <p:ext uri="{BB962C8B-B14F-4D97-AF65-F5344CB8AC3E}">
        <p14:creationId xmlns:p14="http://schemas.microsoft.com/office/powerpoint/2010/main" val="1288839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0" y="1153323"/>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Boogaloo"/>
                <a:ea typeface="Boogaloo"/>
                <a:cs typeface="Boogaloo"/>
                <a:sym typeface="Boogaloo"/>
              </a:rPr>
              <a:t>8</a:t>
            </a:r>
            <a:r>
              <a:rPr lang="en" sz="4800" dirty="0" smtClean="0">
                <a:latin typeface="Boogaloo"/>
                <a:ea typeface="Boogaloo"/>
                <a:cs typeface="Boogaloo"/>
                <a:sym typeface="Boogaloo"/>
              </a:rPr>
              <a:t>. I believe it is important for helmets to be worn when skateboarding, snowboarding, and skiing.</a:t>
            </a:r>
            <a:endParaRPr sz="4800" dirty="0">
              <a:latin typeface="Boogaloo"/>
              <a:ea typeface="Boogaloo"/>
              <a:cs typeface="Boogaloo"/>
              <a:sym typeface="Boogaloo"/>
            </a:endParaRPr>
          </a:p>
        </p:txBody>
      </p:sp>
      <p:sp>
        <p:nvSpPr>
          <p:cNvPr id="3" name="Google Shape;148;p28"/>
          <p:cNvSpPr txBox="1">
            <a:spLocks/>
          </p:cNvSpPr>
          <p:nvPr/>
        </p:nvSpPr>
        <p:spPr>
          <a:xfrm>
            <a:off x="0" y="2552632"/>
            <a:ext cx="9144000" cy="2019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solidFill>
                  <a:srgbClr val="00B050"/>
                </a:solidFill>
                <a:latin typeface="Boogaloo"/>
                <a:ea typeface="Boogaloo"/>
                <a:cs typeface="Boogaloo"/>
                <a:sym typeface="Boogaloo"/>
              </a:rPr>
              <a:t>Green</a:t>
            </a:r>
            <a:r>
              <a:rPr lang="en-US" sz="4800" dirty="0" smtClean="0">
                <a:latin typeface="Boogaloo"/>
                <a:ea typeface="Boogaloo"/>
                <a:cs typeface="Boogaloo"/>
                <a:sym typeface="Boogaloo"/>
              </a:rPr>
              <a:t> = Agree</a:t>
            </a:r>
          </a:p>
          <a:p>
            <a:r>
              <a:rPr lang="en-US" sz="4800" dirty="0" smtClean="0">
                <a:solidFill>
                  <a:srgbClr val="FF0000"/>
                </a:solidFill>
                <a:latin typeface="Boogaloo"/>
                <a:ea typeface="Boogaloo"/>
                <a:cs typeface="Boogaloo"/>
                <a:sym typeface="Boogaloo"/>
              </a:rPr>
              <a:t>Red</a:t>
            </a:r>
            <a:r>
              <a:rPr lang="en-US" sz="4800" dirty="0" smtClean="0">
                <a:latin typeface="Boogaloo"/>
                <a:ea typeface="Boogaloo"/>
                <a:cs typeface="Boogaloo"/>
                <a:sym typeface="Boogaloo"/>
              </a:rPr>
              <a:t> = Disagree</a:t>
            </a:r>
            <a:endParaRPr lang="en-US" sz="4800" dirty="0">
              <a:latin typeface="Boogaloo"/>
              <a:ea typeface="Boogaloo"/>
              <a:cs typeface="Boogaloo"/>
              <a:sym typeface="Boogaloo"/>
            </a:endParaRPr>
          </a:p>
        </p:txBody>
      </p:sp>
    </p:spTree>
    <p:extLst>
      <p:ext uri="{BB962C8B-B14F-4D97-AF65-F5344CB8AC3E}">
        <p14:creationId xmlns:p14="http://schemas.microsoft.com/office/powerpoint/2010/main" val="2280585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880</Words>
  <Application>Microsoft Office PowerPoint</Application>
  <PresentationFormat>On-screen Show (16:9)</PresentationFormat>
  <Paragraphs>119</Paragraphs>
  <Slides>58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Francois One</vt:lpstr>
      <vt:lpstr>Bangers</vt:lpstr>
      <vt:lpstr>Calibri</vt:lpstr>
      <vt:lpstr>Boogaloo</vt:lpstr>
      <vt:lpstr>Arial</vt:lpstr>
      <vt:lpstr>Simple Light</vt:lpstr>
      <vt:lpstr>Office Theme</vt:lpstr>
      <vt:lpstr>Unintential Injury Voting Activity</vt:lpstr>
      <vt:lpstr>1. Most people I know wear their seat belt:</vt:lpstr>
      <vt:lpstr>2. I wear my seat belt:</vt:lpstr>
      <vt:lpstr>3. Most people I know wear a bicycle helmet:</vt:lpstr>
      <vt:lpstr>4. I wear a bicyle helmet</vt:lpstr>
      <vt:lpstr>5. Most people I know drive:</vt:lpstr>
      <vt:lpstr>6. I believe it’s safe to drive a car 5-10 mph over the speed limit</vt:lpstr>
      <vt:lpstr>7. I believe all states should mandate motorcycle/ATV helmet use.</vt:lpstr>
      <vt:lpstr>8. I believe it is important for helmets to be worn when skateboarding, snowboarding, and skiing.</vt:lpstr>
      <vt:lpstr>On a scale of 1-10  (10 being really good), how healthy do you consider your nutrition habits to be in terms of beverages you consume?  Why do you think that is?</vt:lpstr>
      <vt:lpstr>Your body is like a SPORTS CAR</vt:lpstr>
      <vt:lpstr>How does nutrition impact your capability of being a healthy teenager? </vt:lpstr>
      <vt:lpstr>So, how do I know what to drink?  </vt:lpstr>
      <vt:lpstr>Harvard’s Healthy Eating Plate</vt:lpstr>
      <vt:lpstr>PowerPoint Presentation</vt:lpstr>
      <vt:lpstr>It makes up 60-70% of our body weight We need water to: cool our bodies, help w/digestion, absorb &amp; carry nutrients, remove waste &amp; repair the body, and cushion for organs &amp; joints Our body loses water each day Skin Breathing Urine</vt:lpstr>
      <vt:lpstr>Foods like soup, vegetables &amp; fruit (about 20%) Fruits such as watermelon, grapes, oranges and apples contain a high amount of water. Veggies such as cucumbers, peppers, lettuce &amp; tomatoes provide a high amount water. Drinks (about 80%) - healthy drinks include water, milk, 100% vegetable or fruit juice (no more than ½ cup per day)</vt:lpstr>
      <vt:lpstr>14-18 year olds: about 7-10 cups (56-80 oz)  Water should make up most of your fluid intake</vt:lpstr>
      <vt:lpstr>When our body does not have enough fluid. It happens when we do not drink enough, or if we lose too much fluids (physical activity, hot weather, or both) It can make it difficult for us to focus, decrease physical performance, and over heat (stress on body)</vt:lpstr>
      <vt:lpstr>Usually by the time we are thirsty, we are already dehydrated The color of your urine (dark = drink more fluids) If dehydrated, you might feel thirsty, tired, cranky, dizzy or light-headed</vt:lpstr>
      <vt:lpstr>Drink beverages with meals and snacks throughout the day Carry a water bottle so you can drink anywhere Drink extra fluids before, during, and after physical activity. Watch for signs of dehydration</vt:lpstr>
      <vt:lpstr>Drinks &amp; Added Sugar  Can you guess how much  sugar is in each beverage?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top 5  influences on your nutrition?   In other words, what has caused  you to eat the way you do?  </vt:lpstr>
      <vt:lpstr>Parents Peers Culture Advertising Family Traditions Values &amp; attitudes Education School/Class Cost</vt:lpstr>
      <vt:lpstr>Step 2 - Present Steps of Skill</vt:lpstr>
      <vt:lpstr>PowerPoint Presentation</vt:lpstr>
      <vt:lpstr>PowerPoint Presentation</vt:lpstr>
      <vt:lpstr>Water Wit Activity - Why Drink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Andrew H</dc:creator>
  <cp:lastModifiedBy>Horne, Andrew H</cp:lastModifiedBy>
  <cp:revision>6</cp:revision>
  <dcterms:modified xsi:type="dcterms:W3CDTF">2019-05-17T14:53:09Z</dcterms:modified>
</cp:coreProperties>
</file>