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Alfa Slab One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kkit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diabetes is in your family, be sure to get your blood checked periodically as you get older to monitor your blood glucose levels.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1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800600" y="4624667"/>
            <a:ext cx="4038599" cy="93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8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800600" y="5562600"/>
            <a:ext cx="4038599" cy="74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ctr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ctr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800600" y="6425642"/>
            <a:ext cx="123264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311153" y="6425642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802439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624387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424891" y="174814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4" name="Shape 24"/>
          <p:cNvSpPr/>
          <p:nvPr/>
        </p:nvSpPr>
        <p:spPr>
          <a:xfrm>
            <a:off x="4624387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6802439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02922" y="1985963"/>
            <a:ext cx="3657413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502922" y="4164964"/>
            <a:ext cx="3657413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4410075" y="1985963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410075" y="4169664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8166846" y="282573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82577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0555" y="2571750"/>
            <a:ext cx="325526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2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68778" y="273051"/>
            <a:ext cx="4597398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81092" y="3733801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391400" y="6423587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859307" y="6423587"/>
            <a:ext cx="3316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24891" y="174814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8166846" y="282573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169403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6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277905" y="228600"/>
            <a:ext cx="3460659" cy="6345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69403" y="3995737"/>
            <a:ext cx="3898272" cy="214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391400" y="6423587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191000" y="6423587"/>
            <a:ext cx="30051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3990110" y="3370730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06506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6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pic" idx="2"/>
          </p:nvPr>
        </p:nvSpPr>
        <p:spPr>
          <a:xfrm>
            <a:off x="277907" y="228600"/>
            <a:ext cx="6378388" cy="4187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506506" y="5257801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802439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802439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27212" y="4632792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82577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0556" y="2571750"/>
            <a:ext cx="6181611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2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81093" y="3733801"/>
            <a:ext cx="6179567" cy="2392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5212262" y="6235608"/>
            <a:ext cx="134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81096" y="6235608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24891" y="174814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63" name="Shape 163"/>
          <p:cNvSpPr/>
          <p:nvPr/>
        </p:nvSpPr>
        <p:spPr>
          <a:xfrm>
            <a:off x="6802439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6802439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idx="3"/>
          </p:nvPr>
        </p:nvSpPr>
        <p:spPr>
          <a:xfrm>
            <a:off x="6802439" y="453542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82576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0556" y="2571750"/>
            <a:ext cx="401663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2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81092" y="3733801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3048000" y="6235608"/>
            <a:ext cx="134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81096" y="6235608"/>
            <a:ext cx="259070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24891" y="174814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74" name="Shape 174"/>
          <p:cNvSpPr/>
          <p:nvPr/>
        </p:nvSpPr>
        <p:spPr>
          <a:xfrm>
            <a:off x="6802439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4624387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pic" idx="2"/>
          </p:nvPr>
        </p:nvSpPr>
        <p:spPr>
          <a:xfrm>
            <a:off x="4624387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3"/>
          </p:nvPr>
        </p:nvSpPr>
        <p:spPr>
          <a:xfrm>
            <a:off x="4624387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pic" idx="4"/>
          </p:nvPr>
        </p:nvSpPr>
        <p:spPr>
          <a:xfrm>
            <a:off x="6803135" y="2381661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, Alt.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8166846" y="282573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53000" y="3124200"/>
            <a:ext cx="3108959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6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277907" y="2365248"/>
            <a:ext cx="4240118" cy="4187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953000" y="3995737"/>
            <a:ext cx="3108959" cy="214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7391400" y="6423587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4191000" y="6423587"/>
            <a:ext cx="30051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750360" y="3370730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  <p:sp>
        <p:nvSpPr>
          <p:cNvPr id="188" name="Shape 188"/>
          <p:cNvSpPr>
            <a:spLocks noGrp="1"/>
          </p:cNvSpPr>
          <p:nvPr>
            <p:ph type="pic" idx="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2204151" y="275527"/>
            <a:ext cx="4144963" cy="7556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8569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8210553" y="282573"/>
            <a:ext cx="642097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98475" y="1981201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8569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34" name="Shape 34"/>
          <p:cNvSpPr/>
          <p:nvPr/>
        </p:nvSpPr>
        <p:spPr>
          <a:xfrm>
            <a:off x="8068235" y="282573"/>
            <a:ext cx="91439" cy="1600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8166846" y="282573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5750721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1293765" y="122192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8569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5" name="Shape 205"/>
          <p:cNvSpPr txBox="1"/>
          <p:nvPr/>
        </p:nvSpPr>
        <p:spPr>
          <a:xfrm rot="-5400000">
            <a:off x="8593114" y="561668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8210553" y="282573"/>
            <a:ext cx="642097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8068235" y="282573"/>
            <a:ext cx="91439" cy="1600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8518" y="1985965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399878" y="1985965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98475" y="134470"/>
            <a:ext cx="7556312" cy="995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98475" y="1981201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8569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8518" y="1129554"/>
            <a:ext cx="7558959" cy="7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4800600" y="4624667"/>
            <a:ext cx="4038599" cy="93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8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4800600" y="5562600"/>
            <a:ext cx="4038599" cy="748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ctr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ctr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800600" y="6425642"/>
            <a:ext cx="123264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311153" y="6425642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802439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4624387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4624387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3"/>
          </p:nvPr>
        </p:nvSpPr>
        <p:spPr>
          <a:xfrm>
            <a:off x="6802439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228572" algn="l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857250" y="1779494"/>
            <a:ext cx="3086099" cy="2040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999"/>
              </a:spcBef>
              <a:buClr>
                <a:schemeClr val="accent1"/>
              </a:buClr>
              <a:buFont typeface="Noto Sans Symbols"/>
              <a:buNone/>
              <a:defRPr sz="46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840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2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935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9833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9830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9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424891" y="174814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58908" y="228600"/>
            <a:ext cx="8200931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286000" y="3124201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 sz="32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286000" y="4495801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8906" y="6248776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286000" y="6248776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305800" y="624877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2003614" y="3110756"/>
            <a:ext cx="260908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74" name="Shape 74"/>
          <p:cNvSpPr/>
          <p:nvPr/>
        </p:nvSpPr>
        <p:spPr>
          <a:xfrm>
            <a:off x="285751" y="228600"/>
            <a:ext cx="212724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97541" y="2447366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3940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3935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39298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3924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399878" y="2447366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3940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3935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39298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3924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97541" y="2070848"/>
            <a:ext cx="3657600" cy="322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399878" y="2070848"/>
            <a:ext cx="3657600" cy="322728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600"/>
              </a:spcBef>
              <a:buClr>
                <a:srgbClr val="B86EB8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7569156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98518" y="4164964"/>
            <a:ext cx="7569156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23187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410075" y="1985963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98518" y="1985965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410075" y="4169664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14284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55520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2670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2665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2659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2654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98475" y="1981201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72" marR="0" lvl="0" indent="-85697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30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07895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685719" marR="0" lvl="2" indent="-155494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914293" marR="0" lvl="3" indent="-155468" algn="l" rtl="0"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142867" marR="0" lvl="4" indent="-155441" algn="l" rtl="0">
              <a:spcBef>
                <a:spcPts val="600"/>
              </a:spcBef>
              <a:buClr>
                <a:schemeClr val="accent1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514306" marR="0" lvl="5" indent="-11400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971453" marR="0" lvl="6" indent="-11395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428598" marR="0" lvl="7" indent="-11389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885746" marR="0" lvl="8" indent="-11384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95246" y="642358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28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marL="457145" marR="0" lvl="1" indent="-1264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marL="914293" marR="0" lvl="2" indent="-1259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marL="1371440" marR="0" lvl="3" indent="-1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marL="1828586" marR="0" lvl="4" indent="-1248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marL="2285733" marR="0" lvl="5" indent="-124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marL="2742879" marR="0" lvl="6" indent="-123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marL="3200026" marR="0" lvl="7" indent="-1232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marL="3657172" marR="0" lvl="8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305800" y="242236"/>
            <a:ext cx="5540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da8RtOcVF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4800600" y="4446067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800" i="0" u="none" strike="noStrike" cap="none" dirty="0">
                <a:solidFill>
                  <a:schemeClr val="accent1"/>
                </a:solidFill>
                <a:latin typeface="+mn-lt"/>
                <a:ea typeface="Alfa Slab One"/>
                <a:cs typeface="Alfa Slab One"/>
                <a:sym typeface="Alfa Slab One"/>
              </a:rPr>
              <a:t>Show Me the Sugar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25" y="783425"/>
            <a:ext cx="33337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950" y="500500"/>
            <a:ext cx="1549750" cy="15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950" y="4575424"/>
            <a:ext cx="1711925" cy="22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2775" y="2604574"/>
            <a:ext cx="1422825" cy="143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1050" y="2616020"/>
            <a:ext cx="1549750" cy="162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649" y="666843"/>
            <a:ext cx="1711925" cy="121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7200" y="5060449"/>
            <a:ext cx="1348150" cy="17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875" y="5060449"/>
            <a:ext cx="1348150" cy="17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8550" y="5060449"/>
            <a:ext cx="1348150" cy="17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425" y="5060449"/>
            <a:ext cx="1348150" cy="1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98475" y="551627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What are healthy alternatives for sweetened beverages?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98475" y="1981201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3" marR="0" lvl="0" indent="-22857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Water / Seltzer</a:t>
            </a:r>
          </a:p>
          <a:p>
            <a:pPr marL="457145" marR="0" lvl="1" indent="-24124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ct val="750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(plain, or flavored with fruit slices or frozen fruit juice ice cubes) </a:t>
            </a:r>
          </a:p>
          <a:p>
            <a:pPr marL="228573" marR="0" lvl="0" indent="-22857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Diluted 100 percent juice</a:t>
            </a:r>
          </a:p>
          <a:p>
            <a:pPr marL="228573" marR="0" lvl="0" indent="-22857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Juice spritzers </a:t>
            </a:r>
          </a:p>
          <a:p>
            <a:pPr marL="228573" marR="0" lvl="0" indent="-228573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Unsweetened Teas</a:t>
            </a:r>
          </a:p>
          <a:p>
            <a:pPr marL="914293" marR="0" lvl="3" indent="-24119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ct val="75000"/>
              <a:buFont typeface="Noto Sans Symbols"/>
              <a:buChar char="■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Plain Yogurt w/ Fresh Fruit</a:t>
            </a:r>
          </a:p>
          <a:p>
            <a:pPr marL="914293" marR="0" lvl="3" indent="-241193" algn="l" rtl="0">
              <a:lnSpc>
                <a:spcPct val="90000"/>
              </a:lnSpc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Char char="■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Fresh Fruit (not canned)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8762" y="4301542"/>
            <a:ext cx="3179999" cy="21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Group 3 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049" y="310300"/>
            <a:ext cx="2185500" cy="59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406" y="2866281"/>
            <a:ext cx="3302349" cy="33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2127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Is it safe to say that we can ELIMINATE / DELAY DISEASES by practicing good self management strategies??? 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400" y="4653280"/>
            <a:ext cx="2668740" cy="1998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98475" y="1858210"/>
            <a:ext cx="7556312" cy="4901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2" marR="0" lvl="0" indent="-2285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4000"/>
              <a:buFont typeface="Noto Sans Symbols"/>
              <a:buChar char="■"/>
            </a:pPr>
            <a:r>
              <a:rPr lang="en-US" sz="296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 healthy body weight</a:t>
            </a:r>
          </a:p>
          <a:p>
            <a:pPr marL="228572" marR="0" lvl="0" indent="-2285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000"/>
              <a:buFont typeface="Noto Sans Symbols"/>
              <a:buChar char="■"/>
            </a:pPr>
            <a:r>
              <a:rPr lang="en-US" sz="296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 nutritious eating pattern (moderate in calories: low in saturated fat; high in vegetable, legumes, fruit, fish, poultry, and whole grains). The foods we choose can maximize our health!</a:t>
            </a:r>
          </a:p>
          <a:p>
            <a:pPr marL="228572" marR="0" lvl="0" indent="-2285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000"/>
              <a:buFont typeface="Noto Sans Symbols"/>
              <a:buChar char="■"/>
            </a:pPr>
            <a:r>
              <a:rPr lang="en-US" sz="296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Regular physical activity</a:t>
            </a:r>
          </a:p>
          <a:p>
            <a:pPr marL="228572" marR="0" lvl="0" indent="-2285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000"/>
              <a:buFont typeface="Noto Sans Symbols"/>
              <a:buChar char="■"/>
            </a:pPr>
            <a:r>
              <a:rPr lang="en-US" sz="296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Not smoking </a:t>
            </a:r>
          </a:p>
          <a:p>
            <a:pPr marL="228572" marR="0" lvl="0" indent="-2285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000"/>
              <a:buFont typeface="Noto Sans Symbols"/>
              <a:buChar char="■"/>
            </a:pPr>
            <a:r>
              <a:rPr lang="en-US" sz="296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Know your family history…</a:t>
            </a:r>
          </a:p>
          <a:p>
            <a:pPr marL="228572" marR="0" lvl="0" indent="-228572" algn="l" rtl="0">
              <a:lnSpc>
                <a:spcPct val="90000"/>
              </a:lnSpc>
              <a:spcBef>
                <a:spcPts val="1999"/>
              </a:spcBef>
              <a:buClr>
                <a:schemeClr val="accent1"/>
              </a:buClr>
              <a:buSzPct val="74330"/>
              <a:buFont typeface="Noto Sans Symbols"/>
              <a:buNone/>
            </a:pPr>
            <a:endParaRPr sz="2775" b="0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Group 4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5100" y="1065649"/>
            <a:ext cx="4281000" cy="53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199" y="1544788"/>
            <a:ext cx="1737700" cy="472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179" y="4267707"/>
            <a:ext cx="2146499" cy="21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771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By having this nutrition information can we manage a healthier lifestyle?  How?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81575" y="1560894"/>
            <a:ext cx="7556400" cy="413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2" marR="0" lvl="0" indent="-22857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Knowing how to read these labels is important to our health.  </a:t>
            </a:r>
          </a:p>
          <a:p>
            <a:pPr marL="228572" marR="0" lvl="0" indent="-228572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Being able to read a label is a useful tool to manage the food and drinks we choose to consume.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400" cy="11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Group 5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173" y="1699625"/>
            <a:ext cx="4187700" cy="43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7949" y="2211675"/>
            <a:ext cx="2503599" cy="39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98475" y="484100"/>
            <a:ext cx="7449600" cy="388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What did you learn from this activity?  What surprised you? </a:t>
            </a:r>
            <a:br>
              <a:rPr lang="en-US" sz="4000" b="0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endParaRPr lang="en-US" sz="4000" b="0" i="0" u="none" strike="noStrike" cap="none" dirty="0">
              <a:solidFill>
                <a:schemeClr val="accen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8642" y="3158486"/>
            <a:ext cx="26034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400" cy="11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Group 6</a:t>
            </a:r>
          </a:p>
        </p:txBody>
      </p:sp>
      <p:pic>
        <p:nvPicPr>
          <p:cNvPr id="334" name="Shape 3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2848"/>
          <a:stretch/>
        </p:blipFill>
        <p:spPr>
          <a:xfrm>
            <a:off x="2013675" y="48450"/>
            <a:ext cx="2158199" cy="67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251" y="48450"/>
            <a:ext cx="19855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6436" y="5619873"/>
            <a:ext cx="2437562" cy="1238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The American Heart Association says….</a:t>
            </a:r>
            <a:br>
              <a:rPr lang="en-US" sz="2400" b="0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endParaRPr lang="en-US" sz="2400" b="0" i="0" u="none" strike="noStrike" cap="none" dirty="0">
              <a:solidFill>
                <a:schemeClr val="accen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98475" y="1981201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145" marR="0" lvl="1" indent="-241245" algn="l" rtl="0">
              <a:spcBef>
                <a:spcPts val="0"/>
              </a:spcBef>
              <a:spcAft>
                <a:spcPts val="0"/>
              </a:spcAft>
              <a:buClr>
                <a:srgbClr val="B86EB8"/>
              </a:buClr>
              <a:buSzPct val="750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WOMEN should not consume more than </a:t>
            </a:r>
            <a:r>
              <a:rPr lang="en-US" sz="2800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6</a:t>
            </a: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teaspoons of added sugar a day </a:t>
            </a:r>
          </a:p>
          <a:p>
            <a:pPr marL="685719" marR="0" lvl="2" indent="-2412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1800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100 calories</a:t>
            </a:r>
          </a:p>
          <a:p>
            <a:pPr marL="457145" marR="0" lvl="1" indent="-241245" algn="l" rtl="0"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ct val="750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MEN should not consume more than</a:t>
            </a:r>
            <a:r>
              <a:rPr lang="en-US" sz="2800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9</a:t>
            </a: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teaspoons of added sugar a day</a:t>
            </a:r>
          </a:p>
          <a:p>
            <a:pPr marL="685719" marR="0" lvl="2" indent="-2412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1800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150 calories </a:t>
            </a:r>
          </a:p>
          <a:p>
            <a:pPr marL="457145" marR="0" lvl="2" indent="-1264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572" marR="0" lvl="0" indent="-228572" algn="l" rtl="0">
              <a:spcBef>
                <a:spcPts val="1999"/>
              </a:spcBef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“ONLY 10% of your calories should come from sugar.”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Now What...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98437" y="1406400"/>
            <a:ext cx="7556400" cy="38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79730" algn="l" rtl="0">
              <a:lnSpc>
                <a:spcPct val="80000"/>
              </a:lnSpc>
              <a:spcBef>
                <a:spcPts val="1999"/>
              </a:spcBef>
              <a:spcAft>
                <a:spcPts val="0"/>
              </a:spcAft>
              <a:buSzPct val="99166"/>
            </a:pPr>
            <a:r>
              <a:rPr lang="en-US" sz="2380"/>
              <a:t>Is there something in your house that you think can be replaced?  </a:t>
            </a:r>
            <a:r>
              <a:rPr lang="en-US" sz="2380" dirty="0"/>
              <a:t>What is it and what would you replace it with?</a:t>
            </a:r>
          </a:p>
          <a:p>
            <a:pPr marL="0" marR="0" lvl="0" indent="0" algn="l" rtl="0">
              <a:lnSpc>
                <a:spcPct val="80000"/>
              </a:lnSpc>
              <a:spcBef>
                <a:spcPts val="1999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575" y="3131698"/>
            <a:ext cx="2115750" cy="35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98475" y="400620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4800" dirty="0">
                <a:latin typeface="+mn-lt"/>
                <a:ea typeface="Alfa Slab One"/>
                <a:cs typeface="Alfa Slab One"/>
                <a:sym typeface="Alfa Slab One"/>
              </a:rPr>
              <a:t>Sugar is Killing Us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98475" y="1981201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3" marR="0" lvl="0" indent="-22857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600" b="0" i="0" u="none" strike="noStrike" cap="none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573" marR="0" lvl="0" indent="-228573" algn="ctr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600" b="0" i="0" u="none" strike="noStrike" cap="none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573" marR="0" lvl="0" indent="-228573" algn="ctr" rtl="0">
              <a:spcBef>
                <a:spcPts val="1999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3600" b="0" i="0" u="none" strike="noStrike" cap="none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7" name="Shape 227" descr="Sugar is Killing Us is a campaign to spread information about the negative effects of sugar and empower people to make better food choices.  Find out more at http://www.facebook.com/SugarIsKillingUs   VIDEO CREDITS: Written by Ariel Broggi Directed by Ariel Broggi, Arthur Jones and Karl Ackermann  Executive Producer: Adam Gayner Animation by Arthur Jones and Karl Ackermann Voiceover by Starlee Kine Original Music by Dave Fischoff Sound Design by Heather Perkins/WaterDog Studios Produced by Fred Water  - ©2012 d.b.a. Fred" title="Sugar is Killing Us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What excess sugar does to the body 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98475" y="936171"/>
            <a:ext cx="7556312" cy="5189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2" marR="0" lvl="0" indent="-2285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133"/>
              <a:buFont typeface="Noto Sans Symbols"/>
              <a:buChar char="■"/>
            </a:pPr>
            <a:r>
              <a:rPr lang="en-US" sz="2805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Obesity </a:t>
            </a:r>
          </a:p>
          <a:p>
            <a:pPr marL="457145" marR="0" lvl="1" indent="-2412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ct val="75133"/>
              <a:buFont typeface="Noto Sans Symbols"/>
              <a:buChar char="■"/>
            </a:pPr>
            <a:r>
              <a:rPr lang="en-US" sz="280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High Blood Pressure, Diabetes, Heart Disease, Joint Problems, Respiratory Problems </a:t>
            </a:r>
            <a:r>
              <a:rPr lang="en-US" sz="2805" b="0" i="0" u="none" strike="noStrike" cap="none" dirty="0" err="1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etc</a:t>
            </a:r>
            <a:r>
              <a:rPr lang="en-US" sz="280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… </a:t>
            </a:r>
          </a:p>
          <a:p>
            <a:pPr marL="228572" marR="0" lvl="0" indent="-228572" algn="l" rtl="0">
              <a:lnSpc>
                <a:spcPct val="8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133"/>
              <a:buFont typeface="Noto Sans Symbols"/>
              <a:buChar char="■"/>
            </a:pPr>
            <a:r>
              <a:rPr lang="en-US" sz="2805" b="1" u="sng" dirty="0"/>
              <a:t>Type 2 </a:t>
            </a:r>
            <a:r>
              <a:rPr lang="en-US" sz="2805" b="1" i="0" u="sng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Diabetes</a:t>
            </a:r>
          </a:p>
          <a:p>
            <a:pPr marL="685719" marR="0" lvl="2" indent="-24121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133"/>
              <a:buFont typeface="Noto Sans Symbols"/>
              <a:buChar char="■"/>
            </a:pPr>
            <a:r>
              <a:rPr lang="en-US" sz="280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Doubles risk for CVD, stroke, chronic inflammation of the body tissues, circulation problems (amputation) and blindness.</a:t>
            </a:r>
          </a:p>
          <a:p>
            <a:pPr marL="228572" marR="0" lvl="0" indent="-228572" algn="l" rtl="0">
              <a:lnSpc>
                <a:spcPct val="8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133"/>
              <a:buFont typeface="Noto Sans Symbols"/>
              <a:buChar char="■"/>
            </a:pPr>
            <a:r>
              <a:rPr lang="en-US" sz="2805" b="1" i="0" u="sng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Dental Cavities </a:t>
            </a:r>
          </a:p>
          <a:p>
            <a:pPr marL="685719" marR="0" lvl="2" indent="-24121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5" b="0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572" marR="0" lvl="0" indent="-228572" algn="l" rtl="0">
              <a:lnSpc>
                <a:spcPct val="8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5" dirty="0"/>
              <a:t>This can happen to anyone, including</a:t>
            </a:r>
            <a:r>
              <a:rPr lang="en-US" sz="280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you! </a:t>
            </a:r>
          </a:p>
          <a:p>
            <a:pPr marL="228572" marR="0" lvl="0" indent="-228572" algn="l" rtl="0">
              <a:lnSpc>
                <a:spcPct val="80000"/>
              </a:lnSpc>
              <a:spcBef>
                <a:spcPts val="1999"/>
              </a:spcBef>
              <a:buClr>
                <a:schemeClr val="accent1"/>
              </a:buClr>
              <a:buSzPct val="73557"/>
              <a:buFont typeface="Noto Sans Symbols"/>
              <a:buNone/>
            </a:pPr>
            <a:endParaRPr sz="2550" b="0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What is in our cafeteria?!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98475" y="1376948"/>
            <a:ext cx="7556312" cy="4762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3" marR="0" lvl="0" indent="-22857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We’re going to do an activity that looks at the amount of sugar in common foods and drinks sold in </a:t>
            </a:r>
            <a:r>
              <a:rPr lang="en-US" dirty="0"/>
              <a:t>schools across the country</a:t>
            </a: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.</a:t>
            </a:r>
          </a:p>
          <a:p>
            <a:pPr marL="685719" marR="0" lvl="2" indent="-2412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1800" b="1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85719" marR="0" lvl="2" indent="-2412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1800" b="1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85719" marR="0" lvl="2" indent="-2412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1800" b="1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572" marR="0" lvl="0" indent="-228572" algn="l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What is 1G of sugar?</a:t>
            </a:r>
          </a:p>
          <a:p>
            <a:pPr marL="228572" marR="0" lvl="0" indent="-228572" algn="l" rtl="0">
              <a:spcBef>
                <a:spcPts val="1999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3000" b="1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8642" y="3158486"/>
            <a:ext cx="26034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944524" y="0"/>
            <a:ext cx="7556312" cy="6467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Example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-58413" y="524108"/>
            <a:ext cx="4389000" cy="1483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2" marR="0" lvl="0" indent="-22857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4G of Sugar = 1 teaspoon of sugar</a:t>
            </a:r>
          </a:p>
          <a:p>
            <a:pPr marL="228572" marR="0" lvl="0" indent="-228572" algn="ctr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1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572" marR="0" lvl="0" indent="-228572" algn="ctr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1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572" marR="0" lvl="0" indent="-228572" algn="l" rtl="0">
              <a:spcBef>
                <a:spcPts val="1999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33848" y="-8394697"/>
            <a:ext cx="2743199" cy="372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117" y="0"/>
            <a:ext cx="5233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189572" y="1793300"/>
            <a:ext cx="4343655" cy="5278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19 G in 1 Pop-Tart</a:t>
            </a:r>
          </a:p>
          <a:p>
            <a:pPr marL="457145" marR="0" lvl="1" indent="-1264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2 Pop-Tart’s in the package</a:t>
            </a:r>
          </a:p>
          <a:p>
            <a:pPr marL="457145" marR="0" lvl="1" indent="-12645" algn="l" rtl="0">
              <a:spcBef>
                <a:spcPts val="0"/>
              </a:spcBef>
              <a:buNone/>
            </a:pPr>
            <a:endParaRPr sz="2900" b="0" i="0" u="none" strike="noStrike" cap="none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19G + 19G = 38 Grams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900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38G/4</a:t>
            </a:r>
          </a:p>
          <a:p>
            <a:pPr marL="457145" marR="0" lvl="1" indent="-1264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Because 4g of sugar = 1 tsp</a:t>
            </a:r>
          </a:p>
          <a:p>
            <a:pPr marL="457145" marR="0" lvl="1" indent="-12645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900" b="1" u="sng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9.5 tsp </a:t>
            </a:r>
          </a:p>
          <a:p>
            <a:pPr marL="457145" marR="0" lvl="1" indent="-12645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8888" y="4906210"/>
            <a:ext cx="1915112" cy="1915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518275" y="-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00" b="1" i="0" u="sng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Group Responsibilities 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254000" y="663999"/>
            <a:ext cx="8488800" cy="577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2" marR="0" lvl="0" indent="-22857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4330"/>
              <a:buFont typeface="Noto Sans Symbols"/>
              <a:buChar char="■"/>
            </a:pPr>
            <a:r>
              <a:rPr lang="en-US" sz="277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Get your Lunch</a:t>
            </a:r>
          </a:p>
          <a:p>
            <a:pPr marL="228572" marR="0" lvl="0" indent="-228572" algn="l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330"/>
              <a:buFont typeface="Noto Sans Symbols"/>
              <a:buChar char="■"/>
            </a:pPr>
            <a:r>
              <a:rPr lang="en-US" sz="2775" dirty="0"/>
              <a:t>Everyone d</a:t>
            </a:r>
            <a:r>
              <a:rPr lang="en-US" sz="277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etermine the sugar content in each item.</a:t>
            </a:r>
          </a:p>
          <a:p>
            <a:pPr marL="228572" marR="0" lvl="0" indent="-228572" algn="l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330"/>
              <a:buFont typeface="Noto Sans Symbols"/>
              <a:buChar char="■"/>
            </a:pPr>
            <a:r>
              <a:rPr lang="en-US" sz="2775" b="1" u="sng" dirty="0">
                <a:solidFill>
                  <a:srgbClr val="7030A0"/>
                </a:solidFill>
              </a:rPr>
              <a:t>SCRIBE</a:t>
            </a:r>
            <a:r>
              <a:rPr lang="en-US" sz="2775" b="1" i="0" u="sng" strike="noStrike" cap="none" dirty="0">
                <a:solidFill>
                  <a:srgbClr val="7030A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77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Record the sugar content of each item.</a:t>
            </a:r>
          </a:p>
          <a:p>
            <a:pPr marL="228572" marR="0" lvl="0" indent="-228572" algn="l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330"/>
              <a:buFont typeface="Noto Sans Symbols"/>
              <a:buChar char="■"/>
            </a:pPr>
            <a:r>
              <a:rPr lang="en-US" sz="2775" b="1" i="0" u="sng" strike="noStrike" cap="none" dirty="0">
                <a:solidFill>
                  <a:srgbClr val="7030A0"/>
                </a:solidFill>
                <a:latin typeface="Rokkitt"/>
                <a:ea typeface="Rokkitt"/>
                <a:cs typeface="Rokkitt"/>
                <a:sym typeface="Rokkitt"/>
              </a:rPr>
              <a:t>R</a:t>
            </a:r>
            <a:r>
              <a:rPr lang="en-US" sz="2775" b="1" u="sng" dirty="0">
                <a:solidFill>
                  <a:srgbClr val="7030A0"/>
                </a:solidFill>
              </a:rPr>
              <a:t>UNNER</a:t>
            </a:r>
            <a:r>
              <a:rPr lang="en-US" sz="2775" b="1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: </a:t>
            </a:r>
            <a:r>
              <a:rPr lang="en-US" sz="277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Get the TOTAL number of teaspoons of sugar from the sugar bowl &amp; put it in a bag. </a:t>
            </a:r>
          </a:p>
          <a:p>
            <a:pPr marL="228572" marR="0" lvl="0" indent="-228572" algn="l" rtl="0"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4330"/>
              <a:buFont typeface="Noto Sans Symbols"/>
              <a:buChar char="■"/>
            </a:pPr>
            <a:r>
              <a:rPr lang="en-US" sz="2775" b="1" i="0" u="sng" strike="noStrike" cap="none" dirty="0">
                <a:solidFill>
                  <a:srgbClr val="7030A0"/>
                </a:solidFill>
                <a:latin typeface="Rokkitt"/>
                <a:ea typeface="Rokkitt"/>
                <a:cs typeface="Rokkitt"/>
                <a:sym typeface="Rokkitt"/>
              </a:rPr>
              <a:t>T</a:t>
            </a:r>
            <a:r>
              <a:rPr lang="en-US" sz="2775" b="1" u="sng" dirty="0">
                <a:solidFill>
                  <a:srgbClr val="7030A0"/>
                </a:solidFill>
              </a:rPr>
              <a:t>ELLER</a:t>
            </a:r>
            <a:r>
              <a:rPr lang="en-US" sz="2775" b="1" i="0" u="none" strike="noStrike" cap="none" dirty="0">
                <a:solidFill>
                  <a:srgbClr val="7030A0"/>
                </a:solidFill>
                <a:latin typeface="Rokkitt"/>
                <a:ea typeface="Rokkitt"/>
                <a:cs typeface="Rokkitt"/>
                <a:sym typeface="Rokkitt"/>
              </a:rPr>
              <a:t>:  </a:t>
            </a:r>
            <a:r>
              <a:rPr lang="en-US" sz="277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Tell the class about the items in your lunch and the total amount of sugar in each item. </a:t>
            </a:r>
          </a:p>
          <a:p>
            <a:pPr marL="228572" marR="0" lvl="0" indent="-228572" algn="l" rtl="0">
              <a:spcBef>
                <a:spcPts val="1999"/>
              </a:spcBef>
              <a:buClr>
                <a:schemeClr val="accent1"/>
              </a:buClr>
              <a:buSzPct val="74330"/>
              <a:buFont typeface="Noto Sans Symbols"/>
              <a:buChar char="■"/>
            </a:pPr>
            <a:r>
              <a:rPr lang="en-US" sz="2775" b="1" u="sng" dirty="0">
                <a:solidFill>
                  <a:srgbClr val="7030A0"/>
                </a:solidFill>
              </a:rPr>
              <a:t>SPEAKER</a:t>
            </a:r>
            <a:r>
              <a:rPr lang="en-US" sz="2775" b="1" i="0" u="sng" strike="noStrike" cap="none" dirty="0">
                <a:solidFill>
                  <a:srgbClr val="7030A0"/>
                </a:solidFill>
                <a:latin typeface="Rokkitt"/>
                <a:ea typeface="Rokkitt"/>
                <a:cs typeface="Rokkitt"/>
                <a:sym typeface="Rokkitt"/>
              </a:rPr>
              <a:t>:  </a:t>
            </a:r>
            <a:r>
              <a:rPr lang="en-US" sz="2775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Tell the class the question you were            given and your response.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GROUP 1</a:t>
            </a:r>
          </a:p>
        </p:txBody>
      </p:sp>
      <p:pic>
        <p:nvPicPr>
          <p:cNvPr id="262" name="Shape 2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" r="-342730"/>
          <a:stretch/>
        </p:blipFill>
        <p:spPr>
          <a:xfrm>
            <a:off x="-95862" y="1743350"/>
            <a:ext cx="8744999" cy="47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7375" y="2178200"/>
            <a:ext cx="5810250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98475" y="230094"/>
            <a:ext cx="7556312" cy="2167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What are some health problems associated with regularly consuming a high amount of sugar? </a:t>
            </a:r>
            <a:br>
              <a:rPr lang="en-US" sz="2400" b="1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br>
              <a:rPr lang="en-US" sz="2400" b="0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</a:br>
            <a:endParaRPr lang="en-US" sz="2400" b="0" i="0" u="none" strike="noStrike" cap="none" dirty="0">
              <a:solidFill>
                <a:schemeClr val="accen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98475" y="1981200"/>
            <a:ext cx="7556312" cy="4667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572" marR="0" lvl="0" indent="-2285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Obesity </a:t>
            </a:r>
          </a:p>
          <a:p>
            <a:pPr marL="457145" marR="0" lvl="1" indent="-24124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ct val="750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High Blood Pressure, Diabetes, Heart Disease, Joint Problems, Respiratory Problems </a:t>
            </a:r>
            <a:r>
              <a:rPr lang="en-US" sz="2800" b="0" i="0" u="none" strike="noStrike" cap="none" dirty="0" err="1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etc</a:t>
            </a: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… </a:t>
            </a:r>
          </a:p>
          <a:p>
            <a:pPr marL="228572" marR="0" lvl="0" indent="-2285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Diabetes </a:t>
            </a:r>
          </a:p>
          <a:p>
            <a:pPr marL="457145" marR="0" lvl="1" indent="-24124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ct val="750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Kidney Disease, Heart Disease, Neuropathy, Eye Problems, Circulation (amputation) etc.. </a:t>
            </a:r>
          </a:p>
          <a:p>
            <a:pPr marL="228572" marR="0" lvl="0" indent="-2285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Dental Cavities </a:t>
            </a:r>
          </a:p>
          <a:p>
            <a:pPr marL="457145" marR="0" lvl="1" indent="-241245" algn="l" rtl="0">
              <a:lnSpc>
                <a:spcPct val="90000"/>
              </a:lnSpc>
              <a:spcBef>
                <a:spcPts val="600"/>
              </a:spcBef>
              <a:buClr>
                <a:srgbClr val="B86EB8"/>
              </a:buClr>
              <a:buSzPct val="75000"/>
              <a:buFont typeface="Noto Sans Symbols"/>
              <a:buNone/>
            </a:pPr>
            <a:endParaRPr sz="2800" b="0" i="0" u="none" strike="noStrike" cap="none" dirty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98475" y="484095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GROUP 2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926" y="2266000"/>
            <a:ext cx="2788724" cy="33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600" y="3106375"/>
            <a:ext cx="3107099" cy="22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569</Words>
  <Application>Microsoft Office PowerPoint</Application>
  <PresentationFormat>On-screen Show (4:3)</PresentationFormat>
  <Paragraphs>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Alfa Slab One</vt:lpstr>
      <vt:lpstr>Calibri</vt:lpstr>
      <vt:lpstr>Noto Sans Symbols</vt:lpstr>
      <vt:lpstr>Rokkitt</vt:lpstr>
      <vt:lpstr>Arial</vt:lpstr>
      <vt:lpstr>Advantage</vt:lpstr>
      <vt:lpstr>Show Me the Sugar</vt:lpstr>
      <vt:lpstr>Sugar is Killing Us</vt:lpstr>
      <vt:lpstr>What excess sugar does to the body </vt:lpstr>
      <vt:lpstr>What is in our cafeteria?!</vt:lpstr>
      <vt:lpstr>Example</vt:lpstr>
      <vt:lpstr>Group Responsibilities </vt:lpstr>
      <vt:lpstr>GROUP 1</vt:lpstr>
      <vt:lpstr>What are some health problems associated with regularly consuming a high amount of sugar?   </vt:lpstr>
      <vt:lpstr>GROUP 2</vt:lpstr>
      <vt:lpstr>What are healthy alternatives for sweetened beverages?</vt:lpstr>
      <vt:lpstr>Group 3 </vt:lpstr>
      <vt:lpstr>Is it safe to say that we can ELIMINATE / DELAY DISEASES by practicing good self management strategies??? </vt:lpstr>
      <vt:lpstr>Group 4</vt:lpstr>
      <vt:lpstr>By having this nutrition information can we manage a healthier lifestyle?  How?</vt:lpstr>
      <vt:lpstr>Group 5</vt:lpstr>
      <vt:lpstr>What did you learn from this activity?  What surprised you?  </vt:lpstr>
      <vt:lpstr>Group 6</vt:lpstr>
      <vt:lpstr>The American Heart Association says…. </vt:lpstr>
      <vt:lpstr>Now What...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Sugar</dc:title>
  <cp:lastModifiedBy>Kristy T. Liercke</cp:lastModifiedBy>
  <cp:revision>2</cp:revision>
  <dcterms:modified xsi:type="dcterms:W3CDTF">2018-05-31T14:18:28Z</dcterms:modified>
</cp:coreProperties>
</file>