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7"/>
  </p:notesMasterIdLst>
  <p:sldIdLst>
    <p:sldId id="256" r:id="rId2"/>
    <p:sldId id="257" r:id="rId3"/>
    <p:sldId id="258" r:id="rId4"/>
    <p:sldId id="259" r:id="rId5"/>
    <p:sldId id="260" r:id="rId6"/>
  </p:sldIdLst>
  <p:sldSz cx="9144000" cy="5143500" type="screen16x9"/>
  <p:notesSz cx="6858000" cy="9144000"/>
  <p:embeddedFontLst>
    <p:embeddedFont>
      <p:font typeface="Chewy" panose="020B0604020202020204" charset="0"/>
      <p:regular r:id="rId8"/>
    </p:embeddedFont>
    <p:embeddedFont>
      <p:font typeface="Amatic SC" panose="020B0604020202020204" charset="-79"/>
      <p:bold r:id="rId9"/>
    </p:embeddedFont>
    <p:embeddedFont>
      <p:font typeface="Short Stack" panose="020B0604020202020204" charset="0"/>
      <p:regular r:id="rId10"/>
    </p:embeddedFont>
    <p:embeddedFont>
      <p:font typeface="Abril Fatface" panose="020B0604020202020204" charset="0"/>
      <p:regular r:id="rId11"/>
    </p:embeddedFont>
    <p:embeddedFont>
      <p:font typeface="Ribeye" panose="020B0604020202020204" charset="0"/>
      <p:regular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2" d="100"/>
          <a:sy n="92" d="100"/>
        </p:scale>
        <p:origin x="-102" y="-7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9579487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352333" y="-547375"/>
            <a:ext cx="8520600" cy="20526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latin typeface="Ribeye"/>
                <a:ea typeface="Ribeye"/>
                <a:cs typeface="Ribeye"/>
                <a:sym typeface="Ribeye"/>
              </a:rPr>
              <a:t>My Health Continuum</a:t>
            </a:r>
            <a:endParaRPr>
              <a:latin typeface="Ribeye"/>
              <a:ea typeface="Ribeye"/>
              <a:cs typeface="Ribeye"/>
              <a:sym typeface="Ribeye"/>
            </a:endParaRPr>
          </a:p>
        </p:txBody>
      </p:sp>
      <p:sp>
        <p:nvSpPr>
          <p:cNvPr id="55" name="Shape 55"/>
          <p:cNvSpPr txBox="1">
            <a:spLocks noGrp="1"/>
          </p:cNvSpPr>
          <p:nvPr>
            <p:ph type="subTitle" idx="1"/>
          </p:nvPr>
        </p:nvSpPr>
        <p:spPr>
          <a:xfrm>
            <a:off x="66275" y="4194750"/>
            <a:ext cx="9092700" cy="792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400">
                <a:latin typeface="Short Stack"/>
                <a:ea typeface="Short Stack"/>
                <a:cs typeface="Short Stack"/>
                <a:sym typeface="Short Stack"/>
              </a:rPr>
              <a:t>Applying the health Continuum to my life's choices.</a:t>
            </a:r>
            <a:r>
              <a:rPr lang="en" sz="2400"/>
              <a:t> </a:t>
            </a:r>
            <a:endParaRPr sz="2400"/>
          </a:p>
        </p:txBody>
      </p:sp>
      <p:pic>
        <p:nvPicPr>
          <p:cNvPr id="56" name="Shape 56"/>
          <p:cNvPicPr preferRelativeResize="0"/>
          <p:nvPr/>
        </p:nvPicPr>
        <p:blipFill>
          <a:blip r:embed="rId3">
            <a:alphaModFix/>
          </a:blip>
          <a:stretch>
            <a:fillRect/>
          </a:stretch>
        </p:blipFill>
        <p:spPr>
          <a:xfrm>
            <a:off x="894525" y="1854613"/>
            <a:ext cx="7143750" cy="1990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latin typeface="Ribeye"/>
                <a:ea typeface="Ribeye"/>
                <a:cs typeface="Ribeye"/>
                <a:sym typeface="Ribeye"/>
              </a:rPr>
              <a:t>Directions</a:t>
            </a:r>
            <a:endParaRPr>
              <a:latin typeface="Ribeye"/>
              <a:ea typeface="Ribeye"/>
              <a:cs typeface="Ribeye"/>
              <a:sym typeface="Ribeye"/>
            </a:endParaRPr>
          </a:p>
        </p:txBody>
      </p:sp>
      <p:sp>
        <p:nvSpPr>
          <p:cNvPr id="62" name="Shape 6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Font typeface="Abril Fatface"/>
              <a:buAutoNum type="arabicParenR"/>
            </a:pPr>
            <a:r>
              <a:rPr lang="en">
                <a:latin typeface="Abril Fatface"/>
                <a:ea typeface="Abril Fatface"/>
                <a:cs typeface="Abril Fatface"/>
                <a:sym typeface="Abril Fatface"/>
              </a:rPr>
              <a:t>Copy the template  slide below and make it your own by placing your name as the title. (Use your favorite font and colors)</a:t>
            </a:r>
            <a:endParaRPr>
              <a:latin typeface="Abril Fatface"/>
              <a:ea typeface="Abril Fatface"/>
              <a:cs typeface="Abril Fatface"/>
              <a:sym typeface="Abril Fatface"/>
            </a:endParaRPr>
          </a:p>
          <a:p>
            <a:pPr marL="457200" lvl="0" indent="-342900" rtl="0">
              <a:spcBef>
                <a:spcPts val="0"/>
              </a:spcBef>
              <a:spcAft>
                <a:spcPts val="0"/>
              </a:spcAft>
              <a:buSzPts val="1800"/>
              <a:buFont typeface="Abril Fatface"/>
              <a:buAutoNum type="arabicParenR"/>
            </a:pPr>
            <a:r>
              <a:rPr lang="en">
                <a:latin typeface="Abril Fatface"/>
                <a:ea typeface="Abril Fatface"/>
                <a:cs typeface="Abril Fatface"/>
                <a:sym typeface="Abril Fatface"/>
              </a:rPr>
              <a:t>Insert your favorite picture of you. </a:t>
            </a:r>
            <a:endParaRPr>
              <a:latin typeface="Abril Fatface"/>
              <a:ea typeface="Abril Fatface"/>
              <a:cs typeface="Abril Fatface"/>
              <a:sym typeface="Abril Fatface"/>
            </a:endParaRPr>
          </a:p>
          <a:p>
            <a:pPr marL="457200" lvl="0" indent="-342900" rtl="0">
              <a:spcBef>
                <a:spcPts val="0"/>
              </a:spcBef>
              <a:spcAft>
                <a:spcPts val="0"/>
              </a:spcAft>
              <a:buSzPts val="1800"/>
              <a:buFont typeface="Abril Fatface"/>
              <a:buAutoNum type="arabicParenR"/>
            </a:pPr>
            <a:r>
              <a:rPr lang="en">
                <a:latin typeface="Abril Fatface"/>
                <a:ea typeface="Abril Fatface"/>
                <a:cs typeface="Abril Fatface"/>
                <a:sym typeface="Abril Fatface"/>
              </a:rPr>
              <a:t>Discuss risk factors with your parents (particularly hereditary risk factors).</a:t>
            </a:r>
            <a:endParaRPr>
              <a:latin typeface="Abril Fatface"/>
              <a:ea typeface="Abril Fatface"/>
              <a:cs typeface="Abril Fatface"/>
              <a:sym typeface="Abril Fatface"/>
            </a:endParaRPr>
          </a:p>
          <a:p>
            <a:pPr marL="0" lvl="0" indent="0" rtl="0">
              <a:spcBef>
                <a:spcPts val="1600"/>
              </a:spcBef>
              <a:spcAft>
                <a:spcPts val="0"/>
              </a:spcAft>
              <a:buNone/>
            </a:pPr>
            <a:r>
              <a:rPr lang="en">
                <a:latin typeface="Abril Fatface"/>
                <a:ea typeface="Abril Fatface"/>
                <a:cs typeface="Abril Fatface"/>
                <a:sym typeface="Abril Fatface"/>
              </a:rPr>
              <a:t>Possible guiding questions; </a:t>
            </a:r>
            <a:r>
              <a:rPr lang="en" sz="1400">
                <a:latin typeface="Abril Fatface"/>
                <a:ea typeface="Abril Fatface"/>
                <a:cs typeface="Abril Fatface"/>
                <a:sym typeface="Abril Fatface"/>
              </a:rPr>
              <a:t>What are your hobbies? What sports do you play? What types of music do you listen to? What movies do you like? Which TV shows do you love to watch? what excites you?</a:t>
            </a:r>
            <a:endParaRPr sz="1400">
              <a:latin typeface="Abril Fatface"/>
              <a:ea typeface="Abril Fatface"/>
              <a:cs typeface="Abril Fatface"/>
              <a:sym typeface="Abril Fatface"/>
            </a:endParaRPr>
          </a:p>
          <a:p>
            <a:pPr marL="0" lvl="0" indent="0" rtl="0">
              <a:spcBef>
                <a:spcPts val="1600"/>
              </a:spcBef>
              <a:spcAft>
                <a:spcPts val="160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66"/>
        <p:cNvGrpSpPr/>
        <p:nvPr/>
      </p:nvGrpSpPr>
      <p:grpSpPr>
        <a:xfrm>
          <a:off x="0" y="0"/>
          <a:ext cx="0" cy="0"/>
          <a:chOff x="0" y="0"/>
          <a:chExt cx="0" cy="0"/>
        </a:xfrm>
      </p:grpSpPr>
      <p:sp>
        <p:nvSpPr>
          <p:cNvPr id="67" name="Shape 67"/>
          <p:cNvSpPr/>
          <p:nvPr/>
        </p:nvSpPr>
        <p:spPr>
          <a:xfrm>
            <a:off x="341955" y="3073579"/>
            <a:ext cx="8377800" cy="712500"/>
          </a:xfrm>
          <a:prstGeom prst="rightArrow">
            <a:avLst>
              <a:gd name="adj1" fmla="val 50000"/>
              <a:gd name="adj2" fmla="val 50000"/>
            </a:avLst>
          </a:prstGeom>
          <a:solidFill>
            <a:schemeClr val="lt2"/>
          </a:solidFill>
          <a:ln w="76200" cap="flat" cmpd="sng">
            <a:solidFill>
              <a:schemeClr val="dk2"/>
            </a:solidFill>
            <a:prstDash val="solid"/>
            <a:round/>
            <a:headEnd type="none" w="sm" len="sm"/>
            <a:tailEnd type="none" w="sm" len="sm"/>
          </a:ln>
        </p:spPr>
        <p:txBody>
          <a:bodyPr spcFirstLastPara="1" wrap="square" lIns="75425" tIns="75425" rIns="75425" bIns="75425" anchor="ctr" anchorCtr="0">
            <a:noAutofit/>
          </a:bodyPr>
          <a:lstStyle/>
          <a:p>
            <a:pPr marL="0" lvl="0" indent="0">
              <a:spcBef>
                <a:spcPts val="0"/>
              </a:spcBef>
              <a:spcAft>
                <a:spcPts val="0"/>
              </a:spcAft>
              <a:buNone/>
            </a:pPr>
            <a:endParaRPr/>
          </a:p>
        </p:txBody>
      </p:sp>
      <p:sp>
        <p:nvSpPr>
          <p:cNvPr id="68" name="Shape 68"/>
          <p:cNvSpPr/>
          <p:nvPr/>
        </p:nvSpPr>
        <p:spPr>
          <a:xfrm>
            <a:off x="246943" y="365400"/>
            <a:ext cx="6211155" cy="446222"/>
          </a:xfrm>
          <a:prstGeom prst="rect">
            <a:avLst/>
          </a:prstGeom>
        </p:spPr>
        <p:txBody>
          <a:bodyPr>
            <a:prstTxWarp prst="textPlain">
              <a:avLst/>
            </a:prstTxWarp>
          </a:bodyPr>
          <a:lstStyle/>
          <a:p>
            <a:pPr lvl="0" algn="ctr"/>
            <a:r>
              <a:rPr b="0" i="0">
                <a:ln w="19050" cap="flat" cmpd="sng">
                  <a:solidFill>
                    <a:schemeClr val="dk2"/>
                  </a:solidFill>
                  <a:prstDash val="solid"/>
                  <a:round/>
                  <a:headEnd type="none" w="sm" len="sm"/>
                  <a:tailEnd type="none" w="sm" len="sm"/>
                </a:ln>
                <a:solidFill>
                  <a:srgbClr val="4A86E8"/>
                </a:solidFill>
                <a:latin typeface="Chewy"/>
              </a:rPr>
              <a:t>My Health Continuum</a:t>
            </a:r>
          </a:p>
        </p:txBody>
      </p:sp>
      <p:sp>
        <p:nvSpPr>
          <p:cNvPr id="69" name="Shape 69"/>
          <p:cNvSpPr/>
          <p:nvPr/>
        </p:nvSpPr>
        <p:spPr>
          <a:xfrm>
            <a:off x="341950" y="4077350"/>
            <a:ext cx="2072096" cy="313875"/>
          </a:xfrm>
          <a:prstGeom prst="rect">
            <a:avLst/>
          </a:prstGeom>
        </p:spPr>
        <p:txBody>
          <a:bodyPr>
            <a:prstTxWarp prst="textPlain">
              <a:avLst/>
            </a:prstTxWarp>
          </a:bodyPr>
          <a:lstStyle/>
          <a:p>
            <a:pPr lvl="0" algn="ctr"/>
            <a:r>
              <a:rPr b="0" i="0">
                <a:ln w="19050" cap="flat" cmpd="sng">
                  <a:solidFill>
                    <a:schemeClr val="dk2"/>
                  </a:solidFill>
                  <a:prstDash val="solid"/>
                  <a:round/>
                  <a:headEnd type="none" w="sm" len="sm"/>
                  <a:tailEnd type="none" w="sm" len="sm"/>
                </a:ln>
                <a:solidFill>
                  <a:schemeClr val="lt2"/>
                </a:solidFill>
                <a:latin typeface="Arial"/>
              </a:rPr>
              <a:t>Risk Factors</a:t>
            </a:r>
          </a:p>
        </p:txBody>
      </p:sp>
      <p:sp>
        <p:nvSpPr>
          <p:cNvPr id="70" name="Shape 70"/>
          <p:cNvSpPr/>
          <p:nvPr/>
        </p:nvSpPr>
        <p:spPr>
          <a:xfrm>
            <a:off x="246960" y="2243363"/>
            <a:ext cx="95100" cy="1367700"/>
          </a:xfrm>
          <a:prstGeom prst="rect">
            <a:avLst/>
          </a:prstGeom>
          <a:solidFill>
            <a:srgbClr val="FF0000"/>
          </a:solidFill>
          <a:ln w="19050" cap="flat" cmpd="sng">
            <a:solidFill>
              <a:schemeClr val="dk2"/>
            </a:solidFill>
            <a:prstDash val="solid"/>
            <a:round/>
            <a:headEnd type="none" w="sm" len="sm"/>
            <a:tailEnd type="none" w="sm" len="sm"/>
          </a:ln>
        </p:spPr>
        <p:txBody>
          <a:bodyPr spcFirstLastPara="1" wrap="square" lIns="75425" tIns="75425" rIns="75425" bIns="75425" anchor="ctr" anchorCtr="0">
            <a:noAutofit/>
          </a:bodyPr>
          <a:lstStyle/>
          <a:p>
            <a:pPr marL="0" lvl="0" indent="0">
              <a:spcBef>
                <a:spcPts val="0"/>
              </a:spcBef>
              <a:spcAft>
                <a:spcPts val="0"/>
              </a:spcAft>
              <a:buNone/>
            </a:pPr>
            <a:endParaRPr/>
          </a:p>
        </p:txBody>
      </p:sp>
      <p:cxnSp>
        <p:nvCxnSpPr>
          <p:cNvPr id="71" name="Shape 71"/>
          <p:cNvCxnSpPr/>
          <p:nvPr/>
        </p:nvCxnSpPr>
        <p:spPr>
          <a:xfrm flipH="1">
            <a:off x="4189988" y="1514582"/>
            <a:ext cx="8400" cy="1717800"/>
          </a:xfrm>
          <a:prstGeom prst="straightConnector1">
            <a:avLst/>
          </a:prstGeom>
          <a:noFill/>
          <a:ln w="76200" cap="flat" cmpd="sng">
            <a:solidFill>
              <a:schemeClr val="dk2"/>
            </a:solidFill>
            <a:prstDash val="solid"/>
            <a:round/>
            <a:headEnd type="none" w="med" len="med"/>
            <a:tailEnd type="none" w="med" len="med"/>
          </a:ln>
        </p:spPr>
      </p:cxnSp>
      <p:sp>
        <p:nvSpPr>
          <p:cNvPr id="72" name="Shape 72"/>
          <p:cNvSpPr txBox="1"/>
          <p:nvPr/>
        </p:nvSpPr>
        <p:spPr>
          <a:xfrm>
            <a:off x="112050" y="1135425"/>
            <a:ext cx="8199600" cy="313800"/>
          </a:xfrm>
          <a:prstGeom prst="rect">
            <a:avLst/>
          </a:prstGeom>
          <a:noFill/>
          <a:ln>
            <a:noFill/>
          </a:ln>
        </p:spPr>
        <p:txBody>
          <a:bodyPr spcFirstLastPara="1" wrap="square" lIns="75425" tIns="75425" rIns="75425" bIns="75425" anchor="t" anchorCtr="0">
            <a:noAutofit/>
          </a:bodyPr>
          <a:lstStyle/>
          <a:p>
            <a:pPr marL="0" lvl="0" indent="0" rtl="0">
              <a:spcBef>
                <a:spcPts val="0"/>
              </a:spcBef>
              <a:spcAft>
                <a:spcPts val="0"/>
              </a:spcAft>
              <a:buNone/>
            </a:pPr>
            <a:r>
              <a:rPr lang="en" sz="2000"/>
              <a:t>Potentially Fatal  -  Unhealthy      -     Healthy       -     Very Healthy</a:t>
            </a:r>
            <a:endParaRPr sz="2000"/>
          </a:p>
        </p:txBody>
      </p:sp>
      <p:sp>
        <p:nvSpPr>
          <p:cNvPr id="73" name="Shape 73"/>
          <p:cNvSpPr txBox="1"/>
          <p:nvPr/>
        </p:nvSpPr>
        <p:spPr>
          <a:xfrm>
            <a:off x="3399600" y="3810139"/>
            <a:ext cx="2422200" cy="848400"/>
          </a:xfrm>
          <a:prstGeom prst="rect">
            <a:avLst/>
          </a:prstGeom>
          <a:noFill/>
          <a:ln>
            <a:noFill/>
          </a:ln>
        </p:spPr>
        <p:txBody>
          <a:bodyPr spcFirstLastPara="1" wrap="square" lIns="75425" tIns="75425" rIns="75425" bIns="75425" anchor="t" anchorCtr="0">
            <a:noAutofit/>
          </a:bodyPr>
          <a:lstStyle/>
          <a:p>
            <a:pPr marL="381000" lvl="0" indent="-317500" rtl="0">
              <a:spcBef>
                <a:spcPts val="0"/>
              </a:spcBef>
              <a:spcAft>
                <a:spcPts val="0"/>
              </a:spcAft>
              <a:buSzPts val="2000"/>
              <a:buAutoNum type="arabicPeriod"/>
            </a:pPr>
            <a:r>
              <a:rPr lang="en" sz="2000"/>
              <a:t>heredity</a:t>
            </a:r>
            <a:endParaRPr sz="2000"/>
          </a:p>
          <a:p>
            <a:pPr marL="381000" lvl="0" indent="-317500" rtl="0">
              <a:spcBef>
                <a:spcPts val="0"/>
              </a:spcBef>
              <a:spcAft>
                <a:spcPts val="0"/>
              </a:spcAft>
              <a:buSzPts val="2000"/>
              <a:buAutoNum type="arabicPeriod"/>
            </a:pPr>
            <a:r>
              <a:rPr lang="en" sz="2000"/>
              <a:t>environmental</a:t>
            </a:r>
            <a:endParaRPr sz="2000"/>
          </a:p>
          <a:p>
            <a:pPr marL="381000" lvl="0" indent="-317500" rtl="0">
              <a:spcBef>
                <a:spcPts val="0"/>
              </a:spcBef>
              <a:spcAft>
                <a:spcPts val="0"/>
              </a:spcAft>
              <a:buSzPts val="2000"/>
              <a:buAutoNum type="arabicPeriod"/>
            </a:pPr>
            <a:r>
              <a:rPr lang="en" sz="2000"/>
              <a:t>behavioral</a:t>
            </a:r>
            <a:endParaRPr sz="2000"/>
          </a:p>
        </p:txBody>
      </p:sp>
      <p:cxnSp>
        <p:nvCxnSpPr>
          <p:cNvPr id="74" name="Shape 74"/>
          <p:cNvCxnSpPr/>
          <p:nvPr/>
        </p:nvCxnSpPr>
        <p:spPr>
          <a:xfrm>
            <a:off x="2466930" y="4284293"/>
            <a:ext cx="954000" cy="22200"/>
          </a:xfrm>
          <a:prstGeom prst="straightConnector1">
            <a:avLst/>
          </a:prstGeom>
          <a:noFill/>
          <a:ln w="76200" cap="flat" cmpd="sng">
            <a:solidFill>
              <a:schemeClr val="dk2"/>
            </a:solidFill>
            <a:prstDash val="solid"/>
            <a:round/>
            <a:headEnd type="none" w="med" len="med"/>
            <a:tailEnd type="triangle" w="med" len="med"/>
          </a:ln>
        </p:spPr>
      </p:cxnSp>
      <p:sp>
        <p:nvSpPr>
          <p:cNvPr id="75" name="Shape 75"/>
          <p:cNvSpPr txBox="1"/>
          <p:nvPr/>
        </p:nvSpPr>
        <p:spPr>
          <a:xfrm>
            <a:off x="7732050" y="0"/>
            <a:ext cx="1412100" cy="1135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latin typeface="Chewy"/>
                <a:ea typeface="Chewy"/>
                <a:cs typeface="Chewy"/>
                <a:sym typeface="Chewy"/>
              </a:rPr>
              <a:t>Paste your favorite picture here.</a:t>
            </a:r>
            <a:endParaRPr>
              <a:latin typeface="Chewy"/>
              <a:ea typeface="Chewy"/>
              <a:cs typeface="Chewy"/>
              <a:sym typeface="Chew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C1130"/>
        </a:solidFill>
        <a:effectLst/>
      </p:bgPr>
    </p:bg>
    <p:spTree>
      <p:nvGrpSpPr>
        <p:cNvPr id="1" name="Shape 79"/>
        <p:cNvGrpSpPr/>
        <p:nvPr/>
      </p:nvGrpSpPr>
      <p:grpSpPr>
        <a:xfrm>
          <a:off x="0" y="0"/>
          <a:ext cx="0" cy="0"/>
          <a:chOff x="0" y="0"/>
          <a:chExt cx="0" cy="0"/>
        </a:xfrm>
      </p:grpSpPr>
      <p:sp>
        <p:nvSpPr>
          <p:cNvPr id="80" name="Shape 80"/>
          <p:cNvSpPr/>
          <p:nvPr/>
        </p:nvSpPr>
        <p:spPr>
          <a:xfrm>
            <a:off x="208900" y="3591338"/>
            <a:ext cx="8571300" cy="712500"/>
          </a:xfrm>
          <a:prstGeom prst="rightArrow">
            <a:avLst>
              <a:gd name="adj1" fmla="val 50000"/>
              <a:gd name="adj2" fmla="val 50000"/>
            </a:avLst>
          </a:prstGeom>
          <a:solidFill>
            <a:srgbClr val="A64D79"/>
          </a:solidFill>
          <a:ln w="76200" cap="flat" cmpd="sng">
            <a:solidFill>
              <a:srgbClr val="434343"/>
            </a:solidFill>
            <a:prstDash val="solid"/>
            <a:round/>
            <a:headEnd type="none" w="sm" len="sm"/>
            <a:tailEnd type="none" w="sm" len="sm"/>
          </a:ln>
        </p:spPr>
        <p:txBody>
          <a:bodyPr spcFirstLastPara="1" wrap="square" lIns="75425" tIns="75425" rIns="75425" bIns="75425" anchor="ctr" anchorCtr="0">
            <a:noAutofit/>
          </a:bodyPr>
          <a:lstStyle/>
          <a:p>
            <a:pPr marL="0" lvl="0" indent="0">
              <a:spcBef>
                <a:spcPts val="0"/>
              </a:spcBef>
              <a:spcAft>
                <a:spcPts val="0"/>
              </a:spcAft>
              <a:buNone/>
            </a:pPr>
            <a:endParaRPr/>
          </a:p>
        </p:txBody>
      </p:sp>
      <p:sp>
        <p:nvSpPr>
          <p:cNvPr id="81" name="Shape 81"/>
          <p:cNvSpPr/>
          <p:nvPr/>
        </p:nvSpPr>
        <p:spPr>
          <a:xfrm>
            <a:off x="94400" y="4345760"/>
            <a:ext cx="1989049" cy="581124"/>
          </a:xfrm>
          <a:prstGeom prst="rect">
            <a:avLst/>
          </a:prstGeom>
        </p:spPr>
        <p:txBody>
          <a:bodyPr>
            <a:prstTxWarp prst="textPlain">
              <a:avLst/>
            </a:prstTxWarp>
          </a:bodyPr>
          <a:lstStyle/>
          <a:p>
            <a:pPr lvl="0" algn="ctr"/>
            <a:r>
              <a:rPr b="0" i="0">
                <a:ln w="19050" cap="flat" cmpd="sng">
                  <a:solidFill>
                    <a:srgbClr val="A64D79"/>
                  </a:solidFill>
                  <a:prstDash val="solid"/>
                  <a:round/>
                  <a:headEnd type="none" w="sm" len="sm"/>
                  <a:tailEnd type="none" w="sm" len="sm"/>
                </a:ln>
                <a:solidFill>
                  <a:srgbClr val="A64D79"/>
                </a:solidFill>
                <a:latin typeface="Amatic SC"/>
              </a:rPr>
              <a:t>Risk Factors</a:t>
            </a:r>
          </a:p>
        </p:txBody>
      </p:sp>
      <p:sp>
        <p:nvSpPr>
          <p:cNvPr id="82" name="Shape 82"/>
          <p:cNvSpPr/>
          <p:nvPr/>
        </p:nvSpPr>
        <p:spPr>
          <a:xfrm>
            <a:off x="94410" y="2693213"/>
            <a:ext cx="95100" cy="1367700"/>
          </a:xfrm>
          <a:prstGeom prst="rect">
            <a:avLst/>
          </a:prstGeom>
          <a:solidFill>
            <a:srgbClr val="A64D79"/>
          </a:solidFill>
          <a:ln w="19050" cap="flat" cmpd="sng">
            <a:solidFill>
              <a:srgbClr val="434343"/>
            </a:solidFill>
            <a:prstDash val="solid"/>
            <a:round/>
            <a:headEnd type="none" w="sm" len="sm"/>
            <a:tailEnd type="none" w="sm" len="sm"/>
          </a:ln>
        </p:spPr>
        <p:txBody>
          <a:bodyPr spcFirstLastPara="1" wrap="square" lIns="75425" tIns="75425" rIns="75425" bIns="75425" anchor="ctr" anchorCtr="0">
            <a:noAutofit/>
          </a:bodyPr>
          <a:lstStyle/>
          <a:p>
            <a:pPr marL="0" lvl="0" indent="0">
              <a:spcBef>
                <a:spcPts val="0"/>
              </a:spcBef>
              <a:spcAft>
                <a:spcPts val="0"/>
              </a:spcAft>
              <a:buNone/>
            </a:pPr>
            <a:endParaRPr/>
          </a:p>
        </p:txBody>
      </p:sp>
      <p:cxnSp>
        <p:nvCxnSpPr>
          <p:cNvPr id="83" name="Shape 83"/>
          <p:cNvCxnSpPr/>
          <p:nvPr/>
        </p:nvCxnSpPr>
        <p:spPr>
          <a:xfrm>
            <a:off x="4172625" y="1005888"/>
            <a:ext cx="11400" cy="2717700"/>
          </a:xfrm>
          <a:prstGeom prst="straightConnector1">
            <a:avLst/>
          </a:prstGeom>
          <a:noFill/>
          <a:ln w="76200" cap="flat" cmpd="sng">
            <a:solidFill>
              <a:srgbClr val="595959"/>
            </a:solidFill>
            <a:prstDash val="solid"/>
            <a:round/>
            <a:headEnd type="none" w="med" len="med"/>
            <a:tailEnd type="none" w="med" len="med"/>
          </a:ln>
        </p:spPr>
      </p:cxnSp>
      <p:sp>
        <p:nvSpPr>
          <p:cNvPr id="84" name="Shape 84"/>
          <p:cNvSpPr txBox="1"/>
          <p:nvPr/>
        </p:nvSpPr>
        <p:spPr>
          <a:xfrm>
            <a:off x="94400" y="612825"/>
            <a:ext cx="8199600" cy="313800"/>
          </a:xfrm>
          <a:prstGeom prst="rect">
            <a:avLst/>
          </a:prstGeom>
          <a:noFill/>
          <a:ln>
            <a:noFill/>
          </a:ln>
        </p:spPr>
        <p:txBody>
          <a:bodyPr spcFirstLastPara="1" wrap="square" lIns="75425" tIns="75425" rIns="75425" bIns="75425" anchor="t" anchorCtr="0">
            <a:noAutofit/>
          </a:bodyPr>
          <a:lstStyle/>
          <a:p>
            <a:pPr marL="0" lvl="0" indent="0" rtl="0">
              <a:spcBef>
                <a:spcPts val="0"/>
              </a:spcBef>
              <a:spcAft>
                <a:spcPts val="0"/>
              </a:spcAft>
              <a:buNone/>
            </a:pPr>
            <a:r>
              <a:rPr lang="en" sz="2000" b="1">
                <a:solidFill>
                  <a:srgbClr val="FFFFFF"/>
                </a:solidFill>
                <a:latin typeface="Amatic SC"/>
                <a:ea typeface="Amatic SC"/>
                <a:cs typeface="Amatic SC"/>
                <a:sym typeface="Amatic SC"/>
              </a:rPr>
              <a:t>Potentially Fatal               -         Unhealthy                 -            Healthy             -            Very Healthy</a:t>
            </a:r>
            <a:endParaRPr sz="2000" b="1">
              <a:solidFill>
                <a:srgbClr val="FFFFFF"/>
              </a:solidFill>
              <a:latin typeface="Amatic SC"/>
              <a:ea typeface="Amatic SC"/>
              <a:cs typeface="Amatic SC"/>
              <a:sym typeface="Amatic SC"/>
            </a:endParaRPr>
          </a:p>
        </p:txBody>
      </p:sp>
      <p:sp>
        <p:nvSpPr>
          <p:cNvPr id="85" name="Shape 85"/>
          <p:cNvSpPr txBox="1"/>
          <p:nvPr/>
        </p:nvSpPr>
        <p:spPr>
          <a:xfrm>
            <a:off x="3279250" y="4101038"/>
            <a:ext cx="5929500" cy="848400"/>
          </a:xfrm>
          <a:prstGeom prst="rect">
            <a:avLst/>
          </a:prstGeom>
          <a:noFill/>
          <a:ln>
            <a:noFill/>
          </a:ln>
        </p:spPr>
        <p:txBody>
          <a:bodyPr spcFirstLastPara="1" wrap="square" lIns="75425" tIns="75425" rIns="75425" bIns="75425" anchor="t" anchorCtr="0">
            <a:noAutofit/>
          </a:bodyPr>
          <a:lstStyle/>
          <a:p>
            <a:pPr marL="381000" lvl="0" indent="-317500" rtl="0">
              <a:spcBef>
                <a:spcPts val="0"/>
              </a:spcBef>
              <a:spcAft>
                <a:spcPts val="0"/>
              </a:spcAft>
              <a:buClr>
                <a:srgbClr val="FFFFFF"/>
              </a:buClr>
              <a:buSzPts val="2000"/>
              <a:buFont typeface="Amatic SC"/>
              <a:buAutoNum type="arabicPeriod"/>
            </a:pPr>
            <a:r>
              <a:rPr lang="en" sz="2000" b="1">
                <a:solidFill>
                  <a:srgbClr val="FFFFFF"/>
                </a:solidFill>
                <a:latin typeface="Amatic SC"/>
                <a:ea typeface="Amatic SC"/>
                <a:cs typeface="Amatic SC"/>
                <a:sym typeface="Amatic SC"/>
              </a:rPr>
              <a:t>Heredity:</a:t>
            </a:r>
            <a:r>
              <a:rPr lang="en" sz="2000">
                <a:solidFill>
                  <a:srgbClr val="FFFFFF"/>
                </a:solidFill>
                <a:latin typeface="Amatic SC"/>
                <a:ea typeface="Amatic SC"/>
                <a:cs typeface="Amatic SC"/>
                <a:sym typeface="Amatic SC"/>
              </a:rPr>
              <a:t> Type 2 Diabetes </a:t>
            </a:r>
            <a:endParaRPr sz="2000">
              <a:solidFill>
                <a:srgbClr val="FFFFFF"/>
              </a:solidFill>
              <a:latin typeface="Amatic SC"/>
              <a:ea typeface="Amatic SC"/>
              <a:cs typeface="Amatic SC"/>
              <a:sym typeface="Amatic SC"/>
            </a:endParaRPr>
          </a:p>
          <a:p>
            <a:pPr marL="381000" lvl="0" indent="-317500" rtl="0">
              <a:spcBef>
                <a:spcPts val="0"/>
              </a:spcBef>
              <a:spcAft>
                <a:spcPts val="0"/>
              </a:spcAft>
              <a:buClr>
                <a:srgbClr val="FFFFFF"/>
              </a:buClr>
              <a:buSzPts val="2000"/>
              <a:buFont typeface="Amatic SC"/>
              <a:buAutoNum type="arabicPeriod"/>
            </a:pPr>
            <a:r>
              <a:rPr lang="en" sz="2000" b="1">
                <a:solidFill>
                  <a:srgbClr val="FFFFFF"/>
                </a:solidFill>
                <a:latin typeface="Amatic SC"/>
                <a:ea typeface="Amatic SC"/>
                <a:cs typeface="Amatic SC"/>
                <a:sym typeface="Amatic SC"/>
              </a:rPr>
              <a:t>Environmental: </a:t>
            </a:r>
            <a:r>
              <a:rPr lang="en" sz="2000">
                <a:solidFill>
                  <a:srgbClr val="FFFFFF"/>
                </a:solidFill>
                <a:latin typeface="Amatic SC"/>
                <a:ea typeface="Amatic SC"/>
                <a:cs typeface="Amatic SC"/>
                <a:sym typeface="Amatic SC"/>
              </a:rPr>
              <a:t>Allergies (Plant Pollens, Mold, dust mites..)</a:t>
            </a:r>
            <a:endParaRPr sz="2000">
              <a:solidFill>
                <a:srgbClr val="FFFFFF"/>
              </a:solidFill>
              <a:latin typeface="Amatic SC"/>
              <a:ea typeface="Amatic SC"/>
              <a:cs typeface="Amatic SC"/>
              <a:sym typeface="Amatic SC"/>
            </a:endParaRPr>
          </a:p>
          <a:p>
            <a:pPr marL="381000" lvl="0" indent="-317500" rtl="0">
              <a:spcBef>
                <a:spcPts val="0"/>
              </a:spcBef>
              <a:spcAft>
                <a:spcPts val="0"/>
              </a:spcAft>
              <a:buClr>
                <a:srgbClr val="FFFFFF"/>
              </a:buClr>
              <a:buSzPts val="2000"/>
              <a:buFont typeface="Amatic SC"/>
              <a:buAutoNum type="arabicPeriod"/>
            </a:pPr>
            <a:r>
              <a:rPr lang="en" sz="2000" b="1">
                <a:solidFill>
                  <a:srgbClr val="FFFFFF"/>
                </a:solidFill>
                <a:latin typeface="Amatic SC"/>
                <a:ea typeface="Amatic SC"/>
                <a:cs typeface="Amatic SC"/>
                <a:sym typeface="Amatic SC"/>
              </a:rPr>
              <a:t>Behavioral:</a:t>
            </a:r>
            <a:r>
              <a:rPr lang="en" sz="2000">
                <a:solidFill>
                  <a:srgbClr val="FFFFFF"/>
                </a:solidFill>
                <a:latin typeface="Amatic SC"/>
                <a:ea typeface="Amatic SC"/>
                <a:cs typeface="Amatic SC"/>
                <a:sym typeface="Amatic SC"/>
              </a:rPr>
              <a:t> Stress, Over thinking, chocolate</a:t>
            </a:r>
            <a:endParaRPr sz="2000">
              <a:solidFill>
                <a:srgbClr val="FFFFFF"/>
              </a:solidFill>
              <a:latin typeface="Amatic SC"/>
              <a:ea typeface="Amatic SC"/>
              <a:cs typeface="Amatic SC"/>
              <a:sym typeface="Amatic SC"/>
            </a:endParaRPr>
          </a:p>
        </p:txBody>
      </p:sp>
      <p:cxnSp>
        <p:nvCxnSpPr>
          <p:cNvPr id="86" name="Shape 86"/>
          <p:cNvCxnSpPr/>
          <p:nvPr/>
        </p:nvCxnSpPr>
        <p:spPr>
          <a:xfrm>
            <a:off x="2204355" y="4625218"/>
            <a:ext cx="954000" cy="22200"/>
          </a:xfrm>
          <a:prstGeom prst="straightConnector1">
            <a:avLst/>
          </a:prstGeom>
          <a:noFill/>
          <a:ln w="76200" cap="flat" cmpd="sng">
            <a:solidFill>
              <a:srgbClr val="595959"/>
            </a:solidFill>
            <a:prstDash val="solid"/>
            <a:round/>
            <a:headEnd type="none" w="med" len="med"/>
            <a:tailEnd type="triangle" w="med" len="med"/>
          </a:ln>
        </p:spPr>
      </p:cxnSp>
      <p:sp>
        <p:nvSpPr>
          <p:cNvPr id="87" name="Shape 87"/>
          <p:cNvSpPr/>
          <p:nvPr/>
        </p:nvSpPr>
        <p:spPr>
          <a:xfrm>
            <a:off x="94400" y="8950"/>
            <a:ext cx="7366195" cy="619499"/>
          </a:xfrm>
          <a:prstGeom prst="rect">
            <a:avLst/>
          </a:prstGeom>
        </p:spPr>
        <p:txBody>
          <a:bodyPr>
            <a:prstTxWarp prst="textPlain">
              <a:avLst/>
            </a:prstTxWarp>
          </a:bodyPr>
          <a:lstStyle/>
          <a:p>
            <a:pPr lvl="0" algn="ctr"/>
            <a:r>
              <a:rPr b="1" i="0">
                <a:ln w="9525" cap="flat" cmpd="sng">
                  <a:solidFill>
                    <a:srgbClr val="A64D79"/>
                  </a:solidFill>
                  <a:prstDash val="solid"/>
                  <a:round/>
                  <a:headEnd type="none" w="sm" len="sm"/>
                  <a:tailEnd type="none" w="sm" len="sm"/>
                </a:ln>
                <a:solidFill>
                  <a:srgbClr val="A64D79"/>
                </a:solidFill>
                <a:latin typeface="Amatic SC"/>
              </a:rPr>
              <a:t>My Health Continuum</a:t>
            </a:r>
          </a:p>
        </p:txBody>
      </p:sp>
      <p:pic>
        <p:nvPicPr>
          <p:cNvPr id="88" name="Shape 88" descr="IMG_5523.JPG"/>
          <p:cNvPicPr preferRelativeResize="0"/>
          <p:nvPr/>
        </p:nvPicPr>
        <p:blipFill rotWithShape="1">
          <a:blip r:embed="rId3">
            <a:alphaModFix/>
          </a:blip>
          <a:srcRect l="24339" r="15977" b="40915"/>
          <a:stretch/>
        </p:blipFill>
        <p:spPr>
          <a:xfrm>
            <a:off x="7675200" y="2071464"/>
            <a:ext cx="1468800" cy="1454109"/>
          </a:xfrm>
          <a:prstGeom prst="rect">
            <a:avLst/>
          </a:prstGeom>
          <a:noFill/>
          <a:ln>
            <a:noFill/>
          </a:ln>
        </p:spPr>
      </p:pic>
      <p:pic>
        <p:nvPicPr>
          <p:cNvPr id="89" name="Shape 89" descr="IMG_4141.jpg"/>
          <p:cNvPicPr preferRelativeResize="0"/>
          <p:nvPr/>
        </p:nvPicPr>
        <p:blipFill>
          <a:blip r:embed="rId4">
            <a:alphaModFix/>
          </a:blip>
          <a:stretch>
            <a:fillRect/>
          </a:stretch>
        </p:blipFill>
        <p:spPr>
          <a:xfrm>
            <a:off x="7553300" y="0"/>
            <a:ext cx="1590701" cy="2120941"/>
          </a:xfrm>
          <a:prstGeom prst="rect">
            <a:avLst/>
          </a:prstGeom>
          <a:noFill/>
          <a:ln>
            <a:noFill/>
          </a:ln>
        </p:spPr>
      </p:pic>
      <p:pic>
        <p:nvPicPr>
          <p:cNvPr id="90" name="Shape 90" descr="IMG_6110.JPG"/>
          <p:cNvPicPr preferRelativeResize="0"/>
          <p:nvPr/>
        </p:nvPicPr>
        <p:blipFill rotWithShape="1">
          <a:blip r:embed="rId5">
            <a:alphaModFix/>
          </a:blip>
          <a:srcRect l="-4002" t="11221" r="6621"/>
          <a:stretch/>
        </p:blipFill>
        <p:spPr>
          <a:xfrm>
            <a:off x="5888550" y="1005900"/>
            <a:ext cx="1989050" cy="1656576"/>
          </a:xfrm>
          <a:prstGeom prst="rect">
            <a:avLst/>
          </a:prstGeom>
          <a:noFill/>
          <a:ln>
            <a:noFill/>
          </a:ln>
        </p:spPr>
      </p:pic>
      <p:pic>
        <p:nvPicPr>
          <p:cNvPr id="91" name="Shape 91" descr="IMG_5872.jpg"/>
          <p:cNvPicPr preferRelativeResize="0"/>
          <p:nvPr/>
        </p:nvPicPr>
        <p:blipFill rotWithShape="1">
          <a:blip r:embed="rId6">
            <a:alphaModFix/>
          </a:blip>
          <a:srcRect l="20052" t="24829" r="39494" b="25401"/>
          <a:stretch/>
        </p:blipFill>
        <p:spPr>
          <a:xfrm>
            <a:off x="5205131" y="2186701"/>
            <a:ext cx="1691543" cy="1561274"/>
          </a:xfrm>
          <a:prstGeom prst="rect">
            <a:avLst/>
          </a:prstGeom>
          <a:noFill/>
          <a:ln>
            <a:noFill/>
          </a:ln>
        </p:spPr>
      </p:pic>
      <p:pic>
        <p:nvPicPr>
          <p:cNvPr id="92" name="Shape 92" descr="15697451_10207787544786724_3595309769804487591_n.jpg"/>
          <p:cNvPicPr preferRelativeResize="0"/>
          <p:nvPr/>
        </p:nvPicPr>
        <p:blipFill rotWithShape="1">
          <a:blip r:embed="rId7">
            <a:alphaModFix/>
          </a:blip>
          <a:srcRect l="4754" t="11489" r="7848" b="39658"/>
          <a:stretch/>
        </p:blipFill>
        <p:spPr>
          <a:xfrm>
            <a:off x="4256150" y="989688"/>
            <a:ext cx="1882190" cy="1253725"/>
          </a:xfrm>
          <a:prstGeom prst="rect">
            <a:avLst/>
          </a:prstGeom>
          <a:noFill/>
          <a:ln>
            <a:noFill/>
          </a:ln>
        </p:spPr>
      </p:pic>
      <p:sp>
        <p:nvSpPr>
          <p:cNvPr id="93" name="Shape 93"/>
          <p:cNvSpPr txBox="1"/>
          <p:nvPr/>
        </p:nvSpPr>
        <p:spPr>
          <a:xfrm rot="528879">
            <a:off x="4360831" y="2360915"/>
            <a:ext cx="1125695" cy="1112968"/>
          </a:xfrm>
          <a:prstGeom prst="rect">
            <a:avLst/>
          </a:prstGeom>
          <a:solidFill>
            <a:srgbClr val="A64D79"/>
          </a:solidFill>
          <a:ln w="38100"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FFFFFF"/>
                </a:solidFill>
                <a:latin typeface="Amatic SC"/>
                <a:ea typeface="Amatic SC"/>
                <a:cs typeface="Amatic SC"/>
                <a:sym typeface="Amatic SC"/>
              </a:rPr>
              <a:t>Wellness through family, friends, and exercise.</a:t>
            </a:r>
            <a:endParaRPr sz="1600" b="1">
              <a:solidFill>
                <a:srgbClr val="FFFFFF"/>
              </a:solidFill>
              <a:latin typeface="Amatic SC"/>
              <a:ea typeface="Amatic SC"/>
              <a:cs typeface="Amatic SC"/>
              <a:sym typeface="Amatic SC"/>
            </a:endParaRPr>
          </a:p>
          <a:p>
            <a:pPr marL="0" lvl="0" indent="0" rtl="0">
              <a:spcBef>
                <a:spcPts val="0"/>
              </a:spcBef>
              <a:spcAft>
                <a:spcPts val="0"/>
              </a:spcAft>
              <a:buNone/>
            </a:pPr>
            <a:endParaRPr b="1">
              <a:solidFill>
                <a:srgbClr val="FFFFFF"/>
              </a:solidFill>
            </a:endParaRPr>
          </a:p>
        </p:txBody>
      </p:sp>
      <p:sp>
        <p:nvSpPr>
          <p:cNvPr id="94" name="Shape 94"/>
          <p:cNvSpPr txBox="1"/>
          <p:nvPr/>
        </p:nvSpPr>
        <p:spPr>
          <a:xfrm rot="-330848">
            <a:off x="6959983" y="2346816"/>
            <a:ext cx="905390" cy="1360801"/>
          </a:xfrm>
          <a:prstGeom prst="rect">
            <a:avLst/>
          </a:prstGeom>
          <a:solidFill>
            <a:srgbClr val="A64D79"/>
          </a:solidFill>
          <a:ln w="38100"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FFFFFF"/>
                </a:solidFill>
                <a:latin typeface="Amatic SC"/>
                <a:ea typeface="Amatic SC"/>
                <a:cs typeface="Amatic SC"/>
                <a:sym typeface="Amatic SC"/>
              </a:rPr>
              <a:t>Soccer, SUP, Kayaking, walking my dog, and more!</a:t>
            </a:r>
            <a:endParaRPr sz="1600" b="1">
              <a:solidFill>
                <a:srgbClr val="FFFFFF"/>
              </a:solidFill>
              <a:latin typeface="Amatic SC"/>
              <a:ea typeface="Amatic SC"/>
              <a:cs typeface="Amatic SC"/>
              <a:sym typeface="Amatic SC"/>
            </a:endParaRPr>
          </a:p>
        </p:txBody>
      </p:sp>
      <p:pic>
        <p:nvPicPr>
          <p:cNvPr id="95" name="Shape 95"/>
          <p:cNvPicPr preferRelativeResize="0"/>
          <p:nvPr/>
        </p:nvPicPr>
        <p:blipFill rotWithShape="1">
          <a:blip r:embed="rId8">
            <a:alphaModFix/>
          </a:blip>
          <a:srcRect l="1130" t="9118" r="-1130" b="-1599"/>
          <a:stretch/>
        </p:blipFill>
        <p:spPr>
          <a:xfrm>
            <a:off x="-8825" y="1088249"/>
            <a:ext cx="1468800" cy="1358374"/>
          </a:xfrm>
          <a:prstGeom prst="rect">
            <a:avLst/>
          </a:prstGeom>
          <a:noFill/>
          <a:ln>
            <a:noFill/>
          </a:ln>
        </p:spPr>
      </p:pic>
      <p:pic>
        <p:nvPicPr>
          <p:cNvPr id="96" name="Shape 96"/>
          <p:cNvPicPr preferRelativeResize="0"/>
          <p:nvPr/>
        </p:nvPicPr>
        <p:blipFill rotWithShape="1">
          <a:blip r:embed="rId9">
            <a:alphaModFix/>
          </a:blip>
          <a:srcRect l="8460" r="8185"/>
          <a:stretch/>
        </p:blipFill>
        <p:spPr>
          <a:xfrm>
            <a:off x="1571300" y="2129664"/>
            <a:ext cx="2503226" cy="1606360"/>
          </a:xfrm>
          <a:prstGeom prst="rect">
            <a:avLst/>
          </a:prstGeom>
          <a:noFill/>
          <a:ln>
            <a:noFill/>
          </a:ln>
        </p:spPr>
      </p:pic>
      <p:pic>
        <p:nvPicPr>
          <p:cNvPr id="97" name="Shape 97"/>
          <p:cNvPicPr preferRelativeResize="0"/>
          <p:nvPr/>
        </p:nvPicPr>
        <p:blipFill rotWithShape="1">
          <a:blip r:embed="rId10">
            <a:alphaModFix/>
          </a:blip>
          <a:srcRect l="6202" r="7164"/>
          <a:stretch/>
        </p:blipFill>
        <p:spPr>
          <a:xfrm rot="-721330">
            <a:off x="190616" y="2491652"/>
            <a:ext cx="1398267" cy="1071122"/>
          </a:xfrm>
          <a:prstGeom prst="rect">
            <a:avLst/>
          </a:prstGeom>
          <a:noFill/>
          <a:ln>
            <a:noFill/>
          </a:ln>
        </p:spPr>
      </p:pic>
      <p:sp>
        <p:nvSpPr>
          <p:cNvPr id="98" name="Shape 98"/>
          <p:cNvSpPr txBox="1"/>
          <p:nvPr/>
        </p:nvSpPr>
        <p:spPr>
          <a:xfrm rot="392">
            <a:off x="1466493" y="995904"/>
            <a:ext cx="2634000" cy="1168500"/>
          </a:xfrm>
          <a:prstGeom prst="rect">
            <a:avLst/>
          </a:prstGeom>
          <a:solidFill>
            <a:srgbClr val="A64D79"/>
          </a:solidFill>
          <a:ln w="3810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FFFFFF"/>
                </a:solidFill>
                <a:latin typeface="Amatic SC"/>
                <a:ea typeface="Amatic SC"/>
                <a:cs typeface="Amatic SC"/>
                <a:sym typeface="Amatic SC"/>
              </a:rPr>
              <a:t>Lack of Stress management,</a:t>
            </a:r>
            <a:endParaRPr sz="1500">
              <a:solidFill>
                <a:srgbClr val="FFFFFF"/>
              </a:solidFill>
              <a:latin typeface="Amatic SC"/>
              <a:ea typeface="Amatic SC"/>
              <a:cs typeface="Amatic SC"/>
              <a:sym typeface="Amatic SC"/>
            </a:endParaRPr>
          </a:p>
          <a:p>
            <a:pPr marL="0" lvl="0" indent="0" algn="ctr" rtl="0">
              <a:spcBef>
                <a:spcPts val="0"/>
              </a:spcBef>
              <a:spcAft>
                <a:spcPts val="0"/>
              </a:spcAft>
              <a:buNone/>
            </a:pPr>
            <a:r>
              <a:rPr lang="en" sz="1500">
                <a:solidFill>
                  <a:srgbClr val="FFFFFF"/>
                </a:solidFill>
                <a:latin typeface="Amatic SC"/>
                <a:ea typeface="Amatic SC"/>
                <a:cs typeface="Amatic SC"/>
                <a:sym typeface="Amatic SC"/>
              </a:rPr>
              <a:t>leading to  over thinking</a:t>
            </a:r>
            <a:endParaRPr sz="1500">
              <a:solidFill>
                <a:srgbClr val="FFFFFF"/>
              </a:solidFill>
              <a:latin typeface="Amatic SC"/>
              <a:ea typeface="Amatic SC"/>
              <a:cs typeface="Amatic SC"/>
              <a:sym typeface="Amatic SC"/>
            </a:endParaRPr>
          </a:p>
          <a:p>
            <a:pPr marL="0" lvl="0" indent="0" algn="ctr" rtl="0">
              <a:spcBef>
                <a:spcPts val="0"/>
              </a:spcBef>
              <a:spcAft>
                <a:spcPts val="0"/>
              </a:spcAft>
              <a:buNone/>
            </a:pPr>
            <a:r>
              <a:rPr lang="en" sz="1500">
                <a:solidFill>
                  <a:srgbClr val="FFFFFF"/>
                </a:solidFill>
                <a:latin typeface="Amatic SC"/>
                <a:ea typeface="Amatic SC"/>
                <a:cs typeface="Amatic SC"/>
                <a:sym typeface="Amatic SC"/>
              </a:rPr>
              <a:t>causing me to be mind full instead of mindful</a:t>
            </a:r>
            <a:endParaRPr sz="1500">
              <a:solidFill>
                <a:srgbClr val="FFFFFF"/>
              </a:solidFill>
              <a:latin typeface="Amatic SC"/>
              <a:ea typeface="Amatic SC"/>
              <a:cs typeface="Amatic SC"/>
              <a:sym typeface="Amatic SC"/>
            </a:endParaRPr>
          </a:p>
          <a:p>
            <a:pPr marL="0" lvl="0" indent="0" algn="ctr" rtl="0">
              <a:spcBef>
                <a:spcPts val="0"/>
              </a:spcBef>
              <a:spcAft>
                <a:spcPts val="0"/>
              </a:spcAft>
              <a:buNone/>
            </a:pPr>
            <a:r>
              <a:rPr lang="en" sz="1500">
                <a:solidFill>
                  <a:srgbClr val="FFFFFF"/>
                </a:solidFill>
                <a:latin typeface="Amatic SC"/>
                <a:ea typeface="Amatic SC"/>
                <a:cs typeface="Amatic SC"/>
                <a:sym typeface="Amatic SC"/>
              </a:rPr>
              <a:t> prompting chocolate overload</a:t>
            </a:r>
            <a:endParaRPr sz="1500">
              <a:solidFill>
                <a:srgbClr val="FFFFFF"/>
              </a:solidFill>
              <a:latin typeface="Amatic SC"/>
              <a:ea typeface="Amatic SC"/>
              <a:cs typeface="Amatic SC"/>
              <a:sym typeface="Amatic S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102"/>
        <p:cNvGrpSpPr/>
        <p:nvPr/>
      </p:nvGrpSpPr>
      <p:grpSpPr>
        <a:xfrm>
          <a:off x="0" y="0"/>
          <a:ext cx="0" cy="0"/>
          <a:chOff x="0" y="0"/>
          <a:chExt cx="0" cy="0"/>
        </a:xfrm>
      </p:grpSpPr>
      <p:pic>
        <p:nvPicPr>
          <p:cNvPr id="103" name="Shape 103"/>
          <p:cNvPicPr preferRelativeResize="0"/>
          <p:nvPr/>
        </p:nvPicPr>
        <p:blipFill>
          <a:blip r:embed="rId3">
            <a:alphaModFix/>
          </a:blip>
          <a:stretch>
            <a:fillRect/>
          </a:stretch>
        </p:blipFill>
        <p:spPr>
          <a:xfrm>
            <a:off x="439825" y="0"/>
            <a:ext cx="8264394" cy="5143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207</Words>
  <Application>Microsoft Office PowerPoint</Application>
  <PresentationFormat>On-screen Show (16:9)</PresentationFormat>
  <Paragraphs>26</Paragraphs>
  <Slides>5</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Arial</vt:lpstr>
      <vt:lpstr>Chewy</vt:lpstr>
      <vt:lpstr>Amatic SC</vt:lpstr>
      <vt:lpstr>Short Stack</vt:lpstr>
      <vt:lpstr>Abril Fatface</vt:lpstr>
      <vt:lpstr>Ribeye</vt:lpstr>
      <vt:lpstr>Simple Light</vt:lpstr>
      <vt:lpstr>My Health Continuum</vt:lpstr>
      <vt:lpstr>Directions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Health Continuum</dc:title>
  <dc:creator>kliercke</dc:creator>
  <cp:lastModifiedBy>kliercke</cp:lastModifiedBy>
  <cp:revision>1</cp:revision>
  <dcterms:modified xsi:type="dcterms:W3CDTF">2018-06-13T15:46:00Z</dcterms:modified>
</cp:coreProperties>
</file>