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y="5143500" cx="9144000"/>
  <p:notesSz cx="6858000" cy="9144000"/>
  <p:embeddedFontLst>
    <p:embeddedFont>
      <p:font typeface="Sniglet"/>
      <p:regular r:id="rId20"/>
    </p:embeddedFont>
    <p:embeddedFont>
      <p:font typeface="Raleway"/>
      <p:regular r:id="rId21"/>
      <p:bold r:id="rId22"/>
      <p:italic r:id="rId23"/>
      <p:boldItalic r:id="rId24"/>
    </p:embeddedFont>
    <p:embeddedFont>
      <p:font typeface="Playfair Display"/>
      <p:regular r:id="rId25"/>
      <p:bold r:id="rId26"/>
      <p:italic r:id="rId27"/>
      <p:boldItalic r:id="rId28"/>
    </p:embeddedFont>
    <p:embeddedFont>
      <p:font typeface="Raleway Light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Sniglet-regular.fntdata"/><Relationship Id="rId22" Type="http://schemas.openxmlformats.org/officeDocument/2006/relationships/font" Target="fonts/Raleway-bold.fntdata"/><Relationship Id="rId21" Type="http://schemas.openxmlformats.org/officeDocument/2006/relationships/font" Target="fonts/Raleway-regular.fntdata"/><Relationship Id="rId24" Type="http://schemas.openxmlformats.org/officeDocument/2006/relationships/font" Target="fonts/Raleway-boldItalic.fntdata"/><Relationship Id="rId23" Type="http://schemas.openxmlformats.org/officeDocument/2006/relationships/font" Target="fonts/Raleway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PlayfairDisplay-bold.fntdata"/><Relationship Id="rId25" Type="http://schemas.openxmlformats.org/officeDocument/2006/relationships/font" Target="fonts/PlayfairDisplay-regular.fntdata"/><Relationship Id="rId28" Type="http://schemas.openxmlformats.org/officeDocument/2006/relationships/font" Target="fonts/PlayfairDisplay-boldItalic.fntdata"/><Relationship Id="rId27" Type="http://schemas.openxmlformats.org/officeDocument/2006/relationships/font" Target="fonts/PlayfairDisplay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RalewayLight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RalewayLight-italic.fntdata"/><Relationship Id="rId30" Type="http://schemas.openxmlformats.org/officeDocument/2006/relationships/font" Target="fonts/RalewayLight-bold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32" Type="http://schemas.openxmlformats.org/officeDocument/2006/relationships/font" Target="fonts/RalewayLight-bold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rmc.org/health-education-skills-models/health-skills-analyzing-influences/" TargetMode="Externa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Shape 1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Shape 1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Shape 1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Shape 1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Shape 19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Shape 2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http://rmc.org/health-education-skills-models/health-skills-analyzing-influences/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685800" y="1915625"/>
            <a:ext cx="57270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1" name="Shape 11"/>
          <p:cNvSpPr/>
          <p:nvPr/>
        </p:nvSpPr>
        <p:spPr>
          <a:xfrm rot="-5400000">
            <a:off x="4466275" y="-1238838"/>
            <a:ext cx="211200" cy="9144000"/>
          </a:xfrm>
          <a:prstGeom prst="rect">
            <a:avLst/>
          </a:prstGeom>
          <a:gradFill>
            <a:gsLst>
              <a:gs pos="0">
                <a:srgbClr val="000014">
                  <a:alpha val="49803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Shape 12"/>
          <p:cNvSpPr/>
          <p:nvPr/>
        </p:nvSpPr>
        <p:spPr>
          <a:xfrm flipH="1" rot="10800000">
            <a:off x="0" y="3420048"/>
            <a:ext cx="9144000" cy="1730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/>
        </p:nvSpPr>
        <p:spPr>
          <a:xfrm rot="-5400000">
            <a:off x="4517850" y="-3857295"/>
            <a:ext cx="108300" cy="9144000"/>
          </a:xfrm>
          <a:prstGeom prst="rect">
            <a:avLst/>
          </a:prstGeom>
          <a:gradFill>
            <a:gsLst>
              <a:gs pos="0">
                <a:srgbClr val="000014">
                  <a:alpha val="49803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Shape 77"/>
          <p:cNvSpPr/>
          <p:nvPr/>
        </p:nvSpPr>
        <p:spPr>
          <a:xfrm>
            <a:off x="0" y="709150"/>
            <a:ext cx="9144000" cy="4434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78" name="Shape 78"/>
          <p:cNvCxnSpPr/>
          <p:nvPr/>
        </p:nvCxnSpPr>
        <p:spPr>
          <a:xfrm>
            <a:off x="338100" y="4813675"/>
            <a:ext cx="84678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9" name="Shape 79"/>
          <p:cNvSpPr txBox="1"/>
          <p:nvPr>
            <p:ph idx="12" type="sldNum"/>
          </p:nvPr>
        </p:nvSpPr>
        <p:spPr>
          <a:xfrm>
            <a:off x="593575" y="4813750"/>
            <a:ext cx="7956600" cy="3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complete image">
  <p:cSld name="BLANK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/>
        </p:nvSpPr>
        <p:spPr>
          <a:xfrm flipH="1" rot="-5400000">
            <a:off x="4497775" y="-3854662"/>
            <a:ext cx="148200" cy="9144000"/>
          </a:xfrm>
          <a:prstGeom prst="rect">
            <a:avLst/>
          </a:prstGeom>
          <a:gradFill>
            <a:gsLst>
              <a:gs pos="0">
                <a:srgbClr val="000014">
                  <a:alpha val="49803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Shape 82"/>
          <p:cNvSpPr/>
          <p:nvPr/>
        </p:nvSpPr>
        <p:spPr>
          <a:xfrm>
            <a:off x="0" y="0"/>
            <a:ext cx="9144000" cy="676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Shape 83"/>
          <p:cNvSpPr/>
          <p:nvPr/>
        </p:nvSpPr>
        <p:spPr>
          <a:xfrm rot="-5400000">
            <a:off x="4497713" y="243900"/>
            <a:ext cx="148200" cy="9144000"/>
          </a:xfrm>
          <a:prstGeom prst="rect">
            <a:avLst/>
          </a:prstGeom>
          <a:gradFill>
            <a:gsLst>
              <a:gs pos="0">
                <a:srgbClr val="000014">
                  <a:alpha val="49803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Shape 84"/>
          <p:cNvSpPr/>
          <p:nvPr/>
        </p:nvSpPr>
        <p:spPr>
          <a:xfrm flipH="1" rot="10800000">
            <a:off x="-50" y="4813802"/>
            <a:ext cx="9144000" cy="329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Shape 85"/>
          <p:cNvSpPr txBox="1"/>
          <p:nvPr>
            <p:ph idx="12" type="sldNum"/>
          </p:nvPr>
        </p:nvSpPr>
        <p:spPr>
          <a:xfrm>
            <a:off x="593575" y="4813750"/>
            <a:ext cx="7956600" cy="3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">
  <p:cSld name="TITLE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/>
        </p:nvSpPr>
        <p:spPr>
          <a:xfrm rot="-5400000">
            <a:off x="4497775" y="-2041588"/>
            <a:ext cx="148200" cy="9144000"/>
          </a:xfrm>
          <a:prstGeom prst="rect">
            <a:avLst/>
          </a:prstGeom>
          <a:gradFill>
            <a:gsLst>
              <a:gs pos="0">
                <a:srgbClr val="000014">
                  <a:alpha val="49803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Shape 15"/>
          <p:cNvSpPr/>
          <p:nvPr/>
        </p:nvSpPr>
        <p:spPr>
          <a:xfrm flipH="1" rot="10800000">
            <a:off x="0" y="2571593"/>
            <a:ext cx="9144000" cy="2571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Shape 16"/>
          <p:cNvSpPr txBox="1"/>
          <p:nvPr>
            <p:ph type="ctrTitle"/>
          </p:nvPr>
        </p:nvSpPr>
        <p:spPr>
          <a:xfrm>
            <a:off x="685800" y="3031150"/>
            <a:ext cx="45582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" name="Shape 17"/>
          <p:cNvSpPr txBox="1"/>
          <p:nvPr>
            <p:ph idx="1" type="subTitle"/>
          </p:nvPr>
        </p:nvSpPr>
        <p:spPr>
          <a:xfrm>
            <a:off x="685800" y="4135454"/>
            <a:ext cx="45582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">
  <p:cSld name="TITLE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 flipH="1" rot="-5400000">
            <a:off x="4497775" y="-1112255"/>
            <a:ext cx="148200" cy="9144000"/>
          </a:xfrm>
          <a:prstGeom prst="rect">
            <a:avLst/>
          </a:prstGeom>
          <a:gradFill>
            <a:gsLst>
              <a:gs pos="0">
                <a:srgbClr val="000014">
                  <a:alpha val="49803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Shape 20"/>
          <p:cNvSpPr/>
          <p:nvPr/>
        </p:nvSpPr>
        <p:spPr>
          <a:xfrm>
            <a:off x="0" y="-25"/>
            <a:ext cx="9144000" cy="3418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x="1649050" y="503675"/>
            <a:ext cx="5845800" cy="291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55600" lvl="0" marL="457200" rtl="0" algn="ct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Playfair Display"/>
              <a:buChar char="∙"/>
              <a:defRPr i="1" sz="20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-355600" lvl="1" marL="9144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fair Display"/>
              <a:buChar char="∙"/>
              <a:defRPr i="1" sz="20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-355600" lvl="2" marL="13716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fair Display"/>
              <a:buChar char="∙"/>
              <a:defRPr i="1" sz="20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-355600" lvl="3" marL="18288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fair Display"/>
              <a:buChar char="∙"/>
              <a:defRPr i="1" sz="20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-355600" lvl="4" marL="22860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fair Display"/>
              <a:buChar char="∙"/>
              <a:defRPr i="1" sz="20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-355600" lvl="5" marL="2743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fair Display"/>
              <a:buChar char="∙"/>
              <a:defRPr i="1" sz="20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-355600" lvl="6" marL="32004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fair Display"/>
              <a:buChar char="∙"/>
              <a:defRPr i="1" sz="20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-355600" lvl="7" marL="36576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fair Display"/>
              <a:buChar char="∙"/>
              <a:defRPr i="1" sz="20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-355600" lvl="8" marL="4114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fair Display"/>
              <a:buChar char="∙"/>
              <a:defRPr i="1" sz="20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22" name="Shape 22"/>
          <p:cNvSpPr txBox="1"/>
          <p:nvPr/>
        </p:nvSpPr>
        <p:spPr>
          <a:xfrm>
            <a:off x="3593400" y="19141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000014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“</a:t>
            </a:r>
            <a:endParaRPr sz="4800">
              <a:solidFill>
                <a:srgbClr val="000014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593575" y="4813750"/>
            <a:ext cx="7956600" cy="3297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" type="tx">
  <p:cSld name="TITLE_AND_BOD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 rot="-5400000">
            <a:off x="4517850" y="-3214045"/>
            <a:ext cx="108300" cy="9144000"/>
          </a:xfrm>
          <a:prstGeom prst="rect">
            <a:avLst/>
          </a:prstGeom>
          <a:gradFill>
            <a:gsLst>
              <a:gs pos="0">
                <a:srgbClr val="000014">
                  <a:alpha val="49803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Shape 26"/>
          <p:cNvSpPr/>
          <p:nvPr/>
        </p:nvSpPr>
        <p:spPr>
          <a:xfrm flipH="1" rot="-5400000">
            <a:off x="4497775" y="-3854662"/>
            <a:ext cx="148200" cy="9144000"/>
          </a:xfrm>
          <a:prstGeom prst="rect">
            <a:avLst/>
          </a:prstGeom>
          <a:gradFill>
            <a:gsLst>
              <a:gs pos="0">
                <a:srgbClr val="000014">
                  <a:alpha val="49803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Shape 27"/>
          <p:cNvSpPr/>
          <p:nvPr/>
        </p:nvSpPr>
        <p:spPr>
          <a:xfrm>
            <a:off x="0" y="0"/>
            <a:ext cx="9144000" cy="676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Shape 28"/>
          <p:cNvSpPr/>
          <p:nvPr/>
        </p:nvSpPr>
        <p:spPr>
          <a:xfrm>
            <a:off x="0" y="1352400"/>
            <a:ext cx="9144000" cy="3791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9" name="Shape 29"/>
          <p:cNvCxnSpPr/>
          <p:nvPr/>
        </p:nvCxnSpPr>
        <p:spPr>
          <a:xfrm>
            <a:off x="338100" y="4813675"/>
            <a:ext cx="84678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0" name="Shape 30"/>
          <p:cNvSpPr txBox="1"/>
          <p:nvPr>
            <p:ph type="title"/>
          </p:nvPr>
        </p:nvSpPr>
        <p:spPr>
          <a:xfrm>
            <a:off x="593575" y="0"/>
            <a:ext cx="7956600" cy="67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x="593575" y="1823700"/>
            <a:ext cx="7956600" cy="2651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30200" lvl="0" marL="457200">
              <a:spcBef>
                <a:spcPts val="600"/>
              </a:spcBef>
              <a:spcAft>
                <a:spcPts val="0"/>
              </a:spcAft>
              <a:buSzPts val="1600"/>
              <a:buChar char="∙"/>
              <a:defRPr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∙"/>
              <a:defRPr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∙"/>
              <a:defRPr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∙"/>
              <a:defRPr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∙"/>
              <a:defRPr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∙"/>
              <a:defRPr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∙"/>
              <a:defRPr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∙"/>
              <a:defRPr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∙"/>
              <a:defRPr/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593575" y="4813750"/>
            <a:ext cx="7956600" cy="3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 half">
  <p:cSld name="TITLE_AND_BODY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/>
        </p:nvSpPr>
        <p:spPr>
          <a:xfrm flipH="1" rot="10800000">
            <a:off x="4543625" y="-5"/>
            <a:ext cx="148200" cy="5143500"/>
          </a:xfrm>
          <a:prstGeom prst="rect">
            <a:avLst/>
          </a:prstGeom>
          <a:gradFill>
            <a:gsLst>
              <a:gs pos="0">
                <a:srgbClr val="000014">
                  <a:alpha val="49803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Shape 35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6" name="Shape 36"/>
          <p:cNvCxnSpPr/>
          <p:nvPr/>
        </p:nvCxnSpPr>
        <p:spPr>
          <a:xfrm>
            <a:off x="365850" y="4813675"/>
            <a:ext cx="38403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7" name="Shape 37"/>
          <p:cNvSpPr txBox="1"/>
          <p:nvPr>
            <p:ph type="title"/>
          </p:nvPr>
        </p:nvSpPr>
        <p:spPr>
          <a:xfrm>
            <a:off x="589350" y="819475"/>
            <a:ext cx="3393300" cy="6762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8" name="Shape 38"/>
          <p:cNvSpPr txBox="1"/>
          <p:nvPr>
            <p:ph idx="1" type="body"/>
          </p:nvPr>
        </p:nvSpPr>
        <p:spPr>
          <a:xfrm>
            <a:off x="593575" y="1518900"/>
            <a:ext cx="3393300" cy="2651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∙"/>
              <a:defRPr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∙"/>
              <a:defRPr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∙"/>
              <a:defRPr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∙"/>
              <a:defRPr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∙"/>
              <a:defRPr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∙"/>
              <a:defRPr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∙"/>
              <a:defRPr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∙"/>
              <a:defRPr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∙"/>
              <a:defRPr/>
            </a:lvl9pPr>
          </a:lstStyle>
          <a:p/>
        </p:txBody>
      </p:sp>
      <p:sp>
        <p:nvSpPr>
          <p:cNvPr id="39" name="Shape 39"/>
          <p:cNvSpPr txBox="1"/>
          <p:nvPr>
            <p:ph idx="12" type="sldNum"/>
          </p:nvPr>
        </p:nvSpPr>
        <p:spPr>
          <a:xfrm>
            <a:off x="595675" y="4813750"/>
            <a:ext cx="3389100" cy="3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2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 rot="-5400000">
            <a:off x="4517850" y="-3214045"/>
            <a:ext cx="108300" cy="9144000"/>
          </a:xfrm>
          <a:prstGeom prst="rect">
            <a:avLst/>
          </a:prstGeom>
          <a:gradFill>
            <a:gsLst>
              <a:gs pos="0">
                <a:srgbClr val="000014">
                  <a:alpha val="49803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Shape 42"/>
          <p:cNvSpPr/>
          <p:nvPr/>
        </p:nvSpPr>
        <p:spPr>
          <a:xfrm flipH="1" rot="-5400000">
            <a:off x="4497775" y="-3854662"/>
            <a:ext cx="148200" cy="9144000"/>
          </a:xfrm>
          <a:prstGeom prst="rect">
            <a:avLst/>
          </a:prstGeom>
          <a:gradFill>
            <a:gsLst>
              <a:gs pos="0">
                <a:srgbClr val="000014">
                  <a:alpha val="49803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Shape 43"/>
          <p:cNvSpPr/>
          <p:nvPr/>
        </p:nvSpPr>
        <p:spPr>
          <a:xfrm>
            <a:off x="0" y="0"/>
            <a:ext cx="9144000" cy="676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Shape 44"/>
          <p:cNvSpPr/>
          <p:nvPr/>
        </p:nvSpPr>
        <p:spPr>
          <a:xfrm>
            <a:off x="0" y="1352400"/>
            <a:ext cx="9144000" cy="3791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5" name="Shape 45"/>
          <p:cNvCxnSpPr/>
          <p:nvPr/>
        </p:nvCxnSpPr>
        <p:spPr>
          <a:xfrm>
            <a:off x="338100" y="4813675"/>
            <a:ext cx="84678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6" name="Shape 46"/>
          <p:cNvSpPr txBox="1"/>
          <p:nvPr>
            <p:ph type="title"/>
          </p:nvPr>
        </p:nvSpPr>
        <p:spPr>
          <a:xfrm>
            <a:off x="593575" y="0"/>
            <a:ext cx="7956600" cy="67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" type="body"/>
          </p:nvPr>
        </p:nvSpPr>
        <p:spPr>
          <a:xfrm>
            <a:off x="593687" y="1823700"/>
            <a:ext cx="3861900" cy="2651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600"/>
              </a:spcBef>
              <a:spcAft>
                <a:spcPts val="0"/>
              </a:spcAft>
              <a:buSzPts val="1400"/>
              <a:buChar char="∙"/>
              <a:defRPr sz="14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∙"/>
              <a:defRPr sz="14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∙"/>
              <a:defRPr sz="14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∙"/>
              <a:defRPr sz="14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∙"/>
              <a:defRPr sz="14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∙"/>
              <a:defRPr sz="14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∙"/>
              <a:defRPr sz="14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∙"/>
              <a:defRPr sz="14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∙"/>
              <a:defRPr sz="1400"/>
            </a:lvl9pPr>
          </a:lstStyle>
          <a:p/>
        </p:txBody>
      </p:sp>
      <p:sp>
        <p:nvSpPr>
          <p:cNvPr id="48" name="Shape 48"/>
          <p:cNvSpPr txBox="1"/>
          <p:nvPr>
            <p:ph idx="2" type="body"/>
          </p:nvPr>
        </p:nvSpPr>
        <p:spPr>
          <a:xfrm>
            <a:off x="4688285" y="1823700"/>
            <a:ext cx="3861900" cy="2651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600"/>
              </a:spcBef>
              <a:spcAft>
                <a:spcPts val="0"/>
              </a:spcAft>
              <a:buSzPts val="1400"/>
              <a:buChar char="∙"/>
              <a:defRPr sz="14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∙"/>
              <a:defRPr sz="14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∙"/>
              <a:defRPr sz="14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∙"/>
              <a:defRPr sz="14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∙"/>
              <a:defRPr sz="14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∙"/>
              <a:defRPr sz="14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∙"/>
              <a:defRPr sz="14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∙"/>
              <a:defRPr sz="14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∙"/>
              <a:defRPr sz="1400"/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593575" y="4813750"/>
            <a:ext cx="7956600" cy="3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3 columns">
  <p:cSld name="TITLE_AND_TWO_COLUMNS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 rot="-5400000">
            <a:off x="4517850" y="-3214045"/>
            <a:ext cx="108300" cy="9144000"/>
          </a:xfrm>
          <a:prstGeom prst="rect">
            <a:avLst/>
          </a:prstGeom>
          <a:gradFill>
            <a:gsLst>
              <a:gs pos="0">
                <a:srgbClr val="000014">
                  <a:alpha val="49803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Shape 52"/>
          <p:cNvSpPr/>
          <p:nvPr/>
        </p:nvSpPr>
        <p:spPr>
          <a:xfrm flipH="1" rot="-5400000">
            <a:off x="4497775" y="-3854662"/>
            <a:ext cx="148200" cy="9144000"/>
          </a:xfrm>
          <a:prstGeom prst="rect">
            <a:avLst/>
          </a:prstGeom>
          <a:gradFill>
            <a:gsLst>
              <a:gs pos="0">
                <a:srgbClr val="000014">
                  <a:alpha val="49803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Shape 53"/>
          <p:cNvSpPr/>
          <p:nvPr/>
        </p:nvSpPr>
        <p:spPr>
          <a:xfrm>
            <a:off x="0" y="0"/>
            <a:ext cx="9144000" cy="676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Shape 54"/>
          <p:cNvSpPr/>
          <p:nvPr/>
        </p:nvSpPr>
        <p:spPr>
          <a:xfrm>
            <a:off x="0" y="1352400"/>
            <a:ext cx="9144000" cy="3791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5" name="Shape 55"/>
          <p:cNvCxnSpPr/>
          <p:nvPr/>
        </p:nvCxnSpPr>
        <p:spPr>
          <a:xfrm>
            <a:off x="338100" y="4813675"/>
            <a:ext cx="84678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6" name="Shape 56"/>
          <p:cNvSpPr txBox="1"/>
          <p:nvPr>
            <p:ph type="title"/>
          </p:nvPr>
        </p:nvSpPr>
        <p:spPr>
          <a:xfrm>
            <a:off x="593575" y="0"/>
            <a:ext cx="7956600" cy="67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593575" y="1823700"/>
            <a:ext cx="2544000" cy="2651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∙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∙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∙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∙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∙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∙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∙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∙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∙"/>
              <a:defRPr sz="1400"/>
            </a:lvl9pPr>
          </a:lstStyle>
          <a:p/>
        </p:txBody>
      </p:sp>
      <p:sp>
        <p:nvSpPr>
          <p:cNvPr id="58" name="Shape 58"/>
          <p:cNvSpPr txBox="1"/>
          <p:nvPr>
            <p:ph idx="2" type="body"/>
          </p:nvPr>
        </p:nvSpPr>
        <p:spPr>
          <a:xfrm>
            <a:off x="3267919" y="1823700"/>
            <a:ext cx="2544000" cy="2651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∙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∙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∙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∙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∙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∙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∙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∙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∙"/>
              <a:defRPr sz="1400"/>
            </a:lvl9pPr>
          </a:lstStyle>
          <a:p/>
        </p:txBody>
      </p:sp>
      <p:sp>
        <p:nvSpPr>
          <p:cNvPr id="59" name="Shape 59"/>
          <p:cNvSpPr txBox="1"/>
          <p:nvPr>
            <p:ph idx="3" type="body"/>
          </p:nvPr>
        </p:nvSpPr>
        <p:spPr>
          <a:xfrm>
            <a:off x="5942264" y="1823700"/>
            <a:ext cx="2544000" cy="2651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∙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∙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∙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∙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∙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∙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∙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∙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∙"/>
              <a:defRPr sz="1400"/>
            </a:lvl9pPr>
          </a:lstStyle>
          <a:p/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x="593575" y="4813750"/>
            <a:ext cx="7956600" cy="3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/>
        </p:nvSpPr>
        <p:spPr>
          <a:xfrm rot="-5400000">
            <a:off x="4517850" y="-3214045"/>
            <a:ext cx="108300" cy="9144000"/>
          </a:xfrm>
          <a:prstGeom prst="rect">
            <a:avLst/>
          </a:prstGeom>
          <a:gradFill>
            <a:gsLst>
              <a:gs pos="0">
                <a:srgbClr val="000014">
                  <a:alpha val="49803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Shape 63"/>
          <p:cNvSpPr/>
          <p:nvPr/>
        </p:nvSpPr>
        <p:spPr>
          <a:xfrm flipH="1" rot="-5400000">
            <a:off x="4497775" y="-3854662"/>
            <a:ext cx="148200" cy="9144000"/>
          </a:xfrm>
          <a:prstGeom prst="rect">
            <a:avLst/>
          </a:prstGeom>
          <a:gradFill>
            <a:gsLst>
              <a:gs pos="0">
                <a:srgbClr val="000014">
                  <a:alpha val="49803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Shape 64"/>
          <p:cNvSpPr/>
          <p:nvPr/>
        </p:nvSpPr>
        <p:spPr>
          <a:xfrm>
            <a:off x="0" y="0"/>
            <a:ext cx="9144000" cy="676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Shape 65"/>
          <p:cNvSpPr/>
          <p:nvPr/>
        </p:nvSpPr>
        <p:spPr>
          <a:xfrm>
            <a:off x="0" y="1352400"/>
            <a:ext cx="9144000" cy="3791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6" name="Shape 66"/>
          <p:cNvCxnSpPr/>
          <p:nvPr/>
        </p:nvCxnSpPr>
        <p:spPr>
          <a:xfrm>
            <a:off x="338100" y="4813675"/>
            <a:ext cx="84678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7" name="Shape 67"/>
          <p:cNvSpPr txBox="1"/>
          <p:nvPr>
            <p:ph type="title"/>
          </p:nvPr>
        </p:nvSpPr>
        <p:spPr>
          <a:xfrm>
            <a:off x="593575" y="0"/>
            <a:ext cx="7956600" cy="67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8" name="Shape 68"/>
          <p:cNvSpPr txBox="1"/>
          <p:nvPr>
            <p:ph idx="12" type="sldNum"/>
          </p:nvPr>
        </p:nvSpPr>
        <p:spPr>
          <a:xfrm>
            <a:off x="593575" y="4813750"/>
            <a:ext cx="7956600" cy="3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/>
        </p:nvSpPr>
        <p:spPr>
          <a:xfrm rot="-5400000">
            <a:off x="4517850" y="-3857295"/>
            <a:ext cx="108300" cy="9144000"/>
          </a:xfrm>
          <a:prstGeom prst="rect">
            <a:avLst/>
          </a:prstGeom>
          <a:gradFill>
            <a:gsLst>
              <a:gs pos="0">
                <a:srgbClr val="000014">
                  <a:alpha val="49803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Shape 71"/>
          <p:cNvSpPr/>
          <p:nvPr/>
        </p:nvSpPr>
        <p:spPr>
          <a:xfrm>
            <a:off x="0" y="709150"/>
            <a:ext cx="9144000" cy="4434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72" name="Shape 72"/>
          <p:cNvCxnSpPr/>
          <p:nvPr/>
        </p:nvCxnSpPr>
        <p:spPr>
          <a:xfrm>
            <a:off x="338100" y="4813675"/>
            <a:ext cx="84678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3" name="Shape 73"/>
          <p:cNvSpPr txBox="1"/>
          <p:nvPr>
            <p:ph idx="1" type="body"/>
          </p:nvPr>
        </p:nvSpPr>
        <p:spPr>
          <a:xfrm>
            <a:off x="593575" y="4253900"/>
            <a:ext cx="79569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SzPts val="1200"/>
              <a:buNone/>
              <a:defRPr sz="1200"/>
            </a:lvl1pPr>
          </a:lstStyle>
          <a:p/>
        </p:txBody>
      </p:sp>
      <p:sp>
        <p:nvSpPr>
          <p:cNvPr id="74" name="Shape 74"/>
          <p:cNvSpPr txBox="1"/>
          <p:nvPr>
            <p:ph idx="12" type="sldNum"/>
          </p:nvPr>
        </p:nvSpPr>
        <p:spPr>
          <a:xfrm>
            <a:off x="593575" y="4813750"/>
            <a:ext cx="7956600" cy="3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5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idx="12" type="sldNum"/>
          </p:nvPr>
        </p:nvSpPr>
        <p:spPr>
          <a:xfrm>
            <a:off x="593575" y="4813750"/>
            <a:ext cx="7956600" cy="32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buNone/>
              <a:defRPr sz="1000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buNone/>
              <a:defRPr sz="1000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buNone/>
              <a:defRPr sz="1000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buNone/>
              <a:defRPr sz="1000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buNone/>
              <a:defRPr sz="1000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buNone/>
              <a:defRPr sz="1000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buNone/>
              <a:defRPr sz="1000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buNone/>
              <a:defRPr sz="1000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buNone/>
              <a:defRPr sz="1000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" name="Shape 7"/>
          <p:cNvSpPr txBox="1"/>
          <p:nvPr>
            <p:ph type="title"/>
          </p:nvPr>
        </p:nvSpPr>
        <p:spPr>
          <a:xfrm>
            <a:off x="593575" y="0"/>
            <a:ext cx="7956600" cy="67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" type="body"/>
          </p:nvPr>
        </p:nvSpPr>
        <p:spPr>
          <a:xfrm>
            <a:off x="593575" y="1823700"/>
            <a:ext cx="7956600" cy="265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30200" lvl="0" marL="45720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1600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1pPr>
            <a:lvl2pPr indent="-330200" lvl="1" marL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1600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2pPr>
            <a:lvl3pPr indent="-330200" lvl="2" marL="13716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1600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3pPr>
            <a:lvl4pPr indent="-330200" lvl="3" marL="18288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1600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4pPr>
            <a:lvl5pPr indent="-330200" lvl="4" marL="2286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1600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5pPr>
            <a:lvl6pPr indent="-330200" lvl="5" marL="2743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1600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6pPr>
            <a:lvl7pPr indent="-330200" lvl="6" marL="3200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1600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7pPr>
            <a:lvl8pPr indent="-330200" lvl="7" marL="36576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1600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8pPr>
            <a:lvl9pPr indent="-330200" lvl="8" marL="41148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1600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jpg"/><Relationship Id="rId4" Type="http://schemas.openxmlformats.org/officeDocument/2006/relationships/image" Target="../media/image13.gif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jpg"/><Relationship Id="rId4" Type="http://schemas.openxmlformats.org/officeDocument/2006/relationships/image" Target="../media/image13.gif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jpg"/><Relationship Id="rId4" Type="http://schemas.openxmlformats.org/officeDocument/2006/relationships/image" Target="../media/image13.gif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gif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://rmc.org/health-education-skills-models/health-skills-analyzing-influences/" TargetMode="External"/><Relationship Id="rId4" Type="http://schemas.openxmlformats.org/officeDocument/2006/relationships/image" Target="../media/image1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jpg"/><Relationship Id="rId4" Type="http://schemas.openxmlformats.org/officeDocument/2006/relationships/image" Target="../media/image13.gif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jpg"/><Relationship Id="rId4" Type="http://schemas.openxmlformats.org/officeDocument/2006/relationships/image" Target="../media/image14.gif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jpg"/><Relationship Id="rId4" Type="http://schemas.openxmlformats.org/officeDocument/2006/relationships/image" Target="../media/image2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jpg"/><Relationship Id="rId4" Type="http://schemas.openxmlformats.org/officeDocument/2006/relationships/image" Target="../media/image2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jpg"/><Relationship Id="rId4" Type="http://schemas.openxmlformats.org/officeDocument/2006/relationships/image" Target="../media/image2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jpg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type="ctrTitle"/>
          </p:nvPr>
        </p:nvSpPr>
        <p:spPr>
          <a:xfrm>
            <a:off x="685800" y="1915625"/>
            <a:ext cx="57270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/>
              <a:t>Analyzing Influences</a:t>
            </a:r>
            <a:endParaRPr b="1" sz="6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/>
          <p:nvPr>
            <p:ph type="title"/>
          </p:nvPr>
        </p:nvSpPr>
        <p:spPr>
          <a:xfrm>
            <a:off x="334100" y="283150"/>
            <a:ext cx="3824700" cy="340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/>
              <a:t>Consider:</a:t>
            </a:r>
            <a:endParaRPr b="1" sz="60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0"/>
          </a:p>
        </p:txBody>
      </p:sp>
      <p:sp>
        <p:nvSpPr>
          <p:cNvPr id="169" name="Shape 169"/>
          <p:cNvSpPr txBox="1"/>
          <p:nvPr>
            <p:ph idx="12" type="sldNum"/>
          </p:nvPr>
        </p:nvSpPr>
        <p:spPr>
          <a:xfrm>
            <a:off x="595675" y="4813750"/>
            <a:ext cx="3389100" cy="3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0" name="Shape 170"/>
          <p:cNvSpPr/>
          <p:nvPr/>
        </p:nvSpPr>
        <p:spPr>
          <a:xfrm>
            <a:off x="4563300" y="-75"/>
            <a:ext cx="4580700" cy="5143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Shape 171"/>
          <p:cNvSpPr txBox="1"/>
          <p:nvPr/>
        </p:nvSpPr>
        <p:spPr>
          <a:xfrm>
            <a:off x="4825800" y="283150"/>
            <a:ext cx="3692700" cy="56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Char char="●"/>
            </a:pPr>
            <a:r>
              <a:rPr b="1" lang="en" sz="3000">
                <a:latin typeface="Playfair Display"/>
                <a:ea typeface="Playfair Display"/>
                <a:cs typeface="Playfair Display"/>
                <a:sym typeface="Playfair Display"/>
              </a:rPr>
              <a:t>Whether I need to do anything about this influence. What is the best plan of action to handle this influence in my life? </a:t>
            </a:r>
            <a:endParaRPr b="1" sz="30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172" name="Shape 1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3188" y="1211225"/>
            <a:ext cx="2834075" cy="300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/>
          <p:nvPr>
            <p:ph type="title"/>
          </p:nvPr>
        </p:nvSpPr>
        <p:spPr>
          <a:xfrm>
            <a:off x="334100" y="283150"/>
            <a:ext cx="3824700" cy="340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/>
              <a:t>Consider:</a:t>
            </a:r>
            <a:endParaRPr b="1" sz="60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0"/>
          </a:p>
        </p:txBody>
      </p:sp>
      <p:sp>
        <p:nvSpPr>
          <p:cNvPr id="178" name="Shape 178"/>
          <p:cNvSpPr txBox="1"/>
          <p:nvPr>
            <p:ph idx="12" type="sldNum"/>
          </p:nvPr>
        </p:nvSpPr>
        <p:spPr>
          <a:xfrm>
            <a:off x="595675" y="4813750"/>
            <a:ext cx="3389100" cy="3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9" name="Shape 179"/>
          <p:cNvSpPr/>
          <p:nvPr/>
        </p:nvSpPr>
        <p:spPr>
          <a:xfrm>
            <a:off x="4563300" y="-75"/>
            <a:ext cx="4580700" cy="5143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Shape 180"/>
          <p:cNvSpPr txBox="1"/>
          <p:nvPr/>
        </p:nvSpPr>
        <p:spPr>
          <a:xfrm>
            <a:off x="4825800" y="283150"/>
            <a:ext cx="3692700" cy="56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Char char="●"/>
            </a:pPr>
            <a:r>
              <a:rPr b="1" lang="en" sz="3000">
                <a:latin typeface="Playfair Display"/>
                <a:ea typeface="Playfair Display"/>
                <a:cs typeface="Playfair Display"/>
                <a:sym typeface="Playfair Display"/>
              </a:rPr>
              <a:t>Does it change my behavior for better or for worse?</a:t>
            </a:r>
            <a:endParaRPr b="1" sz="30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Char char="●"/>
            </a:pPr>
            <a:r>
              <a:rPr b="1" lang="en" sz="3000">
                <a:latin typeface="Playfair Display"/>
                <a:ea typeface="Playfair Display"/>
                <a:cs typeface="Playfair Display"/>
                <a:sym typeface="Playfair Display"/>
              </a:rPr>
              <a:t>Is this influence were not in my life, would I be better off? Would I be worse off? </a:t>
            </a:r>
            <a:endParaRPr b="1" sz="30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181" name="Shape 1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3188" y="1211225"/>
            <a:ext cx="2834075" cy="300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/>
          <p:nvPr>
            <p:ph type="title"/>
          </p:nvPr>
        </p:nvSpPr>
        <p:spPr>
          <a:xfrm>
            <a:off x="334100" y="283150"/>
            <a:ext cx="3824700" cy="340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/>
              <a:t>Consider:</a:t>
            </a:r>
            <a:endParaRPr b="1" sz="60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0"/>
          </a:p>
        </p:txBody>
      </p:sp>
      <p:sp>
        <p:nvSpPr>
          <p:cNvPr id="187" name="Shape 187"/>
          <p:cNvSpPr txBox="1"/>
          <p:nvPr>
            <p:ph idx="12" type="sldNum"/>
          </p:nvPr>
        </p:nvSpPr>
        <p:spPr>
          <a:xfrm>
            <a:off x="595675" y="4813750"/>
            <a:ext cx="3389100" cy="3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8" name="Shape 188"/>
          <p:cNvSpPr/>
          <p:nvPr/>
        </p:nvSpPr>
        <p:spPr>
          <a:xfrm>
            <a:off x="4563300" y="-75"/>
            <a:ext cx="4580700" cy="5143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Shape 189"/>
          <p:cNvSpPr txBox="1"/>
          <p:nvPr/>
        </p:nvSpPr>
        <p:spPr>
          <a:xfrm>
            <a:off x="4563300" y="283150"/>
            <a:ext cx="4457400" cy="56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Char char="●"/>
            </a:pPr>
            <a:r>
              <a:rPr b="1" lang="en" sz="2400">
                <a:latin typeface="Playfair Display"/>
                <a:ea typeface="Playfair Display"/>
                <a:cs typeface="Playfair Display"/>
                <a:sym typeface="Playfair Display"/>
              </a:rPr>
              <a:t>Do I need to do anything about this influence? Is it strong enough that I should make a change? </a:t>
            </a:r>
            <a:endParaRPr b="1" sz="24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Char char="●"/>
            </a:pPr>
            <a:r>
              <a:rPr b="1" lang="en" sz="2400">
                <a:latin typeface="Playfair Display"/>
                <a:ea typeface="Playfair Display"/>
                <a:cs typeface="Playfair Display"/>
                <a:sym typeface="Playfair Display"/>
              </a:rPr>
              <a:t>Should I be more aware of this influence in the future? </a:t>
            </a:r>
            <a:endParaRPr b="1" sz="24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Char char="●"/>
            </a:pPr>
            <a:r>
              <a:rPr b="1" lang="en" sz="2400">
                <a:latin typeface="Playfair Display"/>
                <a:ea typeface="Playfair Display"/>
                <a:cs typeface="Playfair Display"/>
                <a:sym typeface="Playfair Display"/>
              </a:rPr>
              <a:t>Do I need to remove myself from this influence?</a:t>
            </a:r>
            <a:endParaRPr b="1" sz="24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190" name="Shape 1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3188" y="1211225"/>
            <a:ext cx="2834075" cy="300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/>
          <p:nvPr>
            <p:ph type="ctrTitle"/>
          </p:nvPr>
        </p:nvSpPr>
        <p:spPr>
          <a:xfrm>
            <a:off x="685800" y="3031150"/>
            <a:ext cx="80010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Choose the positive influences counteract the negative influences </a:t>
            </a:r>
            <a:endParaRPr b="1"/>
          </a:p>
        </p:txBody>
      </p:sp>
      <p:pic>
        <p:nvPicPr>
          <p:cNvPr id="196" name="Shape 1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82350" y="205175"/>
            <a:ext cx="3810000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/>
          <p:nvPr>
            <p:ph idx="4294967295" type="title"/>
          </p:nvPr>
        </p:nvSpPr>
        <p:spPr>
          <a:xfrm>
            <a:off x="0" y="682250"/>
            <a:ext cx="9144000" cy="413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Shape 202"/>
          <p:cNvSpPr txBox="1"/>
          <p:nvPr>
            <p:ph idx="12" type="sldNum"/>
          </p:nvPr>
        </p:nvSpPr>
        <p:spPr>
          <a:xfrm>
            <a:off x="593575" y="4813750"/>
            <a:ext cx="7956600" cy="3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Carpe diem | Chad Cooper | Flickr" id="203" name="Shape 203"/>
          <p:cNvPicPr preferRelativeResize="0"/>
          <p:nvPr/>
        </p:nvPicPr>
        <p:blipFill rotWithShape="1">
          <a:blip r:embed="rId3">
            <a:alphaModFix/>
          </a:blip>
          <a:srcRect b="0" l="6837" r="6837" t="0"/>
          <a:stretch/>
        </p:blipFill>
        <p:spPr>
          <a:xfrm>
            <a:off x="0" y="682250"/>
            <a:ext cx="9144000" cy="4461251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Shape 204"/>
          <p:cNvSpPr/>
          <p:nvPr/>
        </p:nvSpPr>
        <p:spPr>
          <a:xfrm>
            <a:off x="1293115" y="933475"/>
            <a:ext cx="7085322" cy="121961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FFFFFF"/>
                </a:solidFill>
                <a:latin typeface="Arial"/>
              </a:rPr>
              <a:t>Reflection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/>
          <p:nvPr>
            <p:ph idx="12" type="sldNum"/>
          </p:nvPr>
        </p:nvSpPr>
        <p:spPr>
          <a:xfrm>
            <a:off x="593575" y="4813750"/>
            <a:ext cx="7956600" cy="3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analyzing influencestep.png" id="210" name="Shape 210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093175"/>
            <a:ext cx="8839200" cy="2661742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Shape 211"/>
          <p:cNvSpPr/>
          <p:nvPr/>
        </p:nvSpPr>
        <p:spPr>
          <a:xfrm>
            <a:off x="520225" y="102400"/>
            <a:ext cx="8191286" cy="77682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000000"/>
                </a:solidFill>
                <a:latin typeface="Arial"/>
              </a:rPr>
              <a:t>Analyzing Influences</a:t>
            </a:r>
          </a:p>
        </p:txBody>
      </p:sp>
      <p:sp>
        <p:nvSpPr>
          <p:cNvPr id="212" name="Shape 212"/>
          <p:cNvSpPr txBox="1"/>
          <p:nvPr/>
        </p:nvSpPr>
        <p:spPr>
          <a:xfrm>
            <a:off x="7313825" y="3370175"/>
            <a:ext cx="1397700" cy="32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type="title"/>
          </p:nvPr>
        </p:nvSpPr>
        <p:spPr>
          <a:xfrm>
            <a:off x="589350" y="2114875"/>
            <a:ext cx="3393300" cy="159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/>
              <a:t>Identify</a:t>
            </a:r>
            <a:r>
              <a:rPr lang="en" sz="4800"/>
              <a:t>:</a:t>
            </a:r>
            <a:r>
              <a:rPr lang="en" sz="6000"/>
              <a:t> </a:t>
            </a:r>
            <a:r>
              <a:rPr lang="en" sz="4800"/>
              <a:t>the influence</a:t>
            </a:r>
            <a:endParaRPr sz="4800"/>
          </a:p>
        </p:txBody>
      </p:sp>
      <p:sp>
        <p:nvSpPr>
          <p:cNvPr id="96" name="Shape 96"/>
          <p:cNvSpPr/>
          <p:nvPr/>
        </p:nvSpPr>
        <p:spPr>
          <a:xfrm>
            <a:off x="4863333" y="1097538"/>
            <a:ext cx="312968" cy="305611"/>
          </a:xfrm>
          <a:custGeom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Shape 97"/>
          <p:cNvSpPr/>
          <p:nvPr/>
        </p:nvSpPr>
        <p:spPr>
          <a:xfrm rot="2735904">
            <a:off x="8127746" y="3491191"/>
            <a:ext cx="480537" cy="458835"/>
          </a:xfrm>
          <a:custGeom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Shape 98"/>
          <p:cNvSpPr/>
          <p:nvPr/>
        </p:nvSpPr>
        <p:spPr>
          <a:xfrm>
            <a:off x="8559077" y="3144092"/>
            <a:ext cx="190310" cy="185897"/>
          </a:xfrm>
          <a:custGeom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Shape 99"/>
          <p:cNvSpPr/>
          <p:nvPr/>
        </p:nvSpPr>
        <p:spPr>
          <a:xfrm rot="1306190">
            <a:off x="5050660" y="3276937"/>
            <a:ext cx="190860" cy="185342"/>
          </a:xfrm>
          <a:custGeom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0" name="Shape 1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67800" y="886500"/>
            <a:ext cx="2834075" cy="300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>
            <p:ph type="title"/>
          </p:nvPr>
        </p:nvSpPr>
        <p:spPr>
          <a:xfrm>
            <a:off x="334100" y="283150"/>
            <a:ext cx="3824700" cy="340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/>
              <a:t>Identify:</a:t>
            </a:r>
            <a:endParaRPr b="1" sz="60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Internal</a:t>
            </a:r>
            <a:endParaRPr sz="48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Influences </a:t>
            </a:r>
            <a:endParaRPr sz="48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0"/>
          </a:p>
        </p:txBody>
      </p:sp>
      <p:sp>
        <p:nvSpPr>
          <p:cNvPr id="106" name="Shape 106"/>
          <p:cNvSpPr/>
          <p:nvPr/>
        </p:nvSpPr>
        <p:spPr>
          <a:xfrm>
            <a:off x="4598350" y="-69425"/>
            <a:ext cx="4580700" cy="5187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Shape 107"/>
          <p:cNvSpPr/>
          <p:nvPr/>
        </p:nvSpPr>
        <p:spPr>
          <a:xfrm>
            <a:off x="4659925" y="35175"/>
            <a:ext cx="4519200" cy="43785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lt2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-3810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●"/>
            </a:pPr>
            <a:r>
              <a:rPr lang="en" sz="24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rPr>
              <a:t>Feelings </a:t>
            </a:r>
            <a:endParaRPr sz="2400">
              <a:solidFill>
                <a:schemeClr val="dk1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●"/>
            </a:pPr>
            <a:r>
              <a:rPr lang="en" sz="24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rPr>
              <a:t>Wants and needs </a:t>
            </a:r>
            <a:endParaRPr sz="2400">
              <a:solidFill>
                <a:schemeClr val="dk1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●"/>
            </a:pPr>
            <a:r>
              <a:rPr lang="en" sz="24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rPr>
              <a:t>Likes and dislikes</a:t>
            </a:r>
            <a:endParaRPr sz="2400">
              <a:solidFill>
                <a:schemeClr val="dk1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●"/>
            </a:pPr>
            <a:r>
              <a:rPr lang="en" sz="24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rPr>
              <a:t>Personal values and beliefs</a:t>
            </a:r>
            <a:endParaRPr sz="2400">
              <a:solidFill>
                <a:schemeClr val="dk1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-3810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●"/>
            </a:pPr>
            <a:r>
              <a:rPr lang="en" sz="24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rPr>
              <a:t>Perception of social norms </a:t>
            </a:r>
            <a:endParaRPr sz="2400"/>
          </a:p>
        </p:txBody>
      </p:sp>
      <p:pic>
        <p:nvPicPr>
          <p:cNvPr id="108" name="Shape 10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4100" y="2880971"/>
            <a:ext cx="3257325" cy="183062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Shape 109"/>
          <p:cNvSpPr txBox="1"/>
          <p:nvPr/>
        </p:nvSpPr>
        <p:spPr>
          <a:xfrm>
            <a:off x="5108350" y="612525"/>
            <a:ext cx="3692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Sniglet"/>
                <a:ea typeface="Sniglet"/>
                <a:cs typeface="Sniglet"/>
                <a:sym typeface="Sniglet"/>
              </a:rPr>
              <a:t>Internal Influences:</a:t>
            </a:r>
            <a:endParaRPr b="1" sz="2400">
              <a:latin typeface="Sniglet"/>
              <a:ea typeface="Sniglet"/>
              <a:cs typeface="Sniglet"/>
              <a:sym typeface="Snigle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type="title"/>
          </p:nvPr>
        </p:nvSpPr>
        <p:spPr>
          <a:xfrm>
            <a:off x="334100" y="283150"/>
            <a:ext cx="3824700" cy="340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/>
              <a:t>Identify:</a:t>
            </a:r>
            <a:endParaRPr b="1" sz="60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External </a:t>
            </a:r>
            <a:endParaRPr sz="48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Influences </a:t>
            </a:r>
            <a:endParaRPr sz="48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0"/>
          </a:p>
        </p:txBody>
      </p:sp>
      <p:sp>
        <p:nvSpPr>
          <p:cNvPr id="115" name="Shape 115"/>
          <p:cNvSpPr txBox="1"/>
          <p:nvPr>
            <p:ph idx="12" type="sldNum"/>
          </p:nvPr>
        </p:nvSpPr>
        <p:spPr>
          <a:xfrm>
            <a:off x="595675" y="4813750"/>
            <a:ext cx="3389100" cy="3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6" name="Shape 116"/>
          <p:cNvSpPr/>
          <p:nvPr/>
        </p:nvSpPr>
        <p:spPr>
          <a:xfrm>
            <a:off x="4563300" y="-21900"/>
            <a:ext cx="4580700" cy="5187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Shape 117"/>
          <p:cNvSpPr txBox="1"/>
          <p:nvPr/>
        </p:nvSpPr>
        <p:spPr>
          <a:xfrm>
            <a:off x="4747850" y="0"/>
            <a:ext cx="3692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Sniglet"/>
                <a:ea typeface="Sniglet"/>
                <a:cs typeface="Sniglet"/>
                <a:sym typeface="Sniglet"/>
              </a:rPr>
              <a:t>External Influences:</a:t>
            </a:r>
            <a:endParaRPr b="1" sz="3000">
              <a:latin typeface="Sniglet"/>
              <a:ea typeface="Sniglet"/>
              <a:cs typeface="Sniglet"/>
              <a:sym typeface="Sniglet"/>
            </a:endParaRPr>
          </a:p>
          <a:p>
            <a:pPr indent="-3810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●"/>
            </a:pPr>
            <a:r>
              <a:rPr lang="en" sz="24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rPr>
              <a:t>Family </a:t>
            </a:r>
            <a:endParaRPr sz="2400">
              <a:solidFill>
                <a:schemeClr val="dk1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-3810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●"/>
            </a:pPr>
            <a:r>
              <a:rPr lang="en" sz="24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rPr>
              <a:t>Peers/Friends  School </a:t>
            </a:r>
            <a:endParaRPr sz="2400">
              <a:solidFill>
                <a:schemeClr val="dk1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-3810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●"/>
            </a:pPr>
            <a:r>
              <a:rPr lang="en" sz="24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rPr>
              <a:t>Community  </a:t>
            </a:r>
            <a:endParaRPr sz="2400">
              <a:solidFill>
                <a:schemeClr val="dk1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-3810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●"/>
            </a:pPr>
            <a:r>
              <a:rPr lang="en" sz="24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rPr>
              <a:t>Media: TV, books, music  </a:t>
            </a:r>
            <a:endParaRPr sz="2400">
              <a:solidFill>
                <a:schemeClr val="dk1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-3810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●"/>
            </a:pPr>
            <a:r>
              <a:rPr lang="en" sz="24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rPr>
              <a:t>Technology</a:t>
            </a:r>
            <a:endParaRPr sz="2400">
              <a:solidFill>
                <a:schemeClr val="dk1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-3810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●"/>
            </a:pPr>
            <a:r>
              <a:rPr lang="en" sz="24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rPr>
              <a:t>Culture</a:t>
            </a:r>
            <a:endParaRPr sz="2400">
              <a:solidFill>
                <a:schemeClr val="dk1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-3810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●"/>
            </a:pPr>
            <a:r>
              <a:rPr lang="en" sz="24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rPr>
              <a:t>Policies Laws/policies  </a:t>
            </a:r>
            <a:endParaRPr sz="2400">
              <a:solidFill>
                <a:schemeClr val="dk1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●"/>
            </a:pPr>
            <a:r>
              <a:rPr lang="en" sz="24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rPr>
              <a:t>Social norms</a:t>
            </a:r>
            <a:endParaRPr b="1" sz="2400">
              <a:latin typeface="Sniglet"/>
              <a:ea typeface="Sniglet"/>
              <a:cs typeface="Sniglet"/>
              <a:sym typeface="Sniglet"/>
            </a:endParaRPr>
          </a:p>
        </p:txBody>
      </p:sp>
      <p:pic>
        <p:nvPicPr>
          <p:cNvPr id="118" name="Shape 1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4100" y="2620100"/>
            <a:ext cx="3257327" cy="241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type="title"/>
          </p:nvPr>
        </p:nvSpPr>
        <p:spPr>
          <a:xfrm>
            <a:off x="334100" y="283150"/>
            <a:ext cx="3824700" cy="340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6000"/>
              <a:t>Analyze: </a:t>
            </a:r>
            <a:endParaRPr b="1" sz="60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0"/>
          </a:p>
        </p:txBody>
      </p:sp>
      <p:sp>
        <p:nvSpPr>
          <p:cNvPr id="124" name="Shape 124"/>
          <p:cNvSpPr txBox="1"/>
          <p:nvPr>
            <p:ph idx="12" type="sldNum"/>
          </p:nvPr>
        </p:nvSpPr>
        <p:spPr>
          <a:xfrm>
            <a:off x="595675" y="4813750"/>
            <a:ext cx="3389100" cy="3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5" name="Shape 125"/>
          <p:cNvSpPr/>
          <p:nvPr/>
        </p:nvSpPr>
        <p:spPr>
          <a:xfrm>
            <a:off x="4563300" y="-21900"/>
            <a:ext cx="4580700" cy="5187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Shape 126"/>
          <p:cNvSpPr txBox="1"/>
          <p:nvPr/>
        </p:nvSpPr>
        <p:spPr>
          <a:xfrm>
            <a:off x="4747850" y="0"/>
            <a:ext cx="3692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How the influence has an impact on behaviors, thoughts, values and beliefs.</a:t>
            </a:r>
            <a:endParaRPr b="1" sz="3600">
              <a:latin typeface="Sniglet"/>
              <a:ea typeface="Sniglet"/>
              <a:cs typeface="Sniglet"/>
              <a:sym typeface="Sniglet"/>
            </a:endParaRPr>
          </a:p>
        </p:txBody>
      </p:sp>
      <p:pic>
        <p:nvPicPr>
          <p:cNvPr id="127" name="Shape 1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1563" y="1365000"/>
            <a:ext cx="3257327" cy="241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>
            <p:ph type="title"/>
          </p:nvPr>
        </p:nvSpPr>
        <p:spPr>
          <a:xfrm>
            <a:off x="593575" y="0"/>
            <a:ext cx="7956600" cy="67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/>
              <a:t>Analyze: </a:t>
            </a:r>
            <a:endParaRPr b="1" sz="4800"/>
          </a:p>
        </p:txBody>
      </p:sp>
      <p:sp>
        <p:nvSpPr>
          <p:cNvPr id="133" name="Shape 133"/>
          <p:cNvSpPr txBox="1"/>
          <p:nvPr>
            <p:ph idx="2" type="body"/>
          </p:nvPr>
        </p:nvSpPr>
        <p:spPr>
          <a:xfrm>
            <a:off x="526250" y="1602900"/>
            <a:ext cx="8023800" cy="265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>
              <a:spcBef>
                <a:spcPts val="600"/>
              </a:spcBef>
              <a:spcAft>
                <a:spcPts val="0"/>
              </a:spcAft>
              <a:buSzPts val="2400"/>
              <a:buFont typeface="Raleway"/>
              <a:buChar char="●"/>
            </a:pPr>
            <a:r>
              <a:rPr b="1" lang="en" sz="2400">
                <a:latin typeface="Raleway"/>
                <a:ea typeface="Raleway"/>
                <a:cs typeface="Raleway"/>
                <a:sym typeface="Raleway"/>
              </a:rPr>
              <a:t>How do I know it is influencing me? </a:t>
            </a:r>
            <a:endParaRPr b="1" sz="2400">
              <a:latin typeface="Raleway"/>
              <a:ea typeface="Raleway"/>
              <a:cs typeface="Raleway"/>
              <a:sym typeface="Raleway"/>
            </a:endParaRP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Font typeface="Raleway"/>
              <a:buChar char="●"/>
            </a:pPr>
            <a:r>
              <a:rPr b="1" lang="en" sz="2400">
                <a:latin typeface="Raleway"/>
                <a:ea typeface="Raleway"/>
                <a:cs typeface="Raleway"/>
                <a:sym typeface="Raleway"/>
              </a:rPr>
              <a:t>What messages am I receiving from this influence? </a:t>
            </a:r>
            <a:endParaRPr b="1" sz="2400">
              <a:latin typeface="Raleway"/>
              <a:ea typeface="Raleway"/>
              <a:cs typeface="Raleway"/>
              <a:sym typeface="Raleway"/>
            </a:endParaRPr>
          </a:p>
          <a:p>
            <a:pPr indent="-381000" lvl="0" marL="457200">
              <a:spcBef>
                <a:spcPts val="0"/>
              </a:spcBef>
              <a:spcAft>
                <a:spcPts val="0"/>
              </a:spcAft>
              <a:buSzPts val="2400"/>
              <a:buFont typeface="Raleway"/>
              <a:buChar char="●"/>
            </a:pPr>
            <a:r>
              <a:rPr b="1" lang="en" sz="2400">
                <a:latin typeface="Raleway"/>
                <a:ea typeface="Raleway"/>
                <a:cs typeface="Raleway"/>
                <a:sym typeface="Raleway"/>
              </a:rPr>
              <a:t>How much is this influencing my thoughts, values, beliefs or actions?</a:t>
            </a:r>
            <a:endParaRPr b="1" sz="24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34" name="Shape 134"/>
          <p:cNvSpPr txBox="1"/>
          <p:nvPr>
            <p:ph idx="12" type="sldNum"/>
          </p:nvPr>
        </p:nvSpPr>
        <p:spPr>
          <a:xfrm>
            <a:off x="593575" y="4813750"/>
            <a:ext cx="7956600" cy="3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>
            <p:ph idx="1" type="body"/>
          </p:nvPr>
        </p:nvSpPr>
        <p:spPr>
          <a:xfrm>
            <a:off x="593687" y="1823700"/>
            <a:ext cx="3861900" cy="265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000">
                <a:latin typeface="Raleway"/>
                <a:ea typeface="Raleway"/>
                <a:cs typeface="Raleway"/>
                <a:sym typeface="Raleway"/>
              </a:rPr>
              <a:t>Positive (+) </a:t>
            </a:r>
            <a:endParaRPr b="1" sz="30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Shape 140"/>
          <p:cNvSpPr txBox="1"/>
          <p:nvPr>
            <p:ph type="title"/>
          </p:nvPr>
        </p:nvSpPr>
        <p:spPr>
          <a:xfrm>
            <a:off x="52750" y="0"/>
            <a:ext cx="9047400" cy="67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/>
              <a:t>Analyze: Positive and Negative Consequences</a:t>
            </a:r>
            <a:endParaRPr b="1" sz="3000"/>
          </a:p>
        </p:txBody>
      </p:sp>
      <p:sp>
        <p:nvSpPr>
          <p:cNvPr id="141" name="Shape 141"/>
          <p:cNvSpPr txBox="1"/>
          <p:nvPr>
            <p:ph idx="2" type="body"/>
          </p:nvPr>
        </p:nvSpPr>
        <p:spPr>
          <a:xfrm>
            <a:off x="5838102" y="1773400"/>
            <a:ext cx="3105900" cy="265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000">
                <a:latin typeface="Raleway"/>
                <a:ea typeface="Raleway"/>
                <a:cs typeface="Raleway"/>
                <a:sym typeface="Raleway"/>
              </a:rPr>
              <a:t>Negative (-)</a:t>
            </a:r>
            <a:endParaRPr b="1" sz="30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Shape 142"/>
          <p:cNvSpPr/>
          <p:nvPr/>
        </p:nvSpPr>
        <p:spPr>
          <a:xfrm>
            <a:off x="896825" y="2461750"/>
            <a:ext cx="1257300" cy="1275000"/>
          </a:xfrm>
          <a:prstGeom prst="mathPlus">
            <a:avLst>
              <a:gd fmla="val 23520" name="adj1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Shape 143"/>
          <p:cNvSpPr/>
          <p:nvPr/>
        </p:nvSpPr>
        <p:spPr>
          <a:xfrm>
            <a:off x="6242525" y="2461750"/>
            <a:ext cx="1391100" cy="1046400"/>
          </a:xfrm>
          <a:prstGeom prst="mathMinus">
            <a:avLst>
              <a:gd fmla="val 23520" name="adj1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To, Do, List - Free images on Pixabay" id="144" name="Shape 1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94838" y="1823700"/>
            <a:ext cx="1963226" cy="1963226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Shape 145"/>
          <p:cNvSpPr/>
          <p:nvPr/>
        </p:nvSpPr>
        <p:spPr>
          <a:xfrm>
            <a:off x="1837137" y="4033900"/>
            <a:ext cx="5389669" cy="42015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000000"/>
                </a:solidFill>
                <a:latin typeface="Arial"/>
              </a:rPr>
              <a:t>Create a list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>
            <p:ph type="title"/>
          </p:nvPr>
        </p:nvSpPr>
        <p:spPr>
          <a:xfrm>
            <a:off x="334100" y="283150"/>
            <a:ext cx="3824700" cy="340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/>
              <a:t>Examine:</a:t>
            </a:r>
            <a:endParaRPr b="1" sz="60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0"/>
          </a:p>
        </p:txBody>
      </p:sp>
      <p:sp>
        <p:nvSpPr>
          <p:cNvPr id="151" name="Shape 151"/>
          <p:cNvSpPr txBox="1"/>
          <p:nvPr>
            <p:ph idx="12" type="sldNum"/>
          </p:nvPr>
        </p:nvSpPr>
        <p:spPr>
          <a:xfrm>
            <a:off x="595675" y="4813750"/>
            <a:ext cx="3389100" cy="3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2" name="Shape 152"/>
          <p:cNvSpPr/>
          <p:nvPr/>
        </p:nvSpPr>
        <p:spPr>
          <a:xfrm>
            <a:off x="4563300" y="-21900"/>
            <a:ext cx="4580700" cy="5187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Shape 153"/>
          <p:cNvSpPr txBox="1"/>
          <p:nvPr/>
        </p:nvSpPr>
        <p:spPr>
          <a:xfrm>
            <a:off x="4747850" y="0"/>
            <a:ext cx="3692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How other factors interact with this influence an have an effect on behavior and choices.</a:t>
            </a:r>
            <a:endParaRPr b="1" sz="2400">
              <a:latin typeface="Sniglet"/>
              <a:ea typeface="Sniglet"/>
              <a:cs typeface="Sniglet"/>
              <a:sym typeface="Sniglet"/>
            </a:endParaRPr>
          </a:p>
        </p:txBody>
      </p:sp>
      <p:pic>
        <p:nvPicPr>
          <p:cNvPr id="154" name="Shape 1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1563" y="1365000"/>
            <a:ext cx="3257327" cy="241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/>
          <p:nvPr>
            <p:ph type="title"/>
          </p:nvPr>
        </p:nvSpPr>
        <p:spPr>
          <a:xfrm>
            <a:off x="334100" y="283150"/>
            <a:ext cx="3824700" cy="340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/>
              <a:t>Examine:</a:t>
            </a:r>
            <a:endParaRPr b="1" sz="60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0"/>
          </a:p>
        </p:txBody>
      </p:sp>
      <p:sp>
        <p:nvSpPr>
          <p:cNvPr id="160" name="Shape 160"/>
          <p:cNvSpPr txBox="1"/>
          <p:nvPr>
            <p:ph idx="12" type="sldNum"/>
          </p:nvPr>
        </p:nvSpPr>
        <p:spPr>
          <a:xfrm>
            <a:off x="595675" y="4813750"/>
            <a:ext cx="3389100" cy="3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1" name="Shape 161"/>
          <p:cNvSpPr/>
          <p:nvPr/>
        </p:nvSpPr>
        <p:spPr>
          <a:xfrm>
            <a:off x="4563300" y="-75"/>
            <a:ext cx="4580700" cy="5143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Shape 162"/>
          <p:cNvSpPr txBox="1"/>
          <p:nvPr/>
        </p:nvSpPr>
        <p:spPr>
          <a:xfrm>
            <a:off x="4563300" y="179250"/>
            <a:ext cx="4364400" cy="56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Char char="●"/>
            </a:pPr>
            <a:r>
              <a:rPr b="1" lang="en" sz="2400">
                <a:latin typeface="Playfair Display"/>
                <a:ea typeface="Playfair Display"/>
                <a:cs typeface="Playfair Display"/>
                <a:sym typeface="Playfair Display"/>
              </a:rPr>
              <a:t>Are there other influences that work together with this one (e.g., media messages and peer values or family and religious beliefs)? </a:t>
            </a:r>
            <a:endParaRPr b="1" sz="24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Char char="●"/>
            </a:pPr>
            <a:r>
              <a:rPr b="1" lang="en" sz="2400">
                <a:latin typeface="Playfair Display"/>
                <a:ea typeface="Playfair Display"/>
                <a:cs typeface="Playfair Display"/>
                <a:sym typeface="Playfair Display"/>
              </a:rPr>
              <a:t>Do my internal influences support or contradict this influence?</a:t>
            </a:r>
            <a:endParaRPr b="1" sz="24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Playfair Display"/>
              <a:buChar char="●"/>
            </a:pPr>
            <a:r>
              <a:rPr b="1" lang="en" sz="2400">
                <a:latin typeface="Playfair Display"/>
                <a:ea typeface="Playfair Display"/>
                <a:cs typeface="Playfair Display"/>
                <a:sym typeface="Playfair Display"/>
              </a:rPr>
              <a:t>Do some external influences send me different message about a behavior?</a:t>
            </a:r>
            <a:endParaRPr b="1" sz="24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163" name="Shape 1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1563" y="1365000"/>
            <a:ext cx="3257327" cy="241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Isabell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