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10058400" cx="7772400"/>
  <p:notesSz cx="6858000" cy="9144000"/>
  <p:embeddedFontLst>
    <p:embeddedFont>
      <p:font typeface="Bangers"/>
      <p:regular r:id="rId20"/>
    </p:embeddedFont>
    <p:embeddedFont>
      <p:font typeface="Roboto"/>
      <p:regular r:id="rId21"/>
      <p:bold r:id="rId22"/>
      <p:italic r:id="rId23"/>
      <p:boldItalic r:id="rId24"/>
    </p:embeddedFont>
    <p:embeddedFont>
      <p:font typeface="Abril Fatface"/>
      <p:regular r:id="rId25"/>
    </p:embeddedFont>
    <p:embeddedFont>
      <p:font typeface="Happy Monkey"/>
      <p:regular r:id="rId26"/>
    </p:embeddedFont>
    <p:embeddedFont>
      <p:font typeface="Monoton"/>
      <p:regular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12FF715-C3A0-4725-BF13-9F95EF0672E2}">
  <a:tblStyle styleId="{B12FF715-C3A0-4725-BF13-9F95EF0672E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angers-regular.fntdata"/><Relationship Id="rId22" Type="http://schemas.openxmlformats.org/officeDocument/2006/relationships/font" Target="fonts/Roboto-bold.fntdata"/><Relationship Id="rId21" Type="http://schemas.openxmlformats.org/officeDocument/2006/relationships/font" Target="fonts/Roboto-regular.fntdata"/><Relationship Id="rId24" Type="http://schemas.openxmlformats.org/officeDocument/2006/relationships/font" Target="fonts/Roboto-boldItalic.fntdata"/><Relationship Id="rId23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HappyMonkey-regular.fntdata"/><Relationship Id="rId25" Type="http://schemas.openxmlformats.org/officeDocument/2006/relationships/font" Target="fonts/AbrilFatface-regular.fntdata"/><Relationship Id="rId27" Type="http://schemas.openxmlformats.org/officeDocument/2006/relationships/font" Target="fonts/Monoton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f28b635ab_0_36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f28b635ab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c4eeb6dd9c_1_2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c4eeb6dd9c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c4eeb6dd9c_1_3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c4eeb6dd9c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c4eeb6dd9c_1_4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c4eeb6dd9c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c4eeb6dd9c_1_4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c4eeb6dd9c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f28b635ab_0_6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f28b635a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f28b635ab_0_11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f28b635ab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f28b635ab_0_3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f28b635a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9f28b635ab_0_4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9f28b635ab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f28b635ab_0_1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f28b635ab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9f28b635ab_0_127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9f28b635ab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9f28b635ab_0_13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9f28b635ab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4eeb6dd9c_1_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c4eeb6dd9c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Google Shape;21;p5"/>
          <p:cNvGraphicFramePr/>
          <p:nvPr/>
        </p:nvGraphicFramePr>
        <p:xfrm>
          <a:off x="181400" y="152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{B12FF715-C3A0-4725-BF13-9F95EF0672E2}</a:tableStyleId>
              </a:tblPr>
              <a:tblGrid>
                <a:gridCol w="1846650"/>
                <a:gridCol w="1846650"/>
                <a:gridCol w="1846650"/>
                <a:gridCol w="1846650"/>
              </a:tblGrid>
              <a:tr h="1932350">
                <a:tc gridSpan="3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  <a:tc rowSpan="2"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32350">
                <a:tc gridSpan="3" vMerge="1"/>
                <a:tc hMerge="1" vMerge="1"/>
                <a:tc hMerge="1" vMerge="1"/>
                <a:tc vMerge="1"/>
              </a:tr>
              <a:tr h="1932350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</a:tr>
              <a:tr h="193235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vMerge="1"/>
                <a:tc hMerge="1" vMerge="1"/>
              </a:tr>
              <a:tr h="1932350">
                <a:tc v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Google Shape;26;p7"/>
          <p:cNvGraphicFramePr/>
          <p:nvPr/>
        </p:nvGraphicFramePr>
        <p:xfrm>
          <a:off x="227475" y="25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{B12FF715-C3A0-4725-BF13-9F95EF0672E2}</a:tableStyleId>
              </a:tblPr>
              <a:tblGrid>
                <a:gridCol w="2454500"/>
                <a:gridCol w="2454500"/>
                <a:gridCol w="2454500"/>
              </a:tblGrid>
              <a:tr h="238925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89250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389250">
                <a:tc vMerge="1"/>
                <a:tc gridSpan="2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</a:tr>
              <a:tr h="2389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vMerge="1"/>
                <a:tc hMerge="1" vMerge="1"/>
              </a:tr>
            </a:tbl>
          </a:graphicData>
        </a:graphic>
      </p:graphicFrame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8"/>
          <p:cNvCxnSpPr/>
          <p:nvPr/>
        </p:nvCxnSpPr>
        <p:spPr>
          <a:xfrm flipH="1" rot="10800000">
            <a:off x="-23025" y="1864375"/>
            <a:ext cx="7871700" cy="21636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" name="Google Shape;29;p8"/>
          <p:cNvCxnSpPr/>
          <p:nvPr/>
        </p:nvCxnSpPr>
        <p:spPr>
          <a:xfrm rot="10800000">
            <a:off x="50" y="75"/>
            <a:ext cx="7802700" cy="10587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Google Shape;30;p8"/>
          <p:cNvCxnSpPr/>
          <p:nvPr/>
        </p:nvCxnSpPr>
        <p:spPr>
          <a:xfrm>
            <a:off x="3337450" y="460350"/>
            <a:ext cx="0" cy="26238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Google Shape;31;p8"/>
          <p:cNvCxnSpPr/>
          <p:nvPr/>
        </p:nvCxnSpPr>
        <p:spPr>
          <a:xfrm>
            <a:off x="4039475" y="5673675"/>
            <a:ext cx="0" cy="44079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" name="Google Shape;32;p8"/>
          <p:cNvCxnSpPr/>
          <p:nvPr/>
        </p:nvCxnSpPr>
        <p:spPr>
          <a:xfrm>
            <a:off x="-30175" y="7871800"/>
            <a:ext cx="7871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" name="Google Shape;33;p8"/>
          <p:cNvCxnSpPr/>
          <p:nvPr/>
        </p:nvCxnSpPr>
        <p:spPr>
          <a:xfrm>
            <a:off x="11500" y="4039475"/>
            <a:ext cx="77682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" name="Google Shape;34;p8"/>
          <p:cNvCxnSpPr/>
          <p:nvPr/>
        </p:nvCxnSpPr>
        <p:spPr>
          <a:xfrm>
            <a:off x="0" y="5655025"/>
            <a:ext cx="77796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Google Shape;36;p9"/>
          <p:cNvGraphicFramePr/>
          <p:nvPr/>
        </p:nvGraphicFramePr>
        <p:xfrm>
          <a:off x="204450" y="25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{B12FF715-C3A0-4725-BF13-9F95EF0672E2}</a:tableStyleId>
              </a:tblPr>
              <a:tblGrid>
                <a:gridCol w="3709175"/>
                <a:gridCol w="3709175"/>
              </a:tblGrid>
              <a:tr h="2383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83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83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83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7" name="Google Shape;37;p9"/>
          <p:cNvSpPr/>
          <p:nvPr/>
        </p:nvSpPr>
        <p:spPr>
          <a:xfrm>
            <a:off x="2067900" y="3487100"/>
            <a:ext cx="3636600" cy="3061200"/>
          </a:xfrm>
          <a:prstGeom prst="ellipse">
            <a:avLst/>
          </a:prstGeom>
          <a:solidFill>
            <a:srgbClr val="FFFFFF"/>
          </a:solidFill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0" name="Google Shape;40;p10"/>
          <p:cNvSpPr/>
          <p:nvPr/>
        </p:nvSpPr>
        <p:spPr>
          <a:xfrm>
            <a:off x="2278675" y="3751750"/>
            <a:ext cx="3521700" cy="19335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10"/>
          <p:cNvCxnSpPr>
            <a:stCxn id="40" idx="3"/>
          </p:cNvCxnSpPr>
          <p:nvPr/>
        </p:nvCxnSpPr>
        <p:spPr>
          <a:xfrm>
            <a:off x="5800375" y="4718500"/>
            <a:ext cx="2002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" name="Google Shape;42;p10"/>
          <p:cNvCxnSpPr>
            <a:stCxn id="40" idx="1"/>
          </p:cNvCxnSpPr>
          <p:nvPr/>
        </p:nvCxnSpPr>
        <p:spPr>
          <a:xfrm rot="10800000">
            <a:off x="-11525" y="4718500"/>
            <a:ext cx="22902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3" name="Google Shape;43;p10"/>
          <p:cNvCxnSpPr/>
          <p:nvPr/>
        </p:nvCxnSpPr>
        <p:spPr>
          <a:xfrm rot="10800000">
            <a:off x="-11525" y="1427025"/>
            <a:ext cx="2462700" cy="24168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4" name="Google Shape;44;p10"/>
          <p:cNvCxnSpPr/>
          <p:nvPr/>
        </p:nvCxnSpPr>
        <p:spPr>
          <a:xfrm flipH="1" rot="10800000">
            <a:off x="5696700" y="1772325"/>
            <a:ext cx="2071500" cy="20715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" name="Google Shape;45;p10"/>
          <p:cNvCxnSpPr/>
          <p:nvPr/>
        </p:nvCxnSpPr>
        <p:spPr>
          <a:xfrm rot="10800000">
            <a:off x="2258200" y="24550"/>
            <a:ext cx="998700" cy="3727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" name="Google Shape;46;p10"/>
          <p:cNvCxnSpPr/>
          <p:nvPr/>
        </p:nvCxnSpPr>
        <p:spPr>
          <a:xfrm flipH="1" rot="10800000">
            <a:off x="4776025" y="25875"/>
            <a:ext cx="1001400" cy="37374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7" name="Google Shape;47;p10"/>
          <p:cNvCxnSpPr/>
          <p:nvPr/>
        </p:nvCxnSpPr>
        <p:spPr>
          <a:xfrm flipH="1">
            <a:off x="23150" y="5627650"/>
            <a:ext cx="2370600" cy="23709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" name="Google Shape;48;p10"/>
          <p:cNvCxnSpPr/>
          <p:nvPr/>
        </p:nvCxnSpPr>
        <p:spPr>
          <a:xfrm>
            <a:off x="5731225" y="5627650"/>
            <a:ext cx="2025600" cy="20256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9" name="Google Shape;49;p10"/>
          <p:cNvCxnSpPr/>
          <p:nvPr/>
        </p:nvCxnSpPr>
        <p:spPr>
          <a:xfrm flipH="1">
            <a:off x="2140550" y="5685175"/>
            <a:ext cx="1173900" cy="43809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" name="Google Shape;50;p10"/>
          <p:cNvCxnSpPr/>
          <p:nvPr/>
        </p:nvCxnSpPr>
        <p:spPr>
          <a:xfrm>
            <a:off x="4683950" y="5685175"/>
            <a:ext cx="1162500" cy="43380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about:blank" TargetMode="External"/><Relationship Id="rId4" Type="http://schemas.openxmlformats.org/officeDocument/2006/relationships/image" Target="../media/image1.png"/></Relationships>
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6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title"/>
          </p:nvPr>
        </p:nvSpPr>
        <p:spPr>
          <a:xfrm>
            <a:off x="264950" y="489273"/>
            <a:ext cx="7242600" cy="6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Bangers"/>
                <a:ea typeface="Bangers"/>
                <a:cs typeface="Bangers"/>
                <a:sym typeface="Bangers"/>
              </a:rPr>
              <a:t>Directions</a:t>
            </a:r>
            <a:endParaRPr sz="4200">
              <a:latin typeface="Bangers"/>
              <a:ea typeface="Bangers"/>
              <a:cs typeface="Bangers"/>
              <a:sym typeface="Bangers"/>
            </a:endParaRPr>
          </a:p>
        </p:txBody>
      </p:sp>
      <p:sp>
        <p:nvSpPr>
          <p:cNvPr id="62" name="Google Shape;62;p13"/>
          <p:cNvSpPr txBox="1"/>
          <p:nvPr>
            <p:ph idx="1" type="body"/>
          </p:nvPr>
        </p:nvSpPr>
        <p:spPr>
          <a:xfrm>
            <a:off x="264950" y="1343675"/>
            <a:ext cx="7242600" cy="823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1- Choose a mental health condition from the list.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2- Perform your research and fill in the information on the word document.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3- Watch this video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4- Use your research to complete your One Pager.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Criteria for your One Pager:</a:t>
            </a:r>
            <a:endParaRPr sz="2000"/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Choose one of the templates below or build your own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Delete</a:t>
            </a:r>
            <a:r>
              <a:rPr lang="en" sz="2000"/>
              <a:t> all of the slides that you do not use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Use short phrases and bullet points where applicable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Organize your information in a clear way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name of your mental health condition should be prominent on the page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Use images and clipart to add some visual appeal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Choose font color wisely- coordinate them with your image colors but </a:t>
            </a:r>
            <a:r>
              <a:rPr b="1" lang="en" sz="2000"/>
              <a:t>do not use yellow or lime green fonts!!</a:t>
            </a:r>
            <a:endParaRPr b="1" sz="20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3" title="One Page Template for Health &amp; PE.webm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08900" y="2271925"/>
            <a:ext cx="7046125" cy="52846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/>
          <p:nvPr/>
        </p:nvSpPr>
        <p:spPr>
          <a:xfrm>
            <a:off x="2693825" y="2672100"/>
            <a:ext cx="4705200" cy="66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/>
        </p:nvSpPr>
        <p:spPr>
          <a:xfrm>
            <a:off x="2802450" y="7516650"/>
            <a:ext cx="4627200" cy="20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/>
          <p:nvPr/>
        </p:nvSpPr>
        <p:spPr>
          <a:xfrm>
            <a:off x="410250" y="420025"/>
            <a:ext cx="2886000" cy="2094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chemeClr val="dk1"/>
                </a:solidFill>
                <a:highlight>
                  <a:srgbClr val="FFFFFF"/>
                </a:highlight>
              </a:rPr>
              <a:t>is a set of symptoms — feeling jittery, sleeping problems, trouble concentrating — that someone develops after they experience something harmful, terrifying, or upsetting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</a:rPr>
              <a:t>.</a:t>
            </a:r>
            <a:endParaRPr sz="2400"/>
          </a:p>
        </p:txBody>
      </p:sp>
      <p:sp>
        <p:nvSpPr>
          <p:cNvPr id="70" name="Google Shape;70;p14"/>
          <p:cNvSpPr txBox="1"/>
          <p:nvPr/>
        </p:nvSpPr>
        <p:spPr>
          <a:xfrm>
            <a:off x="457200" y="2752725"/>
            <a:ext cx="20946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Treatment- talk therapy</a:t>
            </a:r>
            <a:endParaRPr sz="2100"/>
          </a:p>
        </p:txBody>
      </p:sp>
      <p:sp>
        <p:nvSpPr>
          <p:cNvPr id="71" name="Google Shape;71;p14"/>
          <p:cNvSpPr txBox="1"/>
          <p:nvPr/>
        </p:nvSpPr>
        <p:spPr>
          <a:xfrm>
            <a:off x="504825" y="4116825"/>
            <a:ext cx="33330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/>
              <a:t>Relaxation</a:t>
            </a:r>
            <a:r>
              <a:rPr b="1" lang="en" sz="1700"/>
              <a:t> tips, support groups</a:t>
            </a:r>
            <a:endParaRPr sz="1700"/>
          </a:p>
        </p:txBody>
      </p:sp>
      <p:sp>
        <p:nvSpPr>
          <p:cNvPr id="72" name="Google Shape;72;p14"/>
          <p:cNvSpPr txBox="1"/>
          <p:nvPr/>
        </p:nvSpPr>
        <p:spPr>
          <a:xfrm>
            <a:off x="3981450" y="3873825"/>
            <a:ext cx="33330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Get help from parents, doctors, school counselor</a:t>
            </a:r>
            <a:endParaRPr sz="1900"/>
          </a:p>
        </p:txBody>
      </p:sp>
      <p:sp>
        <p:nvSpPr>
          <p:cNvPr id="73" name="Google Shape;73;p14"/>
          <p:cNvSpPr/>
          <p:nvPr/>
        </p:nvSpPr>
        <p:spPr>
          <a:xfrm>
            <a:off x="857250" y="5543550"/>
            <a:ext cx="2886000" cy="905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Health</a:t>
            </a:r>
            <a:endParaRPr sz="2900"/>
          </a:p>
        </p:txBody>
      </p:sp>
      <p:sp>
        <p:nvSpPr>
          <p:cNvPr id="74" name="Google Shape;74;p14"/>
          <p:cNvSpPr txBox="1"/>
          <p:nvPr/>
        </p:nvSpPr>
        <p:spPr>
          <a:xfrm>
            <a:off x="457200" y="7477125"/>
            <a:ext cx="20946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How can support?- talk to them and listen to </a:t>
            </a:r>
            <a:r>
              <a:rPr b="1" lang="en" sz="1800"/>
              <a:t>their</a:t>
            </a:r>
            <a:r>
              <a:rPr b="1" lang="en" sz="1800"/>
              <a:t> feeling</a:t>
            </a:r>
            <a:endParaRPr sz="1800"/>
          </a:p>
        </p:txBody>
      </p:sp>
      <p:sp>
        <p:nvSpPr>
          <p:cNvPr id="75" name="Google Shape;75;p14"/>
          <p:cNvSpPr txBox="1"/>
          <p:nvPr/>
        </p:nvSpPr>
        <p:spPr>
          <a:xfrm>
            <a:off x="504825" y="8841225"/>
            <a:ext cx="30669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Encourage</a:t>
            </a:r>
            <a:r>
              <a:rPr b="1" lang="en" sz="1900"/>
              <a:t> Treatment</a:t>
            </a:r>
            <a:endParaRPr sz="1900"/>
          </a:p>
        </p:txBody>
      </p:sp>
      <p:sp>
        <p:nvSpPr>
          <p:cNvPr id="76" name="Google Shape;76;p14"/>
          <p:cNvSpPr/>
          <p:nvPr/>
        </p:nvSpPr>
        <p:spPr>
          <a:xfrm>
            <a:off x="542925" y="5231100"/>
            <a:ext cx="2390700" cy="438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Mental</a:t>
            </a:r>
            <a:endParaRPr sz="3500"/>
          </a:p>
        </p:txBody>
      </p:sp>
      <p:sp>
        <p:nvSpPr>
          <p:cNvPr id="77" name="Google Shape;77;p14"/>
          <p:cNvSpPr txBox="1"/>
          <p:nvPr/>
        </p:nvSpPr>
        <p:spPr>
          <a:xfrm>
            <a:off x="3981450" y="8117325"/>
            <a:ext cx="3333000" cy="12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Affects</a:t>
            </a:r>
            <a:r>
              <a:rPr lang="en" sz="2000"/>
              <a:t> become distant, can not </a:t>
            </a:r>
            <a:r>
              <a:rPr lang="en" sz="2000"/>
              <a:t>relate</a:t>
            </a:r>
            <a:r>
              <a:rPr lang="en" sz="2000"/>
              <a:t> to family and friends</a:t>
            </a:r>
            <a:endParaRPr sz="2000"/>
          </a:p>
        </p:txBody>
      </p:sp>
      <p:sp>
        <p:nvSpPr>
          <p:cNvPr id="78" name="Google Shape;78;p14"/>
          <p:cNvSpPr txBox="1"/>
          <p:nvPr/>
        </p:nvSpPr>
        <p:spPr>
          <a:xfrm>
            <a:off x="2933613" y="2258163"/>
            <a:ext cx="25065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solidFill>
                  <a:srgbClr val="0000FF"/>
                </a:solidFill>
                <a:latin typeface="Happy Monkey"/>
                <a:ea typeface="Happy Monkey"/>
                <a:cs typeface="Happy Monkey"/>
                <a:sym typeface="Happy Monkey"/>
              </a:rPr>
              <a:t>PTSD</a:t>
            </a:r>
            <a:endParaRPr sz="4600">
              <a:solidFill>
                <a:srgbClr val="0000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2690400" y="6753825"/>
            <a:ext cx="23907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Awareness</a:t>
            </a:r>
            <a:endParaRPr sz="3500"/>
          </a:p>
        </p:txBody>
      </p:sp>
      <p:sp>
        <p:nvSpPr>
          <p:cNvPr id="80" name="Google Shape;80;p14"/>
          <p:cNvSpPr txBox="1"/>
          <p:nvPr/>
        </p:nvSpPr>
        <p:spPr>
          <a:xfrm>
            <a:off x="4926500" y="420025"/>
            <a:ext cx="2886000" cy="16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May have nightmares, images of the event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May feel numb and unattached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Have anxiety</a:t>
            </a:r>
            <a:endParaRPr sz="1900"/>
          </a:p>
        </p:txBody>
      </p:sp>
      <p:sp>
        <p:nvSpPr>
          <p:cNvPr id="81" name="Google Shape;81;p14"/>
          <p:cNvSpPr txBox="1"/>
          <p:nvPr/>
        </p:nvSpPr>
        <p:spPr>
          <a:xfrm>
            <a:off x="5703525" y="2662325"/>
            <a:ext cx="16680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1.5% </a:t>
            </a:r>
            <a:r>
              <a:rPr lang="en" sz="2500"/>
              <a:t>diagnosed</a:t>
            </a:r>
            <a:endParaRPr sz="2500"/>
          </a:p>
        </p:txBody>
      </p:sp>
      <p:sp>
        <p:nvSpPr>
          <p:cNvPr id="82" name="Google Shape;82;p14"/>
          <p:cNvSpPr txBox="1"/>
          <p:nvPr/>
        </p:nvSpPr>
        <p:spPr>
          <a:xfrm>
            <a:off x="5068600" y="5320675"/>
            <a:ext cx="2094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Diagnosed</a:t>
            </a:r>
            <a:r>
              <a:rPr lang="en" sz="2300"/>
              <a:t> by a doctor</a:t>
            </a:r>
            <a:endParaRPr sz="2300"/>
          </a:p>
        </p:txBody>
      </p:sp>
      <p:pic>
        <p:nvPicPr>
          <p:cNvPr id="83" name="Google Shape;8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40313" y="4936725"/>
            <a:ext cx="1890875" cy="16470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 txBox="1"/>
          <p:nvPr/>
        </p:nvSpPr>
        <p:spPr>
          <a:xfrm rot="-996168">
            <a:off x="-7234206" y="1273383"/>
            <a:ext cx="6213447" cy="164699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00"/>
                </a:solidFill>
                <a:latin typeface="Monoton"/>
                <a:ea typeface="Monoton"/>
                <a:cs typeface="Monoton"/>
                <a:sym typeface="Monoton"/>
              </a:rPr>
              <a:t>SAMPLE</a:t>
            </a:r>
            <a:endParaRPr sz="9600">
              <a:solidFill>
                <a:srgbClr val="FFFF00"/>
              </a:solidFill>
              <a:latin typeface="Monoton"/>
              <a:ea typeface="Monoton"/>
              <a:cs typeface="Monoton"/>
              <a:sym typeface="Monoto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/>
          <p:nvPr/>
        </p:nvSpPr>
        <p:spPr>
          <a:xfrm>
            <a:off x="251850" y="251850"/>
            <a:ext cx="7413900" cy="954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solidFill>
                  <a:srgbClr val="00FF00"/>
                </a:solidFill>
              </a:rPr>
              <a:t>Mental Health Awareness</a:t>
            </a:r>
            <a:endParaRPr sz="5000">
              <a:solidFill>
                <a:srgbClr val="00FF00"/>
              </a:solidFill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1983350" y="4848175"/>
            <a:ext cx="3777900" cy="15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latin typeface="Abril Fatface"/>
                <a:ea typeface="Abril Fatface"/>
                <a:cs typeface="Abril Fatface"/>
                <a:sym typeface="Abril Fatface"/>
              </a:rPr>
              <a:t>Bipolar Disorder</a:t>
            </a:r>
            <a:r>
              <a:rPr b="1" lang="en" sz="1600">
                <a:latin typeface="Abril Fatface"/>
                <a:ea typeface="Abril Fatface"/>
                <a:cs typeface="Abril Fatface"/>
                <a:sym typeface="Abril Fatface"/>
              </a:rPr>
              <a:t>(manic/depressive disorder</a:t>
            </a:r>
            <a:endParaRPr b="1" sz="1600"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425025" y="1243750"/>
            <a:ext cx="40611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Unusual</a:t>
            </a:r>
            <a:r>
              <a:rPr lang="en" sz="1700">
                <a:latin typeface="Roboto"/>
                <a:ea typeface="Roboto"/>
                <a:cs typeface="Roboto"/>
                <a:sym typeface="Roboto"/>
              </a:rPr>
              <a:t> shifts in moods, energy, activities levels, doing normal daily activities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425025" y="2140775"/>
            <a:ext cx="40611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Physical</a:t>
            </a:r>
            <a:r>
              <a:rPr lang="en" sz="1500"/>
              <a:t> Symptoms include- extreme energy, little to no sleep for days, racing thoughts and speech, risky behavior, extreme fatigue</a:t>
            </a:r>
            <a:endParaRPr sz="1500"/>
          </a:p>
        </p:txBody>
      </p:sp>
      <p:sp>
        <p:nvSpPr>
          <p:cNvPr id="93" name="Google Shape;93;p15"/>
          <p:cNvSpPr txBox="1"/>
          <p:nvPr/>
        </p:nvSpPr>
        <p:spPr>
          <a:xfrm>
            <a:off x="598125" y="2882413"/>
            <a:ext cx="37149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Affects teen by: </a:t>
            </a:r>
            <a:r>
              <a:rPr lang="en" sz="1500"/>
              <a:t>losing</a:t>
            </a:r>
            <a:r>
              <a:rPr lang="en" sz="1500"/>
              <a:t> friends, grades </a:t>
            </a:r>
            <a:r>
              <a:rPr lang="en" sz="1500"/>
              <a:t>dropping, could destroy family relationships</a:t>
            </a:r>
            <a:endParaRPr sz="1500"/>
          </a:p>
        </p:txBody>
      </p:sp>
      <p:sp>
        <p:nvSpPr>
          <p:cNvPr id="94" name="Google Shape;94;p15"/>
          <p:cNvSpPr txBox="1"/>
          <p:nvPr/>
        </p:nvSpPr>
        <p:spPr>
          <a:xfrm>
            <a:off x="755550" y="7870425"/>
            <a:ext cx="19203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About 2.9% of teens are diagnosed</a:t>
            </a:r>
            <a:endParaRPr sz="2500"/>
          </a:p>
        </p:txBody>
      </p:sp>
      <p:sp>
        <p:nvSpPr>
          <p:cNvPr id="95" name="Google Shape;95;p15"/>
          <p:cNvSpPr txBox="1"/>
          <p:nvPr/>
        </p:nvSpPr>
        <p:spPr>
          <a:xfrm>
            <a:off x="4265775" y="6611150"/>
            <a:ext cx="3399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Diagnosed by a health professional</a:t>
            </a:r>
            <a:endParaRPr sz="1900"/>
          </a:p>
        </p:txBody>
      </p:sp>
      <p:sp>
        <p:nvSpPr>
          <p:cNvPr id="96" name="Google Shape;96;p15"/>
          <p:cNvSpPr txBox="1"/>
          <p:nvPr/>
        </p:nvSpPr>
        <p:spPr>
          <a:xfrm>
            <a:off x="4368075" y="7380650"/>
            <a:ext cx="31953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Diagnosed by a physical exam, </a:t>
            </a:r>
            <a:r>
              <a:rPr lang="en" sz="1500"/>
              <a:t>physiatric</a:t>
            </a:r>
            <a:r>
              <a:rPr lang="en" sz="1500"/>
              <a:t> assessment, mood/</a:t>
            </a:r>
            <a:r>
              <a:rPr lang="en" sz="1500"/>
              <a:t>behavior</a:t>
            </a:r>
            <a:r>
              <a:rPr lang="en" sz="1500"/>
              <a:t> charting</a:t>
            </a:r>
            <a:endParaRPr sz="1500"/>
          </a:p>
        </p:txBody>
      </p:sp>
      <p:sp>
        <p:nvSpPr>
          <p:cNvPr id="97" name="Google Shape;97;p15"/>
          <p:cNvSpPr txBox="1"/>
          <p:nvPr/>
        </p:nvSpPr>
        <p:spPr>
          <a:xfrm>
            <a:off x="598150" y="3840775"/>
            <a:ext cx="3195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Treatment- medication &amp; counseling</a:t>
            </a:r>
            <a:endParaRPr sz="1600"/>
          </a:p>
        </p:txBody>
      </p:sp>
      <p:sp>
        <p:nvSpPr>
          <p:cNvPr id="98" name="Google Shape;98;p15"/>
          <p:cNvSpPr txBox="1"/>
          <p:nvPr/>
        </p:nvSpPr>
        <p:spPr>
          <a:xfrm>
            <a:off x="4368075" y="8186775"/>
            <a:ext cx="2849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Can get help from a trusted adult, counselor, other peers</a:t>
            </a:r>
            <a:endParaRPr sz="1600"/>
          </a:p>
        </p:txBody>
      </p:sp>
      <p:sp>
        <p:nvSpPr>
          <p:cNvPr id="99" name="Google Shape;99;p15"/>
          <p:cNvSpPr txBox="1"/>
          <p:nvPr/>
        </p:nvSpPr>
        <p:spPr>
          <a:xfrm>
            <a:off x="5005575" y="1748225"/>
            <a:ext cx="1920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Family/friend support- just be there! Listen to the person, educate yourself about Bipolar</a:t>
            </a:r>
            <a:endParaRPr sz="1600"/>
          </a:p>
        </p:txBody>
      </p:sp>
      <p:sp>
        <p:nvSpPr>
          <p:cNvPr id="100" name="Google Shape;100;p15"/>
          <p:cNvSpPr txBox="1"/>
          <p:nvPr/>
        </p:nvSpPr>
        <p:spPr>
          <a:xfrm>
            <a:off x="4328775" y="8863875"/>
            <a:ext cx="2927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Can get help through support groups and Mental Health Organizations</a:t>
            </a:r>
            <a:endParaRPr sz="1600"/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26189" y="5549626"/>
            <a:ext cx="1768008" cy="6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57025" y="3843288"/>
            <a:ext cx="1706350" cy="170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1675" y="5549625"/>
            <a:ext cx="1841675" cy="106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5"/>
          <p:cNvSpPr txBox="1"/>
          <p:nvPr/>
        </p:nvSpPr>
        <p:spPr>
          <a:xfrm rot="-996168">
            <a:off x="-7234206" y="1273383"/>
            <a:ext cx="6213447" cy="164699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00"/>
                </a:solidFill>
                <a:latin typeface="Monoton"/>
                <a:ea typeface="Monoton"/>
                <a:cs typeface="Monoton"/>
                <a:sym typeface="Monoton"/>
              </a:rPr>
              <a:t>SAMPLE</a:t>
            </a:r>
            <a:endParaRPr sz="9600">
              <a:solidFill>
                <a:srgbClr val="FFFF00"/>
              </a:solidFill>
              <a:latin typeface="Monoton"/>
              <a:ea typeface="Monoton"/>
              <a:cs typeface="Monoton"/>
              <a:sym typeface="Monoto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