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198ca5fd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198ca5fd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3d222e6a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3d222e6a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3d222e6a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3d222e6a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3d222e6a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3d222e6a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3d222e6a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c3d222e6a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3d222e6a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3d222e6a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3d222e6a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3d222e6a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3d222e6a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3d222e6a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3a395e9a2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3a395e9a2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3a395e9a2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3a395e9a2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3a395e9a2_3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3a395e9a2_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198ca5fd6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198ca5fd6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3a395e9a2_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3a395e9a2_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198ca5fd6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198ca5fd6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3a395e9a2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3a395e9a2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3a395e9a2_3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c3a395e9a2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3a395e9a2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3a395e9a2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198ca5fd6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198ca5fd6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198ca5fd6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198ca5fd6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198ca5fd6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198ca5fd6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198ca5fd6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198ca5fd6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3a395e9a2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3a395e9a2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3d222e6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3d222e6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solidFill>
                  <a:srgbClr val="134F5C"/>
                </a:solidFill>
              </a:rPr>
              <a:t>Mental Health </a:t>
            </a:r>
            <a:endParaRPr sz="3220">
              <a:solidFill>
                <a:srgbClr val="134F5C"/>
              </a:solidFill>
            </a:endParaRPr>
          </a:p>
        </p:txBody>
      </p:sp>
      <p:pic>
        <p:nvPicPr>
          <p:cNvPr id="55" name="Google Shape;55;p13"/>
          <p:cNvPicPr preferRelativeResize="0"/>
          <p:nvPr/>
        </p:nvPicPr>
        <p:blipFill>
          <a:blip r:embed="rId3">
            <a:alphaModFix/>
          </a:blip>
          <a:stretch>
            <a:fillRect/>
          </a:stretch>
        </p:blipFill>
        <p:spPr>
          <a:xfrm>
            <a:off x="976675" y="1618925"/>
            <a:ext cx="6863899" cy="341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272100" y="55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Depression</a:t>
            </a:r>
            <a:endParaRPr sz="2820"/>
          </a:p>
        </p:txBody>
      </p:sp>
      <p:sp>
        <p:nvSpPr>
          <p:cNvPr id="112" name="Google Shape;112;p22"/>
          <p:cNvSpPr txBox="1"/>
          <p:nvPr>
            <p:ph idx="1" type="body"/>
          </p:nvPr>
        </p:nvSpPr>
        <p:spPr>
          <a:xfrm>
            <a:off x="0" y="1152475"/>
            <a:ext cx="9064800" cy="384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Is a </a:t>
            </a:r>
            <a:r>
              <a:rPr b="1" lang="en" sz="2000"/>
              <a:t>STRONG mood </a:t>
            </a:r>
            <a:r>
              <a:rPr lang="en" sz="2000"/>
              <a:t>where the blues you are experiencing do not go away easily.</a:t>
            </a:r>
            <a:endParaRPr sz="2000"/>
          </a:p>
          <a:p>
            <a:pPr indent="0" lvl="0" marL="0" rtl="0" algn="l">
              <a:spcBef>
                <a:spcPts val="1200"/>
              </a:spcBef>
              <a:spcAft>
                <a:spcPts val="0"/>
              </a:spcAft>
              <a:buNone/>
            </a:pPr>
            <a:r>
              <a:rPr lang="en" sz="2000"/>
              <a:t>In fact the feeling down, </a:t>
            </a:r>
            <a:r>
              <a:rPr b="1" lang="en" sz="2000"/>
              <a:t>can last weeks, months, or even longer.</a:t>
            </a:r>
            <a:endParaRPr sz="2000"/>
          </a:p>
          <a:p>
            <a:pPr indent="0" lvl="0" marL="0" rtl="0" algn="l">
              <a:spcBef>
                <a:spcPts val="1200"/>
              </a:spcBef>
              <a:spcAft>
                <a:spcPts val="0"/>
              </a:spcAft>
              <a:buNone/>
            </a:pPr>
            <a:r>
              <a:rPr lang="en" sz="2000"/>
              <a:t>People think depression just affects someone mood, but it can affect their </a:t>
            </a:r>
            <a:r>
              <a:rPr lang="en" sz="2000"/>
              <a:t>thinking, and can affect their daily life activities.</a:t>
            </a:r>
            <a:endParaRPr sz="2000"/>
          </a:p>
          <a:p>
            <a:pPr indent="0" lvl="0" marL="0" rtl="0" algn="l">
              <a:spcBef>
                <a:spcPts val="1200"/>
              </a:spcBef>
              <a:spcAft>
                <a:spcPts val="0"/>
              </a:spcAft>
              <a:buNone/>
            </a:pPr>
            <a:r>
              <a:rPr lang="en" sz="2000"/>
              <a:t>People with depression lose the joy in everyday life. They can have little to no energy, even to do the simple things like eating, getting dressed, etc.</a:t>
            </a:r>
            <a:endParaRPr sz="2000"/>
          </a:p>
          <a:p>
            <a:pPr indent="0" lvl="0" marL="0" rtl="0" algn="l">
              <a:spcBef>
                <a:spcPts val="1200"/>
              </a:spcBef>
              <a:spcAft>
                <a:spcPts val="1200"/>
              </a:spcAft>
              <a:buNone/>
            </a:pPr>
            <a:r>
              <a:rPr b="1" lang="en" sz="2000"/>
              <a:t>What are some other daily activities do you think people with depression might not be able to do?</a:t>
            </a:r>
            <a:endParaRPr b="1"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Signs of Depression</a:t>
            </a:r>
            <a:endParaRPr/>
          </a:p>
        </p:txBody>
      </p:sp>
      <p:sp>
        <p:nvSpPr>
          <p:cNvPr id="118" name="Google Shape;118;p23"/>
          <p:cNvSpPr txBox="1"/>
          <p:nvPr>
            <p:ph idx="1" type="body"/>
          </p:nvPr>
        </p:nvSpPr>
        <p:spPr>
          <a:xfrm>
            <a:off x="0" y="1152475"/>
            <a:ext cx="9144000" cy="389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t>Negative mood or feelings of  being hopeless</a:t>
            </a:r>
            <a:endParaRPr sz="2200"/>
          </a:p>
          <a:p>
            <a:pPr indent="0" lvl="0" marL="0" rtl="0" algn="l">
              <a:spcBef>
                <a:spcPts val="1200"/>
              </a:spcBef>
              <a:spcAft>
                <a:spcPts val="0"/>
              </a:spcAft>
              <a:buNone/>
            </a:pPr>
            <a:r>
              <a:rPr lang="en" sz="2200"/>
              <a:t>May feel unwanted, rejected, not want to do a thing</a:t>
            </a:r>
            <a:endParaRPr sz="2200"/>
          </a:p>
          <a:p>
            <a:pPr indent="0" lvl="0" marL="0" rtl="0" algn="l">
              <a:spcBef>
                <a:spcPts val="1200"/>
              </a:spcBef>
              <a:spcAft>
                <a:spcPts val="0"/>
              </a:spcAft>
              <a:buNone/>
            </a:pPr>
            <a:r>
              <a:rPr lang="en" sz="2200"/>
              <a:t>Start to stop doing what they have enjoyed- socially </a:t>
            </a:r>
            <a:r>
              <a:rPr lang="en" sz="2200"/>
              <a:t>withdrawal, stop eating, stop caring what they look like etc</a:t>
            </a:r>
            <a:endParaRPr sz="2200"/>
          </a:p>
          <a:p>
            <a:pPr indent="0" lvl="0" marL="0" rtl="0" algn="l">
              <a:spcBef>
                <a:spcPts val="1200"/>
              </a:spcBef>
              <a:spcAft>
                <a:spcPts val="0"/>
              </a:spcAft>
              <a:buNone/>
            </a:pPr>
            <a:r>
              <a:rPr b="1" lang="en" sz="2200"/>
              <a:t>What are do you think are some other signs of depression?</a:t>
            </a:r>
            <a:endParaRPr b="1" sz="2200"/>
          </a:p>
          <a:p>
            <a:pPr indent="0" lvl="0" marL="0" rtl="0" algn="l">
              <a:spcBef>
                <a:spcPts val="1200"/>
              </a:spcBef>
              <a:spcAft>
                <a:spcPts val="1200"/>
              </a:spcAft>
              <a:buNone/>
            </a:pPr>
            <a:r>
              <a:rPr b="1" lang="en" sz="2200"/>
              <a:t> </a:t>
            </a:r>
            <a:r>
              <a:rPr lang="en" sz="2200"/>
              <a:t>Keep in mind- depression is not always feelings of being down, emotions can also be displayed by anger, irritability, easily annoyed.</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Signs of depression-cont</a:t>
            </a:r>
            <a:endParaRPr/>
          </a:p>
        </p:txBody>
      </p:sp>
      <p:sp>
        <p:nvSpPr>
          <p:cNvPr id="124" name="Google Shape;124;p24"/>
          <p:cNvSpPr txBox="1"/>
          <p:nvPr>
            <p:ph idx="1" type="body"/>
          </p:nvPr>
        </p:nvSpPr>
        <p:spPr>
          <a:xfrm>
            <a:off x="0" y="1152475"/>
            <a:ext cx="9144000" cy="3937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200"/>
              <a:t>Negative thinking</a:t>
            </a:r>
            <a:r>
              <a:rPr lang="en" sz="2200"/>
              <a:t>- they believe things will not get any better</a:t>
            </a:r>
            <a:endParaRPr sz="2200"/>
          </a:p>
          <a:p>
            <a:pPr indent="0" lvl="0" marL="0" rtl="0" algn="l">
              <a:lnSpc>
                <a:spcPct val="95000"/>
              </a:lnSpc>
              <a:spcBef>
                <a:spcPts val="1200"/>
              </a:spcBef>
              <a:spcAft>
                <a:spcPts val="0"/>
              </a:spcAft>
              <a:buNone/>
            </a:pPr>
            <a:r>
              <a:rPr b="1" lang="en" sz="2200"/>
              <a:t>Low energy and motivation and concentration problems</a:t>
            </a:r>
            <a:r>
              <a:rPr lang="en" sz="2200"/>
              <a:t>- feel tired, may sleep all day for days on end, have a hard time completing assignments or daily activities</a:t>
            </a:r>
            <a:endParaRPr sz="2200"/>
          </a:p>
          <a:p>
            <a:pPr indent="0" lvl="0" marL="0" rtl="0" algn="l">
              <a:lnSpc>
                <a:spcPct val="95000"/>
              </a:lnSpc>
              <a:spcBef>
                <a:spcPts val="1200"/>
              </a:spcBef>
              <a:spcAft>
                <a:spcPts val="0"/>
              </a:spcAft>
              <a:buNone/>
            </a:pPr>
            <a:r>
              <a:rPr b="1" lang="en" sz="2200"/>
              <a:t>Physical Problems</a:t>
            </a:r>
            <a:r>
              <a:rPr lang="en" sz="2200"/>
              <a:t>- might lose or gain weight, upset stomach, may have headaches, sleeping problems</a:t>
            </a:r>
            <a:endParaRPr sz="2200"/>
          </a:p>
          <a:p>
            <a:pPr indent="0" lvl="0" marL="0" rtl="0" algn="l">
              <a:lnSpc>
                <a:spcPct val="95000"/>
              </a:lnSpc>
              <a:spcBef>
                <a:spcPts val="1200"/>
              </a:spcBef>
              <a:spcAft>
                <a:spcPts val="0"/>
              </a:spcAft>
              <a:buNone/>
            </a:pPr>
            <a:r>
              <a:rPr b="1" lang="en" sz="2200"/>
              <a:t>Social withdrawing</a:t>
            </a:r>
            <a:r>
              <a:rPr lang="en" sz="2200"/>
              <a:t>- someone that is </a:t>
            </a:r>
            <a:r>
              <a:rPr lang="en" sz="2200"/>
              <a:t>outgoing</a:t>
            </a:r>
            <a:r>
              <a:rPr lang="en" sz="2200"/>
              <a:t>, you might notice them not wanting to hang out with others, or find someone going into their room a lot- not wanting to talk to others</a:t>
            </a:r>
            <a:endParaRPr sz="2200"/>
          </a:p>
          <a:p>
            <a:pPr indent="0" lvl="0" marL="0" rtl="0" algn="l">
              <a:lnSpc>
                <a:spcPct val="95000"/>
              </a:lnSpc>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Can Depression go </a:t>
            </a:r>
            <a:r>
              <a:rPr lang="en" sz="2920"/>
              <a:t>unnoticed</a:t>
            </a:r>
            <a:r>
              <a:rPr lang="en" sz="2920"/>
              <a:t>?</a:t>
            </a:r>
            <a:endParaRPr sz="2920"/>
          </a:p>
        </p:txBody>
      </p:sp>
      <p:sp>
        <p:nvSpPr>
          <p:cNvPr id="130" name="Google Shape;130;p25"/>
          <p:cNvSpPr txBox="1"/>
          <p:nvPr>
            <p:ph idx="1" type="body"/>
          </p:nvPr>
        </p:nvSpPr>
        <p:spPr>
          <a:xfrm>
            <a:off x="0" y="1152475"/>
            <a:ext cx="9144000" cy="39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Do you think depression can go unnoticed? </a:t>
            </a:r>
            <a:endParaRPr b="1" sz="2200"/>
          </a:p>
          <a:p>
            <a:pPr indent="0" lvl="0" marL="0" rtl="0" algn="l">
              <a:spcBef>
                <a:spcPts val="1200"/>
              </a:spcBef>
              <a:spcAft>
                <a:spcPts val="0"/>
              </a:spcAft>
              <a:buNone/>
            </a:pPr>
            <a:r>
              <a:t/>
            </a:r>
            <a:endParaRPr b="1" sz="2200"/>
          </a:p>
          <a:p>
            <a:pPr indent="0" lvl="0" marL="0" rtl="0" algn="l">
              <a:spcBef>
                <a:spcPts val="1200"/>
              </a:spcBef>
              <a:spcAft>
                <a:spcPts val="0"/>
              </a:spcAft>
              <a:buNone/>
            </a:pPr>
            <a:r>
              <a:rPr lang="en" sz="2200"/>
              <a:t>Believe it or not some people may not </a:t>
            </a:r>
            <a:r>
              <a:rPr lang="en" sz="2200"/>
              <a:t>notice they have depression- they do not recognize the symptoms and they start to think they are just a bad kid, or a weak student. It could come across that person has a bad attitude.</a:t>
            </a:r>
            <a:endParaRPr sz="2200"/>
          </a:p>
          <a:p>
            <a:pPr indent="0" lvl="0" marL="0" rtl="0" algn="l">
              <a:spcBef>
                <a:spcPts val="1200"/>
              </a:spcBef>
              <a:spcAft>
                <a:spcPts val="0"/>
              </a:spcAft>
              <a:buNone/>
            </a:pPr>
            <a:r>
              <a:rPr b="1" lang="en" sz="2200"/>
              <a:t>What ways can someone hide they may be suffering from depression?</a:t>
            </a:r>
            <a:endParaRPr b="1" sz="2200"/>
          </a:p>
          <a:p>
            <a:pPr indent="0" lvl="0" marL="0" rtl="0" algn="l">
              <a:spcBef>
                <a:spcPts val="1200"/>
              </a:spcBef>
              <a:spcAft>
                <a:spcPts val="1200"/>
              </a:spcAft>
              <a:buNone/>
            </a:pPr>
            <a:r>
              <a:t/>
            </a:r>
            <a:endParaRPr b="1"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109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120"/>
              <a:t>Anxiety</a:t>
            </a:r>
            <a:endParaRPr b="1" sz="3120"/>
          </a:p>
        </p:txBody>
      </p:sp>
      <p:sp>
        <p:nvSpPr>
          <p:cNvPr id="136" name="Google Shape;136;p26"/>
          <p:cNvSpPr txBox="1"/>
          <p:nvPr>
            <p:ph idx="1" type="body"/>
          </p:nvPr>
        </p:nvSpPr>
        <p:spPr>
          <a:xfrm>
            <a:off x="0" y="1152475"/>
            <a:ext cx="9144000" cy="38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Anxiety among teens is normal among stressful </a:t>
            </a:r>
            <a:r>
              <a:rPr lang="en" sz="2300"/>
              <a:t>situations</a:t>
            </a:r>
            <a:r>
              <a:rPr lang="en" sz="2300"/>
              <a:t>- such as taking </a:t>
            </a:r>
            <a:r>
              <a:rPr lang="en" sz="2300"/>
              <a:t>exams, having to give a speech in front of a crowd.</a:t>
            </a:r>
            <a:endParaRPr sz="2300"/>
          </a:p>
          <a:p>
            <a:pPr indent="0" lvl="0" marL="0" rtl="0" algn="l">
              <a:spcBef>
                <a:spcPts val="1200"/>
              </a:spcBef>
              <a:spcAft>
                <a:spcPts val="0"/>
              </a:spcAft>
              <a:buNone/>
            </a:pPr>
            <a:r>
              <a:rPr lang="en" sz="2300"/>
              <a:t>But, some teens have such severe anxiety it can affect their friendships, family relationships,  and their daily life.</a:t>
            </a:r>
            <a:endParaRPr sz="2300"/>
          </a:p>
          <a:p>
            <a:pPr indent="0" lvl="0" marL="0" rtl="0" algn="l">
              <a:spcBef>
                <a:spcPts val="1200"/>
              </a:spcBef>
              <a:spcAft>
                <a:spcPts val="0"/>
              </a:spcAft>
              <a:buNone/>
            </a:pPr>
            <a:r>
              <a:rPr i="1" lang="en">
                <a:solidFill>
                  <a:srgbClr val="333333"/>
                </a:solidFill>
                <a:highlight>
                  <a:srgbClr val="FFFFFF"/>
                </a:highlight>
              </a:rPr>
              <a:t>According to the National Institute of Mental Health, approximately 25% of 13- to 18-year-olds have an anxiety disorder, and just under 6% have a severe anxiety disorder.</a:t>
            </a:r>
            <a:endParaRPr i="1">
              <a:solidFill>
                <a:srgbClr val="333333"/>
              </a:solidFill>
              <a:highlight>
                <a:srgbClr val="FFFFFF"/>
              </a:highlight>
            </a:endParaRPr>
          </a:p>
          <a:p>
            <a:pPr indent="0" lvl="0" marL="0" rtl="0" algn="l">
              <a:spcBef>
                <a:spcPts val="1200"/>
              </a:spcBef>
              <a:spcAft>
                <a:spcPts val="1200"/>
              </a:spcAft>
              <a:buNone/>
            </a:pPr>
            <a:r>
              <a:rPr b="1" lang="en" sz="2300">
                <a:solidFill>
                  <a:srgbClr val="333333"/>
                </a:solidFill>
                <a:highlight>
                  <a:srgbClr val="FFFFFF"/>
                </a:highlight>
              </a:rPr>
              <a:t>Besides the ones mentioned- what are some other situations that could cause someone to have anxiety?</a:t>
            </a:r>
            <a:endParaRPr b="1" sz="2300">
              <a:solidFill>
                <a:srgbClr val="333333"/>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69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Hidden Signs of Anxiety</a:t>
            </a:r>
            <a:endParaRPr sz="2820"/>
          </a:p>
        </p:txBody>
      </p:sp>
      <p:sp>
        <p:nvSpPr>
          <p:cNvPr id="142" name="Google Shape;142;p27"/>
          <p:cNvSpPr txBox="1"/>
          <p:nvPr>
            <p:ph idx="1" type="body"/>
          </p:nvPr>
        </p:nvSpPr>
        <p:spPr>
          <a:xfrm>
            <a:off x="0" y="1152475"/>
            <a:ext cx="9144000" cy="39909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 sz="1900" u="sng"/>
              <a:t>Emotional changes</a:t>
            </a:r>
            <a:r>
              <a:rPr lang="en" sz="1900"/>
              <a:t>- </a:t>
            </a:r>
            <a:r>
              <a:rPr lang="en" sz="1900"/>
              <a:t>unexplained</a:t>
            </a:r>
            <a:r>
              <a:rPr lang="en" sz="1900"/>
              <a:t> </a:t>
            </a:r>
            <a:r>
              <a:rPr lang="en" sz="1900"/>
              <a:t>outbursts</a:t>
            </a:r>
            <a:r>
              <a:rPr lang="en" sz="1900"/>
              <a:t>, </a:t>
            </a:r>
            <a:r>
              <a:rPr lang="en" sz="1900"/>
              <a:t>restlessness</a:t>
            </a:r>
            <a:r>
              <a:rPr lang="en" sz="1900"/>
              <a:t>, feeling on edge</a:t>
            </a:r>
            <a:endParaRPr sz="1900"/>
          </a:p>
          <a:p>
            <a:pPr indent="0" lvl="0" marL="0" rtl="0" algn="l">
              <a:lnSpc>
                <a:spcPct val="105000"/>
              </a:lnSpc>
              <a:spcBef>
                <a:spcPts val="1200"/>
              </a:spcBef>
              <a:spcAft>
                <a:spcPts val="0"/>
              </a:spcAft>
              <a:buNone/>
            </a:pPr>
            <a:r>
              <a:rPr b="1" lang="en" sz="1900" u="sng"/>
              <a:t>Social Changes</a:t>
            </a:r>
            <a:r>
              <a:rPr lang="en" sz="1900"/>
              <a:t>- avoiding friend, </a:t>
            </a:r>
            <a:r>
              <a:rPr lang="en" sz="1900"/>
              <a:t>avoiding</a:t>
            </a:r>
            <a:r>
              <a:rPr lang="en" sz="1900"/>
              <a:t> social gatherings, stop doing activities you have always done</a:t>
            </a:r>
            <a:endParaRPr sz="1900"/>
          </a:p>
          <a:p>
            <a:pPr indent="0" lvl="0" marL="0" rtl="0" algn="l">
              <a:lnSpc>
                <a:spcPct val="105000"/>
              </a:lnSpc>
              <a:spcBef>
                <a:spcPts val="1200"/>
              </a:spcBef>
              <a:spcAft>
                <a:spcPts val="0"/>
              </a:spcAft>
              <a:buNone/>
            </a:pPr>
            <a:r>
              <a:rPr b="1" lang="en" sz="1900" u="sng"/>
              <a:t>Physical changes</a:t>
            </a:r>
            <a:r>
              <a:rPr lang="en" sz="1900"/>
              <a:t>- </a:t>
            </a:r>
            <a:r>
              <a:rPr lang="en" sz="1900"/>
              <a:t>headaches</a:t>
            </a:r>
            <a:r>
              <a:rPr lang="en" sz="1900"/>
              <a:t>(often), stomach issues, changes in eating habits, </a:t>
            </a:r>
            <a:endParaRPr sz="1900"/>
          </a:p>
          <a:p>
            <a:pPr indent="0" lvl="0" marL="0" rtl="0" algn="l">
              <a:lnSpc>
                <a:spcPct val="105000"/>
              </a:lnSpc>
              <a:spcBef>
                <a:spcPts val="1200"/>
              </a:spcBef>
              <a:spcAft>
                <a:spcPts val="0"/>
              </a:spcAft>
              <a:buNone/>
            </a:pPr>
            <a:r>
              <a:rPr b="1" lang="en" sz="1900" u="sng"/>
              <a:t>Sleep habits-</a:t>
            </a:r>
            <a:r>
              <a:rPr lang="en" sz="1900"/>
              <a:t> may not be </a:t>
            </a:r>
            <a:r>
              <a:rPr lang="en" sz="1900"/>
              <a:t>sleeping</a:t>
            </a:r>
            <a:r>
              <a:rPr lang="en" sz="1900"/>
              <a:t> much at all(too much on the mind), sleeping too much, toss and turning while sleeping, nightmares</a:t>
            </a:r>
            <a:endParaRPr sz="1900"/>
          </a:p>
          <a:p>
            <a:pPr indent="0" lvl="0" marL="0" rtl="0" algn="l">
              <a:lnSpc>
                <a:spcPct val="105000"/>
              </a:lnSpc>
              <a:spcBef>
                <a:spcPts val="1200"/>
              </a:spcBef>
              <a:spcAft>
                <a:spcPts val="0"/>
              </a:spcAft>
              <a:buNone/>
            </a:pPr>
            <a:r>
              <a:rPr b="1" lang="en" sz="1900" u="sng"/>
              <a:t>Poor School Performance</a:t>
            </a:r>
            <a:r>
              <a:rPr lang="en" sz="1900"/>
              <a:t>- grades dropping all of a sudden, failure to turn in school assignments, avoiding doing school work(due to be </a:t>
            </a:r>
            <a:r>
              <a:rPr lang="en" sz="1900"/>
              <a:t>overwhelmed</a:t>
            </a:r>
            <a:r>
              <a:rPr lang="en" sz="1900"/>
              <a:t>)</a:t>
            </a:r>
            <a:endParaRPr sz="1900"/>
          </a:p>
          <a:p>
            <a:pPr indent="0" lvl="0" marL="0" rtl="0" algn="l">
              <a:lnSpc>
                <a:spcPct val="105000"/>
              </a:lnSpc>
              <a:spcBef>
                <a:spcPts val="1200"/>
              </a:spcBef>
              <a:spcAft>
                <a:spcPts val="0"/>
              </a:spcAft>
              <a:buNone/>
            </a:pPr>
            <a:r>
              <a:rPr b="1" lang="en" sz="1900"/>
              <a:t>Do you think Social Media has an affect on Teen Anxiety, if so how?</a:t>
            </a:r>
            <a:endParaRPr b="1" sz="1900"/>
          </a:p>
          <a:p>
            <a:pPr indent="0" lvl="0" marL="0" rtl="0" algn="l">
              <a:lnSpc>
                <a:spcPct val="105000"/>
              </a:lnSpc>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0"/>
            <a:ext cx="8520600" cy="10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How is Anxiety and Depression diagnosed and what treatments are </a:t>
            </a:r>
            <a:r>
              <a:rPr lang="en" sz="2900"/>
              <a:t>available</a:t>
            </a:r>
            <a:r>
              <a:rPr lang="en" sz="2900"/>
              <a:t>?</a:t>
            </a:r>
            <a:endParaRPr sz="2900"/>
          </a:p>
        </p:txBody>
      </p:sp>
      <p:sp>
        <p:nvSpPr>
          <p:cNvPr id="148" name="Google Shape;148;p28"/>
          <p:cNvSpPr txBox="1"/>
          <p:nvPr>
            <p:ph idx="1" type="body"/>
          </p:nvPr>
        </p:nvSpPr>
        <p:spPr>
          <a:xfrm>
            <a:off x="50" y="1152475"/>
            <a:ext cx="9144000" cy="3910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900"/>
              <a:t>A parent, friend, or a </a:t>
            </a:r>
            <a:r>
              <a:rPr lang="en" sz="1900"/>
              <a:t>relative</a:t>
            </a:r>
            <a:r>
              <a:rPr lang="en" sz="1900"/>
              <a:t> can recognize signs. A health care professional will be the one to diagnose a person with anxiety or depression.</a:t>
            </a:r>
            <a:endParaRPr sz="1900"/>
          </a:p>
          <a:p>
            <a:pPr indent="0" lvl="0" marL="0" rtl="0" algn="l">
              <a:lnSpc>
                <a:spcPct val="95000"/>
              </a:lnSpc>
              <a:spcBef>
                <a:spcPts val="1200"/>
              </a:spcBef>
              <a:spcAft>
                <a:spcPts val="0"/>
              </a:spcAft>
              <a:buNone/>
            </a:pPr>
            <a:r>
              <a:rPr b="1" lang="en" sz="1900" u="sng"/>
              <a:t>Treatments:</a:t>
            </a:r>
            <a:endParaRPr b="1" sz="1900" u="sng"/>
          </a:p>
          <a:p>
            <a:pPr indent="0" lvl="0" marL="0" rtl="0" algn="l">
              <a:lnSpc>
                <a:spcPct val="95000"/>
              </a:lnSpc>
              <a:spcBef>
                <a:spcPts val="1200"/>
              </a:spcBef>
              <a:spcAft>
                <a:spcPts val="0"/>
              </a:spcAft>
              <a:buNone/>
            </a:pPr>
            <a:r>
              <a:rPr b="1" i="1" lang="en" sz="1900"/>
              <a:t>Medications</a:t>
            </a:r>
            <a:r>
              <a:rPr lang="en" sz="1900"/>
              <a:t>- prescribed by a doctor</a:t>
            </a:r>
            <a:endParaRPr sz="1900"/>
          </a:p>
          <a:p>
            <a:pPr indent="0" lvl="0" marL="0" rtl="0" algn="l">
              <a:lnSpc>
                <a:spcPct val="95000"/>
              </a:lnSpc>
              <a:spcBef>
                <a:spcPts val="1200"/>
              </a:spcBef>
              <a:spcAft>
                <a:spcPts val="0"/>
              </a:spcAft>
              <a:buNone/>
            </a:pPr>
            <a:r>
              <a:rPr b="1" i="1" lang="en" sz="1900"/>
              <a:t>Counseling</a:t>
            </a:r>
            <a:r>
              <a:rPr lang="en" sz="1900"/>
              <a:t>- one on one or  a support group(may feel for more comfortable knowing other peers dealing with the same issues etc), talk to a trusted adult, sibling</a:t>
            </a:r>
            <a:endParaRPr sz="1900"/>
          </a:p>
          <a:p>
            <a:pPr indent="0" lvl="0" marL="0" rtl="0" algn="l">
              <a:lnSpc>
                <a:spcPct val="95000"/>
              </a:lnSpc>
              <a:spcBef>
                <a:spcPts val="1200"/>
              </a:spcBef>
              <a:spcAft>
                <a:spcPts val="0"/>
              </a:spcAft>
              <a:buNone/>
            </a:pPr>
            <a:r>
              <a:rPr b="1" i="1" lang="en" sz="1900"/>
              <a:t>Coping skills</a:t>
            </a:r>
            <a:r>
              <a:rPr lang="en" sz="1900"/>
              <a:t>- such as drawing, reading and exercise- so </a:t>
            </a:r>
            <a:r>
              <a:rPr lang="en" sz="1900"/>
              <a:t>important</a:t>
            </a:r>
            <a:r>
              <a:rPr lang="en" sz="1900"/>
              <a:t> you find the right ones for yourself</a:t>
            </a:r>
            <a:endParaRPr sz="1900"/>
          </a:p>
          <a:p>
            <a:pPr indent="0" lvl="0" marL="0" rtl="0" algn="l">
              <a:lnSpc>
                <a:spcPct val="95000"/>
              </a:lnSpc>
              <a:spcBef>
                <a:spcPts val="1200"/>
              </a:spcBef>
              <a:spcAft>
                <a:spcPts val="0"/>
              </a:spcAft>
              <a:buNone/>
            </a:pPr>
            <a:r>
              <a:rPr b="1" i="1" lang="en" sz="1900"/>
              <a:t>What are other </a:t>
            </a:r>
            <a:r>
              <a:rPr b="1" i="1" lang="en" sz="1900"/>
              <a:t>examples</a:t>
            </a:r>
            <a:r>
              <a:rPr b="1" i="1" lang="en" sz="1900"/>
              <a:t> of coping skills can you think of?</a:t>
            </a:r>
            <a:endParaRPr b="1" i="1" sz="1900"/>
          </a:p>
          <a:p>
            <a:pPr indent="0" lvl="0" marL="0" rtl="0" algn="l">
              <a:lnSpc>
                <a:spcPct val="95000"/>
              </a:lnSpc>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9"/>
          <p:cNvPicPr preferRelativeResize="0"/>
          <p:nvPr/>
        </p:nvPicPr>
        <p:blipFill>
          <a:blip r:embed="rId3">
            <a:alphaModFix/>
          </a:blip>
          <a:stretch>
            <a:fillRect/>
          </a:stretch>
        </p:blipFill>
        <p:spPr>
          <a:xfrm>
            <a:off x="95250" y="33350"/>
            <a:ext cx="9144000" cy="5076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9" name="Google Shape;159;p3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63" name="Shape 163"/>
        <p:cNvGrpSpPr/>
        <p:nvPr/>
      </p:nvGrpSpPr>
      <p:grpSpPr>
        <a:xfrm>
          <a:off x="0" y="0"/>
          <a:ext cx="0" cy="0"/>
          <a:chOff x="0" y="0"/>
          <a:chExt cx="0" cy="0"/>
        </a:xfrm>
      </p:grpSpPr>
      <p:sp>
        <p:nvSpPr>
          <p:cNvPr id="164" name="Google Shape;164;p31"/>
          <p:cNvSpPr txBox="1"/>
          <p:nvPr>
            <p:ph type="title"/>
          </p:nvPr>
        </p:nvSpPr>
        <p:spPr>
          <a:xfrm>
            <a:off x="311700" y="122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t>Other Mental Health Conditions</a:t>
            </a:r>
            <a:endParaRPr sz="2720"/>
          </a:p>
        </p:txBody>
      </p:sp>
      <p:sp>
        <p:nvSpPr>
          <p:cNvPr id="165" name="Google Shape;165;p31"/>
          <p:cNvSpPr txBox="1"/>
          <p:nvPr>
            <p:ph idx="1" type="body"/>
          </p:nvPr>
        </p:nvSpPr>
        <p:spPr>
          <a:xfrm>
            <a:off x="107425" y="1152475"/>
            <a:ext cx="8724900" cy="3897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u="sng"/>
              <a:t>Bipolar Disorder</a:t>
            </a:r>
            <a:r>
              <a:rPr lang="en"/>
              <a:t>- otherwise known as manic/depressive disorder- there are two </a:t>
            </a:r>
            <a:r>
              <a:rPr lang="en"/>
              <a:t>classifications</a:t>
            </a:r>
            <a:r>
              <a:rPr lang="en"/>
              <a:t>- Bipolar Type 1 and Bipolar Type 2. A person experiences “highs and lows” episodes. </a:t>
            </a:r>
            <a:endParaRPr/>
          </a:p>
          <a:p>
            <a:pPr indent="0" lvl="0" marL="0" rtl="0" algn="l">
              <a:spcBef>
                <a:spcPts val="1200"/>
              </a:spcBef>
              <a:spcAft>
                <a:spcPts val="0"/>
              </a:spcAft>
              <a:buNone/>
            </a:pPr>
            <a:r>
              <a:rPr b="1" lang="en" u="sng"/>
              <a:t>OCD</a:t>
            </a:r>
            <a:r>
              <a:rPr lang="en"/>
              <a:t>- </a:t>
            </a:r>
            <a:r>
              <a:rPr lang="en"/>
              <a:t>Obsessive</a:t>
            </a:r>
            <a:r>
              <a:rPr lang="en"/>
              <a:t> Compulsive Disorder- where the person has recurring unwanted thoughts, ideas, </a:t>
            </a:r>
            <a:r>
              <a:rPr lang="en"/>
              <a:t>obsessions</a:t>
            </a:r>
            <a:r>
              <a:rPr lang="en"/>
              <a:t>, that make them feel driven to do something </a:t>
            </a:r>
            <a:r>
              <a:rPr lang="en"/>
              <a:t>repeatedly</a:t>
            </a:r>
            <a:r>
              <a:rPr lang="en"/>
              <a:t>- Example- shutting off a light switch 10x’s before the person can leave the room</a:t>
            </a:r>
            <a:endParaRPr/>
          </a:p>
          <a:p>
            <a:pPr indent="0" lvl="0" marL="0" rtl="0" algn="l">
              <a:spcBef>
                <a:spcPts val="1200"/>
              </a:spcBef>
              <a:spcAft>
                <a:spcPts val="0"/>
              </a:spcAft>
              <a:buNone/>
            </a:pPr>
            <a:r>
              <a:rPr b="1" lang="en" u="sng"/>
              <a:t>Phobias</a:t>
            </a:r>
            <a:r>
              <a:rPr lang="en"/>
              <a:t>- persistent, </a:t>
            </a:r>
            <a:r>
              <a:rPr lang="en"/>
              <a:t>excessive</a:t>
            </a:r>
            <a:r>
              <a:rPr lang="en"/>
              <a:t> fear of a person, object,activity or animal- causes extreme fear in the person’s mind. </a:t>
            </a:r>
            <a:endParaRPr/>
          </a:p>
          <a:p>
            <a:pPr indent="0" lvl="0" marL="0" rtl="0" algn="l">
              <a:spcBef>
                <a:spcPts val="1200"/>
              </a:spcBef>
              <a:spcAft>
                <a:spcPts val="0"/>
              </a:spcAft>
              <a:buNone/>
            </a:pPr>
            <a:r>
              <a:rPr b="1" i="1" lang="en" u="sng"/>
              <a:t>ADHD(attention deficit hyperactivity disorder)- </a:t>
            </a:r>
            <a:r>
              <a:rPr lang="en">
                <a:solidFill>
                  <a:srgbClr val="202124"/>
                </a:solidFill>
              </a:rPr>
              <a:t>A chronic condition including attention difficulty, hyperactivity, and impulsiveness.</a:t>
            </a:r>
            <a:endParaRPr b="1" i="1" u="sng"/>
          </a:p>
          <a:p>
            <a:pPr indent="0" lvl="0" marL="0" rtl="0" algn="l">
              <a:spcBef>
                <a:spcPts val="1200"/>
              </a:spcBef>
              <a:spcAft>
                <a:spcPts val="1200"/>
              </a:spcAft>
              <a:buNone/>
            </a:pPr>
            <a:r>
              <a:rPr b="1" i="1" lang="en" sz="1900"/>
              <a:t>Can you name a Phobia someone </a:t>
            </a:r>
            <a:r>
              <a:rPr b="1" i="1" lang="en" sz="1900"/>
              <a:t>might</a:t>
            </a:r>
            <a:r>
              <a:rPr b="1" i="1" lang="en" sz="1900"/>
              <a:t> have?</a:t>
            </a:r>
            <a:endParaRPr b="1" i="1"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20">
                <a:solidFill>
                  <a:srgbClr val="980000"/>
                </a:solidFill>
              </a:rPr>
              <a:t>Mental Health</a:t>
            </a:r>
            <a:endParaRPr sz="3120">
              <a:solidFill>
                <a:srgbClr val="980000"/>
              </a:solidFill>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3200">
              <a:solidFill>
                <a:srgbClr val="7F6000"/>
              </a:solidFill>
            </a:endParaRPr>
          </a:p>
          <a:p>
            <a:pPr indent="0" lvl="0" marL="0" rtl="0" algn="l">
              <a:spcBef>
                <a:spcPts val="1200"/>
              </a:spcBef>
              <a:spcAft>
                <a:spcPts val="1200"/>
              </a:spcAft>
              <a:buNone/>
            </a:pPr>
            <a:r>
              <a:rPr lang="en" sz="3200">
                <a:solidFill>
                  <a:srgbClr val="7F6000"/>
                </a:solidFill>
              </a:rPr>
              <a:t>What is a “healthy” mental health?</a:t>
            </a:r>
            <a:endParaRPr sz="3200">
              <a:solidFill>
                <a:srgbClr val="7F6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69" name="Shape 169"/>
        <p:cNvGrpSpPr/>
        <p:nvPr/>
      </p:nvGrpSpPr>
      <p:grpSpPr>
        <a:xfrm>
          <a:off x="0" y="0"/>
          <a:ext cx="0" cy="0"/>
          <a:chOff x="0" y="0"/>
          <a:chExt cx="0" cy="0"/>
        </a:xfrm>
      </p:grpSpPr>
      <p:sp>
        <p:nvSpPr>
          <p:cNvPr id="170" name="Google Shape;170;p32"/>
          <p:cNvSpPr txBox="1"/>
          <p:nvPr>
            <p:ph type="title"/>
          </p:nvPr>
        </p:nvSpPr>
        <p:spPr>
          <a:xfrm>
            <a:off x="311700" y="0"/>
            <a:ext cx="8520600" cy="9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u="sng"/>
              <a:t>Eating Disorders- Body Images- how their mind sees themselves</a:t>
            </a:r>
            <a:endParaRPr b="1" sz="2720" u="sng"/>
          </a:p>
        </p:txBody>
      </p:sp>
      <p:sp>
        <p:nvSpPr>
          <p:cNvPr id="171" name="Google Shape;171;p32"/>
          <p:cNvSpPr txBox="1"/>
          <p:nvPr>
            <p:ph idx="1" type="body"/>
          </p:nvPr>
        </p:nvSpPr>
        <p:spPr>
          <a:xfrm>
            <a:off x="53725" y="1152475"/>
            <a:ext cx="9144000" cy="39909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i="1" lang="en" sz="2100" u="sng"/>
              <a:t>Bulimia</a:t>
            </a:r>
            <a:r>
              <a:rPr lang="en" sz="2100"/>
              <a:t>- where someone will eat a large amount of food in a short period of time that consists of a ton of calories. Then the person will feel guilty and use different methods to get rid of the food. Most of the time it will be by vomiting But, some will use </a:t>
            </a:r>
            <a:r>
              <a:rPr lang="en" sz="2100"/>
              <a:t>laxatives</a:t>
            </a:r>
            <a:r>
              <a:rPr lang="en" sz="2100"/>
              <a:t> or exercise </a:t>
            </a:r>
            <a:r>
              <a:rPr lang="en" sz="2100"/>
              <a:t>excessively</a:t>
            </a:r>
            <a:r>
              <a:rPr lang="en" sz="2100"/>
              <a:t>.</a:t>
            </a:r>
            <a:endParaRPr sz="2100"/>
          </a:p>
          <a:p>
            <a:pPr indent="0" lvl="0" marL="0" rtl="0" algn="l">
              <a:spcBef>
                <a:spcPts val="1200"/>
              </a:spcBef>
              <a:spcAft>
                <a:spcPts val="0"/>
              </a:spcAft>
              <a:buNone/>
            </a:pPr>
            <a:r>
              <a:rPr b="1" i="1" lang="en" sz="2100" u="sng"/>
              <a:t>Anorexia</a:t>
            </a:r>
            <a:r>
              <a:rPr lang="en" sz="2100"/>
              <a:t>- where the person sees themselves as “obese” and will starve themselves. They will consume little to no calories. If they eat, they usually count </a:t>
            </a:r>
            <a:r>
              <a:rPr lang="en" sz="2100"/>
              <a:t>their</a:t>
            </a:r>
            <a:r>
              <a:rPr lang="en" sz="2100"/>
              <a:t> calories and restricts </a:t>
            </a:r>
            <a:r>
              <a:rPr lang="en" sz="2100"/>
              <a:t>their</a:t>
            </a:r>
            <a:r>
              <a:rPr lang="en" sz="2100"/>
              <a:t> calorie intake </a:t>
            </a:r>
            <a:r>
              <a:rPr lang="en" sz="2100"/>
              <a:t>significantly</a:t>
            </a:r>
            <a:endParaRPr sz="2100"/>
          </a:p>
          <a:p>
            <a:pPr indent="0" lvl="0" marL="0" rtl="0" algn="l">
              <a:spcBef>
                <a:spcPts val="1200"/>
              </a:spcBef>
              <a:spcAft>
                <a:spcPts val="0"/>
              </a:spcAft>
              <a:buNone/>
            </a:pPr>
            <a:r>
              <a:rPr b="1" i="1" lang="en" sz="2100" u="sng"/>
              <a:t>Binge Eating</a:t>
            </a:r>
            <a:r>
              <a:rPr lang="en" sz="2100"/>
              <a:t>- </a:t>
            </a:r>
            <a:r>
              <a:rPr lang="en" sz="1900">
                <a:solidFill>
                  <a:srgbClr val="202124"/>
                </a:solidFill>
                <a:latin typeface="Roboto"/>
                <a:ea typeface="Roboto"/>
                <a:cs typeface="Roboto"/>
                <a:sym typeface="Roboto"/>
              </a:rPr>
              <a:t>eating a large amount of food very quickly, even </a:t>
            </a:r>
            <a:r>
              <a:rPr lang="en" sz="1900">
                <a:solidFill>
                  <a:srgbClr val="202124"/>
                </a:solidFill>
                <a:latin typeface="Roboto"/>
                <a:ea typeface="Roboto"/>
                <a:cs typeface="Roboto"/>
                <a:sym typeface="Roboto"/>
              </a:rPr>
              <a:t>when</a:t>
            </a:r>
            <a:r>
              <a:rPr lang="en" sz="1900">
                <a:solidFill>
                  <a:srgbClr val="202124"/>
                </a:solidFill>
                <a:latin typeface="Roboto"/>
                <a:ea typeface="Roboto"/>
                <a:cs typeface="Roboto"/>
                <a:sym typeface="Roboto"/>
              </a:rPr>
              <a:t> no hungry, and to the point of being uncomfortable and lack of control when eating</a:t>
            </a:r>
            <a:endParaRPr sz="1900">
              <a:solidFill>
                <a:srgbClr val="202124"/>
              </a:solidFill>
              <a:latin typeface="Roboto"/>
              <a:ea typeface="Roboto"/>
              <a:cs typeface="Roboto"/>
              <a:sym typeface="Roboto"/>
            </a:endParaRPr>
          </a:p>
          <a:p>
            <a:pPr indent="0" lvl="0" marL="0" rtl="0" algn="l">
              <a:spcBef>
                <a:spcPts val="1200"/>
              </a:spcBef>
              <a:spcAft>
                <a:spcPts val="1200"/>
              </a:spcAft>
              <a:buNone/>
            </a:pPr>
            <a:r>
              <a:t/>
            </a:r>
            <a:endParaRPr sz="1600">
              <a:solidFill>
                <a:srgbClr val="202124"/>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75" name="Shape 175"/>
        <p:cNvGrpSpPr/>
        <p:nvPr/>
      </p:nvGrpSpPr>
      <p:grpSpPr>
        <a:xfrm>
          <a:off x="0" y="0"/>
          <a:ext cx="0" cy="0"/>
          <a:chOff x="0" y="0"/>
          <a:chExt cx="0" cy="0"/>
        </a:xfrm>
      </p:grpSpPr>
      <p:sp>
        <p:nvSpPr>
          <p:cNvPr id="176" name="Google Shape;176;p33"/>
          <p:cNvSpPr txBox="1"/>
          <p:nvPr>
            <p:ph type="title"/>
          </p:nvPr>
        </p:nvSpPr>
        <p:spPr>
          <a:xfrm>
            <a:off x="311700" y="445025"/>
            <a:ext cx="8520600" cy="93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748" u="sng"/>
              <a:t>Eating Disorders- Body Images- how their mind sees themselves</a:t>
            </a:r>
            <a:endParaRPr b="1" sz="2820" u="sng"/>
          </a:p>
        </p:txBody>
      </p:sp>
      <p:sp>
        <p:nvSpPr>
          <p:cNvPr id="177" name="Google Shape;177;p33"/>
          <p:cNvSpPr txBox="1"/>
          <p:nvPr>
            <p:ph idx="1" type="body"/>
          </p:nvPr>
        </p:nvSpPr>
        <p:spPr>
          <a:xfrm>
            <a:off x="311700" y="1515750"/>
            <a:ext cx="8520600" cy="36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2600" u="sng">
                <a:solidFill>
                  <a:srgbClr val="202124"/>
                </a:solidFill>
              </a:rPr>
              <a:t>Pica</a:t>
            </a:r>
            <a:r>
              <a:rPr lang="en" sz="2400">
                <a:solidFill>
                  <a:srgbClr val="202124"/>
                </a:solidFill>
                <a:latin typeface="Roboto"/>
                <a:ea typeface="Roboto"/>
                <a:cs typeface="Roboto"/>
                <a:sym typeface="Roboto"/>
              </a:rPr>
              <a:t>- eating items that are not food, things like hair, ice, dirt, and chalk to name a few</a:t>
            </a:r>
            <a:endParaRPr sz="2400">
              <a:solidFill>
                <a:srgbClr val="202124"/>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i="1" lang="en" sz="2400" u="sng">
                <a:solidFill>
                  <a:srgbClr val="202124"/>
                </a:solidFill>
                <a:latin typeface="Roboto"/>
                <a:ea typeface="Roboto"/>
                <a:cs typeface="Roboto"/>
                <a:sym typeface="Roboto"/>
              </a:rPr>
              <a:t>Body Dysmorphic Disorder</a:t>
            </a:r>
            <a:r>
              <a:rPr lang="en" sz="2400">
                <a:solidFill>
                  <a:srgbClr val="202124"/>
                </a:solidFill>
                <a:latin typeface="Roboto"/>
                <a:ea typeface="Roboto"/>
                <a:cs typeface="Roboto"/>
                <a:sym typeface="Roboto"/>
              </a:rPr>
              <a:t>-</a:t>
            </a:r>
            <a:r>
              <a:rPr lang="en" sz="2450">
                <a:solidFill>
                  <a:srgbClr val="202124"/>
                </a:solidFill>
                <a:latin typeface="Roboto"/>
                <a:ea typeface="Roboto"/>
                <a:cs typeface="Roboto"/>
                <a:sym typeface="Roboto"/>
              </a:rPr>
              <a:t>in which you can't stop thinking about one or more perceived defects or flaws in your appearance — a flaw that appears minor or can't be seen by others. But you may feel so embarrassed, ashamed and anxious that you may avoid many social situations.</a:t>
            </a:r>
            <a:endParaRPr sz="2400">
              <a:solidFill>
                <a:srgbClr val="202124"/>
              </a:solidFill>
              <a:latin typeface="Roboto"/>
              <a:ea typeface="Roboto"/>
              <a:cs typeface="Roboto"/>
              <a:sym typeface="Roboto"/>
            </a:endParaRPr>
          </a:p>
          <a:p>
            <a:pPr indent="0" lvl="0" marL="0" rtl="0" algn="l">
              <a:spcBef>
                <a:spcPts val="1200"/>
              </a:spcBef>
              <a:spcAft>
                <a:spcPts val="1200"/>
              </a:spcAft>
              <a:buNone/>
            </a:pPr>
            <a:r>
              <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81" name="Shape 181"/>
        <p:cNvGrpSpPr/>
        <p:nvPr/>
      </p:nvGrpSpPr>
      <p:grpSpPr>
        <a:xfrm>
          <a:off x="0" y="0"/>
          <a:ext cx="0" cy="0"/>
          <a:chOff x="0" y="0"/>
          <a:chExt cx="0" cy="0"/>
        </a:xfrm>
      </p:grpSpPr>
      <p:sp>
        <p:nvSpPr>
          <p:cNvPr id="182" name="Google Shape;182;p34"/>
          <p:cNvSpPr txBox="1"/>
          <p:nvPr>
            <p:ph type="title"/>
          </p:nvPr>
        </p:nvSpPr>
        <p:spPr>
          <a:xfrm>
            <a:off x="244550" y="95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NAMI-National Alliance on Mental </a:t>
            </a:r>
            <a:r>
              <a:rPr b="1" lang="en"/>
              <a:t>Illness</a:t>
            </a:r>
            <a:endParaRPr b="1"/>
          </a:p>
        </p:txBody>
      </p:sp>
      <p:sp>
        <p:nvSpPr>
          <p:cNvPr id="183" name="Google Shape;183;p34"/>
          <p:cNvSpPr txBox="1"/>
          <p:nvPr>
            <p:ph idx="1" type="body"/>
          </p:nvPr>
        </p:nvSpPr>
        <p:spPr>
          <a:xfrm>
            <a:off x="0" y="668575"/>
            <a:ext cx="9144000" cy="44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Has great resources to help kids, teens, young adults, adults, seniors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Each state/city has a NAMI </a:t>
            </a:r>
            <a:r>
              <a:rPr lang="en"/>
              <a:t>organizations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They even offer online support groups, and in person support groups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In order to fight the “stigma” of mental health people need to be educated with the correct information and be OPEN to talk about it</a:t>
            </a:r>
            <a:endParaRPr/>
          </a:p>
        </p:txBody>
      </p:sp>
      <p:pic>
        <p:nvPicPr>
          <p:cNvPr id="184" name="Google Shape;184;p34"/>
          <p:cNvPicPr preferRelativeResize="0"/>
          <p:nvPr/>
        </p:nvPicPr>
        <p:blipFill>
          <a:blip r:embed="rId3">
            <a:alphaModFix/>
          </a:blip>
          <a:stretch>
            <a:fillRect/>
          </a:stretch>
        </p:blipFill>
        <p:spPr>
          <a:xfrm>
            <a:off x="7532450" y="0"/>
            <a:ext cx="1611550" cy="1020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Remember</a:t>
            </a:r>
            <a:endParaRPr/>
          </a:p>
        </p:txBody>
      </p:sp>
      <p:pic>
        <p:nvPicPr>
          <p:cNvPr id="190" name="Google Shape;190;p35"/>
          <p:cNvPicPr preferRelativeResize="0"/>
          <p:nvPr/>
        </p:nvPicPr>
        <p:blipFill>
          <a:blip r:embed="rId3">
            <a:alphaModFix/>
          </a:blip>
          <a:stretch>
            <a:fillRect/>
          </a:stretch>
        </p:blipFill>
        <p:spPr>
          <a:xfrm>
            <a:off x="0" y="658050"/>
            <a:ext cx="9144000" cy="4485450"/>
          </a:xfrm>
          <a:prstGeom prst="rect">
            <a:avLst/>
          </a:prstGeom>
          <a:noFill/>
          <a:ln>
            <a:noFill/>
          </a:ln>
        </p:spPr>
      </p:pic>
      <p:sp>
        <p:nvSpPr>
          <p:cNvPr id="191" name="Google Shape;191;p35"/>
          <p:cNvSpPr txBox="1"/>
          <p:nvPr/>
        </p:nvSpPr>
        <p:spPr>
          <a:xfrm>
            <a:off x="684900" y="3451375"/>
            <a:ext cx="32232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t>YOU are YOU! Mental Health Conditions does NOT define who you are!</a:t>
            </a:r>
            <a:endParaRPr b="1"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Remember</a:t>
            </a:r>
            <a:endParaRPr/>
          </a:p>
        </p:txBody>
      </p:sp>
      <p:pic>
        <p:nvPicPr>
          <p:cNvPr id="197" name="Google Shape;197;p36"/>
          <p:cNvPicPr preferRelativeResize="0"/>
          <p:nvPr/>
        </p:nvPicPr>
        <p:blipFill>
          <a:blip r:embed="rId3">
            <a:alphaModFix/>
          </a:blip>
          <a:stretch>
            <a:fillRect/>
          </a:stretch>
        </p:blipFill>
        <p:spPr>
          <a:xfrm>
            <a:off x="80575" y="1152475"/>
            <a:ext cx="9063425" cy="3991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820">
                <a:solidFill>
                  <a:srgbClr val="9900FF"/>
                </a:solidFill>
              </a:rPr>
              <a:t>Stigma</a:t>
            </a:r>
            <a:endParaRPr sz="3820">
              <a:solidFill>
                <a:srgbClr val="9900FF"/>
              </a:solidFill>
            </a:endParaRPr>
          </a:p>
        </p:txBody>
      </p:sp>
      <p:sp>
        <p:nvSpPr>
          <p:cNvPr id="67" name="Google Shape;67;p15"/>
          <p:cNvSpPr txBox="1"/>
          <p:nvPr>
            <p:ph idx="1" type="body"/>
          </p:nvPr>
        </p:nvSpPr>
        <p:spPr>
          <a:xfrm>
            <a:off x="208150" y="1152475"/>
            <a:ext cx="8624100" cy="389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600"/>
              <a:t>What is stigma?</a:t>
            </a:r>
            <a:endParaRPr sz="3600"/>
          </a:p>
          <a:p>
            <a:pPr indent="0" lvl="0" marL="0" rtl="0" algn="l">
              <a:spcBef>
                <a:spcPts val="1200"/>
              </a:spcBef>
              <a:spcAft>
                <a:spcPts val="0"/>
              </a:spcAft>
              <a:buNone/>
            </a:pPr>
            <a:r>
              <a:t/>
            </a:r>
            <a:endParaRPr sz="3600"/>
          </a:p>
          <a:p>
            <a:pPr indent="0" lvl="0" marL="0" rtl="0" algn="l">
              <a:spcBef>
                <a:spcPts val="1200"/>
              </a:spcBef>
              <a:spcAft>
                <a:spcPts val="0"/>
              </a:spcAft>
              <a:buNone/>
            </a:pPr>
            <a:r>
              <a:rPr lang="en" sz="3600"/>
              <a:t>What are some </a:t>
            </a:r>
            <a:r>
              <a:rPr lang="en" sz="3600"/>
              <a:t>stigmas</a:t>
            </a:r>
            <a:r>
              <a:rPr lang="en" sz="3600"/>
              <a:t> of mental health?</a:t>
            </a:r>
            <a:endParaRPr sz="3600"/>
          </a:p>
          <a:p>
            <a:pPr indent="0" lvl="0" marL="0" rtl="0" algn="l">
              <a:spcBef>
                <a:spcPts val="1200"/>
              </a:spcBef>
              <a:spcAft>
                <a:spcPts val="0"/>
              </a:spcAft>
              <a:buNone/>
            </a:pPr>
            <a:r>
              <a:t/>
            </a:r>
            <a:endParaRPr sz="3600"/>
          </a:p>
          <a:p>
            <a:pPr indent="0" lvl="0" marL="0" rtl="0" algn="l">
              <a:spcBef>
                <a:spcPts val="1200"/>
              </a:spcBef>
              <a:spcAft>
                <a:spcPts val="1200"/>
              </a:spcAft>
              <a:buNone/>
            </a:pPr>
            <a:r>
              <a:rPr lang="en" sz="3600"/>
              <a:t>How can one help change this stigma?</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solidFill>
                  <a:srgbClr val="274E13"/>
                </a:solidFill>
              </a:rPr>
              <a:t>Social Media</a:t>
            </a:r>
            <a:endParaRPr sz="3520">
              <a:solidFill>
                <a:srgbClr val="274E13"/>
              </a:solidFill>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solidFill>
                  <a:srgbClr val="A61C00"/>
                </a:solidFill>
              </a:rPr>
              <a:t>How does social media affect someone’s mental health(especially your age population)?</a:t>
            </a:r>
            <a:endParaRPr sz="2100">
              <a:solidFill>
                <a:srgbClr val="A61C00"/>
              </a:solidFill>
            </a:endParaRPr>
          </a:p>
          <a:p>
            <a:pPr indent="0" lvl="0" marL="0" rtl="0" algn="l">
              <a:spcBef>
                <a:spcPts val="1200"/>
              </a:spcBef>
              <a:spcAft>
                <a:spcPts val="0"/>
              </a:spcAft>
              <a:buNone/>
            </a:pPr>
            <a:r>
              <a:t/>
            </a:r>
            <a:endParaRPr sz="2100">
              <a:solidFill>
                <a:srgbClr val="A61C00"/>
              </a:solidFill>
            </a:endParaRPr>
          </a:p>
          <a:p>
            <a:pPr indent="0" lvl="0" marL="0" rtl="0" algn="l">
              <a:spcBef>
                <a:spcPts val="1200"/>
              </a:spcBef>
              <a:spcAft>
                <a:spcPts val="0"/>
              </a:spcAft>
              <a:buNone/>
            </a:pPr>
            <a:r>
              <a:rPr lang="en" sz="2100">
                <a:solidFill>
                  <a:srgbClr val="A61C00"/>
                </a:solidFill>
              </a:rPr>
              <a:t>How can someone change this as far as how it is affect them as a person?</a:t>
            </a:r>
            <a:endParaRPr sz="2100">
              <a:solidFill>
                <a:srgbClr val="A61C00"/>
              </a:solidFill>
            </a:endParaRPr>
          </a:p>
          <a:p>
            <a:pPr indent="0" lvl="0" marL="0" rtl="0" algn="l">
              <a:spcBef>
                <a:spcPts val="1200"/>
              </a:spcBef>
              <a:spcAft>
                <a:spcPts val="0"/>
              </a:spcAft>
              <a:buNone/>
            </a:pPr>
            <a:r>
              <a:t/>
            </a:r>
            <a:endParaRPr sz="2100">
              <a:solidFill>
                <a:srgbClr val="A61C00"/>
              </a:solidFill>
            </a:endParaRPr>
          </a:p>
          <a:p>
            <a:pPr indent="0" lvl="0" marL="0" rtl="0" algn="l">
              <a:spcBef>
                <a:spcPts val="1200"/>
              </a:spcBef>
              <a:spcAft>
                <a:spcPts val="1200"/>
              </a:spcAft>
              <a:buNone/>
            </a:pPr>
            <a:r>
              <a:rPr lang="en" sz="2100">
                <a:solidFill>
                  <a:srgbClr val="A61C00"/>
                </a:solidFill>
              </a:rPr>
              <a:t>How can social media help with Mental Health?</a:t>
            </a:r>
            <a:endParaRPr sz="2100">
              <a:solidFill>
                <a:srgbClr val="A61C00"/>
              </a:solidFill>
            </a:endParaRPr>
          </a:p>
        </p:txBody>
      </p:sp>
      <p:pic>
        <p:nvPicPr>
          <p:cNvPr id="74" name="Google Shape;74;p16"/>
          <p:cNvPicPr preferRelativeResize="0"/>
          <p:nvPr/>
        </p:nvPicPr>
        <p:blipFill>
          <a:blip r:embed="rId3">
            <a:alphaModFix/>
          </a:blip>
          <a:stretch>
            <a:fillRect/>
          </a:stretch>
        </p:blipFill>
        <p:spPr>
          <a:xfrm>
            <a:off x="7466024" y="3467150"/>
            <a:ext cx="1677976" cy="1676349"/>
          </a:xfrm>
          <a:prstGeom prst="rect">
            <a:avLst/>
          </a:prstGeom>
          <a:noFill/>
          <a:ln>
            <a:noFill/>
          </a:ln>
        </p:spPr>
      </p:pic>
      <p:pic>
        <p:nvPicPr>
          <p:cNvPr id="75" name="Google Shape;75;p16"/>
          <p:cNvPicPr preferRelativeResize="0"/>
          <p:nvPr/>
        </p:nvPicPr>
        <p:blipFill>
          <a:blip r:embed="rId4">
            <a:alphaModFix/>
          </a:blip>
          <a:stretch>
            <a:fillRect/>
          </a:stretch>
        </p:blipFill>
        <p:spPr>
          <a:xfrm>
            <a:off x="7127125" y="0"/>
            <a:ext cx="2016875" cy="1210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420">
                <a:solidFill>
                  <a:srgbClr val="20124D"/>
                </a:solidFill>
              </a:rPr>
              <a:t>School Environment</a:t>
            </a:r>
            <a:endParaRPr sz="3420">
              <a:solidFill>
                <a:srgbClr val="20124D"/>
              </a:solidFill>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solidFill>
                  <a:srgbClr val="7F6000"/>
                </a:solidFill>
              </a:rPr>
              <a:t>How can school help with Mental Health?</a:t>
            </a:r>
            <a:endParaRPr sz="3200">
              <a:solidFill>
                <a:srgbClr val="7F6000"/>
              </a:solidFill>
            </a:endParaRPr>
          </a:p>
          <a:p>
            <a:pPr indent="0" lvl="0" marL="0" rtl="0" algn="l">
              <a:spcBef>
                <a:spcPts val="1200"/>
              </a:spcBef>
              <a:spcAft>
                <a:spcPts val="0"/>
              </a:spcAft>
              <a:buNone/>
            </a:pPr>
            <a:r>
              <a:t/>
            </a:r>
            <a:endParaRPr sz="3200">
              <a:solidFill>
                <a:srgbClr val="7F6000"/>
              </a:solidFill>
            </a:endParaRPr>
          </a:p>
          <a:p>
            <a:pPr indent="0" lvl="0" marL="0" rtl="0" algn="l">
              <a:spcBef>
                <a:spcPts val="1200"/>
              </a:spcBef>
              <a:spcAft>
                <a:spcPts val="1200"/>
              </a:spcAft>
              <a:buNone/>
            </a:pPr>
            <a:r>
              <a:rPr lang="en" sz="3200">
                <a:solidFill>
                  <a:srgbClr val="7F6000"/>
                </a:solidFill>
              </a:rPr>
              <a:t>How can you help with Mental Health?</a:t>
            </a:r>
            <a:endParaRPr sz="3200">
              <a:solidFill>
                <a:srgbClr val="7F6000"/>
              </a:solidFill>
            </a:endParaRPr>
          </a:p>
        </p:txBody>
      </p:sp>
      <p:pic>
        <p:nvPicPr>
          <p:cNvPr id="82" name="Google Shape;82;p17"/>
          <p:cNvPicPr preferRelativeResize="0"/>
          <p:nvPr/>
        </p:nvPicPr>
        <p:blipFill>
          <a:blip r:embed="rId3">
            <a:alphaModFix/>
          </a:blip>
          <a:stretch>
            <a:fillRect/>
          </a:stretch>
        </p:blipFill>
        <p:spPr>
          <a:xfrm>
            <a:off x="6756950" y="3057600"/>
            <a:ext cx="2387050" cy="238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20">
                <a:solidFill>
                  <a:srgbClr val="FF00FF"/>
                </a:solidFill>
              </a:rPr>
              <a:t>Coping Skills</a:t>
            </a:r>
            <a:endParaRPr sz="3120">
              <a:solidFill>
                <a:srgbClr val="FF00FF"/>
              </a:solidFill>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0C343D"/>
                </a:solidFill>
              </a:rPr>
              <a:t>What are coping skills?</a:t>
            </a:r>
            <a:endParaRPr sz="2500">
              <a:solidFill>
                <a:srgbClr val="0C343D"/>
              </a:solidFill>
            </a:endParaRPr>
          </a:p>
          <a:p>
            <a:pPr indent="0" lvl="0" marL="0" rtl="0" algn="l">
              <a:spcBef>
                <a:spcPts val="1200"/>
              </a:spcBef>
              <a:spcAft>
                <a:spcPts val="0"/>
              </a:spcAft>
              <a:buNone/>
            </a:pPr>
            <a:r>
              <a:rPr lang="en" sz="2500">
                <a:solidFill>
                  <a:srgbClr val="0C343D"/>
                </a:solidFill>
              </a:rPr>
              <a:t>Why is it important for someone to have coping skills?</a:t>
            </a:r>
            <a:endParaRPr sz="2500">
              <a:solidFill>
                <a:srgbClr val="0C343D"/>
              </a:solidFill>
            </a:endParaRPr>
          </a:p>
          <a:p>
            <a:pPr indent="0" lvl="0" marL="0" rtl="0" algn="l">
              <a:spcBef>
                <a:spcPts val="1200"/>
              </a:spcBef>
              <a:spcAft>
                <a:spcPts val="0"/>
              </a:spcAft>
              <a:buNone/>
            </a:pPr>
            <a:r>
              <a:rPr lang="en" sz="2500">
                <a:solidFill>
                  <a:srgbClr val="0C343D"/>
                </a:solidFill>
              </a:rPr>
              <a:t>What are some examples of coping skills that someone may use?</a:t>
            </a:r>
            <a:endParaRPr sz="2500">
              <a:solidFill>
                <a:srgbClr val="0C343D"/>
              </a:solidFill>
            </a:endParaRPr>
          </a:p>
          <a:p>
            <a:pPr indent="0" lvl="0" marL="0" rtl="0" algn="l">
              <a:spcBef>
                <a:spcPts val="1200"/>
              </a:spcBef>
              <a:spcAft>
                <a:spcPts val="0"/>
              </a:spcAft>
              <a:buNone/>
            </a:pPr>
            <a:r>
              <a:rPr lang="en" sz="2500">
                <a:solidFill>
                  <a:srgbClr val="0C343D"/>
                </a:solidFill>
              </a:rPr>
              <a:t>Give out index cards- write down 3 coping skills you use</a:t>
            </a:r>
            <a:endParaRPr sz="2500">
              <a:solidFill>
                <a:srgbClr val="0C343D"/>
              </a:solidFill>
            </a:endParaRPr>
          </a:p>
          <a:p>
            <a:pPr indent="0" lvl="0" marL="0" rtl="0" algn="l">
              <a:spcBef>
                <a:spcPts val="1200"/>
              </a:spcBef>
              <a:spcAft>
                <a:spcPts val="1200"/>
              </a:spcAft>
              <a:buNone/>
            </a:pPr>
            <a:r>
              <a:rPr lang="en" sz="2500">
                <a:solidFill>
                  <a:srgbClr val="0C343D"/>
                </a:solidFill>
              </a:rPr>
              <a:t>Write down 2 people you can go to for help</a:t>
            </a:r>
            <a:endParaRPr sz="2500">
              <a:solidFill>
                <a:srgbClr val="0C343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Mental Health Myths-just to name a few</a:t>
            </a:r>
            <a:endParaRPr/>
          </a:p>
        </p:txBody>
      </p:sp>
      <p:sp>
        <p:nvSpPr>
          <p:cNvPr id="94" name="Google Shape;94;p19"/>
          <p:cNvSpPr txBox="1"/>
          <p:nvPr>
            <p:ph idx="1" type="body"/>
          </p:nvPr>
        </p:nvSpPr>
        <p:spPr>
          <a:xfrm>
            <a:off x="0" y="1152475"/>
            <a:ext cx="9144000" cy="399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u="sng"/>
              <a:t>They are not normal</a:t>
            </a:r>
            <a:r>
              <a:rPr lang="en"/>
              <a:t>- false, </a:t>
            </a:r>
            <a:r>
              <a:rPr lang="en"/>
              <a:t>they are just average people that have to deal with a condition, just like if someone had diabetes, high blood pressure. They can live a productive and successful life.</a:t>
            </a:r>
            <a:endParaRPr/>
          </a:p>
          <a:p>
            <a:pPr indent="0" lvl="0" marL="0" rtl="0" algn="l">
              <a:spcBef>
                <a:spcPts val="1200"/>
              </a:spcBef>
              <a:spcAft>
                <a:spcPts val="0"/>
              </a:spcAft>
              <a:buNone/>
            </a:pPr>
            <a:r>
              <a:rPr b="1" lang="en" u="sng"/>
              <a:t>They are crazy</a:t>
            </a:r>
            <a:r>
              <a:rPr lang="en"/>
              <a:t>- false, the chemicals in the brain might be unbalanced which could cause some psychological and physical effects on their bodies- that maybe different than others</a:t>
            </a:r>
            <a:endParaRPr/>
          </a:p>
          <a:p>
            <a:pPr indent="0" lvl="0" marL="0" rtl="0" algn="l">
              <a:spcBef>
                <a:spcPts val="1200"/>
              </a:spcBef>
              <a:spcAft>
                <a:spcPts val="0"/>
              </a:spcAft>
              <a:buNone/>
            </a:pPr>
            <a:r>
              <a:rPr b="1" lang="en" u="sng"/>
              <a:t>They have to take tons of medicine</a:t>
            </a:r>
            <a:r>
              <a:rPr lang="en"/>
              <a:t>- false, yes some medication may be needed to help that person, cope and manage their mental health condition, but it would be like someone taking insulin for diabetes.</a:t>
            </a:r>
            <a:endParaRPr/>
          </a:p>
          <a:p>
            <a:pPr indent="0" lvl="0" marL="0" rtl="0" algn="l">
              <a:spcBef>
                <a:spcPts val="1200"/>
              </a:spcBef>
              <a:spcAft>
                <a:spcPts val="0"/>
              </a:spcAft>
              <a:buNone/>
            </a:pPr>
            <a:r>
              <a:rPr b="1" i="1" lang="en"/>
              <a:t>Question- why do young teens/adults not ask for help when struggling mentally?</a:t>
            </a:r>
            <a:endParaRPr b="1" i="1"/>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98" name="Shape 98"/>
        <p:cNvGrpSpPr/>
        <p:nvPr/>
      </p:nvGrpSpPr>
      <p:grpSpPr>
        <a:xfrm>
          <a:off x="0" y="0"/>
          <a:ext cx="0" cy="0"/>
          <a:chOff x="0" y="0"/>
          <a:chExt cx="0" cy="0"/>
        </a:xfrm>
      </p:grpSpPr>
      <p:sp>
        <p:nvSpPr>
          <p:cNvPr id="99" name="Google Shape;99;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Depression</a:t>
            </a:r>
            <a:endParaRPr/>
          </a:p>
        </p:txBody>
      </p:sp>
      <p:sp>
        <p:nvSpPr>
          <p:cNvPr id="100" name="Google Shape;100;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Facts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55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Sadness vs Depression</a:t>
            </a:r>
            <a:endParaRPr/>
          </a:p>
        </p:txBody>
      </p:sp>
      <p:sp>
        <p:nvSpPr>
          <p:cNvPr id="106" name="Google Shape;106;p21"/>
          <p:cNvSpPr txBox="1"/>
          <p:nvPr>
            <p:ph idx="1" type="body"/>
          </p:nvPr>
        </p:nvSpPr>
        <p:spPr>
          <a:xfrm>
            <a:off x="107425" y="1152475"/>
            <a:ext cx="9036600" cy="3910500"/>
          </a:xfrm>
          <a:prstGeom prst="rect">
            <a:avLst/>
          </a:prstGeom>
        </p:spPr>
        <p:txBody>
          <a:bodyPr anchorCtr="0" anchor="t" bIns="91425" lIns="91425" spcFirstLastPara="1" rIns="91425" wrap="square" tIns="91425">
            <a:noAutofit/>
          </a:bodyPr>
          <a:lstStyle/>
          <a:p>
            <a:pPr indent="-355600" lvl="0" marL="457200" rtl="0" algn="l">
              <a:lnSpc>
                <a:spcPct val="105000"/>
              </a:lnSpc>
              <a:spcBef>
                <a:spcPts val="0"/>
              </a:spcBef>
              <a:spcAft>
                <a:spcPts val="0"/>
              </a:spcAft>
              <a:buSzPts val="2000"/>
              <a:buChar char="●"/>
            </a:pPr>
            <a:r>
              <a:rPr lang="en" sz="2000"/>
              <a:t>It is okay to feel sad, discouraged, or have the </a:t>
            </a:r>
            <a:r>
              <a:rPr lang="en" sz="2000"/>
              <a:t>blues at times. Life will give us unexpected hurdles- such as fights with friends, getting a bad grade, or moving to a new school.</a:t>
            </a:r>
            <a:endParaRPr sz="2000"/>
          </a:p>
          <a:p>
            <a:pPr indent="0" lvl="0" marL="457200" rtl="0" algn="l">
              <a:lnSpc>
                <a:spcPct val="105000"/>
              </a:lnSpc>
              <a:spcBef>
                <a:spcPts val="1200"/>
              </a:spcBef>
              <a:spcAft>
                <a:spcPts val="0"/>
              </a:spcAft>
              <a:buNone/>
            </a:pPr>
            <a:r>
              <a:t/>
            </a:r>
            <a:endParaRPr sz="2000"/>
          </a:p>
          <a:p>
            <a:pPr indent="0" lvl="0" marL="0" rtl="0" algn="l">
              <a:lnSpc>
                <a:spcPct val="105000"/>
              </a:lnSpc>
              <a:spcBef>
                <a:spcPts val="1200"/>
              </a:spcBef>
              <a:spcAft>
                <a:spcPts val="0"/>
              </a:spcAft>
              <a:buNone/>
            </a:pPr>
            <a:r>
              <a:rPr b="1" lang="en" sz="2000"/>
              <a:t>Can you name any other situations where someone might feel sad?</a:t>
            </a:r>
            <a:endParaRPr b="1" sz="2000"/>
          </a:p>
          <a:p>
            <a:pPr indent="0" lvl="0" marL="0" rtl="0" algn="l">
              <a:lnSpc>
                <a:spcPct val="105000"/>
              </a:lnSpc>
              <a:spcBef>
                <a:spcPts val="1200"/>
              </a:spcBef>
              <a:spcAft>
                <a:spcPts val="0"/>
              </a:spcAft>
              <a:buNone/>
            </a:pPr>
            <a:r>
              <a:t/>
            </a:r>
            <a:endParaRPr sz="2000"/>
          </a:p>
          <a:p>
            <a:pPr indent="0" lvl="0" marL="0" rtl="0" algn="l">
              <a:lnSpc>
                <a:spcPct val="105000"/>
              </a:lnSpc>
              <a:spcBef>
                <a:spcPts val="1200"/>
              </a:spcBef>
              <a:spcAft>
                <a:spcPts val="1200"/>
              </a:spcAft>
              <a:buNone/>
            </a:pPr>
            <a:r>
              <a:rPr lang="en" sz="2000"/>
              <a:t>People can manage these and over time will get over this feeling. It does not last long, it could last for a few hours, or even a few days. But, again the feeling goes away.</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