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9144000"/>
  <p:notesSz cx="6858000" cy="9296400"/>
  <p:embeddedFontLst>
    <p:embeddedFont>
      <p:font typeface="Overlock"/>
      <p:regular r:id="rId34"/>
      <p:bold r:id="rId35"/>
      <p:italic r:id="rId36"/>
      <p:boldItalic r:id="rId37"/>
    </p:embeddedFont>
    <p:embeddedFont>
      <p:font typeface="EB Garamond"/>
      <p:regular r:id="rId38"/>
      <p:bold r:id="rId39"/>
      <p:italic r:id="rId40"/>
      <p:boldItalic r:id="rId41"/>
    </p:embeddedFont>
    <p:embeddedFont>
      <p:font typeface="Francois One"/>
      <p:regular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928"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EBGaramond-italic.fntdata"/><Relationship Id="rId20" Type="http://schemas.openxmlformats.org/officeDocument/2006/relationships/slide" Target="slides/slide15.xml"/><Relationship Id="rId42" Type="http://schemas.openxmlformats.org/officeDocument/2006/relationships/font" Target="fonts/FrancoisOne-regular.fntdata"/><Relationship Id="rId41" Type="http://schemas.openxmlformats.org/officeDocument/2006/relationships/font" Target="fonts/EBGaramond-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verlock-bold.fntdata"/><Relationship Id="rId12" Type="http://schemas.openxmlformats.org/officeDocument/2006/relationships/slide" Target="slides/slide7.xml"/><Relationship Id="rId34" Type="http://schemas.openxmlformats.org/officeDocument/2006/relationships/font" Target="fonts/Overlock-regular.fntdata"/><Relationship Id="rId15" Type="http://schemas.openxmlformats.org/officeDocument/2006/relationships/slide" Target="slides/slide10.xml"/><Relationship Id="rId37" Type="http://schemas.openxmlformats.org/officeDocument/2006/relationships/font" Target="fonts/Overlock-boldItalic.fntdata"/><Relationship Id="rId14" Type="http://schemas.openxmlformats.org/officeDocument/2006/relationships/slide" Target="slides/slide9.xml"/><Relationship Id="rId36" Type="http://schemas.openxmlformats.org/officeDocument/2006/relationships/font" Target="fonts/Overlock-italic.fntdata"/><Relationship Id="rId17" Type="http://schemas.openxmlformats.org/officeDocument/2006/relationships/slide" Target="slides/slide12.xml"/><Relationship Id="rId39" Type="http://schemas.openxmlformats.org/officeDocument/2006/relationships/font" Target="fonts/EBGaramond-bold.fntdata"/><Relationship Id="rId16" Type="http://schemas.openxmlformats.org/officeDocument/2006/relationships/slide" Target="slides/slide11.xml"/><Relationship Id="rId38" Type="http://schemas.openxmlformats.org/officeDocument/2006/relationships/font" Target="fonts/EBGaramond-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6513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6513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04900" y="696913"/>
            <a:ext cx="4648200"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829675"/>
            <a:ext cx="2971800" cy="4651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TE0F054g-7HDcwbOd3A449SQoZKv67c5KZ6bEuhVk0/edit?usp=sharin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1104900" y="696913"/>
            <a:ext cx="4648200" cy="34863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70" name="Shape 70"/>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1104900" y="696913"/>
            <a:ext cx="4648200" cy="34863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132" name="Shape 132"/>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685800" y="4416425"/>
            <a:ext cx="5486400" cy="4183063"/>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38" name="Shape 138"/>
          <p:cNvSpPr/>
          <p:nvPr>
            <p:ph idx="2" type="sldImg"/>
          </p:nvPr>
        </p:nvSpPr>
        <p:spPr>
          <a:xfrm>
            <a:off x="11049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1104900" y="696913"/>
            <a:ext cx="4648200" cy="34863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146" name="Shape 146"/>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1104900" y="696913"/>
            <a:ext cx="4648200" cy="34863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152" name="Shape 152"/>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1104900" y="696913"/>
            <a:ext cx="4648200" cy="34863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58" name="Shape 158"/>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1104900" y="696913"/>
            <a:ext cx="4648200" cy="34863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rPr lang="en-US"/>
              <a:t>Ask students why, this generates some great discussion.</a:t>
            </a:r>
            <a:endParaRPr/>
          </a:p>
        </p:txBody>
      </p:sp>
      <p:sp>
        <p:nvSpPr>
          <p:cNvPr id="165" name="Shape 165"/>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416425"/>
            <a:ext cx="5486400" cy="4183063"/>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71" name="Shape 171"/>
          <p:cNvSpPr/>
          <p:nvPr>
            <p:ph idx="2" type="sldImg"/>
          </p:nvPr>
        </p:nvSpPr>
        <p:spPr>
          <a:xfrm>
            <a:off x="11049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416425"/>
            <a:ext cx="5486400" cy="4183063"/>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Optional - You can use this scenario to discuss a “real-life” situation with your class</a:t>
            </a:r>
            <a:endParaRPr/>
          </a:p>
        </p:txBody>
      </p:sp>
      <p:sp>
        <p:nvSpPr>
          <p:cNvPr id="177" name="Shape 177"/>
          <p:cNvSpPr/>
          <p:nvPr>
            <p:ph idx="2" type="sldImg"/>
          </p:nvPr>
        </p:nvSpPr>
        <p:spPr>
          <a:xfrm>
            <a:off x="11049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1104900" y="696913"/>
            <a:ext cx="4648200" cy="34863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183" name="Shape 183"/>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1104900" y="696913"/>
            <a:ext cx="4648200" cy="34863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190" name="Shape 190"/>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1104900" y="696913"/>
            <a:ext cx="4648200" cy="34863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77" name="Shape 77"/>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685800" y="4416425"/>
            <a:ext cx="5486400" cy="4183063"/>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95" name="Shape 195"/>
          <p:cNvSpPr/>
          <p:nvPr>
            <p:ph idx="2" type="sldImg"/>
          </p:nvPr>
        </p:nvSpPr>
        <p:spPr>
          <a:xfrm>
            <a:off x="11049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txBox="1"/>
          <p:nvPr>
            <p:ph idx="1" type="body"/>
          </p:nvPr>
        </p:nvSpPr>
        <p:spPr>
          <a:xfrm>
            <a:off x="685800" y="4416425"/>
            <a:ext cx="5486400" cy="4183063"/>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Here’s another scenario to discuss as a class or in small groups</a:t>
            </a:r>
            <a:endParaRPr/>
          </a:p>
        </p:txBody>
      </p:sp>
      <p:sp>
        <p:nvSpPr>
          <p:cNvPr id="202" name="Shape 202"/>
          <p:cNvSpPr/>
          <p:nvPr>
            <p:ph idx="2" type="sldImg"/>
          </p:nvPr>
        </p:nvSpPr>
        <p:spPr>
          <a:xfrm>
            <a:off x="11049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1104900" y="696913"/>
            <a:ext cx="4648200" cy="34863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208" name="Shape 208"/>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1104900" y="696913"/>
            <a:ext cx="4648200" cy="34863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215" name="Shape 215"/>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416425"/>
            <a:ext cx="5486400" cy="4183063"/>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Some key takeaways..</a:t>
            </a:r>
            <a:endParaRPr/>
          </a:p>
        </p:txBody>
      </p:sp>
      <p:sp>
        <p:nvSpPr>
          <p:cNvPr id="220" name="Shape 220"/>
          <p:cNvSpPr/>
          <p:nvPr>
            <p:ph idx="2" type="sldImg"/>
          </p:nvPr>
        </p:nvSpPr>
        <p:spPr>
          <a:xfrm>
            <a:off x="11049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416425"/>
            <a:ext cx="5486400" cy="4183063"/>
          </a:xfrm>
          <a:prstGeom prst="rect">
            <a:avLst/>
          </a:prstGeom>
        </p:spPr>
        <p:txBody>
          <a:bodyPr anchorCtr="0" anchor="t" bIns="45700" lIns="91425" spcFirstLastPara="1" rIns="91425" wrap="square" tIns="45700">
            <a:noAutofit/>
          </a:bodyPr>
          <a:lstStyle/>
          <a:p>
            <a:pPr indent="0" lvl="0" marL="0">
              <a:spcBef>
                <a:spcPts val="0"/>
              </a:spcBef>
              <a:spcAft>
                <a:spcPts val="0"/>
              </a:spcAft>
              <a:buClr>
                <a:schemeClr val="dk1"/>
              </a:buClr>
              <a:buSzPts val="1100"/>
              <a:buFont typeface="Arial"/>
              <a:buNone/>
            </a:pPr>
            <a:r>
              <a:rPr lang="en-US"/>
              <a:t>Some key takeaways..</a:t>
            </a:r>
            <a:endParaRPr/>
          </a:p>
        </p:txBody>
      </p:sp>
      <p:sp>
        <p:nvSpPr>
          <p:cNvPr id="226" name="Shape 226"/>
          <p:cNvSpPr/>
          <p:nvPr>
            <p:ph idx="2" type="sldImg"/>
          </p:nvPr>
        </p:nvSpPr>
        <p:spPr>
          <a:xfrm>
            <a:off x="11049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685800" y="4416425"/>
            <a:ext cx="5486400" cy="4183063"/>
          </a:xfrm>
          <a:prstGeom prst="rect">
            <a:avLst/>
          </a:prstGeom>
        </p:spPr>
        <p:txBody>
          <a:bodyPr anchorCtr="0" anchor="t" bIns="45700" lIns="91425" spcFirstLastPara="1" rIns="91425" wrap="square" tIns="45700">
            <a:noAutofit/>
          </a:bodyPr>
          <a:lstStyle/>
          <a:p>
            <a:pPr indent="0" lvl="0" marL="0">
              <a:spcBef>
                <a:spcPts val="0"/>
              </a:spcBef>
              <a:spcAft>
                <a:spcPts val="0"/>
              </a:spcAft>
              <a:buClr>
                <a:schemeClr val="dk1"/>
              </a:buClr>
              <a:buSzPts val="1100"/>
              <a:buFont typeface="Arial"/>
              <a:buNone/>
            </a:pPr>
            <a:r>
              <a:rPr lang="en-US"/>
              <a:t>Some key takeaways..</a:t>
            </a:r>
            <a:endParaRPr/>
          </a:p>
        </p:txBody>
      </p:sp>
      <p:sp>
        <p:nvSpPr>
          <p:cNvPr id="231" name="Shape 231"/>
          <p:cNvSpPr/>
          <p:nvPr>
            <p:ph idx="2" type="sldImg"/>
          </p:nvPr>
        </p:nvSpPr>
        <p:spPr>
          <a:xfrm>
            <a:off x="11049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1104900" y="696913"/>
            <a:ext cx="4648200" cy="34863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The Digital Literacy Rap - You can show this as a fun way to wrap up the lesson.</a:t>
            </a:r>
            <a:endParaRPr/>
          </a:p>
        </p:txBody>
      </p:sp>
      <p:sp>
        <p:nvSpPr>
          <p:cNvPr id="237" name="Shape 237"/>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1104900" y="696913"/>
            <a:ext cx="4648200" cy="3486300"/>
          </a:xfrm>
          <a:custGeom>
            <a:pathLst>
              <a:path extrusionOk="0" h="120000" w="120000">
                <a:moveTo>
                  <a:pt x="0" y="0"/>
                </a:moveTo>
                <a:lnTo>
                  <a:pt x="120000" y="0"/>
                </a:lnTo>
                <a:lnTo>
                  <a:pt x="120000" y="120000"/>
                </a:lnTo>
                <a:lnTo>
                  <a:pt x="0" y="120000"/>
                </a:lnTo>
                <a:close/>
              </a:path>
            </a:pathLst>
          </a:custGeom>
        </p:spPr>
      </p:sp>
      <p:sp>
        <p:nvSpPr>
          <p:cNvPr id="242" name="Shape 242"/>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rPr lang="en-US"/>
              <a:t>see assessment attached with lesson - </a:t>
            </a:r>
            <a:r>
              <a:rPr lang="en-US" u="sng">
                <a:solidFill>
                  <a:schemeClr val="hlink"/>
                </a:solidFill>
                <a:hlinkClick r:id="rId2"/>
              </a:rPr>
              <a:t>Social Networking Reflection &amp; Advocacy Campaign</a:t>
            </a:r>
            <a:endParaRPr/>
          </a:p>
        </p:txBody>
      </p:sp>
      <p:sp>
        <p:nvSpPr>
          <p:cNvPr id="243" name="Shape 243"/>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1104900" y="696913"/>
            <a:ext cx="4648200" cy="34863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4" name="Shape 84"/>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1104900" y="696913"/>
            <a:ext cx="4648200" cy="34863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90" name="Shape 90"/>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1104900" y="696913"/>
            <a:ext cx="4648200"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Shape 95"/>
          <p:cNvSpPr txBox="1"/>
          <p:nvPr>
            <p:ph idx="1" type="body"/>
          </p:nvPr>
        </p:nvSpPr>
        <p:spPr>
          <a:xfrm>
            <a:off x="685800" y="4416425"/>
            <a:ext cx="5486400" cy="41830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Show Slide summarizing the pros and the cons (from previous students)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Intorduce the cyberbullying video clip.</a:t>
            </a:r>
            <a:endParaRPr b="0" i="0" sz="1200" u="none" cap="none" strike="noStrike">
              <a:solidFill>
                <a:schemeClr val="dk1"/>
              </a:solidFill>
              <a:latin typeface="Calibri"/>
              <a:ea typeface="Calibri"/>
              <a:cs typeface="Calibri"/>
              <a:sym typeface="Calibri"/>
            </a:endParaRPr>
          </a:p>
        </p:txBody>
      </p:sp>
      <p:sp>
        <p:nvSpPr>
          <p:cNvPr id="96" name="Shape 96"/>
          <p:cNvSpPr txBox="1"/>
          <p:nvPr>
            <p:ph idx="12" type="sldNum"/>
          </p:nvPr>
        </p:nvSpPr>
        <p:spPr>
          <a:xfrm>
            <a:off x="3884613"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1104900" y="696913"/>
            <a:ext cx="4648200" cy="34863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104" name="Shape 104"/>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416425"/>
            <a:ext cx="5486400" cy="4183063"/>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10" name="Shape 110"/>
          <p:cNvSpPr/>
          <p:nvPr>
            <p:ph idx="2" type="sldImg"/>
          </p:nvPr>
        </p:nvSpPr>
        <p:spPr>
          <a:xfrm>
            <a:off x="11049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1104900" y="696913"/>
            <a:ext cx="4648200" cy="34863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416425"/>
            <a:ext cx="5486400" cy="41832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t/>
            </a:r>
            <a:endParaRPr/>
          </a:p>
        </p:txBody>
      </p:sp>
      <p:sp>
        <p:nvSpPr>
          <p:cNvPr id="118" name="Shape 118"/>
          <p:cNvSpPr txBox="1"/>
          <p:nvPr>
            <p:ph idx="12" type="sldNum"/>
          </p:nvPr>
        </p:nvSpPr>
        <p:spPr>
          <a:xfrm>
            <a:off x="3884613" y="8829675"/>
            <a:ext cx="2971800" cy="4650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txBox="1"/>
          <p:nvPr>
            <p:ph idx="1" type="body"/>
          </p:nvPr>
        </p:nvSpPr>
        <p:spPr>
          <a:xfrm>
            <a:off x="685800" y="4416425"/>
            <a:ext cx="5486400" cy="4183063"/>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24" name="Shape 124"/>
          <p:cNvSpPr/>
          <p:nvPr>
            <p:ph idx="2" type="sldImg"/>
          </p:nvPr>
        </p:nvSpPr>
        <p:spPr>
          <a:xfrm>
            <a:off x="1104900" y="696913"/>
            <a:ext cx="4648200"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Shape 14"/>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Shape 15"/>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Shape 1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Shape 49"/>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Shape 50"/>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Shape 5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4" name="Shape 54"/>
        <p:cNvGrpSpPr/>
        <p:nvPr/>
      </p:nvGrpSpPr>
      <p:grpSpPr>
        <a:xfrm>
          <a:off x="0" y="0"/>
          <a:ext cx="0" cy="0"/>
          <a:chOff x="0" y="0"/>
          <a:chExt cx="0" cy="0"/>
        </a:xfrm>
      </p:grpSpPr>
      <p:sp>
        <p:nvSpPr>
          <p:cNvPr id="55" name="Shape 5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56" name="Shape 56"/>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1600"/>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1600"/>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1" name="Shape 61"/>
        <p:cNvGrpSpPr/>
        <p:nvPr/>
      </p:nvGrpSpPr>
      <p:grpSpPr>
        <a:xfrm>
          <a:off x="0" y="0"/>
          <a:ext cx="0" cy="0"/>
          <a:chOff x="0" y="0"/>
          <a:chExt cx="0" cy="0"/>
        </a:xfrm>
      </p:grpSpPr>
      <p:sp>
        <p:nvSpPr>
          <p:cNvPr id="62" name="Shape 6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63" name="Shape 6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1600"/>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4" name="Shape 6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Shape 6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Shape 18"/>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Shape 1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Shape 21"/>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Shape 2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Shape 25"/>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Shape 26"/>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Shape 30"/>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Shape 3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Shape 33"/>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Shape 34"/>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Shape 3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6" name="Shape 36"/>
        <p:cNvGrpSpPr/>
        <p:nvPr/>
      </p:nvGrpSpPr>
      <p:grpSpPr>
        <a:xfrm>
          <a:off x="0" y="0"/>
          <a:ext cx="0" cy="0"/>
          <a:chOff x="0" y="0"/>
          <a:chExt cx="0" cy="0"/>
        </a:xfrm>
      </p:grpSpPr>
      <p:sp>
        <p:nvSpPr>
          <p:cNvPr id="37" name="Shape 37"/>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Shape 3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Shape 40"/>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Shape 41"/>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Shape 42"/>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Shape 4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Shape 46"/>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7" name="Shape 4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 name="Shape 1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12" name="Shape 1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hyperlink" Target="http://www.youtube.com/watch?v=xHPcPCq72f4" TargetMode="Externa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docs.google.com/document/d/1RTE0F054g-7HDcwbOd3A449SQoZKv67c5KZ6bEuhVk0/edit?usp=sharing" TargetMode="External"/><Relationship Id="rId4" Type="http://schemas.openxmlformats.org/officeDocument/2006/relationships/hyperlink" Target="https://docs.google.com/document/d/1RTE0F054g-7HDcwbOd3A449SQoZKv67c5KZ6bEuhVk0/edit?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US" sz="6000">
                <a:latin typeface="Francois One"/>
                <a:ea typeface="Francois One"/>
                <a:cs typeface="Francois One"/>
                <a:sym typeface="Francois One"/>
              </a:rPr>
              <a:t>Socially Conscious</a:t>
            </a:r>
            <a:endParaRPr sz="6000">
              <a:latin typeface="Francois One"/>
              <a:ea typeface="Francois One"/>
              <a:cs typeface="Francois One"/>
              <a:sym typeface="Francois One"/>
            </a:endParaRPr>
          </a:p>
          <a:p>
            <a:pPr indent="0" lvl="0" marL="0">
              <a:spcBef>
                <a:spcPts val="0"/>
              </a:spcBef>
              <a:spcAft>
                <a:spcPts val="0"/>
              </a:spcAft>
              <a:buNone/>
            </a:pPr>
            <a:r>
              <a:rPr lang="en-US" sz="6000">
                <a:latin typeface="Francois One"/>
                <a:ea typeface="Francois One"/>
                <a:cs typeface="Francois One"/>
                <a:sym typeface="Francois One"/>
              </a:rPr>
              <a:t> Social Networking</a:t>
            </a:r>
            <a:endParaRPr sz="6000">
              <a:latin typeface="Francois One"/>
              <a:ea typeface="Francois One"/>
              <a:cs typeface="Francois One"/>
              <a:sym typeface="Francois One"/>
            </a:endParaRPr>
          </a:p>
        </p:txBody>
      </p:sp>
      <p:sp>
        <p:nvSpPr>
          <p:cNvPr id="73" name="Shape 73"/>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373092"/>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US"/>
              <a:t>Have you ever felt excluded by peers online?</a:t>
            </a:r>
            <a:endParaRPr b="1"/>
          </a:p>
        </p:txBody>
      </p:sp>
      <p:sp>
        <p:nvSpPr>
          <p:cNvPr id="135" name="Shape 135"/>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AutoNum type="alphaUcPeriod"/>
            </a:pPr>
            <a:r>
              <a:rPr lang="en-US" sz="2400"/>
              <a:t>Yes</a:t>
            </a:r>
            <a:endParaRPr sz="2400"/>
          </a:p>
          <a:p>
            <a:pPr indent="-381000" lvl="0" marL="457200" rtl="0">
              <a:spcBef>
                <a:spcPts val="0"/>
              </a:spcBef>
              <a:spcAft>
                <a:spcPts val="0"/>
              </a:spcAft>
              <a:buSzPts val="2400"/>
              <a:buAutoNum type="alphaUcPeriod"/>
            </a:pPr>
            <a:r>
              <a:rPr lang="en-US" sz="2400"/>
              <a:t>No</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394ED"/>
        </a:solidFill>
      </p:bgPr>
    </p:bg>
    <p:spTree>
      <p:nvGrpSpPr>
        <p:cNvPr id="139" name="Shape 139"/>
        <p:cNvGrpSpPr/>
        <p:nvPr/>
      </p:nvGrpSpPr>
      <p:grpSpPr>
        <a:xfrm>
          <a:off x="0" y="0"/>
          <a:ext cx="0" cy="0"/>
          <a:chOff x="0" y="0"/>
          <a:chExt cx="0" cy="0"/>
        </a:xfrm>
      </p:grpSpPr>
      <p:sp>
        <p:nvSpPr>
          <p:cNvPr id="140" name="Shape 140"/>
          <p:cNvSpPr txBox="1"/>
          <p:nvPr>
            <p:ph type="title"/>
          </p:nvPr>
        </p:nvSpPr>
        <p:spPr>
          <a:xfrm>
            <a:off x="762000" y="5181600"/>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Calibri"/>
              <a:buNone/>
            </a:pPr>
            <a:r>
              <a:rPr b="0" i="0" lang="en-US" sz="4000" u="none" cap="none" strike="noStrike">
                <a:solidFill>
                  <a:schemeClr val="lt1"/>
                </a:solidFill>
                <a:latin typeface="Calibri"/>
                <a:ea typeface="Calibri"/>
                <a:cs typeface="Calibri"/>
                <a:sym typeface="Calibri"/>
              </a:rPr>
              <a:t>47% said, </a:t>
            </a:r>
            <a:r>
              <a:rPr b="0" i="1" lang="en-US" sz="4000" u="none" cap="none" strike="noStrike">
                <a:solidFill>
                  <a:schemeClr val="lt1"/>
                </a:solidFill>
                <a:latin typeface="Calibri"/>
                <a:ea typeface="Calibri"/>
                <a:cs typeface="Calibri"/>
                <a:sym typeface="Calibri"/>
              </a:rPr>
              <a:t>I feel excluded by peers online.</a:t>
            </a:r>
            <a:endParaRPr b="0" i="0" sz="4000" u="none" cap="none" strike="noStrike">
              <a:solidFill>
                <a:schemeClr val="lt1"/>
              </a:solidFill>
              <a:latin typeface="Calibri"/>
              <a:ea typeface="Calibri"/>
              <a:cs typeface="Calibri"/>
              <a:sym typeface="Calibri"/>
            </a:endParaRPr>
          </a:p>
        </p:txBody>
      </p:sp>
      <p:pic>
        <p:nvPicPr>
          <p:cNvPr id="141" name="Shape 141"/>
          <p:cNvPicPr preferRelativeResize="0"/>
          <p:nvPr/>
        </p:nvPicPr>
        <p:blipFill rotWithShape="1">
          <a:blip r:embed="rId3">
            <a:alphaModFix/>
          </a:blip>
          <a:srcRect b="0" l="0" r="0" t="0"/>
          <a:stretch/>
        </p:blipFill>
        <p:spPr>
          <a:xfrm>
            <a:off x="0" y="-381000"/>
            <a:ext cx="9144000" cy="5145578"/>
          </a:xfrm>
          <a:prstGeom prst="rect">
            <a:avLst/>
          </a:prstGeom>
          <a:noFill/>
          <a:ln>
            <a:noFill/>
          </a:ln>
        </p:spPr>
      </p:pic>
      <p:pic>
        <p:nvPicPr>
          <p:cNvPr id="142" name="Shape 142"/>
          <p:cNvPicPr preferRelativeResize="0"/>
          <p:nvPr/>
        </p:nvPicPr>
        <p:blipFill rotWithShape="1">
          <a:blip r:embed="rId4">
            <a:alphaModFix/>
          </a:blip>
          <a:srcRect b="0" l="0" r="0" t="0"/>
          <a:stretch/>
        </p:blipFill>
        <p:spPr>
          <a:xfrm>
            <a:off x="8196048" y="6324600"/>
            <a:ext cx="947952" cy="533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2867850"/>
            <a:ext cx="8520600" cy="11223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b="1" lang="en-US">
                <a:latin typeface="Cambria"/>
                <a:ea typeface="Cambria"/>
                <a:cs typeface="Cambria"/>
                <a:sym typeface="Cambria"/>
              </a:rPr>
              <a:t>How is cyberbullying different than traditional bullying?</a:t>
            </a:r>
            <a:endParaRPr b="1">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2867850"/>
            <a:ext cx="8520600" cy="11223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b="1" lang="en-US">
                <a:latin typeface="Cambria"/>
                <a:ea typeface="Cambria"/>
                <a:cs typeface="Cambria"/>
                <a:sym typeface="Cambria"/>
              </a:rPr>
              <a:t>What do cyberbullying and traditional bullying both have in common?</a:t>
            </a:r>
            <a:endParaRPr b="1">
              <a:latin typeface="Cambria"/>
              <a:ea typeface="Cambria"/>
              <a:cs typeface="Cambria"/>
              <a:sym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pic>
        <p:nvPicPr>
          <p:cNvPr id="160" name="Shape 160"/>
          <p:cNvPicPr preferRelativeResize="0"/>
          <p:nvPr/>
        </p:nvPicPr>
        <p:blipFill>
          <a:blip r:embed="rId3">
            <a:alphaModFix/>
          </a:blip>
          <a:stretch>
            <a:fillRect/>
          </a:stretch>
        </p:blipFill>
        <p:spPr>
          <a:xfrm>
            <a:off x="0" y="1136600"/>
            <a:ext cx="9144001" cy="5181954"/>
          </a:xfrm>
          <a:prstGeom prst="rect">
            <a:avLst/>
          </a:prstGeom>
          <a:noFill/>
          <a:ln>
            <a:noFill/>
          </a:ln>
        </p:spPr>
      </p:pic>
      <p:sp>
        <p:nvSpPr>
          <p:cNvPr id="161" name="Shape 161"/>
          <p:cNvSpPr txBox="1"/>
          <p:nvPr>
            <p:ph idx="4294967295" type="title"/>
          </p:nvPr>
        </p:nvSpPr>
        <p:spPr>
          <a:xfrm>
            <a:off x="311700" y="373092"/>
            <a:ext cx="85206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US"/>
              <a:t>Cyberbullying vs. Traditional Bullying</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373092"/>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US"/>
              <a:t>Would you rather be bullied online or in person?</a:t>
            </a:r>
            <a:endParaRPr b="1"/>
          </a:p>
        </p:txBody>
      </p:sp>
      <p:sp>
        <p:nvSpPr>
          <p:cNvPr id="168" name="Shape 168"/>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AutoNum type="alphaUcPeriod"/>
            </a:pPr>
            <a:r>
              <a:rPr lang="en-US" sz="2400"/>
              <a:t>Online</a:t>
            </a:r>
            <a:endParaRPr sz="2400"/>
          </a:p>
          <a:p>
            <a:pPr indent="-381000" lvl="0" marL="457200" rtl="0">
              <a:spcBef>
                <a:spcPts val="0"/>
              </a:spcBef>
              <a:spcAft>
                <a:spcPts val="0"/>
              </a:spcAft>
              <a:buSzPts val="2400"/>
              <a:buAutoNum type="alphaUcPeriod"/>
            </a:pPr>
            <a:r>
              <a:rPr lang="en-US" sz="2400"/>
              <a:t>In Person</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300"/>
              <a:buFont typeface="Calibri"/>
              <a:buNone/>
            </a:pPr>
            <a:r>
              <a:rPr b="1" i="0" lang="en-US" sz="3600" u="none" cap="none" strike="noStrike">
                <a:solidFill>
                  <a:schemeClr val="dk1"/>
                </a:solidFill>
                <a:latin typeface="Cambria"/>
                <a:ea typeface="Cambria"/>
                <a:cs typeface="Cambria"/>
                <a:sym typeface="Cambria"/>
              </a:rPr>
              <a:t>What should you do if you are being bullied or harassed online?</a:t>
            </a:r>
            <a:endParaRPr b="1" i="0" sz="3600" u="none" cap="none" strike="noStrike">
              <a:solidFill>
                <a:schemeClr val="dk1"/>
              </a:solidFill>
              <a:latin typeface="Cambria"/>
              <a:ea typeface="Cambria"/>
              <a:cs typeface="Cambria"/>
              <a:sym typeface="Cambria"/>
            </a:endParaRPr>
          </a:p>
        </p:txBody>
      </p:sp>
      <p:sp>
        <p:nvSpPr>
          <p:cNvPr id="174" name="Shape 174"/>
          <p:cNvSpPr txBox="1"/>
          <p:nvPr>
            <p:ph idx="1" type="body"/>
          </p:nvPr>
        </p:nvSpPr>
        <p:spPr>
          <a:xfrm>
            <a:off x="457200" y="1905000"/>
            <a:ext cx="8229600" cy="4221163"/>
          </a:xfrm>
          <a:prstGeom prst="rect">
            <a:avLst/>
          </a:prstGeom>
          <a:noFill/>
          <a:ln>
            <a:noFill/>
          </a:ln>
        </p:spPr>
        <p:txBody>
          <a:bodyPr anchorCtr="0" anchor="t" bIns="45700" lIns="91425" spcFirstLastPara="1" rIns="91425" wrap="square" tIns="45700">
            <a:noAutofit/>
          </a:bodyPr>
          <a:lstStyle/>
          <a:p>
            <a:pPr indent="-228600" lvl="0" marL="171450" marR="0" rtl="0" algn="l">
              <a:lnSpc>
                <a:spcPct val="90000"/>
              </a:lnSpc>
              <a:spcBef>
                <a:spcPts val="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Print out the evidence</a:t>
            </a:r>
            <a:endParaRPr sz="3000"/>
          </a:p>
          <a:p>
            <a:pPr indent="-228600" lvl="0" marL="171450" marR="0" rtl="0" algn="l">
              <a:lnSpc>
                <a:spcPct val="90000"/>
              </a:lnSpc>
              <a:spcBef>
                <a:spcPts val="75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Delete the drama</a:t>
            </a:r>
            <a:endParaRPr sz="3000"/>
          </a:p>
          <a:p>
            <a:pPr indent="-228600" lvl="0" marL="171450" marR="0" rtl="0" algn="l">
              <a:lnSpc>
                <a:spcPct val="90000"/>
              </a:lnSpc>
              <a:spcBef>
                <a:spcPts val="75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Show a trusted adult – parent, teacher, ad</a:t>
            </a:r>
            <a:r>
              <a:rPr lang="en-US" sz="3000"/>
              <a:t>ministrator</a:t>
            </a:r>
            <a:endParaRPr sz="3000"/>
          </a:p>
          <a:p>
            <a:pPr indent="-228600" lvl="0" marL="171450" marR="0" rtl="0" algn="l">
              <a:lnSpc>
                <a:spcPct val="90000"/>
              </a:lnSpc>
              <a:spcBef>
                <a:spcPts val="75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Do NOT respond or provoke the bully</a:t>
            </a:r>
            <a:endParaRPr sz="3000"/>
          </a:p>
          <a:p>
            <a:pPr indent="-228600" lvl="0" marL="171450" marR="0" rtl="0" algn="l">
              <a:lnSpc>
                <a:spcPct val="90000"/>
              </a:lnSpc>
              <a:spcBef>
                <a:spcPts val="750"/>
              </a:spcBef>
              <a:spcAft>
                <a:spcPts val="160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Block the bully</a:t>
            </a:r>
            <a:endParaRPr b="0" i="0" sz="3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8" name="Shape 178"/>
        <p:cNvGrpSpPr/>
        <p:nvPr/>
      </p:nvGrpSpPr>
      <p:grpSpPr>
        <a:xfrm>
          <a:off x="0" y="0"/>
          <a:ext cx="0" cy="0"/>
          <a:chOff x="0" y="0"/>
          <a:chExt cx="0" cy="0"/>
        </a:xfrm>
      </p:grpSpPr>
      <p:pic>
        <p:nvPicPr>
          <p:cNvPr id="179" name="Shape 179"/>
          <p:cNvPicPr preferRelativeResize="0"/>
          <p:nvPr/>
        </p:nvPicPr>
        <p:blipFill rotWithShape="1">
          <a:blip r:embed="rId3">
            <a:alphaModFix/>
          </a:blip>
          <a:srcRect b="0" l="0" r="0" t="0"/>
          <a:stretch/>
        </p:blipFill>
        <p:spPr>
          <a:xfrm>
            <a:off x="1447800" y="-609600"/>
            <a:ext cx="6153150" cy="8204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373092"/>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US"/>
              <a:t>Have you ever posted something online that you wish you had not?</a:t>
            </a:r>
            <a:endParaRPr b="1"/>
          </a:p>
        </p:txBody>
      </p:sp>
      <p:sp>
        <p:nvSpPr>
          <p:cNvPr id="186" name="Shape 186"/>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AutoNum type="alphaUcPeriod"/>
            </a:pPr>
            <a:r>
              <a:rPr lang="en-US" sz="2400"/>
              <a:t>Yes</a:t>
            </a:r>
            <a:endParaRPr sz="2400"/>
          </a:p>
          <a:p>
            <a:pPr indent="-381000" lvl="0" marL="457200" rtl="0">
              <a:spcBef>
                <a:spcPts val="0"/>
              </a:spcBef>
              <a:spcAft>
                <a:spcPts val="0"/>
              </a:spcAft>
              <a:buSzPts val="2400"/>
              <a:buAutoNum type="alphaUcPeriod"/>
            </a:pPr>
            <a:r>
              <a:rPr lang="en-US" sz="2400"/>
              <a:t>No</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txBox="1"/>
          <p:nvPr>
            <p:ph type="title"/>
          </p:nvPr>
        </p:nvSpPr>
        <p:spPr>
          <a:xfrm>
            <a:off x="311700" y="2867850"/>
            <a:ext cx="8520600" cy="11223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b="1" lang="en-US">
                <a:latin typeface="Cambria"/>
                <a:ea typeface="Cambria"/>
                <a:cs typeface="Cambria"/>
                <a:sym typeface="Cambria"/>
              </a:rPr>
              <a:t>How can social networking impact someone’s emotional health in a positive and/or negative way? </a:t>
            </a:r>
            <a:endParaRPr b="1">
              <a:latin typeface="Cambria"/>
              <a:ea typeface="Cambria"/>
              <a:cs typeface="Cambria"/>
              <a:sym typeface="Cambria"/>
            </a:endParaRPr>
          </a:p>
          <a:p>
            <a:pPr indent="0" lvl="0" marL="0">
              <a:spcBef>
                <a:spcPts val="0"/>
              </a:spcBef>
              <a:spcAft>
                <a:spcPts val="0"/>
              </a:spcAft>
              <a:buNone/>
            </a:pPr>
            <a:r>
              <a:t/>
            </a:r>
            <a:endParaRPr b="1">
              <a:latin typeface="Cambria"/>
              <a:ea typeface="Cambria"/>
              <a:cs typeface="Cambria"/>
              <a:sym typeface="Cambria"/>
            </a:endParaRPr>
          </a:p>
          <a:p>
            <a:pPr indent="0" lvl="0" marL="0" rtl="0">
              <a:spcBef>
                <a:spcPts val="0"/>
              </a:spcBef>
              <a:spcAft>
                <a:spcPts val="0"/>
              </a:spcAft>
              <a:buNone/>
            </a:pPr>
            <a:r>
              <a:rPr b="1" lang="en-US">
                <a:latin typeface="Cambria"/>
                <a:ea typeface="Cambria"/>
                <a:cs typeface="Cambria"/>
                <a:sym typeface="Cambria"/>
              </a:rPr>
              <a:t>Can you think of some examples and how that might impact someone’s emotional health?</a:t>
            </a:r>
            <a:endParaRPr b="1">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311700" y="373092"/>
            <a:ext cx="8520600" cy="76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US"/>
              <a:t>Which of the following social media accounts do you have?</a:t>
            </a:r>
            <a:endParaRPr b="1"/>
          </a:p>
        </p:txBody>
      </p:sp>
      <p:sp>
        <p:nvSpPr>
          <p:cNvPr id="80" name="Shape 80"/>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AutoNum type="alphaUcPeriod"/>
            </a:pPr>
            <a:r>
              <a:rPr lang="en-US" sz="2400"/>
              <a:t>Instagram</a:t>
            </a:r>
            <a:endParaRPr sz="2400"/>
          </a:p>
          <a:p>
            <a:pPr indent="-381000" lvl="0" marL="457200" rtl="0">
              <a:spcBef>
                <a:spcPts val="0"/>
              </a:spcBef>
              <a:spcAft>
                <a:spcPts val="0"/>
              </a:spcAft>
              <a:buSzPts val="2400"/>
              <a:buAutoNum type="alphaUcPeriod"/>
            </a:pPr>
            <a:r>
              <a:rPr lang="en-US" sz="2400"/>
              <a:t>SnapChat</a:t>
            </a:r>
            <a:endParaRPr sz="2400"/>
          </a:p>
          <a:p>
            <a:pPr indent="-381000" lvl="0" marL="457200" rtl="0">
              <a:spcBef>
                <a:spcPts val="0"/>
              </a:spcBef>
              <a:spcAft>
                <a:spcPts val="0"/>
              </a:spcAft>
              <a:buSzPts val="2400"/>
              <a:buAutoNum type="alphaUcPeriod"/>
            </a:pPr>
            <a:r>
              <a:rPr lang="en-US" sz="2400"/>
              <a:t>Facebook</a:t>
            </a:r>
            <a:endParaRPr sz="2400"/>
          </a:p>
          <a:p>
            <a:pPr indent="-381000" lvl="0" marL="457200" rtl="0">
              <a:spcBef>
                <a:spcPts val="0"/>
              </a:spcBef>
              <a:spcAft>
                <a:spcPts val="0"/>
              </a:spcAft>
              <a:buSzPts val="2400"/>
              <a:buAutoNum type="alphaUcPeriod"/>
            </a:pPr>
            <a:r>
              <a:rPr lang="en-US" sz="2400"/>
              <a:t>Twitter</a:t>
            </a:r>
            <a:endParaRPr sz="2400"/>
          </a:p>
          <a:p>
            <a:pPr indent="-381000" lvl="0" marL="457200" rtl="0">
              <a:spcBef>
                <a:spcPts val="0"/>
              </a:spcBef>
              <a:spcAft>
                <a:spcPts val="0"/>
              </a:spcAft>
              <a:buSzPts val="2400"/>
              <a:buAutoNum type="alphaUcPeriod"/>
            </a:pPr>
            <a:r>
              <a:rPr lang="en-US" sz="2400"/>
              <a:t>YouTube Channel</a:t>
            </a:r>
            <a:endParaRPr sz="2400"/>
          </a:p>
          <a:p>
            <a:pPr indent="-381000" lvl="0" marL="457200" rtl="0">
              <a:spcBef>
                <a:spcPts val="0"/>
              </a:spcBef>
              <a:spcAft>
                <a:spcPts val="0"/>
              </a:spcAft>
              <a:buSzPts val="2400"/>
              <a:buAutoNum type="alphaUcPeriod"/>
            </a:pPr>
            <a:r>
              <a:rPr lang="en-US" sz="2400"/>
              <a:t>Online Gaming or Video Game</a:t>
            </a:r>
            <a:endParaRPr sz="2400"/>
          </a:p>
          <a:p>
            <a:pPr indent="-381000" lvl="0" marL="457200">
              <a:spcBef>
                <a:spcPts val="0"/>
              </a:spcBef>
              <a:spcAft>
                <a:spcPts val="0"/>
              </a:spcAft>
              <a:buSzPts val="2400"/>
              <a:buAutoNum type="alphaUcPeriod"/>
            </a:pPr>
            <a:r>
              <a:rPr lang="en-US" sz="2400"/>
              <a:t>Other</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311700" y="593367"/>
            <a:ext cx="8520600" cy="76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If a college or employer wanted to see my social media </a:t>
            </a:r>
            <a:r>
              <a:rPr b="1" i="1" lang="en-US" sz="3600" u="none" cap="none" strike="noStrike">
                <a:solidFill>
                  <a:schemeClr val="dk1"/>
                </a:solidFill>
                <a:latin typeface="Calibri"/>
                <a:ea typeface="Calibri"/>
                <a:cs typeface="Calibri"/>
                <a:sym typeface="Calibri"/>
              </a:rPr>
              <a:t>right now</a:t>
            </a:r>
            <a:r>
              <a:rPr b="0" i="0" lang="en-US" sz="3600" u="none" cap="none" strike="noStrike">
                <a:solidFill>
                  <a:schemeClr val="dk1"/>
                </a:solidFill>
                <a:latin typeface="Calibri"/>
                <a:ea typeface="Calibri"/>
                <a:cs typeface="Calibri"/>
                <a:sym typeface="Calibri"/>
              </a:rPr>
              <a:t> I would…</a:t>
            </a:r>
            <a:endParaRPr b="1" i="1" sz="3600" u="none" cap="none" strike="noStrike">
              <a:solidFill>
                <a:schemeClr val="dk1"/>
              </a:solidFill>
              <a:latin typeface="Calibri"/>
              <a:ea typeface="Calibri"/>
              <a:cs typeface="Calibri"/>
              <a:sym typeface="Calibri"/>
            </a:endParaRPr>
          </a:p>
        </p:txBody>
      </p:sp>
      <p:sp>
        <p:nvSpPr>
          <p:cNvPr id="198" name="Shape 198"/>
          <p:cNvSpPr txBox="1"/>
          <p:nvPr>
            <p:ph idx="1" type="body"/>
          </p:nvPr>
        </p:nvSpPr>
        <p:spPr>
          <a:xfrm>
            <a:off x="384556" y="1997901"/>
            <a:ext cx="4114800" cy="4525963"/>
          </a:xfrm>
          <a:prstGeom prst="rect">
            <a:avLst/>
          </a:prstGeom>
          <a:noFill/>
          <a:ln>
            <a:noFill/>
          </a:ln>
        </p:spPr>
        <p:txBody>
          <a:bodyPr anchorCtr="0" anchor="t" bIns="45700" lIns="91425" spcFirstLastPara="1" rIns="91425" wrap="square" tIns="45700">
            <a:noAutofit/>
          </a:bodyPr>
          <a:lstStyle/>
          <a:p>
            <a:pPr indent="-514350" lvl="0" marL="514350" marR="0" rtl="0" algn="l">
              <a:lnSpc>
                <a:spcPct val="90000"/>
              </a:lnSpc>
              <a:spcBef>
                <a:spcPts val="0"/>
              </a:spcBef>
              <a:spcAft>
                <a:spcPts val="0"/>
              </a:spcAft>
              <a:buClr>
                <a:schemeClr val="dk1"/>
              </a:buClr>
              <a:buSzPts val="3200"/>
              <a:buFont typeface="Arial"/>
              <a:buAutoNum type="arabicPeriod"/>
            </a:pPr>
            <a:r>
              <a:rPr b="0" i="0" lang="en-US" sz="3200" u="none" cap="none" strike="noStrike">
                <a:solidFill>
                  <a:schemeClr val="dk1"/>
                </a:solidFill>
                <a:latin typeface="Calibri"/>
                <a:ea typeface="Calibri"/>
                <a:cs typeface="Calibri"/>
                <a:sym typeface="Calibri"/>
              </a:rPr>
              <a:t>Have nothing to hide, please take a look!</a:t>
            </a:r>
            <a:endParaRPr/>
          </a:p>
          <a:p>
            <a:pPr indent="-514350" lvl="0" marL="514350" marR="0" rtl="0" algn="l">
              <a:lnSpc>
                <a:spcPct val="90000"/>
              </a:lnSpc>
              <a:spcBef>
                <a:spcPts val="750"/>
              </a:spcBef>
              <a:spcAft>
                <a:spcPts val="0"/>
              </a:spcAft>
              <a:buClr>
                <a:schemeClr val="dk1"/>
              </a:buClr>
              <a:buSzPts val="3200"/>
              <a:buFont typeface="Arial"/>
              <a:buAutoNum type="arabicPeriod"/>
            </a:pPr>
            <a:r>
              <a:rPr b="0" i="0" lang="en-US" sz="3200" u="none" cap="none" strike="noStrike">
                <a:solidFill>
                  <a:schemeClr val="dk1"/>
                </a:solidFill>
                <a:latin typeface="Calibri"/>
                <a:ea typeface="Calibri"/>
                <a:cs typeface="Calibri"/>
                <a:sym typeface="Calibri"/>
              </a:rPr>
              <a:t>Need to clean a few things up (ex: pics, posts, etc.)</a:t>
            </a:r>
            <a:endParaRPr/>
          </a:p>
          <a:p>
            <a:pPr indent="-514350" lvl="0" marL="514350" marR="0" rtl="0" algn="l">
              <a:lnSpc>
                <a:spcPct val="90000"/>
              </a:lnSpc>
              <a:spcBef>
                <a:spcPts val="750"/>
              </a:spcBef>
              <a:spcAft>
                <a:spcPts val="1600"/>
              </a:spcAft>
              <a:buClr>
                <a:schemeClr val="dk1"/>
              </a:buClr>
              <a:buSzPts val="3200"/>
              <a:buFont typeface="Arial"/>
              <a:buAutoNum type="arabicPeriod"/>
            </a:pPr>
            <a:r>
              <a:rPr b="0" i="0" lang="en-US" sz="3200" u="none" cap="none" strike="noStrike">
                <a:solidFill>
                  <a:schemeClr val="dk1"/>
                </a:solidFill>
                <a:latin typeface="Calibri"/>
                <a:ea typeface="Calibri"/>
                <a:cs typeface="Calibri"/>
                <a:sym typeface="Calibri"/>
              </a:rPr>
              <a:t>Refuse to show them, I have some things to hide. </a:t>
            </a:r>
            <a:endParaRPr b="0" i="0" sz="3200" u="none" cap="none" strike="noStrike">
              <a:solidFill>
                <a:schemeClr val="dk1"/>
              </a:solidFill>
              <a:latin typeface="Calibri"/>
              <a:ea typeface="Calibri"/>
              <a:cs typeface="Calibri"/>
              <a:sym typeface="Calibri"/>
            </a:endParaRPr>
          </a:p>
        </p:txBody>
      </p:sp>
      <p:pic>
        <p:nvPicPr>
          <p:cNvPr id="199" name="Shape 199"/>
          <p:cNvPicPr preferRelativeResize="0"/>
          <p:nvPr/>
        </p:nvPicPr>
        <p:blipFill rotWithShape="1">
          <a:blip r:embed="rId3">
            <a:alphaModFix/>
          </a:blip>
          <a:srcRect b="0" l="0" r="0" t="0"/>
          <a:stretch/>
        </p:blipFill>
        <p:spPr>
          <a:xfrm>
            <a:off x="4508500" y="1651000"/>
            <a:ext cx="45720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3" name="Shape 203"/>
        <p:cNvGrpSpPr/>
        <p:nvPr/>
      </p:nvGrpSpPr>
      <p:grpSpPr>
        <a:xfrm>
          <a:off x="0" y="0"/>
          <a:ext cx="0" cy="0"/>
          <a:chOff x="0" y="0"/>
          <a:chExt cx="0" cy="0"/>
        </a:xfrm>
      </p:grpSpPr>
      <p:pic>
        <p:nvPicPr>
          <p:cNvPr id="204" name="Shape 204"/>
          <p:cNvPicPr preferRelativeResize="0"/>
          <p:nvPr/>
        </p:nvPicPr>
        <p:blipFill rotWithShape="1">
          <a:blip r:embed="rId3">
            <a:alphaModFix/>
          </a:blip>
          <a:srcRect b="0" l="0" r="0" t="0"/>
          <a:stretch/>
        </p:blipFill>
        <p:spPr>
          <a:xfrm>
            <a:off x="1752600" y="-457200"/>
            <a:ext cx="5695950" cy="7594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title"/>
          </p:nvPr>
        </p:nvSpPr>
        <p:spPr>
          <a:xfrm>
            <a:off x="311700" y="373092"/>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US"/>
              <a:t>I would describe my “digital footprint” as...</a:t>
            </a:r>
            <a:endParaRPr b="1"/>
          </a:p>
        </p:txBody>
      </p:sp>
      <p:sp>
        <p:nvSpPr>
          <p:cNvPr id="211" name="Shape 211"/>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AutoNum type="alphaUcPeriod"/>
            </a:pPr>
            <a:r>
              <a:rPr lang="en-US" sz="2400"/>
              <a:t>Positive, something I’m proud of</a:t>
            </a:r>
            <a:endParaRPr sz="2400"/>
          </a:p>
          <a:p>
            <a:pPr indent="-381000" lvl="0" marL="457200" rtl="0">
              <a:spcBef>
                <a:spcPts val="0"/>
              </a:spcBef>
              <a:spcAft>
                <a:spcPts val="0"/>
              </a:spcAft>
              <a:buSzPts val="2400"/>
              <a:buAutoNum type="alphaUcPeriod"/>
            </a:pPr>
            <a:r>
              <a:rPr lang="en-US" sz="2400"/>
              <a:t>Not sure, I’ve never really thought about it</a:t>
            </a:r>
            <a:endParaRPr sz="2400"/>
          </a:p>
          <a:p>
            <a:pPr indent="-381000" lvl="0" marL="457200" rtl="0">
              <a:spcBef>
                <a:spcPts val="0"/>
              </a:spcBef>
              <a:spcAft>
                <a:spcPts val="0"/>
              </a:spcAft>
              <a:buSzPts val="2400"/>
              <a:buAutoNum type="alphaUcPeriod"/>
            </a:pPr>
            <a:r>
              <a:rPr lang="en-US" sz="2400"/>
              <a:t>Somewhat negative, I realize I should clean a few things up</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311700" y="2867850"/>
            <a:ext cx="8520600" cy="112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a:latin typeface="Cambria"/>
                <a:ea typeface="Cambria"/>
                <a:cs typeface="Cambria"/>
                <a:sym typeface="Cambria"/>
              </a:rPr>
              <a:t>If you were to give a 5th grader advice about appropriate social networking and use of social media, what would you say?</a:t>
            </a:r>
            <a:endParaRPr b="1">
              <a:latin typeface="Cambria"/>
              <a:ea typeface="Cambria"/>
              <a:cs typeface="Cambria"/>
              <a:sym typeface="Cambri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1" name="Shape 221"/>
        <p:cNvGrpSpPr/>
        <p:nvPr/>
      </p:nvGrpSpPr>
      <p:grpSpPr>
        <a:xfrm>
          <a:off x="0" y="0"/>
          <a:ext cx="0" cy="0"/>
          <a:chOff x="0" y="0"/>
          <a:chExt cx="0" cy="0"/>
        </a:xfrm>
      </p:grpSpPr>
      <p:sp>
        <p:nvSpPr>
          <p:cNvPr id="222" name="Shape 222"/>
          <p:cNvSpPr txBox="1"/>
          <p:nvPr/>
        </p:nvSpPr>
        <p:spPr>
          <a:xfrm>
            <a:off x="29497" y="1143000"/>
            <a:ext cx="91440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5400" u="none" cap="none" strike="noStrike">
                <a:solidFill>
                  <a:schemeClr val="dk1"/>
                </a:solidFill>
                <a:latin typeface="Arial"/>
                <a:ea typeface="Arial"/>
                <a:cs typeface="Arial"/>
                <a:sym typeface="Arial"/>
              </a:rPr>
              <a:t>What you post…</a:t>
            </a:r>
            <a:endParaRPr sz="5400">
              <a:solidFill>
                <a:schemeClr val="dk1"/>
              </a:solidFill>
              <a:latin typeface="Arial"/>
              <a:ea typeface="Arial"/>
              <a:cs typeface="Arial"/>
              <a:sym typeface="Arial"/>
            </a:endParaRPr>
          </a:p>
        </p:txBody>
      </p:sp>
      <p:sp>
        <p:nvSpPr>
          <p:cNvPr id="223" name="Shape 223"/>
          <p:cNvSpPr/>
          <p:nvPr/>
        </p:nvSpPr>
        <p:spPr>
          <a:xfrm>
            <a:off x="1066800" y="4724400"/>
            <a:ext cx="6781800"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a:solidFill>
                  <a:srgbClr val="515151"/>
                </a:solidFill>
                <a:latin typeface="Calibri"/>
                <a:ea typeface="Calibri"/>
                <a:cs typeface="Calibri"/>
                <a:sym typeface="Calibri"/>
              </a:rPr>
              <a:t>is PERMANENT</a:t>
            </a:r>
            <a:endParaRPr b="1" sz="8000" cap="none">
              <a:solidFill>
                <a:srgbClr val="51515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7" name="Shape 227"/>
        <p:cNvGrpSpPr/>
        <p:nvPr/>
      </p:nvGrpSpPr>
      <p:grpSpPr>
        <a:xfrm>
          <a:off x="0" y="0"/>
          <a:ext cx="0" cy="0"/>
          <a:chOff x="0" y="0"/>
          <a:chExt cx="0" cy="0"/>
        </a:xfrm>
      </p:grpSpPr>
      <p:sp>
        <p:nvSpPr>
          <p:cNvPr id="228" name="Shape 228"/>
          <p:cNvSpPr txBox="1"/>
          <p:nvPr/>
        </p:nvSpPr>
        <p:spPr>
          <a:xfrm>
            <a:off x="3886200" y="2131355"/>
            <a:ext cx="5257800" cy="2062103"/>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Anytime you post something online, think about it as a nationally televised press conference</a:t>
            </a:r>
            <a:endParaRPr sz="32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2" name="Shape 232"/>
        <p:cNvGrpSpPr/>
        <p:nvPr/>
      </p:nvGrpSpPr>
      <p:grpSpPr>
        <a:xfrm>
          <a:off x="0" y="0"/>
          <a:ext cx="0" cy="0"/>
          <a:chOff x="0" y="0"/>
          <a:chExt cx="0" cy="0"/>
        </a:xfrm>
      </p:grpSpPr>
      <p:sp>
        <p:nvSpPr>
          <p:cNvPr id="233" name="Shape 233"/>
          <p:cNvSpPr txBox="1"/>
          <p:nvPr/>
        </p:nvSpPr>
        <p:spPr>
          <a:xfrm rot="442963">
            <a:off x="3942813" y="2896110"/>
            <a:ext cx="4821537"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FF0000"/>
                </a:solidFill>
                <a:latin typeface="EB Garamond"/>
                <a:ea typeface="EB Garamond"/>
                <a:cs typeface="EB Garamond"/>
                <a:sym typeface="EB Garamond"/>
              </a:rPr>
              <a:t>Just because you can, does not mean you should.</a:t>
            </a:r>
            <a:endParaRPr b="1" sz="3200">
              <a:solidFill>
                <a:srgbClr val="FF0000"/>
              </a:solidFill>
              <a:latin typeface="EB Garamond"/>
              <a:ea typeface="EB Garamond"/>
              <a:cs typeface="EB Garamond"/>
              <a:sym typeface="EB 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pic>
        <p:nvPicPr>
          <p:cNvPr descr="This song was written for my students to think about their use of technology and how they are using it to positively or negatively contribute to their own health and the health of others. Students need to be taught what it means to be a &quot;digitally literate&quot; person and think about the consequences (whether positive or negative) of their technology use." id="239" name="Shape 239" title="Digital Literacy Rap">
            <a:hlinkClick r:id="rId3"/>
          </p:cNvPr>
          <p:cNvPicPr preferRelativeResize="0"/>
          <p:nvPr/>
        </p:nvPicPr>
        <p:blipFill>
          <a:blip r:embed="rId4">
            <a:alphaModFix/>
          </a:blip>
          <a:stretch>
            <a:fillRect/>
          </a:stretch>
        </p:blipFill>
        <p:spPr>
          <a:xfrm>
            <a:off x="404063" y="303050"/>
            <a:ext cx="8335876" cy="6251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type="title"/>
          </p:nvPr>
        </p:nvSpPr>
        <p:spPr>
          <a:xfrm>
            <a:off x="311700" y="2867850"/>
            <a:ext cx="8520600" cy="11223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b="1" lang="en-US" u="sng">
                <a:solidFill>
                  <a:schemeClr val="hlink"/>
                </a:solidFill>
                <a:latin typeface="Cambria"/>
                <a:ea typeface="Cambria"/>
                <a:cs typeface="Cambria"/>
                <a:sym typeface="Cambria"/>
                <a:hlinkClick r:id="rId3"/>
              </a:rPr>
              <a:t>Social Networking Reflection &amp; </a:t>
            </a:r>
            <a:endParaRPr b="1">
              <a:latin typeface="Cambria"/>
              <a:ea typeface="Cambria"/>
              <a:cs typeface="Cambria"/>
              <a:sym typeface="Cambria"/>
            </a:endParaRPr>
          </a:p>
          <a:p>
            <a:pPr indent="0" lvl="0" marL="0" rtl="0">
              <a:spcBef>
                <a:spcPts val="0"/>
              </a:spcBef>
              <a:spcAft>
                <a:spcPts val="0"/>
              </a:spcAft>
              <a:buNone/>
            </a:pPr>
            <a:r>
              <a:rPr b="1" lang="en-US" u="sng">
                <a:solidFill>
                  <a:schemeClr val="hlink"/>
                </a:solidFill>
                <a:latin typeface="Cambria"/>
                <a:ea typeface="Cambria"/>
                <a:cs typeface="Cambria"/>
                <a:sym typeface="Cambria"/>
                <a:hlinkClick r:id="rId4"/>
              </a:rPr>
              <a:t>Advocacy Campaign</a:t>
            </a:r>
            <a:endParaRPr b="1">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title"/>
          </p:nvPr>
        </p:nvSpPr>
        <p:spPr>
          <a:xfrm>
            <a:off x="311700" y="2867850"/>
            <a:ext cx="8520600" cy="11223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b="1" lang="en-US">
                <a:latin typeface="Cambria"/>
                <a:ea typeface="Cambria"/>
                <a:cs typeface="Cambria"/>
                <a:sym typeface="Cambria"/>
              </a:rPr>
              <a:t>In what ways does social networking positively affect peer relationships?</a:t>
            </a:r>
            <a:endParaRPr b="1">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311700" y="2867850"/>
            <a:ext cx="8520600" cy="11223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b="1" lang="en-US">
                <a:latin typeface="Cambria"/>
                <a:ea typeface="Cambria"/>
                <a:cs typeface="Cambria"/>
                <a:sym typeface="Cambria"/>
              </a:rPr>
              <a:t>In what ways does social networking negatively affect peer relationships?</a:t>
            </a:r>
            <a:endParaRPr b="1">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300"/>
              <a:buFont typeface="Calibri"/>
              <a:buNone/>
            </a:pPr>
            <a:r>
              <a:rPr b="1" i="0" lang="en-US" sz="3300" u="none" cap="none" strike="noStrike">
                <a:solidFill>
                  <a:schemeClr val="dk1"/>
                </a:solidFill>
                <a:latin typeface="Calibri"/>
                <a:ea typeface="Calibri"/>
                <a:cs typeface="Calibri"/>
                <a:sym typeface="Calibri"/>
              </a:rPr>
              <a:t>                      </a:t>
            </a:r>
            <a:r>
              <a:rPr b="1" i="0" lang="en-US" sz="4800" u="none" cap="none" strike="noStrike">
                <a:solidFill>
                  <a:schemeClr val="dk1"/>
                </a:solidFill>
                <a:latin typeface="Overlock"/>
                <a:ea typeface="Overlock"/>
                <a:cs typeface="Overlock"/>
                <a:sym typeface="Overlock"/>
              </a:rPr>
              <a:t>Social Media</a:t>
            </a:r>
            <a:br>
              <a:rPr b="0" i="0" lang="en-US" sz="3300" u="none" cap="none" strike="noStrike">
                <a:solidFill>
                  <a:schemeClr val="dk1"/>
                </a:solidFill>
                <a:latin typeface="Calibri"/>
                <a:ea typeface="Calibri"/>
                <a:cs typeface="Calibri"/>
                <a:sym typeface="Calibri"/>
              </a:rPr>
            </a:br>
            <a:r>
              <a:rPr b="0" i="0" lang="en-US" sz="3300" u="none" cap="none" strike="noStrike">
                <a:solidFill>
                  <a:schemeClr val="dk1"/>
                </a:solidFill>
                <a:latin typeface="Calibri"/>
                <a:ea typeface="Calibri"/>
                <a:cs typeface="Calibri"/>
                <a:sym typeface="Calibri"/>
              </a:rPr>
              <a:t>         </a:t>
            </a:r>
            <a:r>
              <a:rPr b="0" i="0" lang="en-US" sz="3300" u="sng" cap="none" strike="noStrike">
                <a:solidFill>
                  <a:schemeClr val="dk1"/>
                </a:solidFill>
                <a:latin typeface="Calibri"/>
                <a:ea typeface="Calibri"/>
                <a:cs typeface="Calibri"/>
                <a:sym typeface="Calibri"/>
              </a:rPr>
              <a:t>Pros</a:t>
            </a:r>
            <a:r>
              <a:rPr b="0" i="0" lang="en-US" sz="3300" u="none" cap="none" strike="noStrike">
                <a:solidFill>
                  <a:schemeClr val="dk1"/>
                </a:solidFill>
                <a:latin typeface="Calibri"/>
                <a:ea typeface="Calibri"/>
                <a:cs typeface="Calibri"/>
                <a:sym typeface="Calibri"/>
              </a:rPr>
              <a:t>                                 </a:t>
            </a:r>
            <a:r>
              <a:rPr b="0" i="0" lang="en-US" sz="3300" u="sng" cap="none" strike="noStrike">
                <a:solidFill>
                  <a:schemeClr val="dk1"/>
                </a:solidFill>
                <a:latin typeface="Calibri"/>
                <a:ea typeface="Calibri"/>
                <a:cs typeface="Calibri"/>
                <a:sym typeface="Calibri"/>
              </a:rPr>
              <a:t>Cons</a:t>
            </a:r>
            <a:endParaRPr b="0" i="0" sz="3300" u="sng" cap="none" strike="noStrike">
              <a:solidFill>
                <a:schemeClr val="dk1"/>
              </a:solidFill>
              <a:latin typeface="Calibri"/>
              <a:ea typeface="Calibri"/>
              <a:cs typeface="Calibri"/>
              <a:sym typeface="Calibri"/>
            </a:endParaRPr>
          </a:p>
        </p:txBody>
      </p:sp>
      <p:sp>
        <p:nvSpPr>
          <p:cNvPr id="99" name="Shape 99"/>
          <p:cNvSpPr txBox="1"/>
          <p:nvPr>
            <p:ph idx="1" type="body"/>
          </p:nvPr>
        </p:nvSpPr>
        <p:spPr>
          <a:xfrm>
            <a:off x="457200" y="1600200"/>
            <a:ext cx="4038600" cy="51054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Stimulates creativity</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Connect with family and friends (old &amp; new)</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See what people are doing</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Feelings of affirmation &amp; support</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Freedom/independence</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Self Exposure/Career Promotion</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A place for activism</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Helps with homework</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Communication</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Networking (LinkedIn)</a:t>
            </a:r>
            <a:endParaRPr/>
          </a:p>
          <a:p>
            <a:pPr indent="0" lvl="0" marL="0" marR="0" rtl="0" algn="l">
              <a:lnSpc>
                <a:spcPct val="90000"/>
              </a:lnSpc>
              <a:spcBef>
                <a:spcPts val="75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171450" lvl="0" marL="171450" marR="0" rtl="0" algn="l">
              <a:lnSpc>
                <a:spcPct val="90000"/>
              </a:lnSpc>
              <a:spcBef>
                <a:spcPts val="75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171450" lvl="0" marL="171450" marR="0" rtl="0" algn="l">
              <a:lnSpc>
                <a:spcPct val="90000"/>
              </a:lnSpc>
              <a:spcBef>
                <a:spcPts val="750"/>
              </a:spcBef>
              <a:spcAft>
                <a:spcPts val="160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100" name="Shape 100"/>
          <p:cNvSpPr txBox="1"/>
          <p:nvPr>
            <p:ph idx="2" type="body"/>
          </p:nvPr>
        </p:nvSpPr>
        <p:spPr>
          <a:xfrm>
            <a:off x="4590288" y="1600200"/>
            <a:ext cx="4038600" cy="48768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Emotional detachment/escapism</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Self-Exposure (TMI)</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Is it all truthful?</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 Info is archived (college/employer)</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Cyberbullying</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Social Combat</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Peer pressure </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Purposeful Exclusion</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Identity theft</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Online Predators</a:t>
            </a:r>
            <a:endParaRPr/>
          </a:p>
          <a:p>
            <a:pPr indent="-171450" lvl="0" marL="171450" marR="0" rtl="0" algn="l">
              <a:lnSpc>
                <a:spcPct val="90000"/>
              </a:lnSpc>
              <a:spcBef>
                <a:spcPts val="750"/>
              </a:spcBef>
              <a:spcAft>
                <a:spcPts val="160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Addiction / Less Sleep</a:t>
            </a:r>
            <a:endParaRPr b="0" i="0" sz="21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373092"/>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US"/>
              <a:t>When using social media, I want to see if my posts are getting likes and comments?</a:t>
            </a:r>
            <a:endParaRPr b="1"/>
          </a:p>
        </p:txBody>
      </p:sp>
      <p:sp>
        <p:nvSpPr>
          <p:cNvPr id="107" name="Shape 107"/>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AutoNum type="alphaUcPeriod"/>
            </a:pPr>
            <a:r>
              <a:rPr lang="en-US" sz="2400"/>
              <a:t>Yes</a:t>
            </a:r>
            <a:endParaRPr sz="2400"/>
          </a:p>
          <a:p>
            <a:pPr indent="-381000" lvl="0" marL="457200" rtl="0">
              <a:spcBef>
                <a:spcPts val="0"/>
              </a:spcBef>
              <a:spcAft>
                <a:spcPts val="0"/>
              </a:spcAft>
              <a:buSzPts val="2400"/>
              <a:buAutoNum type="alphaUcPeriod"/>
            </a:pPr>
            <a:r>
              <a:rPr lang="en-US" sz="2400"/>
              <a:t>No</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394ED"/>
        </a:solidFill>
      </p:bgPr>
    </p:bg>
    <p:spTree>
      <p:nvGrpSpPr>
        <p:cNvPr id="111" name="Shape 111"/>
        <p:cNvGrpSpPr/>
        <p:nvPr/>
      </p:nvGrpSpPr>
      <p:grpSpPr>
        <a:xfrm>
          <a:off x="0" y="0"/>
          <a:ext cx="0" cy="0"/>
          <a:chOff x="0" y="0"/>
          <a:chExt cx="0" cy="0"/>
        </a:xfrm>
      </p:grpSpPr>
      <p:sp>
        <p:nvSpPr>
          <p:cNvPr id="112" name="Shape 112"/>
          <p:cNvSpPr txBox="1"/>
          <p:nvPr>
            <p:ph type="title"/>
          </p:nvPr>
        </p:nvSpPr>
        <p:spPr>
          <a:xfrm>
            <a:off x="762000" y="5181600"/>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Calibri"/>
              <a:buNone/>
            </a:pPr>
            <a:r>
              <a:rPr b="0" i="0" lang="en-US" sz="4000" u="none" cap="none" strike="noStrike">
                <a:solidFill>
                  <a:schemeClr val="lt1"/>
                </a:solidFill>
                <a:latin typeface="Calibri"/>
                <a:ea typeface="Calibri"/>
                <a:cs typeface="Calibri"/>
                <a:sym typeface="Calibri"/>
              </a:rPr>
              <a:t>61% said, </a:t>
            </a:r>
            <a:r>
              <a:rPr b="0" i="1" lang="en-US" sz="4000" u="none" cap="none" strike="noStrike">
                <a:solidFill>
                  <a:schemeClr val="lt1"/>
                </a:solidFill>
                <a:latin typeface="Calibri"/>
                <a:ea typeface="Calibri"/>
                <a:cs typeface="Calibri"/>
                <a:sym typeface="Calibri"/>
              </a:rPr>
              <a:t>I want to see if my posts are getting likes and comments.</a:t>
            </a:r>
            <a:endParaRPr b="0" i="0" sz="4000" u="none" cap="none" strike="noStrike">
              <a:solidFill>
                <a:schemeClr val="lt1"/>
              </a:solidFill>
              <a:latin typeface="Calibri"/>
              <a:ea typeface="Calibri"/>
              <a:cs typeface="Calibri"/>
              <a:sym typeface="Calibri"/>
            </a:endParaRPr>
          </a:p>
        </p:txBody>
      </p:sp>
      <p:pic>
        <p:nvPicPr>
          <p:cNvPr id="113" name="Shape 113"/>
          <p:cNvPicPr preferRelativeResize="0"/>
          <p:nvPr/>
        </p:nvPicPr>
        <p:blipFill rotWithShape="1">
          <a:blip r:embed="rId3">
            <a:alphaModFix/>
          </a:blip>
          <a:srcRect b="0" l="0" r="0" t="0"/>
          <a:stretch/>
        </p:blipFill>
        <p:spPr>
          <a:xfrm>
            <a:off x="0" y="-381000"/>
            <a:ext cx="9144000" cy="5145578"/>
          </a:xfrm>
          <a:prstGeom prst="rect">
            <a:avLst/>
          </a:prstGeom>
          <a:noFill/>
          <a:ln>
            <a:noFill/>
          </a:ln>
        </p:spPr>
      </p:pic>
      <p:pic>
        <p:nvPicPr>
          <p:cNvPr id="114" name="Shape 114"/>
          <p:cNvPicPr preferRelativeResize="0"/>
          <p:nvPr/>
        </p:nvPicPr>
        <p:blipFill rotWithShape="1">
          <a:blip r:embed="rId4">
            <a:alphaModFix/>
          </a:blip>
          <a:srcRect b="0" l="0" r="0" t="0"/>
          <a:stretch/>
        </p:blipFill>
        <p:spPr>
          <a:xfrm>
            <a:off x="8196048" y="6324600"/>
            <a:ext cx="947952" cy="533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373092"/>
            <a:ext cx="8520600" cy="76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US"/>
              <a:t>When using social media, I want to make sure no one is saying mean things about me.</a:t>
            </a:r>
            <a:endParaRPr b="1"/>
          </a:p>
        </p:txBody>
      </p:sp>
      <p:sp>
        <p:nvSpPr>
          <p:cNvPr id="121" name="Shape 121"/>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AutoNum type="alphaUcPeriod"/>
            </a:pPr>
            <a:r>
              <a:rPr lang="en-US" sz="2400"/>
              <a:t>Yes</a:t>
            </a:r>
            <a:endParaRPr sz="2400"/>
          </a:p>
          <a:p>
            <a:pPr indent="-381000" lvl="0" marL="457200" rtl="0">
              <a:spcBef>
                <a:spcPts val="0"/>
              </a:spcBef>
              <a:spcAft>
                <a:spcPts val="0"/>
              </a:spcAft>
              <a:buSzPts val="2400"/>
              <a:buAutoNum type="alphaUcPeriod"/>
            </a:pPr>
            <a:r>
              <a:rPr lang="en-US" sz="2400"/>
              <a:t>No</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394ED"/>
        </a:solidFill>
      </p:bgPr>
    </p:bg>
    <p:spTree>
      <p:nvGrpSpPr>
        <p:cNvPr id="125" name="Shape 125"/>
        <p:cNvGrpSpPr/>
        <p:nvPr/>
      </p:nvGrpSpPr>
      <p:grpSpPr>
        <a:xfrm>
          <a:off x="0" y="0"/>
          <a:ext cx="0" cy="0"/>
          <a:chOff x="0" y="0"/>
          <a:chExt cx="0" cy="0"/>
        </a:xfrm>
      </p:grpSpPr>
      <p:sp>
        <p:nvSpPr>
          <p:cNvPr id="126" name="Shape 126"/>
          <p:cNvSpPr txBox="1"/>
          <p:nvPr>
            <p:ph type="title"/>
          </p:nvPr>
        </p:nvSpPr>
        <p:spPr>
          <a:xfrm>
            <a:off x="762000" y="5181600"/>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Calibri"/>
              <a:buNone/>
            </a:pPr>
            <a:r>
              <a:rPr b="0" i="0" lang="en-US" sz="4000" u="none" cap="none" strike="noStrike">
                <a:solidFill>
                  <a:schemeClr val="lt1"/>
                </a:solidFill>
                <a:latin typeface="Calibri"/>
                <a:ea typeface="Calibri"/>
                <a:cs typeface="Calibri"/>
                <a:sym typeface="Calibri"/>
              </a:rPr>
              <a:t>21% said, </a:t>
            </a:r>
            <a:r>
              <a:rPr b="0" i="1" lang="en-US" sz="4000" u="none" cap="none" strike="noStrike">
                <a:solidFill>
                  <a:schemeClr val="lt1"/>
                </a:solidFill>
                <a:latin typeface="Calibri"/>
                <a:ea typeface="Calibri"/>
                <a:cs typeface="Calibri"/>
                <a:sym typeface="Calibri"/>
              </a:rPr>
              <a:t>I want to make sure no one is saying mean things about me.</a:t>
            </a:r>
            <a:endParaRPr b="0" i="0" sz="4000" u="none" cap="none" strike="noStrike">
              <a:solidFill>
                <a:schemeClr val="lt1"/>
              </a:solidFill>
              <a:latin typeface="Calibri"/>
              <a:ea typeface="Calibri"/>
              <a:cs typeface="Calibri"/>
              <a:sym typeface="Calibri"/>
            </a:endParaRPr>
          </a:p>
        </p:txBody>
      </p:sp>
      <p:pic>
        <p:nvPicPr>
          <p:cNvPr id="127" name="Shape 127"/>
          <p:cNvPicPr preferRelativeResize="0"/>
          <p:nvPr/>
        </p:nvPicPr>
        <p:blipFill rotWithShape="1">
          <a:blip r:embed="rId3">
            <a:alphaModFix/>
          </a:blip>
          <a:srcRect b="0" l="0" r="0" t="0"/>
          <a:stretch/>
        </p:blipFill>
        <p:spPr>
          <a:xfrm>
            <a:off x="0" y="-381000"/>
            <a:ext cx="9144000" cy="5145578"/>
          </a:xfrm>
          <a:prstGeom prst="rect">
            <a:avLst/>
          </a:prstGeom>
          <a:noFill/>
          <a:ln>
            <a:noFill/>
          </a:ln>
        </p:spPr>
      </p:pic>
      <p:pic>
        <p:nvPicPr>
          <p:cNvPr id="128" name="Shape 128"/>
          <p:cNvPicPr preferRelativeResize="0"/>
          <p:nvPr/>
        </p:nvPicPr>
        <p:blipFill rotWithShape="1">
          <a:blip r:embed="rId4">
            <a:alphaModFix/>
          </a:blip>
          <a:srcRect b="0" l="0" r="0" t="0"/>
          <a:stretch/>
        </p:blipFill>
        <p:spPr>
          <a:xfrm>
            <a:off x="8196048" y="6324600"/>
            <a:ext cx="947952" cy="533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