
<file path=[Content_Types].xml><?xml version="1.0" encoding="utf-8"?>
<Types xmlns="http://schemas.openxmlformats.org/package/2006/content-types">
  <Default Extension="xml" ContentType="application/xml"/>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6"/>
  </p:notesMasterIdLst>
  <p:sldIdLst>
    <p:sldId id="256" r:id="rId2"/>
    <p:sldId id="257" r:id="rId3"/>
    <p:sldId id="258" r:id="rId4"/>
    <p:sldId id="312" r:id="rId5"/>
    <p:sldId id="313" r:id="rId6"/>
    <p:sldId id="314" r:id="rId7"/>
    <p:sldId id="315" r:id="rId8"/>
    <p:sldId id="31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showComments="0">
  <p:normalViewPr>
    <p:restoredLeft sz="15208"/>
    <p:restoredTop sz="94641"/>
  </p:normalViewPr>
  <p:slideViewPr>
    <p:cSldViewPr snapToGrid="0">
      <p:cViewPr varScale="1">
        <p:scale>
          <a:sx n="122" d="100"/>
          <a:sy n="122" d="100"/>
        </p:scale>
        <p:origin x="200" y="94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519c8935cc_0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519c8935cc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51ea7601ce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51ea7601ce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51ea7601ce_1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51ea7601ce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51ea7601ce_1_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51ea7601ce_1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51ea7601ce_1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51ea7601ce_1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51ea7601ce_1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51ea7601ce_1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51ea7601ce_1_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51ea7601ce_1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519c8935cc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519c8935cc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43ecff841f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43ecff841f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434520975a_0_1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434520975a_0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434520975a_0_1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434520975a_0_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434520975a_0_1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434520975a_0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519c8935cc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519c8935cc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43ecff841f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43ecff841f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519c8935cc_0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519c8935cc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434520975a_0_1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434520975a_0_1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434520975a_0_2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434520975a_0_2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gdb371c734_0_1:notes"/>
          <p:cNvSpPr>
            <a:spLocks noGrp="1" noRot="1" noChangeAspect="1"/>
          </p:cNvSpPr>
          <p:nvPr>
            <p:ph type="sldImg" idx="2"/>
          </p:nvPr>
        </p:nvSpPr>
        <p:spPr>
          <a:xfrm>
            <a:off x="423863" y="762000"/>
            <a:ext cx="6772275"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3" name="Google Shape;433;gdb371c734_0_1: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66"/>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i409:notes"/>
          <p:cNvSpPr>
            <a:spLocks noGrp="1" noRot="1" noChangeAspect="1"/>
          </p:cNvSpPr>
          <p:nvPr>
            <p:ph type="sldImg" idx="2"/>
          </p:nvPr>
        </p:nvSpPr>
        <p:spPr>
          <a:xfrm>
            <a:off x="423863" y="762000"/>
            <a:ext cx="6772275"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4" name="Google Shape;444;i409: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66"/>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i429:notes"/>
          <p:cNvSpPr>
            <a:spLocks noGrp="1" noRot="1" noChangeAspect="1"/>
          </p:cNvSpPr>
          <p:nvPr>
            <p:ph type="sldImg" idx="2"/>
          </p:nvPr>
        </p:nvSpPr>
        <p:spPr>
          <a:xfrm>
            <a:off x="423863" y="762000"/>
            <a:ext cx="6772275"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7" name="Google Shape;457;i429: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66"/>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i440:notes"/>
          <p:cNvSpPr>
            <a:spLocks noGrp="1" noRot="1" noChangeAspect="1"/>
          </p:cNvSpPr>
          <p:nvPr>
            <p:ph type="sldImg" idx="2"/>
          </p:nvPr>
        </p:nvSpPr>
        <p:spPr>
          <a:xfrm>
            <a:off x="423863" y="762000"/>
            <a:ext cx="6772275"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0" name="Google Shape;470;i440: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66"/>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i467:notes"/>
          <p:cNvSpPr>
            <a:spLocks noGrp="1" noRot="1" noChangeAspect="1"/>
          </p:cNvSpPr>
          <p:nvPr>
            <p:ph type="sldImg" idx="2"/>
          </p:nvPr>
        </p:nvSpPr>
        <p:spPr>
          <a:xfrm>
            <a:off x="423863" y="762000"/>
            <a:ext cx="6772275" cy="381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3" name="Google Shape;503;i467:notes"/>
          <p:cNvSpPr txBox="1">
            <a:spLocks noGrp="1"/>
          </p:cNvSpPr>
          <p:nvPr>
            <p:ph type="body" idx="1"/>
          </p:nvPr>
        </p:nvSpPr>
        <p:spPr>
          <a:xfrm>
            <a:off x="762000" y="4826000"/>
            <a:ext cx="6096000" cy="457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66"/>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434520975a_0_1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434520975a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flipH="1">
            <a:off x="8246400" y="4245925"/>
            <a:ext cx="897600" cy="897600"/>
          </a:xfrm>
          <a:prstGeom prst="rtTriangl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8246400" y="4245875"/>
            <a:ext cx="897600" cy="897600"/>
          </a:xfrm>
          <a:prstGeom prst="round1Rect">
            <a:avLst>
              <a:gd name="adj" fmla="val 16667"/>
            </a:avLst>
          </a:prstGeom>
          <a:solidFill>
            <a:schemeClr val="lt1">
              <a:alpha val="680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390525" y="1819275"/>
            <a:ext cx="8222100" cy="933600"/>
          </a:xfrm>
          <a:prstGeom prst="rect">
            <a:avLst/>
          </a:prstGeom>
        </p:spPr>
        <p:txBody>
          <a:bodyPr spcFirstLastPara="1" wrap="square" lIns="91425" tIns="91425" rIns="91425" bIns="91425" anchor="b"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13" name="Google Shape;13;p2"/>
          <p:cNvSpPr txBox="1">
            <a:spLocks noGrp="1"/>
          </p:cNvSpPr>
          <p:nvPr>
            <p:ph type="subTitle" idx="1"/>
          </p:nvPr>
        </p:nvSpPr>
        <p:spPr>
          <a:xfrm>
            <a:off x="390525" y="2789130"/>
            <a:ext cx="8222100" cy="432900"/>
          </a:xfrm>
          <a:prstGeom prst="rect">
            <a:avLst/>
          </a:prstGeom>
        </p:spPr>
        <p:txBody>
          <a:bodyPr spcFirstLastPara="1" wrap="square" lIns="91425" tIns="91425" rIns="91425" bIns="91425" anchor="t" anchorCtr="0"/>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14" name="Google Shape;14;p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4"/>
        </a:solidFill>
        <a:effectLst/>
      </p:bgPr>
    </p:bg>
    <p:spTree>
      <p:nvGrpSpPr>
        <p:cNvPr id="1" name="Shape 57"/>
        <p:cNvGrpSpPr/>
        <p:nvPr/>
      </p:nvGrpSpPr>
      <p:grpSpPr>
        <a:xfrm>
          <a:off x="0" y="0"/>
          <a:ext cx="0" cy="0"/>
          <a:chOff x="0" y="0"/>
          <a:chExt cx="0" cy="0"/>
        </a:xfrm>
      </p:grpSpPr>
      <p:sp>
        <p:nvSpPr>
          <p:cNvPr id="58" name="Google Shape;58;p11"/>
          <p:cNvSpPr txBox="1">
            <a:spLocks noGrp="1"/>
          </p:cNvSpPr>
          <p:nvPr>
            <p:ph type="title" hasCustomPrompt="1"/>
          </p:nvPr>
        </p:nvSpPr>
        <p:spPr>
          <a:xfrm>
            <a:off x="475500" y="1258525"/>
            <a:ext cx="8222100" cy="1963500"/>
          </a:xfrm>
          <a:prstGeom prst="rect">
            <a:avLst/>
          </a:prstGeom>
        </p:spPr>
        <p:txBody>
          <a:bodyPr spcFirstLastPara="1" wrap="square" lIns="91425" tIns="91425" rIns="91425" bIns="91425" anchor="b" anchorCtr="0"/>
          <a:lstStyle>
            <a:lvl1pPr lvl="0" algn="ctr">
              <a:spcBef>
                <a:spcPts val="0"/>
              </a:spcBef>
              <a:spcAft>
                <a:spcPts val="0"/>
              </a:spcAft>
              <a:buClr>
                <a:schemeClr val="dk2"/>
              </a:buClr>
              <a:buSzPts val="12000"/>
              <a:buNone/>
              <a:defRPr sz="12000">
                <a:solidFill>
                  <a:schemeClr val="dk2"/>
                </a:solidFill>
              </a:defRPr>
            </a:lvl1pPr>
            <a:lvl2pPr lvl="1" algn="ctr">
              <a:spcBef>
                <a:spcPts val="0"/>
              </a:spcBef>
              <a:spcAft>
                <a:spcPts val="0"/>
              </a:spcAft>
              <a:buClr>
                <a:schemeClr val="dk2"/>
              </a:buClr>
              <a:buSzPts val="12000"/>
              <a:buNone/>
              <a:defRPr sz="12000">
                <a:solidFill>
                  <a:schemeClr val="dk2"/>
                </a:solidFill>
              </a:defRPr>
            </a:lvl2pPr>
            <a:lvl3pPr lvl="2" algn="ctr">
              <a:spcBef>
                <a:spcPts val="0"/>
              </a:spcBef>
              <a:spcAft>
                <a:spcPts val="0"/>
              </a:spcAft>
              <a:buClr>
                <a:schemeClr val="dk2"/>
              </a:buClr>
              <a:buSzPts val="12000"/>
              <a:buNone/>
              <a:defRPr sz="12000">
                <a:solidFill>
                  <a:schemeClr val="dk2"/>
                </a:solidFill>
              </a:defRPr>
            </a:lvl3pPr>
            <a:lvl4pPr lvl="3" algn="ctr">
              <a:spcBef>
                <a:spcPts val="0"/>
              </a:spcBef>
              <a:spcAft>
                <a:spcPts val="0"/>
              </a:spcAft>
              <a:buClr>
                <a:schemeClr val="dk2"/>
              </a:buClr>
              <a:buSzPts val="12000"/>
              <a:buNone/>
              <a:defRPr sz="12000">
                <a:solidFill>
                  <a:schemeClr val="dk2"/>
                </a:solidFill>
              </a:defRPr>
            </a:lvl4pPr>
            <a:lvl5pPr lvl="4" algn="ctr">
              <a:spcBef>
                <a:spcPts val="0"/>
              </a:spcBef>
              <a:spcAft>
                <a:spcPts val="0"/>
              </a:spcAft>
              <a:buClr>
                <a:schemeClr val="dk2"/>
              </a:buClr>
              <a:buSzPts val="12000"/>
              <a:buNone/>
              <a:defRPr sz="12000">
                <a:solidFill>
                  <a:schemeClr val="dk2"/>
                </a:solidFill>
              </a:defRPr>
            </a:lvl5pPr>
            <a:lvl6pPr lvl="5" algn="ctr">
              <a:spcBef>
                <a:spcPts val="0"/>
              </a:spcBef>
              <a:spcAft>
                <a:spcPts val="0"/>
              </a:spcAft>
              <a:buClr>
                <a:schemeClr val="dk2"/>
              </a:buClr>
              <a:buSzPts val="12000"/>
              <a:buNone/>
              <a:defRPr sz="12000">
                <a:solidFill>
                  <a:schemeClr val="dk2"/>
                </a:solidFill>
              </a:defRPr>
            </a:lvl6pPr>
            <a:lvl7pPr lvl="6" algn="ctr">
              <a:spcBef>
                <a:spcPts val="0"/>
              </a:spcBef>
              <a:spcAft>
                <a:spcPts val="0"/>
              </a:spcAft>
              <a:buClr>
                <a:schemeClr val="dk2"/>
              </a:buClr>
              <a:buSzPts val="12000"/>
              <a:buNone/>
              <a:defRPr sz="12000">
                <a:solidFill>
                  <a:schemeClr val="dk2"/>
                </a:solidFill>
              </a:defRPr>
            </a:lvl7pPr>
            <a:lvl8pPr lvl="7" algn="ctr">
              <a:spcBef>
                <a:spcPts val="0"/>
              </a:spcBef>
              <a:spcAft>
                <a:spcPts val="0"/>
              </a:spcAft>
              <a:buClr>
                <a:schemeClr val="dk2"/>
              </a:buClr>
              <a:buSzPts val="12000"/>
              <a:buNone/>
              <a:defRPr sz="12000">
                <a:solidFill>
                  <a:schemeClr val="dk2"/>
                </a:solidFill>
              </a:defRPr>
            </a:lvl8pPr>
            <a:lvl9pPr lvl="8" algn="ctr">
              <a:spcBef>
                <a:spcPts val="0"/>
              </a:spcBef>
              <a:spcAft>
                <a:spcPts val="0"/>
              </a:spcAft>
              <a:buClr>
                <a:schemeClr val="dk2"/>
              </a:buClr>
              <a:buSzPts val="12000"/>
              <a:buNone/>
              <a:defRPr sz="12000">
                <a:solidFill>
                  <a:schemeClr val="dk2"/>
                </a:solidFill>
              </a:defRPr>
            </a:lvl9pPr>
          </a:lstStyle>
          <a:p>
            <a:r>
              <a:t>xx%</a:t>
            </a:r>
          </a:p>
        </p:txBody>
      </p:sp>
      <p:sp>
        <p:nvSpPr>
          <p:cNvPr id="59" name="Google Shape;59;p11"/>
          <p:cNvSpPr txBox="1">
            <a:spLocks noGrp="1"/>
          </p:cNvSpPr>
          <p:nvPr>
            <p:ph type="body" idx="1"/>
          </p:nvPr>
        </p:nvSpPr>
        <p:spPr>
          <a:xfrm>
            <a:off x="475500" y="3304625"/>
            <a:ext cx="82221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60" name="Google Shape;60;p11"/>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4"/>
        </a:solidFill>
        <a:effectLst/>
      </p:bgPr>
    </p:bg>
    <p:spTree>
      <p:nvGrpSpPr>
        <p:cNvPr id="1" name="Shape 61"/>
        <p:cNvGrpSpPr/>
        <p:nvPr/>
      </p:nvGrpSpPr>
      <p:grpSpPr>
        <a:xfrm>
          <a:off x="0" y="0"/>
          <a:ext cx="0" cy="0"/>
          <a:chOff x="0" y="0"/>
          <a:chExt cx="0" cy="0"/>
        </a:xfrm>
      </p:grpSpPr>
      <p:sp>
        <p:nvSpPr>
          <p:cNvPr id="62" name="Google Shape;62;p1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460950" y="2065350"/>
            <a:ext cx="8222100" cy="1012800"/>
          </a:xfrm>
          <a:prstGeom prst="rect">
            <a:avLst/>
          </a:prstGeom>
        </p:spPr>
        <p:txBody>
          <a:bodyPr spcFirstLastPara="1" wrap="square" lIns="91425" tIns="91425" rIns="91425" bIns="91425" anchor="ctr" anchorCtr="0"/>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17" name="Google Shape;17;p3"/>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4"/>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2" name="Google Shape;22;p4"/>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3" name="Google Shape;23;p4"/>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5"/>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5"/>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8" name="Google Shape;28;p5"/>
          <p:cNvSpPr txBox="1">
            <a:spLocks noGrp="1"/>
          </p:cNvSpPr>
          <p:nvPr>
            <p:ph type="body" idx="1"/>
          </p:nvPr>
        </p:nvSpPr>
        <p:spPr>
          <a:xfrm>
            <a:off x="471900" y="1919075"/>
            <a:ext cx="3999900" cy="2710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9" name="Google Shape;29;p5"/>
          <p:cNvSpPr txBox="1">
            <a:spLocks noGrp="1"/>
          </p:cNvSpPr>
          <p:nvPr>
            <p:ph type="body" idx="2"/>
          </p:nvPr>
        </p:nvSpPr>
        <p:spPr>
          <a:xfrm>
            <a:off x="4694250" y="1919075"/>
            <a:ext cx="3999900" cy="2710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0" name="Google Shape;30;p5"/>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6"/>
          <p:cNvSpPr/>
          <p:nvPr/>
        </p:nvSpPr>
        <p:spPr>
          <a:xfrm rot="10800000" flipH="1">
            <a:off x="0" y="656400"/>
            <a:ext cx="9144000" cy="448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6"/>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6"/>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lstStyle>
            <a:lvl1pPr lvl="0">
              <a:spcBef>
                <a:spcPts val="0"/>
              </a:spcBef>
              <a:spcAft>
                <a:spcPts val="0"/>
              </a:spcAft>
              <a:buSzPts val="1800"/>
              <a:buNone/>
              <a:defRPr sz="18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35" name="Google Shape;35;p6"/>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sp>
        <p:nvSpPr>
          <p:cNvPr id="37" name="Google Shape;37;p7"/>
          <p:cNvSpPr txBox="1"/>
          <p:nvPr/>
        </p:nvSpPr>
        <p:spPr>
          <a:xfrm rot="10800000" flipH="1">
            <a:off x="3276600" y="25"/>
            <a:ext cx="58674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7"/>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7"/>
          <p:cNvSpPr txBox="1">
            <a:spLocks noGrp="1"/>
          </p:cNvSpPr>
          <p:nvPr>
            <p:ph type="title"/>
          </p:nvPr>
        </p:nvSpPr>
        <p:spPr>
          <a:xfrm>
            <a:off x="226078" y="357800"/>
            <a:ext cx="2808000" cy="9534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0" name="Google Shape;40;p7"/>
          <p:cNvSpPr txBox="1">
            <a:spLocks noGrp="1"/>
          </p:cNvSpPr>
          <p:nvPr>
            <p:ph type="body" idx="1"/>
          </p:nvPr>
        </p:nvSpPr>
        <p:spPr>
          <a:xfrm>
            <a:off x="226075" y="1465800"/>
            <a:ext cx="2808000" cy="3163500"/>
          </a:xfrm>
          <a:prstGeom prst="rect">
            <a:avLst/>
          </a:prstGeom>
        </p:spPr>
        <p:txBody>
          <a:bodyPr spcFirstLastPara="1" wrap="square" lIns="91425" tIns="91425" rIns="91425" bIns="91425" anchor="t" anchorCtr="0"/>
          <a:lstStyle>
            <a:lvl1pPr marL="457200" lvl="0" indent="-304800">
              <a:spcBef>
                <a:spcPts val="0"/>
              </a:spcBef>
              <a:spcAft>
                <a:spcPts val="0"/>
              </a:spcAft>
              <a:buClr>
                <a:schemeClr val="lt1"/>
              </a:buClr>
              <a:buSzPts val="1200"/>
              <a:buChar char="●"/>
              <a:defRPr sz="1200">
                <a:solidFill>
                  <a:schemeClr val="lt1"/>
                </a:solidFill>
              </a:defRPr>
            </a:lvl1pPr>
            <a:lvl2pPr marL="914400" lvl="1" indent="-304800">
              <a:spcBef>
                <a:spcPts val="1600"/>
              </a:spcBef>
              <a:spcAft>
                <a:spcPts val="0"/>
              </a:spcAft>
              <a:buClr>
                <a:schemeClr val="lt1"/>
              </a:buClr>
              <a:buSzPts val="1200"/>
              <a:buChar char="○"/>
              <a:defRPr sz="1200">
                <a:solidFill>
                  <a:schemeClr val="lt1"/>
                </a:solidFill>
              </a:defRPr>
            </a:lvl2pPr>
            <a:lvl3pPr marL="1371600" lvl="2" indent="-304800">
              <a:spcBef>
                <a:spcPts val="1600"/>
              </a:spcBef>
              <a:spcAft>
                <a:spcPts val="0"/>
              </a:spcAft>
              <a:buClr>
                <a:schemeClr val="lt1"/>
              </a:buClr>
              <a:buSzPts val="1200"/>
              <a:buChar char="■"/>
              <a:defRPr sz="1200">
                <a:solidFill>
                  <a:schemeClr val="lt1"/>
                </a:solidFill>
              </a:defRPr>
            </a:lvl3pPr>
            <a:lvl4pPr marL="1828800" lvl="3" indent="-304800">
              <a:spcBef>
                <a:spcPts val="1600"/>
              </a:spcBef>
              <a:spcAft>
                <a:spcPts val="0"/>
              </a:spcAft>
              <a:buClr>
                <a:schemeClr val="lt1"/>
              </a:buClr>
              <a:buSzPts val="1200"/>
              <a:buChar char="●"/>
              <a:defRPr sz="1200">
                <a:solidFill>
                  <a:schemeClr val="lt1"/>
                </a:solidFill>
              </a:defRPr>
            </a:lvl4pPr>
            <a:lvl5pPr marL="2286000" lvl="4" indent="-304800">
              <a:spcBef>
                <a:spcPts val="1600"/>
              </a:spcBef>
              <a:spcAft>
                <a:spcPts val="0"/>
              </a:spcAft>
              <a:buClr>
                <a:schemeClr val="lt1"/>
              </a:buClr>
              <a:buSzPts val="1200"/>
              <a:buChar char="○"/>
              <a:defRPr sz="1200">
                <a:solidFill>
                  <a:schemeClr val="lt1"/>
                </a:solidFill>
              </a:defRPr>
            </a:lvl5pPr>
            <a:lvl6pPr marL="2743200" lvl="5" indent="-304800">
              <a:spcBef>
                <a:spcPts val="1600"/>
              </a:spcBef>
              <a:spcAft>
                <a:spcPts val="0"/>
              </a:spcAft>
              <a:buClr>
                <a:schemeClr val="lt1"/>
              </a:buClr>
              <a:buSzPts val="1200"/>
              <a:buChar char="■"/>
              <a:defRPr sz="1200">
                <a:solidFill>
                  <a:schemeClr val="lt1"/>
                </a:solidFill>
              </a:defRPr>
            </a:lvl6pPr>
            <a:lvl7pPr marL="3200400" lvl="6" indent="-304800">
              <a:spcBef>
                <a:spcPts val="1600"/>
              </a:spcBef>
              <a:spcAft>
                <a:spcPts val="0"/>
              </a:spcAft>
              <a:buClr>
                <a:schemeClr val="lt1"/>
              </a:buClr>
              <a:buSzPts val="1200"/>
              <a:buChar char="●"/>
              <a:defRPr sz="1200">
                <a:solidFill>
                  <a:schemeClr val="lt1"/>
                </a:solidFill>
              </a:defRPr>
            </a:lvl7pPr>
            <a:lvl8pPr marL="3657600" lvl="7" indent="-304800">
              <a:spcBef>
                <a:spcPts val="1600"/>
              </a:spcBef>
              <a:spcAft>
                <a:spcPts val="0"/>
              </a:spcAft>
              <a:buClr>
                <a:schemeClr val="lt1"/>
              </a:buClr>
              <a:buSzPts val="1200"/>
              <a:buChar char="○"/>
              <a:defRPr sz="1200">
                <a:solidFill>
                  <a:schemeClr val="lt1"/>
                </a:solidFill>
              </a:defRPr>
            </a:lvl8pPr>
            <a:lvl9pPr marL="4114800" lvl="8" indent="-304800">
              <a:spcBef>
                <a:spcPts val="1600"/>
              </a:spcBef>
              <a:spcAft>
                <a:spcPts val="1600"/>
              </a:spcAft>
              <a:buClr>
                <a:schemeClr val="lt1"/>
              </a:buClr>
              <a:buSzPts val="1200"/>
              <a:buChar char="■"/>
              <a:defRPr sz="1200">
                <a:solidFill>
                  <a:schemeClr val="lt1"/>
                </a:solidFill>
              </a:defRPr>
            </a:lvl9pPr>
          </a:lstStyle>
          <a:p>
            <a:endParaRPr/>
          </a:p>
        </p:txBody>
      </p:sp>
      <p:sp>
        <p:nvSpPr>
          <p:cNvPr id="41" name="Google Shape;41;p7"/>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490250" y="488250"/>
            <a:ext cx="6227100" cy="4090800"/>
          </a:xfrm>
          <a:prstGeom prst="rect">
            <a:avLst/>
          </a:prstGeom>
        </p:spPr>
        <p:txBody>
          <a:bodyPr spcFirstLastPara="1" wrap="square" lIns="91425" tIns="91425" rIns="91425" bIns="91425" anchor="ctr" anchorCtr="0"/>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a:endParaRPr/>
          </a:p>
        </p:txBody>
      </p:sp>
      <p:sp>
        <p:nvSpPr>
          <p:cNvPr id="44" name="Google Shape;44;p8"/>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Google Shape;46;p9"/>
          <p:cNvSpPr/>
          <p:nvPr/>
        </p:nvSpPr>
        <p:spPr>
          <a:xfrm flipH="1">
            <a:off x="0" y="0"/>
            <a:ext cx="4572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9"/>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Clr>
                <a:schemeClr val="dk2"/>
              </a:buClr>
              <a:buSzPts val="4200"/>
              <a:buNone/>
              <a:defRPr sz="4200">
                <a:solidFill>
                  <a:schemeClr val="dk2"/>
                </a:solidFill>
              </a:defRPr>
            </a:lvl1pPr>
            <a:lvl2pPr lvl="1" algn="ctr">
              <a:spcBef>
                <a:spcPts val="0"/>
              </a:spcBef>
              <a:spcAft>
                <a:spcPts val="0"/>
              </a:spcAft>
              <a:buClr>
                <a:schemeClr val="dk2"/>
              </a:buClr>
              <a:buSzPts val="4200"/>
              <a:buNone/>
              <a:defRPr sz="4200">
                <a:solidFill>
                  <a:schemeClr val="dk2"/>
                </a:solidFill>
              </a:defRPr>
            </a:lvl2pPr>
            <a:lvl3pPr lvl="2" algn="ctr">
              <a:spcBef>
                <a:spcPts val="0"/>
              </a:spcBef>
              <a:spcAft>
                <a:spcPts val="0"/>
              </a:spcAft>
              <a:buClr>
                <a:schemeClr val="dk2"/>
              </a:buClr>
              <a:buSzPts val="4200"/>
              <a:buNone/>
              <a:defRPr sz="4200">
                <a:solidFill>
                  <a:schemeClr val="dk2"/>
                </a:solidFill>
              </a:defRPr>
            </a:lvl3pPr>
            <a:lvl4pPr lvl="3" algn="ctr">
              <a:spcBef>
                <a:spcPts val="0"/>
              </a:spcBef>
              <a:spcAft>
                <a:spcPts val="0"/>
              </a:spcAft>
              <a:buClr>
                <a:schemeClr val="dk2"/>
              </a:buClr>
              <a:buSzPts val="4200"/>
              <a:buNone/>
              <a:defRPr sz="4200">
                <a:solidFill>
                  <a:schemeClr val="dk2"/>
                </a:solidFill>
              </a:defRPr>
            </a:lvl4pPr>
            <a:lvl5pPr lvl="4" algn="ctr">
              <a:spcBef>
                <a:spcPts val="0"/>
              </a:spcBef>
              <a:spcAft>
                <a:spcPts val="0"/>
              </a:spcAft>
              <a:buClr>
                <a:schemeClr val="dk2"/>
              </a:buClr>
              <a:buSzPts val="4200"/>
              <a:buNone/>
              <a:defRPr sz="4200">
                <a:solidFill>
                  <a:schemeClr val="dk2"/>
                </a:solidFill>
              </a:defRPr>
            </a:lvl5pPr>
            <a:lvl6pPr lvl="5" algn="ctr">
              <a:spcBef>
                <a:spcPts val="0"/>
              </a:spcBef>
              <a:spcAft>
                <a:spcPts val="0"/>
              </a:spcAft>
              <a:buClr>
                <a:schemeClr val="dk2"/>
              </a:buClr>
              <a:buSzPts val="4200"/>
              <a:buNone/>
              <a:defRPr sz="4200">
                <a:solidFill>
                  <a:schemeClr val="dk2"/>
                </a:solidFill>
              </a:defRPr>
            </a:lvl6pPr>
            <a:lvl7pPr lvl="6" algn="ctr">
              <a:spcBef>
                <a:spcPts val="0"/>
              </a:spcBef>
              <a:spcAft>
                <a:spcPts val="0"/>
              </a:spcAft>
              <a:buClr>
                <a:schemeClr val="dk2"/>
              </a:buClr>
              <a:buSzPts val="4200"/>
              <a:buNone/>
              <a:defRPr sz="4200">
                <a:solidFill>
                  <a:schemeClr val="dk2"/>
                </a:solidFill>
              </a:defRPr>
            </a:lvl7pPr>
            <a:lvl8pPr lvl="7" algn="ctr">
              <a:spcBef>
                <a:spcPts val="0"/>
              </a:spcBef>
              <a:spcAft>
                <a:spcPts val="0"/>
              </a:spcAft>
              <a:buClr>
                <a:schemeClr val="dk2"/>
              </a:buClr>
              <a:buSzPts val="4200"/>
              <a:buNone/>
              <a:defRPr sz="4200">
                <a:solidFill>
                  <a:schemeClr val="dk2"/>
                </a:solidFill>
              </a:defRPr>
            </a:lvl8pPr>
            <a:lvl9pPr lvl="8" algn="ctr">
              <a:spcBef>
                <a:spcPts val="0"/>
              </a:spcBef>
              <a:spcAft>
                <a:spcPts val="0"/>
              </a:spcAft>
              <a:buClr>
                <a:schemeClr val="dk2"/>
              </a:buClr>
              <a:buSzPts val="4200"/>
              <a:buNone/>
              <a:defRPr sz="4200">
                <a:solidFill>
                  <a:schemeClr val="dk2"/>
                </a:solidFill>
              </a:defRPr>
            </a:lvl9pPr>
          </a:lstStyle>
          <a:p>
            <a:endParaRPr/>
          </a:p>
        </p:txBody>
      </p:sp>
      <p:sp>
        <p:nvSpPr>
          <p:cNvPr id="49" name="Google Shape;49;p9"/>
          <p:cNvSpPr txBox="1">
            <a:spLocks noGrp="1"/>
          </p:cNvSpPr>
          <p:nvPr>
            <p:ph type="subTitle" idx="1"/>
          </p:nvPr>
        </p:nvSpPr>
        <p:spPr>
          <a:xfrm>
            <a:off x="265500" y="2779467"/>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0" name="Google Shape;50;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51" name="Google Shape;51;p9"/>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
        <p:cNvGrpSpPr/>
        <p:nvPr/>
      </p:nvGrpSpPr>
      <p:grpSpPr>
        <a:xfrm>
          <a:off x="0" y="0"/>
          <a:ext cx="0" cy="0"/>
          <a:chOff x="0" y="0"/>
          <a:chExt cx="0" cy="0"/>
        </a:xfrm>
      </p:grpSpPr>
      <p:sp>
        <p:nvSpPr>
          <p:cNvPr id="53" name="Google Shape;53;p10"/>
          <p:cNvSpPr txBox="1"/>
          <p:nvPr/>
        </p:nvSpPr>
        <p:spPr>
          <a:xfrm rot="10800000" flipH="1">
            <a:off x="0" y="0"/>
            <a:ext cx="9144000" cy="4695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0"/>
          <p:cNvSpPr/>
          <p:nvPr/>
        </p:nvSpPr>
        <p:spPr>
          <a:xfrm rot="10800000" flipH="1">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0"/>
          <p:cNvSpPr txBox="1">
            <a:spLocks noGrp="1"/>
          </p:cNvSpPr>
          <p:nvPr>
            <p:ph type="body" idx="1"/>
          </p:nvPr>
        </p:nvSpPr>
        <p:spPr>
          <a:xfrm>
            <a:off x="57150" y="4696825"/>
            <a:ext cx="8382000" cy="4467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Clr>
                <a:schemeClr val="lt1"/>
              </a:buClr>
              <a:buSzPts val="1200"/>
              <a:buNone/>
              <a:defRPr sz="1200">
                <a:solidFill>
                  <a:schemeClr val="lt1"/>
                </a:solidFill>
              </a:defRPr>
            </a:lvl1pPr>
          </a:lstStyle>
          <a:p>
            <a:endParaRPr/>
          </a:p>
        </p:txBody>
      </p:sp>
      <p:sp>
        <p:nvSpPr>
          <p:cNvPr id="56" name="Google Shape;56;p10"/>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terial">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71900" y="738725"/>
            <a:ext cx="8222100" cy="767700"/>
          </a:xfrm>
          <a:prstGeom prst="rect">
            <a:avLst/>
          </a:prstGeom>
          <a:noFill/>
          <a:ln>
            <a:noFill/>
          </a:ln>
        </p:spPr>
        <p:txBody>
          <a:bodyPr spcFirstLastPara="1" wrap="square" lIns="91425" tIns="91425" rIns="91425" bIns="91425" anchor="b" anchorCtr="0"/>
          <a:lstStyle>
            <a:lvl1pPr lv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1pPr>
            <a:lvl2pPr lvl="1">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471900" y="1919075"/>
            <a:ext cx="8222100" cy="27102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lt2"/>
              </a:buClr>
              <a:buSzPts val="1800"/>
              <a:buFont typeface="Roboto"/>
              <a:buChar char="●"/>
              <a:defRPr sz="1800">
                <a:solidFill>
                  <a:schemeClr val="lt2"/>
                </a:solidFill>
                <a:latin typeface="Roboto"/>
                <a:ea typeface="Roboto"/>
                <a:cs typeface="Roboto"/>
                <a:sym typeface="Roboto"/>
              </a:defRPr>
            </a:lvl1pPr>
            <a:lvl2pPr marL="914400" lvl="1"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2pPr>
            <a:lvl3pPr marL="1371600" lvl="2"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3pPr>
            <a:lvl4pPr marL="1828800" lvl="3"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4pPr>
            <a:lvl5pPr marL="2286000" lvl="4"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5pPr>
            <a:lvl6pPr marL="2743200" lvl="5"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6pPr>
            <a:lvl7pPr marL="3200400" lvl="6"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7pPr>
            <a:lvl8pPr marL="3657600" lvl="7"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8pPr>
            <a:lvl9pPr marL="4114800" lvl="8" indent="-317500">
              <a:lnSpc>
                <a:spcPct val="115000"/>
              </a:lnSpc>
              <a:spcBef>
                <a:spcPts val="1600"/>
              </a:spcBef>
              <a:spcAft>
                <a:spcPts val="1600"/>
              </a:spcAft>
              <a:buClr>
                <a:schemeClr val="lt2"/>
              </a:buClr>
              <a:buSzPts val="1400"/>
              <a:buFont typeface="Roboto"/>
              <a:buChar char="■"/>
              <a:defRPr>
                <a:solidFill>
                  <a:schemeClr val="lt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2"/>
                </a:solidFill>
                <a:latin typeface="Roboto"/>
                <a:ea typeface="Roboto"/>
                <a:cs typeface="Roboto"/>
                <a:sym typeface="Roboto"/>
              </a:defRPr>
            </a:lvl1pPr>
            <a:lvl2pPr lvl="1" algn="r">
              <a:buNone/>
              <a:defRPr sz="1000">
                <a:solidFill>
                  <a:schemeClr val="lt2"/>
                </a:solidFill>
                <a:latin typeface="Roboto"/>
                <a:ea typeface="Roboto"/>
                <a:cs typeface="Roboto"/>
                <a:sym typeface="Roboto"/>
              </a:defRPr>
            </a:lvl2pPr>
            <a:lvl3pPr lvl="2" algn="r">
              <a:buNone/>
              <a:defRPr sz="1000">
                <a:solidFill>
                  <a:schemeClr val="lt2"/>
                </a:solidFill>
                <a:latin typeface="Roboto"/>
                <a:ea typeface="Roboto"/>
                <a:cs typeface="Roboto"/>
                <a:sym typeface="Roboto"/>
              </a:defRPr>
            </a:lvl3pPr>
            <a:lvl4pPr lvl="3" algn="r">
              <a:buNone/>
              <a:defRPr sz="1000">
                <a:solidFill>
                  <a:schemeClr val="lt2"/>
                </a:solidFill>
                <a:latin typeface="Roboto"/>
                <a:ea typeface="Roboto"/>
                <a:cs typeface="Roboto"/>
                <a:sym typeface="Roboto"/>
              </a:defRPr>
            </a:lvl4pPr>
            <a:lvl5pPr lvl="4" algn="r">
              <a:buNone/>
              <a:defRPr sz="1000">
                <a:solidFill>
                  <a:schemeClr val="lt2"/>
                </a:solidFill>
                <a:latin typeface="Roboto"/>
                <a:ea typeface="Roboto"/>
                <a:cs typeface="Roboto"/>
                <a:sym typeface="Roboto"/>
              </a:defRPr>
            </a:lvl5pPr>
            <a:lvl6pPr lvl="5" algn="r">
              <a:buNone/>
              <a:defRPr sz="1000">
                <a:solidFill>
                  <a:schemeClr val="lt2"/>
                </a:solidFill>
                <a:latin typeface="Roboto"/>
                <a:ea typeface="Roboto"/>
                <a:cs typeface="Roboto"/>
                <a:sym typeface="Roboto"/>
              </a:defRPr>
            </a:lvl6pPr>
            <a:lvl7pPr lvl="6" algn="r">
              <a:buNone/>
              <a:defRPr sz="1000">
                <a:solidFill>
                  <a:schemeClr val="lt2"/>
                </a:solidFill>
                <a:latin typeface="Roboto"/>
                <a:ea typeface="Roboto"/>
                <a:cs typeface="Roboto"/>
                <a:sym typeface="Roboto"/>
              </a:defRPr>
            </a:lvl7pPr>
            <a:lvl8pPr lvl="7" algn="r">
              <a:buNone/>
              <a:defRPr sz="1000">
                <a:solidFill>
                  <a:schemeClr val="lt2"/>
                </a:solidFill>
                <a:latin typeface="Roboto"/>
                <a:ea typeface="Roboto"/>
                <a:cs typeface="Roboto"/>
                <a:sym typeface="Roboto"/>
              </a:defRPr>
            </a:lvl8pPr>
            <a:lvl9pPr lvl="8" algn="r">
              <a:buNone/>
              <a:defRPr sz="1000">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hyperlink" Target="http://www.youtube.com/watch?v=WcSUs9iZv-g" TargetMode="External"/><Relationship Id="rId4" Type="http://schemas.openxmlformats.org/officeDocument/2006/relationships/image" Target="../media/image16.jpg"/><Relationship Id="rId5" Type="http://schemas.openxmlformats.org/officeDocument/2006/relationships/image" Target="../media/image17.png"/><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2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1" Type="http://schemas.openxmlformats.org/officeDocument/2006/relationships/slideLayout" Target="../slideLayouts/slideLayout1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7.png"/><Relationship Id="rId7" Type="http://schemas.openxmlformats.org/officeDocument/2006/relationships/image" Target="../media/image5.png"/><Relationship Id="rId8" Type="http://schemas.openxmlformats.org/officeDocument/2006/relationships/image" Target="../media/image6.png"/><Relationship Id="rId1" Type="http://schemas.openxmlformats.org/officeDocument/2006/relationships/slideLayout" Target="../slideLayouts/slideLayout1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8.png"/><Relationship Id="rId7" Type="http://schemas.openxmlformats.org/officeDocument/2006/relationships/image" Target="../media/image5.png"/><Relationship Id="rId8" Type="http://schemas.openxmlformats.org/officeDocument/2006/relationships/image" Target="../media/image6.png"/><Relationship Id="rId1" Type="http://schemas.openxmlformats.org/officeDocument/2006/relationships/slideLayout" Target="../slideLayouts/slideLayout1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9.png"/><Relationship Id="rId6" Type="http://schemas.openxmlformats.org/officeDocument/2006/relationships/image" Target="../media/image5.png"/><Relationship Id="rId7" Type="http://schemas.openxmlformats.org/officeDocument/2006/relationships/image" Target="../media/image10.png"/><Relationship Id="rId1" Type="http://schemas.openxmlformats.org/officeDocument/2006/relationships/slideLayout" Target="../slideLayouts/slideLayout1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png"/><Relationship Id="rId6" Type="http://schemas.openxmlformats.org/officeDocument/2006/relationships/image" Target="../media/image11.png"/><Relationship Id="rId1" Type="http://schemas.openxmlformats.org/officeDocument/2006/relationships/slideLayout" Target="../slideLayouts/slideLayout1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pic>
        <p:nvPicPr>
          <p:cNvPr id="67" name="Google Shape;67;p13"/>
          <p:cNvPicPr preferRelativeResize="0"/>
          <p:nvPr/>
        </p:nvPicPr>
        <p:blipFill>
          <a:blip r:embed="rId3">
            <a:alphaModFix/>
          </a:blip>
          <a:stretch>
            <a:fillRect/>
          </a:stretch>
        </p:blipFill>
        <p:spPr>
          <a:xfrm>
            <a:off x="1375525" y="76200"/>
            <a:ext cx="6646502" cy="49911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7"/>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Myth or Fact?</a:t>
            </a:r>
            <a:endParaRPr/>
          </a:p>
        </p:txBody>
      </p:sp>
      <p:sp>
        <p:nvSpPr>
          <p:cNvPr id="90" name="Google Shape;90;p17"/>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latin typeface="Alegreya"/>
                <a:ea typeface="Alegreya"/>
                <a:cs typeface="Alegreya"/>
                <a:sym typeface="Alegreya"/>
              </a:rPr>
              <a:t>Someone who is suicidal is determined to die</a:t>
            </a:r>
            <a:endParaRPr sz="3000">
              <a:latin typeface="Alegreya"/>
              <a:ea typeface="Alegreya"/>
              <a:cs typeface="Alegreya"/>
              <a:sym typeface="Alegreya"/>
            </a:endParaRPr>
          </a:p>
          <a:p>
            <a:pPr marL="0" lvl="0" indent="0" algn="l" rtl="0">
              <a:spcBef>
                <a:spcPts val="1600"/>
              </a:spcBef>
              <a:spcAft>
                <a:spcPts val="1600"/>
              </a:spcAft>
              <a:buNone/>
            </a:pPr>
            <a:endParaRPr sz="3000"/>
          </a:p>
        </p:txBody>
      </p:sp>
      <p:pic>
        <p:nvPicPr>
          <p:cNvPr id="91" name="Google Shape;91;p17"/>
          <p:cNvPicPr preferRelativeResize="0"/>
          <p:nvPr/>
        </p:nvPicPr>
        <p:blipFill>
          <a:blip r:embed="rId3">
            <a:alphaModFix/>
          </a:blip>
          <a:stretch>
            <a:fillRect/>
          </a:stretch>
        </p:blipFill>
        <p:spPr>
          <a:xfrm>
            <a:off x="2577125" y="2733102"/>
            <a:ext cx="3598700" cy="21704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8"/>
          <p:cNvSpPr txBox="1">
            <a:spLocks noGrp="1"/>
          </p:cNvSpPr>
          <p:nvPr>
            <p:ph type="title"/>
          </p:nvPr>
        </p:nvSpPr>
        <p:spPr>
          <a:xfrm>
            <a:off x="471900" y="738725"/>
            <a:ext cx="8222100" cy="767700"/>
          </a:xfrm>
          <a:prstGeom prst="rect">
            <a:avLst/>
          </a:prstGeom>
          <a:solidFill>
            <a:schemeClr val="accent5"/>
          </a:solidFill>
        </p:spPr>
        <p:txBody>
          <a:bodyPr spcFirstLastPara="1" wrap="square" lIns="91425" tIns="91425" rIns="91425" bIns="91425" anchor="b" anchorCtr="0">
            <a:noAutofit/>
          </a:bodyPr>
          <a:lstStyle/>
          <a:p>
            <a:pPr marL="0" lvl="0" indent="0" algn="l" rtl="0">
              <a:spcBef>
                <a:spcPts val="0"/>
              </a:spcBef>
              <a:spcAft>
                <a:spcPts val="0"/>
              </a:spcAft>
              <a:buNone/>
            </a:pPr>
            <a:r>
              <a:rPr lang="en"/>
              <a:t>Myth</a:t>
            </a:r>
            <a:endParaRPr/>
          </a:p>
        </p:txBody>
      </p:sp>
      <p:sp>
        <p:nvSpPr>
          <p:cNvPr id="97" name="Google Shape;97;p18"/>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solidFill>
                  <a:srgbClr val="333333"/>
                </a:solidFill>
                <a:latin typeface="Alegreya"/>
                <a:ea typeface="Alegreya"/>
                <a:cs typeface="Alegreya"/>
                <a:sym typeface="Alegreya"/>
              </a:rPr>
              <a:t>Suicidal people often feel an overwhelming sense of distress and want this to end. When people are suicidal, they’re usually feeling alone or like they’re a burden to others and are in need of emotional support. Access to support at the right time can prevent suicide.</a:t>
            </a:r>
            <a:endParaRPr>
              <a:latin typeface="Alegreya"/>
              <a:ea typeface="Alegreya"/>
              <a:cs typeface="Alegreya"/>
              <a:sym typeface="Alegreya"/>
            </a:endParaRPr>
          </a:p>
        </p:txBody>
      </p:sp>
      <p:pic>
        <p:nvPicPr>
          <p:cNvPr id="98" name="Google Shape;98;p18"/>
          <p:cNvPicPr preferRelativeResize="0"/>
          <p:nvPr/>
        </p:nvPicPr>
        <p:blipFill>
          <a:blip r:embed="rId3">
            <a:alphaModFix/>
          </a:blip>
          <a:stretch>
            <a:fillRect/>
          </a:stretch>
        </p:blipFill>
        <p:spPr>
          <a:xfrm>
            <a:off x="2577125" y="2973027"/>
            <a:ext cx="3598700" cy="21704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9"/>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Myth or Fact?</a:t>
            </a:r>
            <a:endParaRPr/>
          </a:p>
        </p:txBody>
      </p:sp>
      <p:sp>
        <p:nvSpPr>
          <p:cNvPr id="104" name="Google Shape;104;p19"/>
          <p:cNvSpPr txBox="1">
            <a:spLocks noGrp="1"/>
          </p:cNvSpPr>
          <p:nvPr>
            <p:ph type="body" idx="1"/>
          </p:nvPr>
        </p:nvSpPr>
        <p:spPr>
          <a:xfrm>
            <a:off x="471900" y="1919075"/>
            <a:ext cx="3295200" cy="2710200"/>
          </a:xfrm>
          <a:prstGeom prst="rect">
            <a:avLst/>
          </a:prstGeom>
          <a:ln>
            <a:noFill/>
          </a:ln>
        </p:spPr>
        <p:txBody>
          <a:bodyPr spcFirstLastPara="1" wrap="square" lIns="91425" tIns="91425" rIns="91425" bIns="91425" anchor="t" anchorCtr="0">
            <a:noAutofit/>
          </a:bodyPr>
          <a:lstStyle/>
          <a:p>
            <a:pPr marL="0" lvl="0" indent="0" algn="ctr" rtl="0">
              <a:spcBef>
                <a:spcPts val="0"/>
              </a:spcBef>
              <a:spcAft>
                <a:spcPts val="1600"/>
              </a:spcAft>
              <a:buNone/>
            </a:pPr>
            <a:r>
              <a:rPr lang="en" sz="3000">
                <a:latin typeface="Alegreya"/>
                <a:ea typeface="Alegreya"/>
                <a:cs typeface="Alegreya"/>
                <a:sym typeface="Alegreya"/>
              </a:rPr>
              <a:t>Only people with mental health conditions are suicidal  </a:t>
            </a:r>
            <a:endParaRPr sz="3000">
              <a:latin typeface="Alegreya"/>
              <a:ea typeface="Alegreya"/>
              <a:cs typeface="Alegreya"/>
              <a:sym typeface="Alegreya"/>
            </a:endParaRPr>
          </a:p>
        </p:txBody>
      </p:sp>
      <p:pic>
        <p:nvPicPr>
          <p:cNvPr id="105" name="Google Shape;105;p19"/>
          <p:cNvPicPr preferRelativeResize="0"/>
          <p:nvPr/>
        </p:nvPicPr>
        <p:blipFill>
          <a:blip r:embed="rId3">
            <a:alphaModFix/>
          </a:blip>
          <a:stretch>
            <a:fillRect/>
          </a:stretch>
        </p:blipFill>
        <p:spPr>
          <a:xfrm>
            <a:off x="3908754" y="2106625"/>
            <a:ext cx="5066896" cy="27102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0"/>
          <p:cNvSpPr txBox="1">
            <a:spLocks noGrp="1"/>
          </p:cNvSpPr>
          <p:nvPr>
            <p:ph type="title"/>
          </p:nvPr>
        </p:nvSpPr>
        <p:spPr>
          <a:xfrm>
            <a:off x="471900" y="738725"/>
            <a:ext cx="8222100" cy="767700"/>
          </a:xfrm>
          <a:prstGeom prst="rect">
            <a:avLst/>
          </a:prstGeom>
          <a:solidFill>
            <a:schemeClr val="accent5"/>
          </a:solidFill>
        </p:spPr>
        <p:txBody>
          <a:bodyPr spcFirstLastPara="1" wrap="square" lIns="91425" tIns="91425" rIns="91425" bIns="91425" anchor="b" anchorCtr="0">
            <a:noAutofit/>
          </a:bodyPr>
          <a:lstStyle/>
          <a:p>
            <a:pPr marL="0" lvl="0" indent="0" algn="l" rtl="0">
              <a:spcBef>
                <a:spcPts val="0"/>
              </a:spcBef>
              <a:spcAft>
                <a:spcPts val="0"/>
              </a:spcAft>
              <a:buNone/>
            </a:pPr>
            <a:r>
              <a:rPr lang="en"/>
              <a:t>Myth</a:t>
            </a:r>
            <a:endParaRPr/>
          </a:p>
        </p:txBody>
      </p:sp>
      <p:sp>
        <p:nvSpPr>
          <p:cNvPr id="111" name="Google Shape;111;p20"/>
          <p:cNvSpPr txBox="1">
            <a:spLocks noGrp="1"/>
          </p:cNvSpPr>
          <p:nvPr>
            <p:ph type="body" idx="1"/>
          </p:nvPr>
        </p:nvSpPr>
        <p:spPr>
          <a:xfrm>
            <a:off x="164000" y="1900975"/>
            <a:ext cx="4164600" cy="27102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a:solidFill>
                  <a:srgbClr val="333333"/>
                </a:solidFill>
                <a:latin typeface="Alegreya"/>
                <a:ea typeface="Alegreya"/>
                <a:cs typeface="Alegreya"/>
                <a:sym typeface="Alegreya"/>
              </a:rPr>
              <a:t>Suicidal behaviour indicates deep unhappiness, not necessarily a mental health issue. Many people living with mental health issues aren’t suicidal, and not all people who take their own lives have a mental health issue.</a:t>
            </a:r>
            <a:endParaRPr>
              <a:latin typeface="Alegreya"/>
              <a:ea typeface="Alegreya"/>
              <a:cs typeface="Alegreya"/>
              <a:sym typeface="Alegreya"/>
            </a:endParaRPr>
          </a:p>
        </p:txBody>
      </p:sp>
      <p:pic>
        <p:nvPicPr>
          <p:cNvPr id="112" name="Google Shape;112;p20"/>
          <p:cNvPicPr preferRelativeResize="0"/>
          <p:nvPr/>
        </p:nvPicPr>
        <p:blipFill>
          <a:blip r:embed="rId3">
            <a:alphaModFix/>
          </a:blip>
          <a:stretch>
            <a:fillRect/>
          </a:stretch>
        </p:blipFill>
        <p:spPr>
          <a:xfrm>
            <a:off x="4478325" y="1900975"/>
            <a:ext cx="4569776" cy="24443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1"/>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Myth or Fact?</a:t>
            </a:r>
            <a:endParaRPr/>
          </a:p>
        </p:txBody>
      </p:sp>
      <p:sp>
        <p:nvSpPr>
          <p:cNvPr id="118" name="Google Shape;118;p21"/>
          <p:cNvSpPr txBox="1">
            <a:spLocks noGrp="1"/>
          </p:cNvSpPr>
          <p:nvPr>
            <p:ph type="body" idx="1"/>
          </p:nvPr>
        </p:nvSpPr>
        <p:spPr>
          <a:xfrm>
            <a:off x="145900" y="1919075"/>
            <a:ext cx="4100100" cy="2710200"/>
          </a:xfrm>
          <a:prstGeom prst="rect">
            <a:avLst/>
          </a:prstGeom>
          <a:ln>
            <a:noFill/>
          </a:ln>
        </p:spPr>
        <p:txBody>
          <a:bodyPr spcFirstLastPara="1" wrap="square" lIns="91425" tIns="91425" rIns="91425" bIns="91425" anchor="t" anchorCtr="0">
            <a:noAutofit/>
          </a:bodyPr>
          <a:lstStyle/>
          <a:p>
            <a:pPr marL="0" lvl="0" indent="0" algn="ctr" rtl="0">
              <a:spcBef>
                <a:spcPts val="0"/>
              </a:spcBef>
              <a:spcAft>
                <a:spcPts val="1600"/>
              </a:spcAft>
              <a:buNone/>
            </a:pPr>
            <a:r>
              <a:rPr lang="en" sz="3000">
                <a:latin typeface="Alegreya"/>
                <a:ea typeface="Alegreya"/>
                <a:cs typeface="Alegreya"/>
                <a:sym typeface="Alegreya"/>
              </a:rPr>
              <a:t>Talking about suicide is a bad idea and might be considered encouragement </a:t>
            </a:r>
            <a:endParaRPr sz="3000">
              <a:latin typeface="Alegreya"/>
              <a:ea typeface="Alegreya"/>
              <a:cs typeface="Alegreya"/>
              <a:sym typeface="Alegreya"/>
            </a:endParaRPr>
          </a:p>
        </p:txBody>
      </p:sp>
      <p:pic>
        <p:nvPicPr>
          <p:cNvPr id="119" name="Google Shape;119;p21"/>
          <p:cNvPicPr preferRelativeResize="0"/>
          <p:nvPr/>
        </p:nvPicPr>
        <p:blipFill>
          <a:blip r:embed="rId3">
            <a:alphaModFix/>
          </a:blip>
          <a:stretch>
            <a:fillRect/>
          </a:stretch>
        </p:blipFill>
        <p:spPr>
          <a:xfrm>
            <a:off x="4380300" y="1985263"/>
            <a:ext cx="4593200" cy="257781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2"/>
          <p:cNvSpPr txBox="1">
            <a:spLocks noGrp="1"/>
          </p:cNvSpPr>
          <p:nvPr>
            <p:ph type="title"/>
          </p:nvPr>
        </p:nvSpPr>
        <p:spPr>
          <a:xfrm>
            <a:off x="471900" y="738725"/>
            <a:ext cx="8222100" cy="767700"/>
          </a:xfrm>
          <a:prstGeom prst="rect">
            <a:avLst/>
          </a:prstGeom>
          <a:solidFill>
            <a:schemeClr val="accent5"/>
          </a:solidFill>
        </p:spPr>
        <p:txBody>
          <a:bodyPr spcFirstLastPara="1" wrap="square" lIns="91425" tIns="91425" rIns="91425" bIns="91425" anchor="b" anchorCtr="0">
            <a:noAutofit/>
          </a:bodyPr>
          <a:lstStyle/>
          <a:p>
            <a:pPr marL="0" lvl="0" indent="0" algn="l" rtl="0">
              <a:spcBef>
                <a:spcPts val="0"/>
              </a:spcBef>
              <a:spcAft>
                <a:spcPts val="0"/>
              </a:spcAft>
              <a:buNone/>
            </a:pPr>
            <a:r>
              <a:rPr lang="en"/>
              <a:t>Myth</a:t>
            </a:r>
            <a:endParaRPr/>
          </a:p>
        </p:txBody>
      </p:sp>
      <p:sp>
        <p:nvSpPr>
          <p:cNvPr id="125" name="Google Shape;125;p22"/>
          <p:cNvSpPr txBox="1">
            <a:spLocks noGrp="1"/>
          </p:cNvSpPr>
          <p:nvPr>
            <p:ph type="body" idx="1"/>
          </p:nvPr>
        </p:nvSpPr>
        <p:spPr>
          <a:xfrm>
            <a:off x="471900" y="1919075"/>
            <a:ext cx="3657300" cy="27102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a:solidFill>
                  <a:srgbClr val="333333"/>
                </a:solidFill>
                <a:latin typeface="Alegreya"/>
                <a:ea typeface="Alegreya"/>
                <a:cs typeface="Alegreya"/>
                <a:sym typeface="Alegreya"/>
              </a:rPr>
              <a:t>Given the widespread stigma around suicide, most people who are thinking about suicide don’t know who to talk to about it.  Rather than encouraging suicidal behaviour, talking openly about what is going on can give them other options, or the time to rethink their decision.</a:t>
            </a:r>
            <a:endParaRPr>
              <a:latin typeface="Alegreya"/>
              <a:ea typeface="Alegreya"/>
              <a:cs typeface="Alegreya"/>
              <a:sym typeface="Alegreya"/>
            </a:endParaRPr>
          </a:p>
        </p:txBody>
      </p:sp>
      <p:pic>
        <p:nvPicPr>
          <p:cNvPr id="126" name="Google Shape;126;p22"/>
          <p:cNvPicPr preferRelativeResize="0"/>
          <p:nvPr/>
        </p:nvPicPr>
        <p:blipFill>
          <a:blip r:embed="rId3">
            <a:alphaModFix/>
          </a:blip>
          <a:stretch>
            <a:fillRect/>
          </a:stretch>
        </p:blipFill>
        <p:spPr>
          <a:xfrm>
            <a:off x="4209150" y="2009900"/>
            <a:ext cx="4667250" cy="26193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3"/>
          <p:cNvSpPr txBox="1">
            <a:spLocks noGrp="1"/>
          </p:cNvSpPr>
          <p:nvPr>
            <p:ph type="title"/>
          </p:nvPr>
        </p:nvSpPr>
        <p:spPr>
          <a:xfrm>
            <a:off x="471900" y="738725"/>
            <a:ext cx="8222100" cy="767700"/>
          </a:xfrm>
          <a:prstGeom prst="rect">
            <a:avLst/>
          </a:prstGeom>
          <a:solidFill>
            <a:schemeClr val="accent5"/>
          </a:solidFill>
        </p:spPr>
        <p:txBody>
          <a:bodyPr spcFirstLastPara="1" wrap="square" lIns="91425" tIns="91425" rIns="91425" bIns="91425" anchor="b" anchorCtr="0">
            <a:noAutofit/>
          </a:bodyPr>
          <a:lstStyle/>
          <a:p>
            <a:pPr marL="0" lvl="0" indent="0" algn="l" rtl="0">
              <a:spcBef>
                <a:spcPts val="0"/>
              </a:spcBef>
              <a:spcAft>
                <a:spcPts val="0"/>
              </a:spcAft>
              <a:buNone/>
            </a:pPr>
            <a:r>
              <a:rPr lang="en"/>
              <a:t>Each One Teach One Activity</a:t>
            </a:r>
            <a:endParaRPr/>
          </a:p>
        </p:txBody>
      </p:sp>
      <p:sp>
        <p:nvSpPr>
          <p:cNvPr id="132" name="Google Shape;132;p23"/>
          <p:cNvSpPr txBox="1">
            <a:spLocks noGrp="1"/>
          </p:cNvSpPr>
          <p:nvPr>
            <p:ph type="body" idx="1"/>
          </p:nvPr>
        </p:nvSpPr>
        <p:spPr>
          <a:xfrm>
            <a:off x="471900" y="1919075"/>
            <a:ext cx="7895400" cy="27102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r>
              <a:rPr lang="en" sz="1400">
                <a:solidFill>
                  <a:srgbClr val="000000"/>
                </a:solidFill>
                <a:latin typeface="Georgia"/>
                <a:ea typeface="Georgia"/>
                <a:cs typeface="Georgia"/>
                <a:sym typeface="Georgia"/>
              </a:rPr>
              <a:t>You have received a strip of paper with a fact relating to suicide. Read and become familiar with your fact.</a:t>
            </a:r>
            <a:endParaRPr sz="1400">
              <a:solidFill>
                <a:srgbClr val="000000"/>
              </a:solidFill>
              <a:latin typeface="Georgia"/>
              <a:ea typeface="Georgia"/>
              <a:cs typeface="Georgia"/>
              <a:sym typeface="Georgia"/>
            </a:endParaRPr>
          </a:p>
          <a:p>
            <a:pPr marL="457200" lvl="0" indent="0" algn="l" rtl="0">
              <a:spcBef>
                <a:spcPts val="0"/>
              </a:spcBef>
              <a:spcAft>
                <a:spcPts val="0"/>
              </a:spcAft>
              <a:buNone/>
            </a:pPr>
            <a:endParaRPr sz="1400">
              <a:solidFill>
                <a:srgbClr val="000000"/>
              </a:solidFill>
              <a:latin typeface="Georgia"/>
              <a:ea typeface="Georgia"/>
              <a:cs typeface="Georgia"/>
              <a:sym typeface="Georgia"/>
            </a:endParaRPr>
          </a:p>
          <a:p>
            <a:pPr marL="457200" lvl="0" indent="0" algn="l" rtl="0">
              <a:spcBef>
                <a:spcPts val="0"/>
              </a:spcBef>
              <a:spcAft>
                <a:spcPts val="0"/>
              </a:spcAft>
              <a:buNone/>
            </a:pPr>
            <a:r>
              <a:rPr lang="en" sz="1400">
                <a:solidFill>
                  <a:srgbClr val="000000"/>
                </a:solidFill>
                <a:latin typeface="Georgia"/>
                <a:ea typeface="Georgia"/>
                <a:cs typeface="Georgia"/>
                <a:sym typeface="Georgia"/>
              </a:rPr>
              <a:t>When I say “go,” stand up from your seat and find other people to individually share your fact with. Take time to listen carefully to the fact that they have to share with you.</a:t>
            </a:r>
            <a:endParaRPr sz="1400">
              <a:solidFill>
                <a:srgbClr val="000000"/>
              </a:solidFill>
              <a:latin typeface="Georgia"/>
              <a:ea typeface="Georgia"/>
              <a:cs typeface="Georgia"/>
              <a:sym typeface="Georgia"/>
            </a:endParaRPr>
          </a:p>
          <a:p>
            <a:pPr marL="457200" lvl="0" indent="0" algn="l" rtl="0">
              <a:spcBef>
                <a:spcPts val="0"/>
              </a:spcBef>
              <a:spcAft>
                <a:spcPts val="0"/>
              </a:spcAft>
              <a:buNone/>
            </a:pPr>
            <a:endParaRPr sz="1400">
              <a:solidFill>
                <a:srgbClr val="000000"/>
              </a:solidFill>
              <a:latin typeface="Georgia"/>
              <a:ea typeface="Georgia"/>
              <a:cs typeface="Georgia"/>
              <a:sym typeface="Georgia"/>
            </a:endParaRPr>
          </a:p>
          <a:p>
            <a:pPr marL="457200" lvl="0" indent="0" algn="l" rtl="0">
              <a:spcBef>
                <a:spcPts val="0"/>
              </a:spcBef>
              <a:spcAft>
                <a:spcPts val="0"/>
              </a:spcAft>
              <a:buNone/>
            </a:pPr>
            <a:r>
              <a:rPr lang="en" sz="1400">
                <a:solidFill>
                  <a:srgbClr val="000000"/>
                </a:solidFill>
                <a:latin typeface="Georgia"/>
                <a:ea typeface="Georgia"/>
                <a:cs typeface="Georgia"/>
                <a:sym typeface="Georgia"/>
              </a:rPr>
              <a:t>Only share your fact with one person at a time, not with a group. Move carefully through the group trying to reach as many people individually as possible with your fact.</a:t>
            </a:r>
            <a:endParaRPr sz="1400">
              <a:solidFill>
                <a:srgbClr val="000000"/>
              </a:solidFill>
              <a:latin typeface="Georgia"/>
              <a:ea typeface="Georgia"/>
              <a:cs typeface="Georgia"/>
              <a:sym typeface="Georgia"/>
            </a:endParaRPr>
          </a:p>
          <a:p>
            <a:pPr marL="457200" lvl="0" indent="0" algn="l" rtl="0">
              <a:spcBef>
                <a:spcPts val="0"/>
              </a:spcBef>
              <a:spcAft>
                <a:spcPts val="0"/>
              </a:spcAft>
              <a:buNone/>
            </a:pPr>
            <a:endParaRPr sz="1400">
              <a:solidFill>
                <a:srgbClr val="000000"/>
              </a:solidFill>
              <a:latin typeface="Georgia"/>
              <a:ea typeface="Georgia"/>
              <a:cs typeface="Georgia"/>
              <a:sym typeface="Georgia"/>
            </a:endParaRPr>
          </a:p>
          <a:p>
            <a:pPr marL="457200" lvl="0" indent="0" algn="l" rtl="0">
              <a:spcBef>
                <a:spcPts val="0"/>
              </a:spcBef>
              <a:spcAft>
                <a:spcPts val="0"/>
              </a:spcAft>
              <a:buNone/>
            </a:pPr>
            <a:r>
              <a:rPr lang="en" sz="1400">
                <a:solidFill>
                  <a:srgbClr val="000000"/>
                </a:solidFill>
                <a:latin typeface="Georgia"/>
                <a:ea typeface="Georgia"/>
                <a:cs typeface="Georgia"/>
                <a:sym typeface="Georgia"/>
              </a:rPr>
              <a:t>When you see my hand raised in the air, please raise yours as well and stop where you are in sharing your fact. Then quietly return to your seat </a:t>
            </a:r>
            <a:endParaRPr sz="1400">
              <a:solidFill>
                <a:srgbClr val="000000"/>
              </a:solidFill>
              <a:latin typeface="Georgia"/>
              <a:ea typeface="Georgia"/>
              <a:cs typeface="Georgia"/>
              <a:sym typeface="Georgia"/>
            </a:endParaRPr>
          </a:p>
          <a:p>
            <a:pPr marL="0" lvl="0" indent="0" algn="ctr" rtl="0">
              <a:spcBef>
                <a:spcPts val="0"/>
              </a:spcBef>
              <a:spcAft>
                <a:spcPts val="1600"/>
              </a:spcAft>
              <a:buNone/>
            </a:pPr>
            <a:endParaRPr>
              <a:latin typeface="Alegreya"/>
              <a:ea typeface="Alegreya"/>
              <a:cs typeface="Alegreya"/>
              <a:sym typeface="Alegreya"/>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4"/>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latin typeface="Comfortaa"/>
                <a:ea typeface="Comfortaa"/>
                <a:cs typeface="Comfortaa"/>
                <a:sym typeface="Comfortaa"/>
              </a:rPr>
              <a:t>13 Common Causes of Suicide </a:t>
            </a:r>
            <a:endParaRPr>
              <a:latin typeface="Comfortaa"/>
              <a:ea typeface="Comfortaa"/>
              <a:cs typeface="Comfortaa"/>
              <a:sym typeface="Comfortaa"/>
            </a:endParaRPr>
          </a:p>
        </p:txBody>
      </p:sp>
      <p:sp>
        <p:nvSpPr>
          <p:cNvPr id="138" name="Google Shape;138;p24"/>
          <p:cNvSpPr txBox="1">
            <a:spLocks noGrp="1"/>
          </p:cNvSpPr>
          <p:nvPr>
            <p:ph type="body" idx="1"/>
          </p:nvPr>
        </p:nvSpPr>
        <p:spPr>
          <a:xfrm>
            <a:off x="471900" y="1919075"/>
            <a:ext cx="3999900" cy="2907900"/>
          </a:xfrm>
          <a:prstGeom prst="rect">
            <a:avLst/>
          </a:prstGeom>
          <a:ln>
            <a:noFill/>
          </a:ln>
        </p:spPr>
        <p:txBody>
          <a:bodyPr spcFirstLastPara="1" wrap="square" lIns="91425" tIns="91425" rIns="91425" bIns="91425" anchor="t" anchorCtr="0">
            <a:noAutofit/>
          </a:bodyPr>
          <a:lstStyle/>
          <a:p>
            <a:pPr marL="457200" lvl="0" indent="-342900" algn="l" rtl="0">
              <a:spcBef>
                <a:spcPts val="0"/>
              </a:spcBef>
              <a:spcAft>
                <a:spcPts val="0"/>
              </a:spcAft>
              <a:buSzPts val="1800"/>
              <a:buFont typeface="Comfortaa"/>
              <a:buAutoNum type="arabicPeriod"/>
            </a:pPr>
            <a:r>
              <a:rPr lang="en" sz="1800">
                <a:latin typeface="Comfortaa"/>
                <a:ea typeface="Comfortaa"/>
                <a:cs typeface="Comfortaa"/>
                <a:sym typeface="Comfortaa"/>
              </a:rPr>
              <a:t>Mental Illness</a:t>
            </a:r>
            <a:endParaRPr sz="1800">
              <a:latin typeface="Comfortaa"/>
              <a:ea typeface="Comfortaa"/>
              <a:cs typeface="Comfortaa"/>
              <a:sym typeface="Comfortaa"/>
            </a:endParaRPr>
          </a:p>
          <a:p>
            <a:pPr marL="457200" lvl="0" indent="-342900" algn="l" rtl="0">
              <a:spcBef>
                <a:spcPts val="0"/>
              </a:spcBef>
              <a:spcAft>
                <a:spcPts val="0"/>
              </a:spcAft>
              <a:buSzPts val="1800"/>
              <a:buFont typeface="Comfortaa"/>
              <a:buAutoNum type="arabicPeriod"/>
            </a:pPr>
            <a:r>
              <a:rPr lang="en" sz="1800">
                <a:latin typeface="Comfortaa"/>
                <a:ea typeface="Comfortaa"/>
                <a:cs typeface="Comfortaa"/>
                <a:sym typeface="Comfortaa"/>
              </a:rPr>
              <a:t>Traumatic Experience</a:t>
            </a:r>
            <a:endParaRPr sz="1800">
              <a:latin typeface="Comfortaa"/>
              <a:ea typeface="Comfortaa"/>
              <a:cs typeface="Comfortaa"/>
              <a:sym typeface="Comfortaa"/>
            </a:endParaRPr>
          </a:p>
          <a:p>
            <a:pPr marL="457200" lvl="0" indent="-342900" algn="l" rtl="0">
              <a:spcBef>
                <a:spcPts val="0"/>
              </a:spcBef>
              <a:spcAft>
                <a:spcPts val="0"/>
              </a:spcAft>
              <a:buSzPts val="1800"/>
              <a:buFont typeface="Comfortaa"/>
              <a:buAutoNum type="arabicPeriod"/>
            </a:pPr>
            <a:r>
              <a:rPr lang="en" sz="1800">
                <a:highlight>
                  <a:srgbClr val="FFFF00"/>
                </a:highlight>
                <a:latin typeface="Comfortaa"/>
                <a:ea typeface="Comfortaa"/>
                <a:cs typeface="Comfortaa"/>
                <a:sym typeface="Comfortaa"/>
              </a:rPr>
              <a:t>Bullying</a:t>
            </a:r>
            <a:endParaRPr sz="1800">
              <a:highlight>
                <a:srgbClr val="FFFF00"/>
              </a:highlight>
              <a:latin typeface="Comfortaa"/>
              <a:ea typeface="Comfortaa"/>
              <a:cs typeface="Comfortaa"/>
              <a:sym typeface="Comfortaa"/>
            </a:endParaRPr>
          </a:p>
          <a:p>
            <a:pPr marL="457200" lvl="0" indent="-342900" algn="l" rtl="0">
              <a:spcBef>
                <a:spcPts val="0"/>
              </a:spcBef>
              <a:spcAft>
                <a:spcPts val="0"/>
              </a:spcAft>
              <a:buSzPts val="1800"/>
              <a:buFont typeface="Comfortaa"/>
              <a:buAutoNum type="arabicPeriod"/>
            </a:pPr>
            <a:r>
              <a:rPr lang="en" sz="1800">
                <a:latin typeface="Comfortaa"/>
                <a:ea typeface="Comfortaa"/>
                <a:cs typeface="Comfortaa"/>
                <a:sym typeface="Comfortaa"/>
              </a:rPr>
              <a:t>Personality Disorder</a:t>
            </a:r>
            <a:endParaRPr sz="1800">
              <a:latin typeface="Comfortaa"/>
              <a:ea typeface="Comfortaa"/>
              <a:cs typeface="Comfortaa"/>
              <a:sym typeface="Comfortaa"/>
            </a:endParaRPr>
          </a:p>
          <a:p>
            <a:pPr marL="457200" lvl="0" indent="-342900" algn="l" rtl="0">
              <a:spcBef>
                <a:spcPts val="0"/>
              </a:spcBef>
              <a:spcAft>
                <a:spcPts val="0"/>
              </a:spcAft>
              <a:buSzPts val="1800"/>
              <a:buFont typeface="Comfortaa"/>
              <a:buAutoNum type="arabicPeriod"/>
            </a:pPr>
            <a:r>
              <a:rPr lang="en" sz="1800">
                <a:latin typeface="Comfortaa"/>
                <a:ea typeface="Comfortaa"/>
                <a:cs typeface="Comfortaa"/>
                <a:sym typeface="Comfortaa"/>
              </a:rPr>
              <a:t>Drug Addiction/ Substance Abuse</a:t>
            </a:r>
            <a:endParaRPr sz="1800">
              <a:latin typeface="Comfortaa"/>
              <a:ea typeface="Comfortaa"/>
              <a:cs typeface="Comfortaa"/>
              <a:sym typeface="Comfortaa"/>
            </a:endParaRPr>
          </a:p>
          <a:p>
            <a:pPr marL="457200" lvl="0" indent="-342900" algn="l" rtl="0">
              <a:spcBef>
                <a:spcPts val="0"/>
              </a:spcBef>
              <a:spcAft>
                <a:spcPts val="0"/>
              </a:spcAft>
              <a:buSzPts val="1800"/>
              <a:buFont typeface="Comfortaa"/>
              <a:buAutoNum type="arabicPeriod"/>
            </a:pPr>
            <a:r>
              <a:rPr lang="en" sz="1800">
                <a:latin typeface="Comfortaa"/>
                <a:ea typeface="Comfortaa"/>
                <a:cs typeface="Comfortaa"/>
                <a:sym typeface="Comfortaa"/>
              </a:rPr>
              <a:t>Eating Disorders</a:t>
            </a:r>
            <a:endParaRPr sz="1800">
              <a:latin typeface="Comfortaa"/>
              <a:ea typeface="Comfortaa"/>
              <a:cs typeface="Comfortaa"/>
              <a:sym typeface="Comfortaa"/>
            </a:endParaRPr>
          </a:p>
          <a:p>
            <a:pPr marL="457200" lvl="0" indent="-342900" algn="l" rtl="0">
              <a:spcBef>
                <a:spcPts val="0"/>
              </a:spcBef>
              <a:spcAft>
                <a:spcPts val="0"/>
              </a:spcAft>
              <a:buSzPts val="1800"/>
              <a:buFont typeface="Comfortaa"/>
              <a:buAutoNum type="arabicPeriod"/>
            </a:pPr>
            <a:r>
              <a:rPr lang="en" sz="1800">
                <a:latin typeface="Comfortaa"/>
                <a:ea typeface="Comfortaa"/>
                <a:cs typeface="Comfortaa"/>
                <a:sym typeface="Comfortaa"/>
              </a:rPr>
              <a:t>Unemployment</a:t>
            </a:r>
            <a:endParaRPr sz="1800">
              <a:latin typeface="Comfortaa"/>
              <a:ea typeface="Comfortaa"/>
              <a:cs typeface="Comfortaa"/>
              <a:sym typeface="Comfortaa"/>
            </a:endParaRPr>
          </a:p>
          <a:p>
            <a:pPr marL="457200" lvl="0" indent="0" algn="l" rtl="0">
              <a:spcBef>
                <a:spcPts val="1600"/>
              </a:spcBef>
              <a:spcAft>
                <a:spcPts val="0"/>
              </a:spcAft>
              <a:buNone/>
            </a:pPr>
            <a:endParaRPr/>
          </a:p>
          <a:p>
            <a:pPr marL="0" lvl="0" indent="0" algn="l" rtl="0">
              <a:spcBef>
                <a:spcPts val="1600"/>
              </a:spcBef>
              <a:spcAft>
                <a:spcPts val="1600"/>
              </a:spcAft>
              <a:buNone/>
            </a:pPr>
            <a:endParaRPr/>
          </a:p>
        </p:txBody>
      </p:sp>
      <p:sp>
        <p:nvSpPr>
          <p:cNvPr id="139" name="Google Shape;139;p24"/>
          <p:cNvSpPr txBox="1">
            <a:spLocks noGrp="1"/>
          </p:cNvSpPr>
          <p:nvPr>
            <p:ph type="body" idx="2"/>
          </p:nvPr>
        </p:nvSpPr>
        <p:spPr>
          <a:xfrm>
            <a:off x="4694250" y="1919075"/>
            <a:ext cx="3999900" cy="271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highlight>
                  <a:srgbClr val="FFFF00"/>
                </a:highlight>
                <a:latin typeface="Comfortaa"/>
                <a:ea typeface="Comfortaa"/>
                <a:cs typeface="Comfortaa"/>
                <a:sym typeface="Comfortaa"/>
              </a:rPr>
              <a:t>8. Social Isolation/ Loneliness</a:t>
            </a:r>
            <a:endParaRPr sz="1800">
              <a:highlight>
                <a:srgbClr val="FFFF00"/>
              </a:highlight>
              <a:latin typeface="Comfortaa"/>
              <a:ea typeface="Comfortaa"/>
              <a:cs typeface="Comfortaa"/>
              <a:sym typeface="Comfortaa"/>
            </a:endParaRPr>
          </a:p>
          <a:p>
            <a:pPr marL="0" lvl="0" indent="0" algn="l" rtl="0">
              <a:spcBef>
                <a:spcPts val="1600"/>
              </a:spcBef>
              <a:spcAft>
                <a:spcPts val="0"/>
              </a:spcAft>
              <a:buNone/>
            </a:pPr>
            <a:r>
              <a:rPr lang="en" sz="1800">
                <a:highlight>
                  <a:srgbClr val="FFFF00"/>
                </a:highlight>
                <a:latin typeface="Comfortaa"/>
                <a:ea typeface="Comfortaa"/>
                <a:cs typeface="Comfortaa"/>
                <a:sym typeface="Comfortaa"/>
              </a:rPr>
              <a:t>9. Relationship Problems</a:t>
            </a:r>
            <a:endParaRPr sz="1800">
              <a:highlight>
                <a:srgbClr val="FFFF00"/>
              </a:highlight>
              <a:latin typeface="Comfortaa"/>
              <a:ea typeface="Comfortaa"/>
              <a:cs typeface="Comfortaa"/>
              <a:sym typeface="Comfortaa"/>
            </a:endParaRPr>
          </a:p>
          <a:p>
            <a:pPr marL="0" lvl="0" indent="0" algn="l" rtl="0">
              <a:spcBef>
                <a:spcPts val="1600"/>
              </a:spcBef>
              <a:spcAft>
                <a:spcPts val="0"/>
              </a:spcAft>
              <a:buNone/>
            </a:pPr>
            <a:r>
              <a:rPr lang="en" sz="1800">
                <a:latin typeface="Comfortaa"/>
                <a:ea typeface="Comfortaa"/>
                <a:cs typeface="Comfortaa"/>
                <a:sym typeface="Comfortaa"/>
              </a:rPr>
              <a:t>10. Genetics/ Family History</a:t>
            </a:r>
            <a:endParaRPr sz="1800">
              <a:latin typeface="Comfortaa"/>
              <a:ea typeface="Comfortaa"/>
              <a:cs typeface="Comfortaa"/>
              <a:sym typeface="Comfortaa"/>
            </a:endParaRPr>
          </a:p>
          <a:p>
            <a:pPr marL="0" lvl="0" indent="0" algn="l" rtl="0">
              <a:spcBef>
                <a:spcPts val="1600"/>
              </a:spcBef>
              <a:spcAft>
                <a:spcPts val="0"/>
              </a:spcAft>
              <a:buNone/>
            </a:pPr>
            <a:r>
              <a:rPr lang="en" sz="1800">
                <a:latin typeface="Comfortaa"/>
                <a:ea typeface="Comfortaa"/>
                <a:cs typeface="Comfortaa"/>
                <a:sym typeface="Comfortaa"/>
              </a:rPr>
              <a:t>11. Terminal Illness</a:t>
            </a:r>
            <a:endParaRPr sz="1800">
              <a:latin typeface="Comfortaa"/>
              <a:ea typeface="Comfortaa"/>
              <a:cs typeface="Comfortaa"/>
              <a:sym typeface="Comfortaa"/>
            </a:endParaRPr>
          </a:p>
          <a:p>
            <a:pPr marL="0" lvl="0" indent="0" algn="l" rtl="0">
              <a:spcBef>
                <a:spcPts val="1600"/>
              </a:spcBef>
              <a:spcAft>
                <a:spcPts val="0"/>
              </a:spcAft>
              <a:buNone/>
            </a:pPr>
            <a:r>
              <a:rPr lang="en" sz="1800">
                <a:latin typeface="Comfortaa"/>
                <a:ea typeface="Comfortaa"/>
                <a:cs typeface="Comfortaa"/>
                <a:sym typeface="Comfortaa"/>
              </a:rPr>
              <a:t>12. Chronic Pain</a:t>
            </a:r>
            <a:endParaRPr sz="1800">
              <a:latin typeface="Comfortaa"/>
              <a:ea typeface="Comfortaa"/>
              <a:cs typeface="Comfortaa"/>
              <a:sym typeface="Comfortaa"/>
            </a:endParaRPr>
          </a:p>
          <a:p>
            <a:pPr marL="0" lvl="0" indent="0" algn="l" rtl="0">
              <a:spcBef>
                <a:spcPts val="1600"/>
              </a:spcBef>
              <a:spcAft>
                <a:spcPts val="0"/>
              </a:spcAft>
              <a:buNone/>
            </a:pPr>
            <a:r>
              <a:rPr lang="en" sz="1800">
                <a:latin typeface="Comfortaa"/>
                <a:ea typeface="Comfortaa"/>
                <a:cs typeface="Comfortaa"/>
                <a:sym typeface="Comfortaa"/>
              </a:rPr>
              <a:t>13. Financial Problems</a:t>
            </a:r>
            <a:endParaRPr sz="1800">
              <a:latin typeface="Comfortaa"/>
              <a:ea typeface="Comfortaa"/>
              <a:cs typeface="Comfortaa"/>
              <a:sym typeface="Comfortaa"/>
            </a:endParaRPr>
          </a:p>
          <a:p>
            <a:pPr marL="0" lvl="0" indent="0" algn="l" rtl="0">
              <a:spcBef>
                <a:spcPts val="1600"/>
              </a:spcBef>
              <a:spcAft>
                <a:spcPts val="160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5"/>
          <p:cNvSpPr txBox="1">
            <a:spLocks noGrp="1"/>
          </p:cNvSpPr>
          <p:nvPr>
            <p:ph type="title"/>
          </p:nvPr>
        </p:nvSpPr>
        <p:spPr>
          <a:xfrm>
            <a:off x="329400" y="3306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000">
                <a:latin typeface="Comfortaa"/>
                <a:ea typeface="Comfortaa"/>
                <a:cs typeface="Comfortaa"/>
                <a:sym typeface="Comfortaa"/>
              </a:rPr>
              <a:t>I Jumped off the Golden Gate Bridge: Kevin Hines</a:t>
            </a:r>
            <a:endParaRPr sz="3000">
              <a:latin typeface="Comfortaa"/>
              <a:ea typeface="Comfortaa"/>
              <a:cs typeface="Comfortaa"/>
              <a:sym typeface="Comfortaa"/>
            </a:endParaRPr>
          </a:p>
        </p:txBody>
      </p:sp>
      <p:pic>
        <p:nvPicPr>
          <p:cNvPr id="145" name="Google Shape;145;p25" descr="Kevin is using his story to spread suicide prevention awareness with his film, Suicide: The Ripple Effect, found at suicidetherippleeffect.com. &#10;&#10;Share your story about how suicide has affected your life on their Facebook page,&#10;Facebook.com/suicidetherippleeffect&#10;&#10;If you're contemplating suicide, please&#10;call the Suicide Prevention Lifeline:&#10;1-800-273-8255&#10;&#10;Check out more awesome videos at BuzzFeedVideo!&#10;http://bit.ly/YTbuzzfeedvideo&#10;&#10;Learn more about mental health week - &#10;http://www.buzzfeed.com/bensmith/why-...&#10;&#10;MUSIC&#10;Don’t Forget Me&#10;Subterranean&#10;Window Panes&#10;Crash Bowed&#10;The Lovers Break Up&#10;Morning Haze&#10;Licensed via Warner Chappell Production Music Inc. &#10;&#10;SFX provided by Audioblocks. &#10;(https://www.Audioblocks.com)&#10;&#10;Made by BFMP www.buzzfeed.com/videoteam&#10;+&#10;Kevin Hines&#10;&#10;VIDEO &#10;SAN FRANCISCO FOOTAGE:&#10;Film Footage courtesy of Shutterstock, Inc.&#10;Used with Permission&#10;+&#10;Kevin Hines Director &amp; Executive Producer  &#10;John Gilbert Co Director/A.C.E Editor&#10;Greg Dicharry Producer &amp; Filmographer&#10;&#10;GET MORE BUZZFEED:&#10;www.buzzfeed.com/videoteam&#10;www.facebook.com/buzzfeedvideo&#10;www.instagram.com/buzzfeedvideo&#10;www.buzzfeed.com/video&#10;www.youtube.com/buzzfeedvideo&#10;www.youtube.com/buzzfeedyellow&#10;www.youtube.com/buzzfeedblue&#10;www.youtube.com/buzzfeedviolet&#10;&#10;BUZZFEED VIDEO&#10;BuzzFeed Motion Picture’s flagship channel. Sometimes funny, sometimes serious, always shareable. New videos posted daily! Subscribe to BuzzFeedVideo today! http://bit.ly/YTbuzzfeedvideo" title="I Jumped Off The Golden Gate Bridge">
            <a:hlinkClick r:id="rId3"/>
          </p:cNvPr>
          <p:cNvPicPr preferRelativeResize="0"/>
          <p:nvPr/>
        </p:nvPicPr>
        <p:blipFill>
          <a:blip r:embed="rId4">
            <a:alphaModFix/>
          </a:blip>
          <a:stretch>
            <a:fillRect/>
          </a:stretch>
        </p:blipFill>
        <p:spPr>
          <a:xfrm>
            <a:off x="810150" y="1277350"/>
            <a:ext cx="4572000" cy="3429000"/>
          </a:xfrm>
          <a:prstGeom prst="rect">
            <a:avLst/>
          </a:prstGeom>
          <a:noFill/>
          <a:ln>
            <a:noFill/>
          </a:ln>
        </p:spPr>
      </p:pic>
      <p:pic>
        <p:nvPicPr>
          <p:cNvPr id="146" name="Google Shape;146;p25"/>
          <p:cNvPicPr preferRelativeResize="0"/>
          <p:nvPr/>
        </p:nvPicPr>
        <p:blipFill>
          <a:blip r:embed="rId5">
            <a:alphaModFix/>
          </a:blip>
          <a:stretch>
            <a:fillRect/>
          </a:stretch>
        </p:blipFill>
        <p:spPr>
          <a:xfrm>
            <a:off x="6007425" y="1237775"/>
            <a:ext cx="2855206" cy="374037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6"/>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latin typeface="Comfortaa"/>
                <a:ea typeface="Comfortaa"/>
                <a:cs typeface="Comfortaa"/>
                <a:sym typeface="Comfortaa"/>
              </a:rPr>
              <a:t>13 Reasons Why You Matter</a:t>
            </a:r>
            <a:endParaRPr>
              <a:latin typeface="Comfortaa"/>
              <a:ea typeface="Comfortaa"/>
              <a:cs typeface="Comfortaa"/>
              <a:sym typeface="Comfortaa"/>
            </a:endParaRPr>
          </a:p>
        </p:txBody>
      </p:sp>
      <p:sp>
        <p:nvSpPr>
          <p:cNvPr id="152" name="Google Shape;152;p26"/>
          <p:cNvSpPr txBox="1">
            <a:spLocks noGrp="1"/>
          </p:cNvSpPr>
          <p:nvPr>
            <p:ph type="body" idx="1"/>
          </p:nvPr>
        </p:nvSpPr>
        <p:spPr>
          <a:xfrm>
            <a:off x="471900" y="1919075"/>
            <a:ext cx="3470100" cy="27102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chemeClr val="dk1"/>
              </a:buClr>
              <a:buSzPts val="1800"/>
              <a:buChar char="●"/>
            </a:pPr>
            <a:r>
              <a:rPr lang="en">
                <a:solidFill>
                  <a:schemeClr val="dk1"/>
                </a:solidFill>
              </a:rPr>
              <a:t>List 13 reasons why you matter.</a:t>
            </a:r>
            <a:endParaRPr>
              <a:solidFill>
                <a:schemeClr val="dk1"/>
              </a:solidFill>
            </a:endParaRPr>
          </a:p>
          <a:p>
            <a:pPr marL="457200" lvl="0" indent="-342900" algn="l" rtl="0">
              <a:spcBef>
                <a:spcPts val="0"/>
              </a:spcBef>
              <a:spcAft>
                <a:spcPts val="0"/>
              </a:spcAft>
              <a:buClr>
                <a:schemeClr val="dk1"/>
              </a:buClr>
              <a:buSzPts val="1800"/>
              <a:buChar char="●"/>
            </a:pPr>
            <a:r>
              <a:rPr lang="en">
                <a:solidFill>
                  <a:schemeClr val="dk1"/>
                </a:solidFill>
              </a:rPr>
              <a:t>Values, beliefs, self-worth, and importance.</a:t>
            </a:r>
            <a:endParaRPr>
              <a:solidFill>
                <a:schemeClr val="dk1"/>
              </a:solidFill>
            </a:endParaRPr>
          </a:p>
        </p:txBody>
      </p:sp>
      <p:pic>
        <p:nvPicPr>
          <p:cNvPr id="153" name="Google Shape;153;p26"/>
          <p:cNvPicPr preferRelativeResize="0"/>
          <p:nvPr/>
        </p:nvPicPr>
        <p:blipFill>
          <a:blip r:embed="rId3">
            <a:alphaModFix/>
          </a:blip>
          <a:stretch>
            <a:fillRect/>
          </a:stretch>
        </p:blipFill>
        <p:spPr>
          <a:xfrm>
            <a:off x="6091725" y="1390825"/>
            <a:ext cx="2852301" cy="376669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4"/>
          <p:cNvSpPr txBox="1">
            <a:spLocks noGrp="1"/>
          </p:cNvSpPr>
          <p:nvPr>
            <p:ph type="title"/>
          </p:nvPr>
        </p:nvSpPr>
        <p:spPr>
          <a:xfrm>
            <a:off x="349800" y="1672950"/>
            <a:ext cx="8991900" cy="1797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800">
                <a:solidFill>
                  <a:srgbClr val="000000"/>
                </a:solidFill>
                <a:latin typeface="Amatic SC"/>
                <a:ea typeface="Amatic SC"/>
                <a:cs typeface="Amatic SC"/>
                <a:sym typeface="Amatic SC"/>
              </a:rPr>
              <a:t>Nearly </a:t>
            </a:r>
            <a:r>
              <a:rPr lang="en" sz="4800" b="1" u="sng">
                <a:solidFill>
                  <a:srgbClr val="000000"/>
                </a:solidFill>
                <a:latin typeface="Amatic SC"/>
                <a:ea typeface="Amatic SC"/>
                <a:cs typeface="Amatic SC"/>
                <a:sym typeface="Amatic SC"/>
              </a:rPr>
              <a:t>45,000</a:t>
            </a:r>
            <a:r>
              <a:rPr lang="en" sz="4800">
                <a:solidFill>
                  <a:srgbClr val="000000"/>
                </a:solidFill>
                <a:latin typeface="Amatic SC"/>
                <a:ea typeface="Amatic SC"/>
                <a:cs typeface="Amatic SC"/>
                <a:sym typeface="Amatic SC"/>
              </a:rPr>
              <a:t> lives lost to suicide in 2016</a:t>
            </a:r>
            <a:r>
              <a:rPr lang="en" sz="3600">
                <a:solidFill>
                  <a:srgbClr val="000000"/>
                </a:solidFill>
                <a:latin typeface="Amatic SC"/>
                <a:ea typeface="Amatic SC"/>
                <a:cs typeface="Amatic SC"/>
                <a:sym typeface="Amatic SC"/>
              </a:rPr>
              <a:t>(CDC, 2018).</a:t>
            </a:r>
            <a:r>
              <a:rPr lang="en" sz="4800">
                <a:solidFill>
                  <a:srgbClr val="000000"/>
                </a:solidFill>
                <a:latin typeface="Amatic SC"/>
                <a:ea typeface="Amatic SC"/>
                <a:cs typeface="Amatic SC"/>
                <a:sym typeface="Amatic SC"/>
              </a:rPr>
              <a:t> </a:t>
            </a:r>
            <a:endParaRPr sz="4800">
              <a:solidFill>
                <a:srgbClr val="000000"/>
              </a:solidFill>
              <a:latin typeface="Amatic SC"/>
              <a:ea typeface="Amatic SC"/>
              <a:cs typeface="Amatic SC"/>
              <a:sym typeface="Amatic SC"/>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7"/>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latin typeface="Comfortaa"/>
                <a:ea typeface="Comfortaa"/>
                <a:cs typeface="Comfortaa"/>
                <a:sym typeface="Comfortaa"/>
              </a:rPr>
              <a:t>13 Reasons Why Not</a:t>
            </a:r>
            <a:endParaRPr>
              <a:latin typeface="Comfortaa"/>
              <a:ea typeface="Comfortaa"/>
              <a:cs typeface="Comfortaa"/>
              <a:sym typeface="Comfortaa"/>
            </a:endParaRPr>
          </a:p>
        </p:txBody>
      </p:sp>
      <p:sp>
        <p:nvSpPr>
          <p:cNvPr id="159" name="Google Shape;159;p27"/>
          <p:cNvSpPr txBox="1">
            <a:spLocks noGrp="1"/>
          </p:cNvSpPr>
          <p:nvPr>
            <p:ph type="body" idx="1"/>
          </p:nvPr>
        </p:nvSpPr>
        <p:spPr>
          <a:xfrm>
            <a:off x="471900" y="1919075"/>
            <a:ext cx="3470100" cy="27102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chemeClr val="dk1"/>
              </a:buClr>
              <a:buSzPts val="1800"/>
              <a:buChar char="●"/>
            </a:pPr>
            <a:r>
              <a:rPr lang="en">
                <a:solidFill>
                  <a:schemeClr val="dk1"/>
                </a:solidFill>
              </a:rPr>
              <a:t>List 13 reasons Why Not</a:t>
            </a:r>
            <a:endParaRPr>
              <a:solidFill>
                <a:schemeClr val="dk1"/>
              </a:solidFill>
            </a:endParaRPr>
          </a:p>
          <a:p>
            <a:pPr marL="914400" lvl="1" indent="-317500" algn="l" rtl="0">
              <a:spcBef>
                <a:spcPts val="0"/>
              </a:spcBef>
              <a:spcAft>
                <a:spcPts val="0"/>
              </a:spcAft>
              <a:buClr>
                <a:schemeClr val="dk1"/>
              </a:buClr>
              <a:buSzPts val="1400"/>
              <a:buChar char="○"/>
            </a:pPr>
            <a:r>
              <a:rPr lang="en">
                <a:solidFill>
                  <a:schemeClr val="dk1"/>
                </a:solidFill>
              </a:rPr>
              <a:t>Consequences, reasons not to, etc.</a:t>
            </a:r>
            <a:endParaRPr>
              <a:solidFill>
                <a:schemeClr val="dk1"/>
              </a:solidFill>
            </a:endParaRPr>
          </a:p>
          <a:p>
            <a:pPr marL="457200" lvl="0" indent="0" algn="l" rtl="0">
              <a:spcBef>
                <a:spcPts val="1600"/>
              </a:spcBef>
              <a:spcAft>
                <a:spcPts val="1600"/>
              </a:spcAft>
              <a:buNone/>
            </a:pPr>
            <a:r>
              <a:rPr lang="en">
                <a:solidFill>
                  <a:schemeClr val="dk1"/>
                </a:solidFill>
              </a:rPr>
              <a:t>	</a:t>
            </a:r>
            <a:endParaRPr>
              <a:solidFill>
                <a:schemeClr val="dk1"/>
              </a:solidFill>
            </a:endParaRPr>
          </a:p>
        </p:txBody>
      </p:sp>
      <p:pic>
        <p:nvPicPr>
          <p:cNvPr id="160" name="Google Shape;160;p27"/>
          <p:cNvPicPr preferRelativeResize="0"/>
          <p:nvPr/>
        </p:nvPicPr>
        <p:blipFill>
          <a:blip r:embed="rId3">
            <a:alphaModFix/>
          </a:blip>
          <a:stretch>
            <a:fillRect/>
          </a:stretch>
        </p:blipFill>
        <p:spPr>
          <a:xfrm>
            <a:off x="4402275" y="1738775"/>
            <a:ext cx="4576636" cy="3332275"/>
          </a:xfrm>
          <a:prstGeom prst="rect">
            <a:avLst/>
          </a:prstGeom>
          <a:noFill/>
          <a:ln w="38100" cap="flat" cmpd="sng">
            <a:solidFill>
              <a:schemeClr val="dk2"/>
            </a:solidFill>
            <a:prstDash val="solid"/>
            <a:round/>
            <a:headEnd type="none" w="sm" len="sm"/>
            <a:tailEnd type="none" w="sm" len="sm"/>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8"/>
          <p:cNvSpPr txBox="1">
            <a:spLocks noGrp="1"/>
          </p:cNvSpPr>
          <p:nvPr>
            <p:ph type="ctrTitle"/>
          </p:nvPr>
        </p:nvSpPr>
        <p:spPr>
          <a:xfrm>
            <a:off x="227525" y="1666200"/>
            <a:ext cx="4181400" cy="1086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a:p>
          <a:p>
            <a:pPr marL="0" lvl="0" indent="0" algn="ctr" rtl="0">
              <a:spcBef>
                <a:spcPts val="0"/>
              </a:spcBef>
              <a:spcAft>
                <a:spcPts val="0"/>
              </a:spcAft>
              <a:buNone/>
            </a:pPr>
            <a:r>
              <a:rPr lang="en">
                <a:latin typeface="Comfortaa"/>
                <a:ea typeface="Comfortaa"/>
                <a:cs typeface="Comfortaa"/>
                <a:sym typeface="Comfortaa"/>
              </a:rPr>
              <a:t>Suicide Prevention</a:t>
            </a:r>
            <a:endParaRPr>
              <a:latin typeface="Comfortaa"/>
              <a:ea typeface="Comfortaa"/>
              <a:cs typeface="Comfortaa"/>
              <a:sym typeface="Comfortaa"/>
            </a:endParaRPr>
          </a:p>
        </p:txBody>
      </p:sp>
      <p:pic>
        <p:nvPicPr>
          <p:cNvPr id="166" name="Google Shape;166;p28"/>
          <p:cNvPicPr preferRelativeResize="0"/>
          <p:nvPr/>
        </p:nvPicPr>
        <p:blipFill>
          <a:blip r:embed="rId3">
            <a:alphaModFix/>
          </a:blip>
          <a:stretch>
            <a:fillRect/>
          </a:stretch>
        </p:blipFill>
        <p:spPr>
          <a:xfrm>
            <a:off x="4315825" y="219200"/>
            <a:ext cx="4665774" cy="4705100"/>
          </a:xfrm>
          <a:prstGeom prst="rect">
            <a:avLst/>
          </a:prstGeom>
          <a:noFill/>
          <a:ln w="76200" cap="flat" cmpd="sng">
            <a:solidFill>
              <a:srgbClr val="FF9900"/>
            </a:solidFill>
            <a:prstDash val="solid"/>
            <a:round/>
            <a:headEnd type="none" w="sm" len="sm"/>
            <a:tailEnd type="none" w="sm" len="sm"/>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9"/>
          <p:cNvSpPr txBox="1">
            <a:spLocks noGrp="1"/>
          </p:cNvSpPr>
          <p:nvPr>
            <p:ph type="title"/>
          </p:nvPr>
        </p:nvSpPr>
        <p:spPr>
          <a:xfrm>
            <a:off x="471900" y="306200"/>
            <a:ext cx="8222100" cy="1200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latin typeface="Comfortaa"/>
                <a:ea typeface="Comfortaa"/>
                <a:cs typeface="Comfortaa"/>
                <a:sym typeface="Comfortaa"/>
              </a:rPr>
              <a:t>How can you be a lifesaver? </a:t>
            </a:r>
            <a:endParaRPr>
              <a:latin typeface="Comfortaa"/>
              <a:ea typeface="Comfortaa"/>
              <a:cs typeface="Comfortaa"/>
              <a:sym typeface="Comfortaa"/>
            </a:endParaRPr>
          </a:p>
        </p:txBody>
      </p:sp>
      <p:sp>
        <p:nvSpPr>
          <p:cNvPr id="172" name="Google Shape;172;p29"/>
          <p:cNvSpPr txBox="1">
            <a:spLocks noGrp="1"/>
          </p:cNvSpPr>
          <p:nvPr>
            <p:ph type="body" idx="1"/>
          </p:nvPr>
        </p:nvSpPr>
        <p:spPr>
          <a:xfrm>
            <a:off x="471900" y="1958550"/>
            <a:ext cx="5622000" cy="27102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3600" b="1">
                <a:solidFill>
                  <a:srgbClr val="A64D79"/>
                </a:solidFill>
                <a:latin typeface="Georgia"/>
                <a:ea typeface="Georgia"/>
                <a:cs typeface="Georgia"/>
                <a:sym typeface="Georgia"/>
              </a:rPr>
              <a:t>ACT: </a:t>
            </a:r>
            <a:endParaRPr sz="3600" b="1">
              <a:solidFill>
                <a:srgbClr val="A64D79"/>
              </a:solidFill>
              <a:latin typeface="Georgia"/>
              <a:ea typeface="Georgia"/>
              <a:cs typeface="Georgia"/>
              <a:sym typeface="Georgia"/>
            </a:endParaRPr>
          </a:p>
          <a:p>
            <a:pPr marL="457200" lvl="0" indent="-381000" algn="l" rtl="0">
              <a:lnSpc>
                <a:spcPct val="100000"/>
              </a:lnSpc>
              <a:spcBef>
                <a:spcPts val="0"/>
              </a:spcBef>
              <a:spcAft>
                <a:spcPts val="0"/>
              </a:spcAft>
              <a:buClr>
                <a:srgbClr val="A64D79"/>
              </a:buClr>
              <a:buSzPts val="2400"/>
              <a:buFont typeface="Georgia"/>
              <a:buChar char="●"/>
            </a:pPr>
            <a:r>
              <a:rPr lang="en" sz="3000" b="1">
                <a:solidFill>
                  <a:srgbClr val="A64D79"/>
                </a:solidFill>
                <a:latin typeface="Georgia"/>
                <a:ea typeface="Georgia"/>
                <a:cs typeface="Georgia"/>
                <a:sym typeface="Georgia"/>
              </a:rPr>
              <a:t>A</a:t>
            </a:r>
            <a:r>
              <a:rPr lang="en" sz="2400">
                <a:solidFill>
                  <a:srgbClr val="A64D79"/>
                </a:solidFill>
                <a:latin typeface="Georgia"/>
                <a:ea typeface="Georgia"/>
                <a:cs typeface="Georgia"/>
                <a:sym typeface="Georgia"/>
              </a:rPr>
              <a:t>cknowledge: Take it seriously, and be willing to listen.</a:t>
            </a:r>
            <a:endParaRPr sz="2400">
              <a:solidFill>
                <a:srgbClr val="A64D79"/>
              </a:solidFill>
              <a:latin typeface="Georgia"/>
              <a:ea typeface="Georgia"/>
              <a:cs typeface="Georgia"/>
              <a:sym typeface="Georgia"/>
            </a:endParaRPr>
          </a:p>
          <a:p>
            <a:pPr marL="457200" lvl="0" indent="-381000" algn="l" rtl="0">
              <a:lnSpc>
                <a:spcPct val="100000"/>
              </a:lnSpc>
              <a:spcBef>
                <a:spcPts val="0"/>
              </a:spcBef>
              <a:spcAft>
                <a:spcPts val="0"/>
              </a:spcAft>
              <a:buClr>
                <a:srgbClr val="A64D79"/>
              </a:buClr>
              <a:buSzPts val="2400"/>
              <a:buFont typeface="Georgia"/>
              <a:buChar char="●"/>
            </a:pPr>
            <a:r>
              <a:rPr lang="en" sz="2400">
                <a:solidFill>
                  <a:srgbClr val="A64D79"/>
                </a:solidFill>
                <a:latin typeface="Georgia"/>
                <a:ea typeface="Georgia"/>
                <a:cs typeface="Georgia"/>
                <a:sym typeface="Georgia"/>
              </a:rPr>
              <a:t> </a:t>
            </a:r>
            <a:r>
              <a:rPr lang="en" sz="3000" b="1">
                <a:solidFill>
                  <a:srgbClr val="A64D79"/>
                </a:solidFill>
                <a:latin typeface="Georgia"/>
                <a:ea typeface="Georgia"/>
                <a:cs typeface="Georgia"/>
                <a:sym typeface="Georgia"/>
              </a:rPr>
              <a:t>C</a:t>
            </a:r>
            <a:r>
              <a:rPr lang="en" sz="2400">
                <a:solidFill>
                  <a:srgbClr val="A64D79"/>
                </a:solidFill>
                <a:latin typeface="Georgia"/>
                <a:ea typeface="Georgia"/>
                <a:cs typeface="Georgia"/>
                <a:sym typeface="Georgia"/>
              </a:rPr>
              <a:t>are: Take the initiative, and voice your concern. </a:t>
            </a:r>
            <a:endParaRPr sz="2400">
              <a:solidFill>
                <a:srgbClr val="A64D79"/>
              </a:solidFill>
              <a:latin typeface="Georgia"/>
              <a:ea typeface="Georgia"/>
              <a:cs typeface="Georgia"/>
              <a:sym typeface="Georgia"/>
            </a:endParaRPr>
          </a:p>
          <a:p>
            <a:pPr marL="457200" lvl="0" indent="-381000" algn="l" rtl="0">
              <a:lnSpc>
                <a:spcPct val="100000"/>
              </a:lnSpc>
              <a:spcBef>
                <a:spcPts val="0"/>
              </a:spcBef>
              <a:spcAft>
                <a:spcPts val="0"/>
              </a:spcAft>
              <a:buClr>
                <a:srgbClr val="A64D79"/>
              </a:buClr>
              <a:buSzPts val="2400"/>
              <a:buFont typeface="Georgia"/>
              <a:buChar char="●"/>
            </a:pPr>
            <a:r>
              <a:rPr lang="en" sz="3000" b="1">
                <a:solidFill>
                  <a:srgbClr val="A64D79"/>
                </a:solidFill>
                <a:latin typeface="Georgia"/>
                <a:ea typeface="Georgia"/>
                <a:cs typeface="Georgia"/>
                <a:sym typeface="Georgia"/>
              </a:rPr>
              <a:t>T</a:t>
            </a:r>
            <a:r>
              <a:rPr lang="en" sz="2400">
                <a:solidFill>
                  <a:srgbClr val="A64D79"/>
                </a:solidFill>
                <a:latin typeface="Georgia"/>
                <a:ea typeface="Georgia"/>
                <a:cs typeface="Georgia"/>
                <a:sym typeface="Georgia"/>
              </a:rPr>
              <a:t>reatment: Get professional help immediately. </a:t>
            </a:r>
            <a:endParaRPr sz="2400">
              <a:latin typeface="Georgia"/>
              <a:ea typeface="Georgia"/>
              <a:cs typeface="Georgia"/>
              <a:sym typeface="Georgia"/>
            </a:endParaRPr>
          </a:p>
        </p:txBody>
      </p:sp>
      <p:pic>
        <p:nvPicPr>
          <p:cNvPr id="173" name="Google Shape;173;p29"/>
          <p:cNvPicPr preferRelativeResize="0"/>
          <p:nvPr/>
        </p:nvPicPr>
        <p:blipFill>
          <a:blip r:embed="rId3">
            <a:alphaModFix/>
          </a:blip>
          <a:stretch>
            <a:fillRect/>
          </a:stretch>
        </p:blipFill>
        <p:spPr>
          <a:xfrm>
            <a:off x="5870698" y="1958550"/>
            <a:ext cx="3371400" cy="32797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30"/>
          <p:cNvSpPr txBox="1">
            <a:spLocks noGrp="1"/>
          </p:cNvSpPr>
          <p:nvPr>
            <p:ph type="title"/>
          </p:nvPr>
        </p:nvSpPr>
        <p:spPr>
          <a:xfrm>
            <a:off x="471900" y="306200"/>
            <a:ext cx="8222100" cy="1200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latin typeface="Comfortaa"/>
                <a:ea typeface="Comfortaa"/>
                <a:cs typeface="Comfortaa"/>
                <a:sym typeface="Comfortaa"/>
              </a:rPr>
              <a:t>How can you be a lifesaver? </a:t>
            </a:r>
            <a:endParaRPr>
              <a:latin typeface="Comfortaa"/>
              <a:ea typeface="Comfortaa"/>
              <a:cs typeface="Comfortaa"/>
              <a:sym typeface="Comfortaa"/>
            </a:endParaRPr>
          </a:p>
        </p:txBody>
      </p:sp>
      <p:pic>
        <p:nvPicPr>
          <p:cNvPr id="179" name="Google Shape;179;p30"/>
          <p:cNvPicPr preferRelativeResize="0"/>
          <p:nvPr/>
        </p:nvPicPr>
        <p:blipFill>
          <a:blip r:embed="rId3">
            <a:alphaModFix/>
          </a:blip>
          <a:stretch>
            <a:fillRect/>
          </a:stretch>
        </p:blipFill>
        <p:spPr>
          <a:xfrm>
            <a:off x="5870698" y="1958550"/>
            <a:ext cx="3371400" cy="3279725"/>
          </a:xfrm>
          <a:prstGeom prst="rect">
            <a:avLst/>
          </a:prstGeom>
          <a:noFill/>
          <a:ln>
            <a:noFill/>
          </a:ln>
        </p:spPr>
      </p:pic>
      <p:pic>
        <p:nvPicPr>
          <p:cNvPr id="180" name="Google Shape;180;p30"/>
          <p:cNvPicPr preferRelativeResize="0"/>
          <p:nvPr/>
        </p:nvPicPr>
        <p:blipFill>
          <a:blip r:embed="rId4">
            <a:alphaModFix/>
          </a:blip>
          <a:stretch>
            <a:fillRect/>
          </a:stretch>
        </p:blipFill>
        <p:spPr>
          <a:xfrm>
            <a:off x="1690100" y="1764337"/>
            <a:ext cx="2982373" cy="327972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31"/>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latin typeface="Comfortaa"/>
                <a:ea typeface="Comfortaa"/>
                <a:cs typeface="Comfortaa"/>
                <a:sym typeface="Comfortaa"/>
              </a:rPr>
              <a:t>Exit Review: </a:t>
            </a:r>
            <a:endParaRPr>
              <a:latin typeface="Comfortaa"/>
              <a:ea typeface="Comfortaa"/>
              <a:cs typeface="Comfortaa"/>
              <a:sym typeface="Comfortaa"/>
            </a:endParaRPr>
          </a:p>
        </p:txBody>
      </p:sp>
      <p:sp>
        <p:nvSpPr>
          <p:cNvPr id="186" name="Google Shape;186;p31"/>
          <p:cNvSpPr txBox="1">
            <a:spLocks noGrp="1"/>
          </p:cNvSpPr>
          <p:nvPr>
            <p:ph type="body" idx="1"/>
          </p:nvPr>
        </p:nvSpPr>
        <p:spPr>
          <a:xfrm>
            <a:off x="471900" y="1919075"/>
            <a:ext cx="8222100" cy="2147100"/>
          </a:xfrm>
          <a:prstGeom prst="rect">
            <a:avLst/>
          </a:prstGeom>
        </p:spPr>
        <p:txBody>
          <a:bodyPr spcFirstLastPara="1" wrap="square" lIns="91425" tIns="91425" rIns="91425" bIns="91425" anchor="t" anchorCtr="0">
            <a:noAutofit/>
          </a:bodyPr>
          <a:lstStyle/>
          <a:p>
            <a:pPr marL="457200" lvl="0" indent="-419100" algn="l" rtl="0">
              <a:lnSpc>
                <a:spcPct val="100000"/>
              </a:lnSpc>
              <a:spcBef>
                <a:spcPts val="0"/>
              </a:spcBef>
              <a:spcAft>
                <a:spcPts val="0"/>
              </a:spcAft>
              <a:buClr>
                <a:schemeClr val="dk1"/>
              </a:buClr>
              <a:buSzPts val="3000"/>
              <a:buFont typeface="Comfortaa"/>
              <a:buChar char="➔"/>
            </a:pPr>
            <a:r>
              <a:rPr lang="en" sz="3000">
                <a:solidFill>
                  <a:schemeClr val="dk1"/>
                </a:solidFill>
                <a:latin typeface="Comfortaa"/>
                <a:ea typeface="Comfortaa"/>
                <a:cs typeface="Comfortaa"/>
                <a:sym typeface="Comfortaa"/>
              </a:rPr>
              <a:t>List 3 common causes of suicide.</a:t>
            </a:r>
            <a:endParaRPr sz="3000">
              <a:solidFill>
                <a:schemeClr val="dk1"/>
              </a:solidFill>
              <a:latin typeface="Comfortaa"/>
              <a:ea typeface="Comfortaa"/>
              <a:cs typeface="Comfortaa"/>
              <a:sym typeface="Comfortaa"/>
            </a:endParaRPr>
          </a:p>
          <a:p>
            <a:pPr marL="457200" lvl="0" indent="-419100" algn="l" rtl="0">
              <a:lnSpc>
                <a:spcPct val="100000"/>
              </a:lnSpc>
              <a:spcBef>
                <a:spcPts val="0"/>
              </a:spcBef>
              <a:spcAft>
                <a:spcPts val="0"/>
              </a:spcAft>
              <a:buClr>
                <a:schemeClr val="dk1"/>
              </a:buClr>
              <a:buSzPts val="3000"/>
              <a:buFont typeface="Comfortaa"/>
              <a:buChar char="➔"/>
            </a:pPr>
            <a:r>
              <a:rPr lang="en" sz="3000">
                <a:solidFill>
                  <a:schemeClr val="dk1"/>
                </a:solidFill>
                <a:latin typeface="Comfortaa"/>
                <a:ea typeface="Comfortaa"/>
                <a:cs typeface="Comfortaa"/>
                <a:sym typeface="Comfortaa"/>
              </a:rPr>
              <a:t>List 2 warning signs.</a:t>
            </a:r>
            <a:endParaRPr sz="3000">
              <a:solidFill>
                <a:schemeClr val="dk1"/>
              </a:solidFill>
              <a:latin typeface="Comfortaa"/>
              <a:ea typeface="Comfortaa"/>
              <a:cs typeface="Comfortaa"/>
              <a:sym typeface="Comfortaa"/>
            </a:endParaRPr>
          </a:p>
          <a:p>
            <a:pPr marL="457200" lvl="0" indent="-419100" algn="l" rtl="0">
              <a:lnSpc>
                <a:spcPct val="100000"/>
              </a:lnSpc>
              <a:spcBef>
                <a:spcPts val="0"/>
              </a:spcBef>
              <a:spcAft>
                <a:spcPts val="0"/>
              </a:spcAft>
              <a:buClr>
                <a:schemeClr val="dk1"/>
              </a:buClr>
              <a:buSzPts val="3000"/>
              <a:buFont typeface="Comfortaa"/>
              <a:buChar char="➔"/>
            </a:pPr>
            <a:r>
              <a:rPr lang="en" sz="3000">
                <a:solidFill>
                  <a:schemeClr val="dk1"/>
                </a:solidFill>
                <a:latin typeface="Comfortaa"/>
                <a:ea typeface="Comfortaa"/>
                <a:cs typeface="Comfortaa"/>
                <a:sym typeface="Comfortaa"/>
              </a:rPr>
              <a:t>List 1 resource that can help someone at risk seek help. </a:t>
            </a:r>
            <a:endParaRPr sz="3000">
              <a:solidFill>
                <a:schemeClr val="dk1"/>
              </a:solidFill>
              <a:latin typeface="Comfortaa"/>
              <a:ea typeface="Comfortaa"/>
              <a:cs typeface="Comfortaa"/>
              <a:sym typeface="Comfortaa"/>
            </a:endParaRPr>
          </a:p>
          <a:p>
            <a:pPr marL="0" lvl="0" indent="0" algn="l" rtl="0">
              <a:spcBef>
                <a:spcPts val="0"/>
              </a:spcBef>
              <a:spcAft>
                <a:spcPts val="1600"/>
              </a:spcAft>
              <a:buNone/>
            </a:pPr>
            <a:endParaRPr/>
          </a:p>
        </p:txBody>
      </p:sp>
      <p:pic>
        <p:nvPicPr>
          <p:cNvPr id="187" name="Google Shape;187;p31"/>
          <p:cNvPicPr preferRelativeResize="0"/>
          <p:nvPr/>
        </p:nvPicPr>
        <p:blipFill>
          <a:blip r:embed="rId3">
            <a:alphaModFix/>
          </a:blip>
          <a:stretch>
            <a:fillRect/>
          </a:stretch>
        </p:blipFill>
        <p:spPr>
          <a:xfrm>
            <a:off x="7707025" y="3930650"/>
            <a:ext cx="1161226" cy="116122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5"/>
          <p:cNvSpPr txBox="1">
            <a:spLocks noGrp="1"/>
          </p:cNvSpPr>
          <p:nvPr>
            <p:ph type="title"/>
          </p:nvPr>
        </p:nvSpPr>
        <p:spPr>
          <a:xfrm>
            <a:off x="543175" y="2371400"/>
            <a:ext cx="8222100" cy="1421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600" b="1" u="sng">
                <a:solidFill>
                  <a:srgbClr val="000000"/>
                </a:solidFill>
                <a:latin typeface="Amatic SC"/>
                <a:ea typeface="Amatic SC"/>
                <a:cs typeface="Amatic SC"/>
                <a:sym typeface="Amatic SC"/>
              </a:rPr>
              <a:t>54%. </a:t>
            </a:r>
            <a:r>
              <a:rPr lang="en" sz="3600">
                <a:solidFill>
                  <a:srgbClr val="000000"/>
                </a:solidFill>
                <a:latin typeface="Amatic SC"/>
                <a:ea typeface="Amatic SC"/>
                <a:cs typeface="Amatic SC"/>
                <a:sym typeface="Amatic SC"/>
              </a:rPr>
              <a:t>More than half of people who died by suicide did not have a known mental health condition (CDC, 2018).</a:t>
            </a:r>
            <a:endParaRPr sz="3600">
              <a:latin typeface="Amatic SC"/>
              <a:ea typeface="Amatic SC"/>
              <a:cs typeface="Amatic SC"/>
              <a:sym typeface="Amatic SC"/>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434"/>
        <p:cNvGrpSpPr/>
        <p:nvPr/>
      </p:nvGrpSpPr>
      <p:grpSpPr>
        <a:xfrm>
          <a:off x="0" y="0"/>
          <a:ext cx="0" cy="0"/>
          <a:chOff x="0" y="0"/>
          <a:chExt cx="0" cy="0"/>
        </a:xfrm>
      </p:grpSpPr>
      <p:pic>
        <p:nvPicPr>
          <p:cNvPr id="435" name="Google Shape;435;p44"/>
          <p:cNvPicPr preferRelativeResize="0"/>
          <p:nvPr/>
        </p:nvPicPr>
        <p:blipFill>
          <a:blip r:embed="rId3">
            <a:alphaModFix/>
          </a:blip>
          <a:stretch>
            <a:fillRect/>
          </a:stretch>
        </p:blipFill>
        <p:spPr>
          <a:xfrm>
            <a:off x="1257295" y="1226222"/>
            <a:ext cx="6623843" cy="3784101"/>
          </a:xfrm>
          <a:prstGeom prst="rect">
            <a:avLst/>
          </a:prstGeom>
          <a:noFill/>
          <a:ln>
            <a:noFill/>
          </a:ln>
        </p:spPr>
      </p:pic>
      <p:pic>
        <p:nvPicPr>
          <p:cNvPr id="436" name="Google Shape;436;p44"/>
          <p:cNvPicPr preferRelativeResize="0"/>
          <p:nvPr/>
        </p:nvPicPr>
        <p:blipFill>
          <a:blip r:embed="rId4">
            <a:alphaModFix/>
          </a:blip>
          <a:stretch>
            <a:fillRect/>
          </a:stretch>
        </p:blipFill>
        <p:spPr>
          <a:xfrm>
            <a:off x="1257295" y="114294"/>
            <a:ext cx="6610527" cy="1009834"/>
          </a:xfrm>
          <a:prstGeom prst="rect">
            <a:avLst/>
          </a:prstGeom>
          <a:noFill/>
          <a:ln>
            <a:noFill/>
          </a:ln>
        </p:spPr>
      </p:pic>
      <p:pic>
        <p:nvPicPr>
          <p:cNvPr id="437" name="Google Shape;437;p44"/>
          <p:cNvPicPr preferRelativeResize="0"/>
          <p:nvPr/>
        </p:nvPicPr>
        <p:blipFill>
          <a:blip r:embed="rId5">
            <a:alphaModFix/>
          </a:blip>
          <a:stretch>
            <a:fillRect/>
          </a:stretch>
        </p:blipFill>
        <p:spPr>
          <a:xfrm>
            <a:off x="1257294" y="1200150"/>
            <a:ext cx="3257550" cy="3771900"/>
          </a:xfrm>
          <a:prstGeom prst="rect">
            <a:avLst/>
          </a:prstGeom>
          <a:noFill/>
          <a:ln>
            <a:noFill/>
          </a:ln>
        </p:spPr>
      </p:pic>
      <p:sp>
        <p:nvSpPr>
          <p:cNvPr id="438" name="Google Shape;438;p44"/>
          <p:cNvSpPr txBox="1">
            <a:spLocks noGrp="1"/>
          </p:cNvSpPr>
          <p:nvPr>
            <p:ph type="body" idx="4294967295"/>
          </p:nvPr>
        </p:nvSpPr>
        <p:spPr>
          <a:xfrm>
            <a:off x="1257294" y="1200150"/>
            <a:ext cx="6572340" cy="3823403"/>
          </a:xfrm>
          <a:prstGeom prst="rect">
            <a:avLst/>
          </a:prstGeom>
          <a:noFill/>
          <a:ln>
            <a:noFill/>
          </a:ln>
        </p:spPr>
        <p:txBody>
          <a:bodyPr spcFirstLastPara="1" wrap="square" lIns="25718" tIns="25718" rIns="25718" bIns="25718" anchor="t" anchorCtr="0">
            <a:noAutofit/>
          </a:bodyPr>
          <a:lstStyle/>
          <a:p>
            <a:pPr>
              <a:spcBef>
                <a:spcPts val="743"/>
              </a:spcBef>
              <a:buClr>
                <a:schemeClr val="dk1"/>
              </a:buClr>
              <a:buSzPts val="1100"/>
            </a:pPr>
            <a:r>
              <a:rPr lang="en-US" sz="1485">
                <a:solidFill>
                  <a:schemeClr val="dk1"/>
                </a:solidFill>
              </a:rPr>
              <a:t>Suicide does not discriminate. People of all genders, ages, and ethnicities can be at risk for suicide. But people most at risk tend to share certain characteristics. The main risk factors for suicide are:</a:t>
            </a:r>
            <a:endParaRPr sz="1485">
              <a:solidFill>
                <a:schemeClr val="dk1"/>
              </a:solidFill>
            </a:endParaRPr>
          </a:p>
          <a:p>
            <a:pPr marL="308610" indent="-248603">
              <a:spcBef>
                <a:spcPts val="743"/>
              </a:spcBef>
              <a:buClr>
                <a:schemeClr val="dk1"/>
              </a:buClr>
              <a:buSzPts val="2200"/>
              <a:buChar char="●"/>
            </a:pPr>
            <a:r>
              <a:rPr lang="en-US" sz="1485">
                <a:solidFill>
                  <a:schemeClr val="dk1"/>
                </a:solidFill>
              </a:rPr>
              <a:t>Depression, other mental disorders, or substance abuse disorder</a:t>
            </a:r>
            <a:endParaRPr sz="1485">
              <a:solidFill>
                <a:schemeClr val="dk1"/>
              </a:solidFill>
            </a:endParaRPr>
          </a:p>
          <a:p>
            <a:pPr marL="308610" indent="-248603">
              <a:buClr>
                <a:schemeClr val="dk1"/>
              </a:buClr>
              <a:buSzPts val="2200"/>
              <a:buChar char="●"/>
            </a:pPr>
            <a:r>
              <a:rPr lang="en-US" sz="1485">
                <a:solidFill>
                  <a:schemeClr val="dk1"/>
                </a:solidFill>
              </a:rPr>
              <a:t>A prior suicide attempt</a:t>
            </a:r>
            <a:endParaRPr sz="1485">
              <a:solidFill>
                <a:schemeClr val="dk1"/>
              </a:solidFill>
            </a:endParaRPr>
          </a:p>
          <a:p>
            <a:pPr marL="308610" indent="-248603">
              <a:buClr>
                <a:schemeClr val="dk1"/>
              </a:buClr>
              <a:buSzPts val="2200"/>
              <a:buChar char="●"/>
            </a:pPr>
            <a:r>
              <a:rPr lang="en-US" sz="1485">
                <a:solidFill>
                  <a:schemeClr val="dk1"/>
                </a:solidFill>
              </a:rPr>
              <a:t>Family history of a mental disorder or substance abuse</a:t>
            </a:r>
            <a:endParaRPr sz="1485">
              <a:solidFill>
                <a:schemeClr val="dk1"/>
              </a:solidFill>
            </a:endParaRPr>
          </a:p>
          <a:p>
            <a:pPr marL="308610" indent="-248603">
              <a:buClr>
                <a:schemeClr val="dk1"/>
              </a:buClr>
              <a:buSzPts val="2200"/>
              <a:buChar char="●"/>
            </a:pPr>
            <a:r>
              <a:rPr lang="en-US" sz="1485">
                <a:solidFill>
                  <a:schemeClr val="dk1"/>
                </a:solidFill>
              </a:rPr>
              <a:t>Family history of suicide</a:t>
            </a:r>
            <a:endParaRPr sz="1485">
              <a:solidFill>
                <a:schemeClr val="dk1"/>
              </a:solidFill>
            </a:endParaRPr>
          </a:p>
          <a:p>
            <a:pPr marL="308610" indent="-248603">
              <a:buClr>
                <a:schemeClr val="dk1"/>
              </a:buClr>
              <a:buSzPts val="2200"/>
              <a:buChar char="●"/>
            </a:pPr>
            <a:r>
              <a:rPr lang="en-US" sz="1485">
                <a:solidFill>
                  <a:schemeClr val="dk1"/>
                </a:solidFill>
              </a:rPr>
              <a:t>Family violence, including physical or sexual abuse</a:t>
            </a:r>
            <a:endParaRPr sz="1485">
              <a:solidFill>
                <a:schemeClr val="dk1"/>
              </a:solidFill>
            </a:endParaRPr>
          </a:p>
          <a:p>
            <a:pPr marL="308610" indent="-248603">
              <a:buClr>
                <a:schemeClr val="dk1"/>
              </a:buClr>
              <a:buSzPts val="2200"/>
              <a:buChar char="●"/>
            </a:pPr>
            <a:r>
              <a:rPr lang="en-US" sz="1485">
                <a:solidFill>
                  <a:schemeClr val="dk1"/>
                </a:solidFill>
              </a:rPr>
              <a:t>Having guns or other firearms in the home</a:t>
            </a:r>
            <a:endParaRPr sz="1485">
              <a:solidFill>
                <a:schemeClr val="dk1"/>
              </a:solidFill>
            </a:endParaRPr>
          </a:p>
          <a:p>
            <a:pPr marL="308610" indent="-248603">
              <a:buClr>
                <a:schemeClr val="dk1"/>
              </a:buClr>
              <a:buSzPts val="2200"/>
              <a:buChar char="●"/>
            </a:pPr>
            <a:r>
              <a:rPr lang="en-US" sz="1485">
                <a:solidFill>
                  <a:schemeClr val="dk1"/>
                </a:solidFill>
              </a:rPr>
              <a:t>Incarceration, being in prison or jail</a:t>
            </a:r>
            <a:endParaRPr sz="1485">
              <a:solidFill>
                <a:schemeClr val="dk1"/>
              </a:solidFill>
            </a:endParaRPr>
          </a:p>
          <a:p>
            <a:pPr marL="308610" indent="-248603">
              <a:buClr>
                <a:schemeClr val="dk1"/>
              </a:buClr>
              <a:buSzPts val="2200"/>
              <a:buChar char="●"/>
            </a:pPr>
            <a:r>
              <a:rPr lang="en-US" sz="1485">
                <a:solidFill>
                  <a:schemeClr val="dk1"/>
                </a:solidFill>
              </a:rPr>
              <a:t>Being exposed to others' suicidal behavior, such as that of family members, peers, or media figures.</a:t>
            </a:r>
            <a:endParaRPr sz="1485">
              <a:solidFill>
                <a:schemeClr val="dk1"/>
              </a:solidFill>
            </a:endParaRPr>
          </a:p>
          <a:p>
            <a:pPr>
              <a:spcBef>
                <a:spcPts val="743"/>
              </a:spcBef>
            </a:pPr>
            <a:r>
              <a:rPr lang="en-US" sz="1485">
                <a:solidFill>
                  <a:schemeClr val="dk1"/>
                </a:solidFill>
              </a:rPr>
              <a:t>Many people have some of these risk factors but do not attempt suicide. Suicide is not a normal response to stress. </a:t>
            </a:r>
            <a:r>
              <a:rPr lang="en-US" sz="1485" b="1">
                <a:solidFill>
                  <a:schemeClr val="dk1"/>
                </a:solidFill>
              </a:rPr>
              <a:t>It is however, a sign of extreme distress, not a harmless bid for attention</a:t>
            </a:r>
            <a:r>
              <a:rPr lang="en-US" sz="1485">
                <a:solidFill>
                  <a:schemeClr val="dk1"/>
                </a:solidFill>
              </a:rPr>
              <a:t>.</a:t>
            </a:r>
            <a:endParaRPr sz="1485">
              <a:solidFill>
                <a:schemeClr val="dk1"/>
              </a:solidFill>
            </a:endParaRPr>
          </a:p>
          <a:p>
            <a:pPr>
              <a:spcBef>
                <a:spcPts val="743"/>
              </a:spcBef>
              <a:spcAft>
                <a:spcPts val="324"/>
              </a:spcAft>
            </a:pPr>
            <a:endParaRPr sz="1620">
              <a:solidFill>
                <a:srgbClr val="534949"/>
              </a:solidFill>
            </a:endParaRPr>
          </a:p>
        </p:txBody>
      </p:sp>
      <p:pic>
        <p:nvPicPr>
          <p:cNvPr id="439" name="Google Shape;439;p44"/>
          <p:cNvPicPr preferRelativeResize="0"/>
          <p:nvPr/>
        </p:nvPicPr>
        <p:blipFill>
          <a:blip r:embed="rId6">
            <a:alphaModFix/>
          </a:blip>
          <a:stretch>
            <a:fillRect/>
          </a:stretch>
        </p:blipFill>
        <p:spPr>
          <a:xfrm>
            <a:off x="7318997" y="4766293"/>
            <a:ext cx="437214" cy="205740"/>
          </a:xfrm>
          <a:prstGeom prst="rect">
            <a:avLst/>
          </a:prstGeom>
          <a:noFill/>
          <a:ln>
            <a:noFill/>
          </a:ln>
        </p:spPr>
      </p:pic>
      <p:pic>
        <p:nvPicPr>
          <p:cNvPr id="440" name="Google Shape;440;p44"/>
          <p:cNvPicPr preferRelativeResize="0"/>
          <p:nvPr/>
        </p:nvPicPr>
        <p:blipFill>
          <a:blip r:embed="rId7">
            <a:alphaModFix/>
          </a:blip>
          <a:stretch>
            <a:fillRect/>
          </a:stretch>
        </p:blipFill>
        <p:spPr>
          <a:xfrm>
            <a:off x="1428744" y="266879"/>
            <a:ext cx="6285938" cy="790779"/>
          </a:xfrm>
          <a:prstGeom prst="rect">
            <a:avLst/>
          </a:prstGeom>
          <a:noFill/>
          <a:ln>
            <a:noFill/>
          </a:ln>
        </p:spPr>
      </p:pic>
      <p:sp>
        <p:nvSpPr>
          <p:cNvPr id="441" name="Google Shape;441;p44"/>
          <p:cNvSpPr txBox="1">
            <a:spLocks noGrp="1"/>
          </p:cNvSpPr>
          <p:nvPr>
            <p:ph type="title" idx="4294967295"/>
          </p:nvPr>
        </p:nvSpPr>
        <p:spPr>
          <a:xfrm>
            <a:off x="1428744" y="266878"/>
            <a:ext cx="6337440" cy="842198"/>
          </a:xfrm>
          <a:prstGeom prst="rect">
            <a:avLst/>
          </a:prstGeom>
          <a:noFill/>
          <a:ln>
            <a:noFill/>
          </a:ln>
        </p:spPr>
        <p:txBody>
          <a:bodyPr spcFirstLastPara="1" wrap="square" lIns="25718" tIns="25718" rIns="25718" bIns="25718" anchor="ctr" anchorCtr="0">
            <a:noAutofit/>
          </a:bodyPr>
          <a:lstStyle/>
          <a:p>
            <a:pPr algn="ctr">
              <a:spcBef>
                <a:spcPts val="190"/>
              </a:spcBef>
              <a:spcAft>
                <a:spcPts val="190"/>
              </a:spcAft>
            </a:pPr>
            <a:r>
              <a:rPr lang="en-US" sz="2295">
                <a:solidFill>
                  <a:srgbClr val="FFFFFF"/>
                </a:solidFill>
              </a:rPr>
              <a:t>Who is at Risk for Suicide?</a:t>
            </a:r>
            <a:endParaRPr sz="2295">
              <a:solidFill>
                <a:srgbClr val="FFFFFF"/>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445"/>
        <p:cNvGrpSpPr/>
        <p:nvPr/>
      </p:nvGrpSpPr>
      <p:grpSpPr>
        <a:xfrm>
          <a:off x="0" y="0"/>
          <a:ext cx="0" cy="0"/>
          <a:chOff x="0" y="0"/>
          <a:chExt cx="0" cy="0"/>
        </a:xfrm>
      </p:grpSpPr>
      <p:pic>
        <p:nvPicPr>
          <p:cNvPr id="446" name="Google Shape;446;p45"/>
          <p:cNvPicPr preferRelativeResize="0"/>
          <p:nvPr/>
        </p:nvPicPr>
        <p:blipFill>
          <a:blip r:embed="rId3">
            <a:alphaModFix/>
          </a:blip>
          <a:stretch>
            <a:fillRect/>
          </a:stretch>
        </p:blipFill>
        <p:spPr>
          <a:xfrm>
            <a:off x="1257294" y="1226222"/>
            <a:ext cx="6623843" cy="3784101"/>
          </a:xfrm>
          <a:prstGeom prst="rect">
            <a:avLst/>
          </a:prstGeom>
          <a:noFill/>
          <a:ln>
            <a:noFill/>
          </a:ln>
        </p:spPr>
      </p:pic>
      <p:pic>
        <p:nvPicPr>
          <p:cNvPr id="447" name="Google Shape;447;p45"/>
          <p:cNvPicPr preferRelativeResize="0"/>
          <p:nvPr/>
        </p:nvPicPr>
        <p:blipFill>
          <a:blip r:embed="rId4">
            <a:alphaModFix/>
          </a:blip>
          <a:stretch>
            <a:fillRect/>
          </a:stretch>
        </p:blipFill>
        <p:spPr>
          <a:xfrm>
            <a:off x="1257295" y="114294"/>
            <a:ext cx="6610528" cy="1009834"/>
          </a:xfrm>
          <a:prstGeom prst="rect">
            <a:avLst/>
          </a:prstGeom>
          <a:noFill/>
          <a:ln>
            <a:noFill/>
          </a:ln>
        </p:spPr>
      </p:pic>
      <p:pic>
        <p:nvPicPr>
          <p:cNvPr id="448" name="Google Shape;448;p45"/>
          <p:cNvPicPr preferRelativeResize="0"/>
          <p:nvPr/>
        </p:nvPicPr>
        <p:blipFill>
          <a:blip r:embed="rId5">
            <a:alphaModFix/>
          </a:blip>
          <a:stretch>
            <a:fillRect/>
          </a:stretch>
        </p:blipFill>
        <p:spPr>
          <a:xfrm>
            <a:off x="1257294" y="1200150"/>
            <a:ext cx="3257550" cy="3771900"/>
          </a:xfrm>
          <a:prstGeom prst="rect">
            <a:avLst/>
          </a:prstGeom>
          <a:noFill/>
          <a:ln>
            <a:noFill/>
          </a:ln>
        </p:spPr>
      </p:pic>
      <p:sp>
        <p:nvSpPr>
          <p:cNvPr id="449" name="Google Shape;449;p45"/>
          <p:cNvSpPr txBox="1">
            <a:spLocks noGrp="1"/>
          </p:cNvSpPr>
          <p:nvPr>
            <p:ph type="body" idx="4294967295"/>
          </p:nvPr>
        </p:nvSpPr>
        <p:spPr>
          <a:xfrm>
            <a:off x="1257294" y="1200150"/>
            <a:ext cx="3308985" cy="3823335"/>
          </a:xfrm>
          <a:prstGeom prst="rect">
            <a:avLst/>
          </a:prstGeom>
          <a:noFill/>
          <a:ln>
            <a:noFill/>
          </a:ln>
        </p:spPr>
        <p:txBody>
          <a:bodyPr spcFirstLastPara="1" wrap="square" lIns="25718" tIns="25718" rIns="25718" bIns="25718" anchor="t" anchorCtr="0">
            <a:noAutofit/>
          </a:bodyPr>
          <a:lstStyle/>
          <a:p>
            <a:pPr marL="257175" indent="-120015">
              <a:spcBef>
                <a:spcPts val="324"/>
              </a:spcBef>
              <a:buClr>
                <a:srgbClr val="534949"/>
              </a:buClr>
              <a:buSzPts val="2000"/>
              <a:buChar char="●"/>
            </a:pPr>
            <a:r>
              <a:rPr lang="en-US" sz="1350">
                <a:solidFill>
                  <a:srgbClr val="534949"/>
                </a:solidFill>
              </a:rPr>
              <a:t>Same signs as depression</a:t>
            </a:r>
            <a:endParaRPr sz="1350">
              <a:solidFill>
                <a:srgbClr val="534949"/>
              </a:solidFill>
            </a:endParaRPr>
          </a:p>
          <a:p>
            <a:pPr marL="514350" lvl="1" indent="-120015">
              <a:buClr>
                <a:srgbClr val="534949"/>
              </a:buClr>
              <a:buSzPts val="2000"/>
              <a:buChar char="○"/>
            </a:pPr>
            <a:r>
              <a:rPr lang="en-US" sz="1350">
                <a:solidFill>
                  <a:srgbClr val="534949"/>
                </a:solidFill>
              </a:rPr>
              <a:t>Loss of energy</a:t>
            </a:r>
            <a:endParaRPr sz="1350">
              <a:solidFill>
                <a:srgbClr val="534949"/>
              </a:solidFill>
            </a:endParaRPr>
          </a:p>
          <a:p>
            <a:pPr marL="514350" lvl="1" indent="-120015">
              <a:buClr>
                <a:srgbClr val="534949"/>
              </a:buClr>
              <a:buSzPts val="2000"/>
              <a:buChar char="○"/>
            </a:pPr>
            <a:r>
              <a:rPr lang="en-US" sz="1350">
                <a:solidFill>
                  <a:srgbClr val="534949"/>
                </a:solidFill>
              </a:rPr>
              <a:t>Change in sleep patterns</a:t>
            </a:r>
            <a:endParaRPr sz="1350">
              <a:solidFill>
                <a:srgbClr val="534949"/>
              </a:solidFill>
            </a:endParaRPr>
          </a:p>
          <a:p>
            <a:pPr marL="514350" lvl="1" indent="-120015">
              <a:buClr>
                <a:srgbClr val="534949"/>
              </a:buClr>
              <a:buSzPts val="2000"/>
              <a:buChar char="○"/>
            </a:pPr>
            <a:r>
              <a:rPr lang="en-US" sz="1350">
                <a:solidFill>
                  <a:srgbClr val="534949"/>
                </a:solidFill>
              </a:rPr>
              <a:t>Withdrawal from usual activities</a:t>
            </a:r>
            <a:endParaRPr sz="1350">
              <a:solidFill>
                <a:srgbClr val="534949"/>
              </a:solidFill>
            </a:endParaRPr>
          </a:p>
          <a:p>
            <a:pPr marL="257175" indent="-120015">
              <a:buClr>
                <a:srgbClr val="534949"/>
              </a:buClr>
              <a:buSzPts val="2000"/>
              <a:buChar char="●"/>
            </a:pPr>
            <a:r>
              <a:rPr lang="en-US" sz="1350">
                <a:solidFill>
                  <a:srgbClr val="534949"/>
                </a:solidFill>
              </a:rPr>
              <a:t>Radical changes in personality</a:t>
            </a:r>
            <a:endParaRPr sz="1350">
              <a:solidFill>
                <a:srgbClr val="534949"/>
              </a:solidFill>
            </a:endParaRPr>
          </a:p>
          <a:p>
            <a:pPr marL="514350" lvl="1" indent="-120015">
              <a:buClr>
                <a:srgbClr val="534949"/>
              </a:buClr>
              <a:buSzPts val="2000"/>
              <a:buChar char="○"/>
            </a:pPr>
            <a:r>
              <a:rPr lang="en-US" sz="1350">
                <a:solidFill>
                  <a:srgbClr val="534949"/>
                </a:solidFill>
              </a:rPr>
              <a:t>Outgoing becomes withdrawn</a:t>
            </a:r>
            <a:endParaRPr sz="1350">
              <a:solidFill>
                <a:srgbClr val="534949"/>
              </a:solidFill>
            </a:endParaRPr>
          </a:p>
          <a:p>
            <a:pPr marL="514350" lvl="1" indent="-120015">
              <a:buClr>
                <a:srgbClr val="534949"/>
              </a:buClr>
              <a:buSzPts val="2000"/>
              <a:buChar char="○"/>
            </a:pPr>
            <a:r>
              <a:rPr lang="en-US" sz="1350">
                <a:solidFill>
                  <a:srgbClr val="534949"/>
                </a:solidFill>
              </a:rPr>
              <a:t>Shy person becomes aggressive</a:t>
            </a:r>
            <a:endParaRPr sz="1350">
              <a:solidFill>
                <a:srgbClr val="534949"/>
              </a:solidFill>
            </a:endParaRPr>
          </a:p>
          <a:p>
            <a:pPr marL="257175" indent="-120015">
              <a:buClr>
                <a:srgbClr val="534949"/>
              </a:buClr>
              <a:buSzPts val="2000"/>
              <a:buChar char="●"/>
            </a:pPr>
            <a:r>
              <a:rPr lang="en-US" sz="1350">
                <a:solidFill>
                  <a:srgbClr val="534949"/>
                </a:solidFill>
              </a:rPr>
              <a:t>Severe depression</a:t>
            </a:r>
            <a:endParaRPr sz="1350">
              <a:solidFill>
                <a:srgbClr val="534949"/>
              </a:solidFill>
            </a:endParaRPr>
          </a:p>
          <a:p>
            <a:pPr marL="257175" indent="-120015">
              <a:buClr>
                <a:srgbClr val="534949"/>
              </a:buClr>
              <a:buSzPts val="2000"/>
              <a:buChar char="●"/>
            </a:pPr>
            <a:r>
              <a:rPr lang="en-US" sz="1350">
                <a:solidFill>
                  <a:srgbClr val="534949"/>
                </a:solidFill>
              </a:rPr>
              <a:t>Actions</a:t>
            </a:r>
            <a:endParaRPr sz="1350">
              <a:solidFill>
                <a:srgbClr val="534949"/>
              </a:solidFill>
            </a:endParaRPr>
          </a:p>
          <a:p>
            <a:pPr marL="514350" lvl="1" indent="-120015">
              <a:buClr>
                <a:srgbClr val="534949"/>
              </a:buClr>
              <a:buSzPts val="2000"/>
              <a:buChar char="○"/>
            </a:pPr>
            <a:r>
              <a:rPr lang="en-US" sz="1350">
                <a:solidFill>
                  <a:srgbClr val="534949"/>
                </a:solidFill>
              </a:rPr>
              <a:t>Stops doing things he/ she enjoys</a:t>
            </a:r>
            <a:endParaRPr sz="1350">
              <a:solidFill>
                <a:srgbClr val="534949"/>
              </a:solidFill>
            </a:endParaRPr>
          </a:p>
          <a:p>
            <a:pPr marL="514350" lvl="1" indent="-120015">
              <a:buClr>
                <a:srgbClr val="534949"/>
              </a:buClr>
              <a:buSzPts val="2000"/>
              <a:buChar char="○"/>
            </a:pPr>
            <a:r>
              <a:rPr lang="en-US" sz="1350">
                <a:solidFill>
                  <a:srgbClr val="534949"/>
                </a:solidFill>
              </a:rPr>
              <a:t>Gives away belongings</a:t>
            </a:r>
            <a:endParaRPr sz="1350">
              <a:solidFill>
                <a:srgbClr val="534949"/>
              </a:solidFill>
            </a:endParaRPr>
          </a:p>
          <a:p>
            <a:pPr marL="514350" lvl="1" indent="-120015">
              <a:buClr>
                <a:srgbClr val="534949"/>
              </a:buClr>
              <a:buSzPts val="2000"/>
              <a:buChar char="○"/>
            </a:pPr>
            <a:r>
              <a:rPr lang="en-US" sz="1350">
                <a:solidFill>
                  <a:srgbClr val="534949"/>
                </a:solidFill>
              </a:rPr>
              <a:t>Decline in school performance</a:t>
            </a:r>
            <a:endParaRPr sz="1350">
              <a:solidFill>
                <a:srgbClr val="534949"/>
              </a:solidFill>
            </a:endParaRPr>
          </a:p>
        </p:txBody>
      </p:sp>
      <p:pic>
        <p:nvPicPr>
          <p:cNvPr id="450" name="Google Shape;450;p45"/>
          <p:cNvPicPr preferRelativeResize="0"/>
          <p:nvPr/>
        </p:nvPicPr>
        <p:blipFill>
          <a:blip r:embed="rId6">
            <a:alphaModFix/>
          </a:blip>
          <a:stretch>
            <a:fillRect/>
          </a:stretch>
        </p:blipFill>
        <p:spPr>
          <a:xfrm>
            <a:off x="4629139" y="1200150"/>
            <a:ext cx="3371844" cy="3943333"/>
          </a:xfrm>
          <a:prstGeom prst="rect">
            <a:avLst/>
          </a:prstGeom>
          <a:noFill/>
          <a:ln>
            <a:noFill/>
          </a:ln>
        </p:spPr>
      </p:pic>
      <p:sp>
        <p:nvSpPr>
          <p:cNvPr id="451" name="Google Shape;451;p45"/>
          <p:cNvSpPr txBox="1">
            <a:spLocks noGrp="1"/>
          </p:cNvSpPr>
          <p:nvPr>
            <p:ph type="body" idx="4294967295"/>
          </p:nvPr>
        </p:nvSpPr>
        <p:spPr>
          <a:xfrm>
            <a:off x="4629139" y="1200150"/>
            <a:ext cx="3127005" cy="3994718"/>
          </a:xfrm>
          <a:prstGeom prst="rect">
            <a:avLst/>
          </a:prstGeom>
          <a:noFill/>
          <a:ln>
            <a:noFill/>
          </a:ln>
        </p:spPr>
        <p:txBody>
          <a:bodyPr spcFirstLastPara="1" wrap="square" lIns="25718" tIns="25718" rIns="25718" bIns="25718" anchor="t" anchorCtr="0">
            <a:noAutofit/>
          </a:bodyPr>
          <a:lstStyle/>
          <a:p>
            <a:pPr marL="257175" indent="-120015">
              <a:spcBef>
                <a:spcPts val="324"/>
              </a:spcBef>
              <a:buClr>
                <a:srgbClr val="534949"/>
              </a:buClr>
              <a:buSzPts val="2000"/>
              <a:buChar char="●"/>
            </a:pPr>
            <a:r>
              <a:rPr lang="en-US" sz="1350">
                <a:solidFill>
                  <a:srgbClr val="534949"/>
                </a:solidFill>
              </a:rPr>
              <a:t>Things a person says</a:t>
            </a:r>
            <a:endParaRPr sz="1350">
              <a:solidFill>
                <a:srgbClr val="534949"/>
              </a:solidFill>
            </a:endParaRPr>
          </a:p>
          <a:p>
            <a:pPr marL="514350" lvl="1" indent="-111443">
              <a:buClr>
                <a:srgbClr val="534949"/>
              </a:buClr>
              <a:buSzPts val="1800"/>
              <a:buChar char="○"/>
            </a:pPr>
            <a:r>
              <a:rPr lang="en-US" sz="1215">
                <a:solidFill>
                  <a:srgbClr val="534949"/>
                </a:solidFill>
              </a:rPr>
              <a:t>“I don’t want to live anymore.”</a:t>
            </a:r>
            <a:endParaRPr sz="1215">
              <a:solidFill>
                <a:srgbClr val="534949"/>
              </a:solidFill>
            </a:endParaRPr>
          </a:p>
          <a:p>
            <a:pPr marL="514350" lvl="1" indent="-111443">
              <a:buClr>
                <a:srgbClr val="534949"/>
              </a:buClr>
              <a:buSzPts val="1800"/>
              <a:buChar char="○"/>
            </a:pPr>
            <a:r>
              <a:rPr lang="en-US" sz="1215">
                <a:solidFill>
                  <a:srgbClr val="534949"/>
                </a:solidFill>
              </a:rPr>
              <a:t>“They’ll be sorry when I’m gone.”</a:t>
            </a:r>
            <a:endParaRPr sz="1215">
              <a:solidFill>
                <a:srgbClr val="534949"/>
              </a:solidFill>
            </a:endParaRPr>
          </a:p>
          <a:p>
            <a:pPr marL="257175" indent="-120015">
              <a:buClr>
                <a:srgbClr val="534949"/>
              </a:buClr>
              <a:buSzPts val="2000"/>
              <a:buChar char="●"/>
            </a:pPr>
            <a:r>
              <a:rPr lang="en-US" sz="1350">
                <a:solidFill>
                  <a:srgbClr val="534949"/>
                </a:solidFill>
              </a:rPr>
              <a:t>Suffered a major trauma</a:t>
            </a:r>
            <a:endParaRPr sz="1350">
              <a:solidFill>
                <a:srgbClr val="534949"/>
              </a:solidFill>
            </a:endParaRPr>
          </a:p>
          <a:p>
            <a:pPr marL="514350" lvl="1" indent="-111443">
              <a:buClr>
                <a:srgbClr val="534949"/>
              </a:buClr>
              <a:buSzPts val="1800"/>
              <a:buChar char="○"/>
            </a:pPr>
            <a:r>
              <a:rPr lang="en-US" sz="1215">
                <a:solidFill>
                  <a:srgbClr val="534949"/>
                </a:solidFill>
              </a:rPr>
              <a:t>Moving to a new place</a:t>
            </a:r>
            <a:endParaRPr sz="1215">
              <a:solidFill>
                <a:srgbClr val="534949"/>
              </a:solidFill>
            </a:endParaRPr>
          </a:p>
          <a:p>
            <a:pPr marL="514350" lvl="1" indent="-111443">
              <a:buClr>
                <a:srgbClr val="534949"/>
              </a:buClr>
              <a:buSzPts val="1800"/>
              <a:buChar char="○"/>
            </a:pPr>
            <a:r>
              <a:rPr lang="en-US" sz="1215">
                <a:solidFill>
                  <a:srgbClr val="534949"/>
                </a:solidFill>
              </a:rPr>
              <a:t>Losing boyfriend/ girlfriend</a:t>
            </a:r>
            <a:endParaRPr sz="1215">
              <a:solidFill>
                <a:srgbClr val="534949"/>
              </a:solidFill>
            </a:endParaRPr>
          </a:p>
          <a:p>
            <a:pPr marL="514350" lvl="1" indent="-111443">
              <a:buClr>
                <a:srgbClr val="534949"/>
              </a:buClr>
              <a:buSzPts val="1800"/>
              <a:buChar char="○"/>
            </a:pPr>
            <a:r>
              <a:rPr lang="en-US" sz="1215">
                <a:solidFill>
                  <a:srgbClr val="534949"/>
                </a:solidFill>
              </a:rPr>
              <a:t>Friend/ family member dies</a:t>
            </a:r>
            <a:endParaRPr sz="1215">
              <a:solidFill>
                <a:srgbClr val="534949"/>
              </a:solidFill>
            </a:endParaRPr>
          </a:p>
          <a:p>
            <a:pPr marL="514350" lvl="1" indent="-111443">
              <a:buClr>
                <a:srgbClr val="534949"/>
              </a:buClr>
              <a:buSzPts val="1800"/>
              <a:buChar char="○"/>
            </a:pPr>
            <a:r>
              <a:rPr lang="en-US" sz="1215">
                <a:solidFill>
                  <a:srgbClr val="534949"/>
                </a:solidFill>
              </a:rPr>
              <a:t>Going through family divorce</a:t>
            </a:r>
            <a:endParaRPr sz="1215">
              <a:solidFill>
                <a:srgbClr val="534949"/>
              </a:solidFill>
            </a:endParaRPr>
          </a:p>
          <a:p>
            <a:pPr marL="257175" indent="-120015">
              <a:buClr>
                <a:srgbClr val="534949"/>
              </a:buClr>
              <a:buSzPts val="2000"/>
              <a:buChar char="●"/>
            </a:pPr>
            <a:r>
              <a:rPr lang="en-US" sz="1350">
                <a:solidFill>
                  <a:srgbClr val="534949"/>
                </a:solidFill>
              </a:rPr>
              <a:t>Signs can be deceptive</a:t>
            </a:r>
            <a:endParaRPr sz="1350">
              <a:solidFill>
                <a:srgbClr val="534949"/>
              </a:solidFill>
            </a:endParaRPr>
          </a:p>
          <a:p>
            <a:pPr marL="514350" lvl="1" indent="-111443">
              <a:buClr>
                <a:srgbClr val="534949"/>
              </a:buClr>
              <a:buSzPts val="1800"/>
              <a:buChar char="○"/>
            </a:pPr>
            <a:r>
              <a:rPr lang="en-US" sz="1215">
                <a:solidFill>
                  <a:srgbClr val="534949"/>
                </a:solidFill>
              </a:rPr>
              <a:t>Someone who has been severely depressed suddenly becomes happy and carefree</a:t>
            </a:r>
            <a:endParaRPr sz="1215">
              <a:solidFill>
                <a:srgbClr val="534949"/>
              </a:solidFill>
            </a:endParaRPr>
          </a:p>
          <a:p>
            <a:pPr marL="514350" lvl="1" indent="-111443">
              <a:buClr>
                <a:srgbClr val="534949"/>
              </a:buClr>
              <a:buSzPts val="1800"/>
              <a:buChar char="○"/>
            </a:pPr>
            <a:r>
              <a:rPr lang="en-US" sz="1215">
                <a:solidFill>
                  <a:srgbClr val="534949"/>
                </a:solidFill>
              </a:rPr>
              <a:t>May think person is better and over the depression</a:t>
            </a:r>
            <a:endParaRPr sz="1215">
              <a:solidFill>
                <a:srgbClr val="534949"/>
              </a:solidFill>
            </a:endParaRPr>
          </a:p>
          <a:p>
            <a:pPr marL="514350" lvl="1" indent="-111443">
              <a:buClr>
                <a:srgbClr val="534949"/>
              </a:buClr>
              <a:buSzPts val="1800"/>
              <a:buChar char="○"/>
            </a:pPr>
            <a:r>
              <a:rPr lang="en-US" sz="1215">
                <a:solidFill>
                  <a:srgbClr val="534949"/>
                </a:solidFill>
              </a:rPr>
              <a:t>Why might they really be happy?</a:t>
            </a:r>
            <a:endParaRPr sz="1215">
              <a:solidFill>
                <a:srgbClr val="534949"/>
              </a:solidFill>
            </a:endParaRPr>
          </a:p>
        </p:txBody>
      </p:sp>
      <p:pic>
        <p:nvPicPr>
          <p:cNvPr id="452" name="Google Shape;452;p45"/>
          <p:cNvPicPr preferRelativeResize="0"/>
          <p:nvPr/>
        </p:nvPicPr>
        <p:blipFill>
          <a:blip r:embed="rId7">
            <a:alphaModFix/>
          </a:blip>
          <a:stretch>
            <a:fillRect/>
          </a:stretch>
        </p:blipFill>
        <p:spPr>
          <a:xfrm>
            <a:off x="7318997" y="4766293"/>
            <a:ext cx="437214" cy="205740"/>
          </a:xfrm>
          <a:prstGeom prst="rect">
            <a:avLst/>
          </a:prstGeom>
          <a:noFill/>
          <a:ln>
            <a:noFill/>
          </a:ln>
        </p:spPr>
      </p:pic>
      <p:pic>
        <p:nvPicPr>
          <p:cNvPr id="453" name="Google Shape;453;p45"/>
          <p:cNvPicPr preferRelativeResize="0"/>
          <p:nvPr/>
        </p:nvPicPr>
        <p:blipFill>
          <a:blip r:embed="rId8">
            <a:alphaModFix/>
          </a:blip>
          <a:stretch>
            <a:fillRect/>
          </a:stretch>
        </p:blipFill>
        <p:spPr>
          <a:xfrm>
            <a:off x="1428744" y="266879"/>
            <a:ext cx="6285938" cy="790779"/>
          </a:xfrm>
          <a:prstGeom prst="rect">
            <a:avLst/>
          </a:prstGeom>
          <a:noFill/>
          <a:ln>
            <a:noFill/>
          </a:ln>
        </p:spPr>
      </p:pic>
      <p:sp>
        <p:nvSpPr>
          <p:cNvPr id="454" name="Google Shape;454;p45"/>
          <p:cNvSpPr txBox="1">
            <a:spLocks noGrp="1"/>
          </p:cNvSpPr>
          <p:nvPr>
            <p:ph type="title" idx="4294967295"/>
          </p:nvPr>
        </p:nvSpPr>
        <p:spPr>
          <a:xfrm>
            <a:off x="1428744" y="266879"/>
            <a:ext cx="6337373" cy="842214"/>
          </a:xfrm>
          <a:prstGeom prst="rect">
            <a:avLst/>
          </a:prstGeom>
          <a:noFill/>
          <a:ln>
            <a:noFill/>
          </a:ln>
        </p:spPr>
        <p:txBody>
          <a:bodyPr spcFirstLastPara="1" wrap="square" lIns="25718" tIns="25718" rIns="25718" bIns="25718" anchor="ctr" anchorCtr="0">
            <a:noAutofit/>
          </a:bodyPr>
          <a:lstStyle/>
          <a:p>
            <a:pPr algn="ctr">
              <a:spcBef>
                <a:spcPts val="190"/>
              </a:spcBef>
              <a:spcAft>
                <a:spcPts val="190"/>
              </a:spcAft>
            </a:pPr>
            <a:r>
              <a:rPr lang="en-US" sz="2295">
                <a:solidFill>
                  <a:srgbClr val="FFFFFF"/>
                </a:solidFill>
              </a:rPr>
              <a:t>SUICIDE THE WARNING SIGNS</a:t>
            </a:r>
            <a:endParaRPr sz="2295">
              <a:solidFill>
                <a:srgbClr val="FFFFFF"/>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458"/>
        <p:cNvGrpSpPr/>
        <p:nvPr/>
      </p:nvGrpSpPr>
      <p:grpSpPr>
        <a:xfrm>
          <a:off x="0" y="0"/>
          <a:ext cx="0" cy="0"/>
          <a:chOff x="0" y="0"/>
          <a:chExt cx="0" cy="0"/>
        </a:xfrm>
      </p:grpSpPr>
      <p:pic>
        <p:nvPicPr>
          <p:cNvPr id="459" name="Google Shape;459;p46"/>
          <p:cNvPicPr preferRelativeResize="0"/>
          <p:nvPr/>
        </p:nvPicPr>
        <p:blipFill>
          <a:blip r:embed="rId3">
            <a:alphaModFix/>
          </a:blip>
          <a:stretch>
            <a:fillRect/>
          </a:stretch>
        </p:blipFill>
        <p:spPr>
          <a:xfrm>
            <a:off x="1257294" y="1226222"/>
            <a:ext cx="6623843" cy="3784101"/>
          </a:xfrm>
          <a:prstGeom prst="rect">
            <a:avLst/>
          </a:prstGeom>
          <a:noFill/>
          <a:ln>
            <a:noFill/>
          </a:ln>
        </p:spPr>
      </p:pic>
      <p:pic>
        <p:nvPicPr>
          <p:cNvPr id="460" name="Google Shape;460;p46"/>
          <p:cNvPicPr preferRelativeResize="0"/>
          <p:nvPr/>
        </p:nvPicPr>
        <p:blipFill>
          <a:blip r:embed="rId4">
            <a:alphaModFix/>
          </a:blip>
          <a:stretch>
            <a:fillRect/>
          </a:stretch>
        </p:blipFill>
        <p:spPr>
          <a:xfrm>
            <a:off x="1257295" y="114294"/>
            <a:ext cx="6610528" cy="1009834"/>
          </a:xfrm>
          <a:prstGeom prst="rect">
            <a:avLst/>
          </a:prstGeom>
          <a:noFill/>
          <a:ln>
            <a:noFill/>
          </a:ln>
        </p:spPr>
      </p:pic>
      <p:pic>
        <p:nvPicPr>
          <p:cNvPr id="461" name="Google Shape;461;p46"/>
          <p:cNvPicPr preferRelativeResize="0"/>
          <p:nvPr/>
        </p:nvPicPr>
        <p:blipFill>
          <a:blip r:embed="rId5">
            <a:alphaModFix/>
          </a:blip>
          <a:stretch>
            <a:fillRect/>
          </a:stretch>
        </p:blipFill>
        <p:spPr>
          <a:xfrm>
            <a:off x="1257294" y="1200150"/>
            <a:ext cx="3257550" cy="3771900"/>
          </a:xfrm>
          <a:prstGeom prst="rect">
            <a:avLst/>
          </a:prstGeom>
          <a:noFill/>
          <a:ln>
            <a:noFill/>
          </a:ln>
        </p:spPr>
      </p:pic>
      <p:sp>
        <p:nvSpPr>
          <p:cNvPr id="462" name="Google Shape;462;p46"/>
          <p:cNvSpPr txBox="1">
            <a:spLocks noGrp="1"/>
          </p:cNvSpPr>
          <p:nvPr>
            <p:ph type="body" idx="4294967295"/>
          </p:nvPr>
        </p:nvSpPr>
        <p:spPr>
          <a:xfrm>
            <a:off x="1257294" y="1200150"/>
            <a:ext cx="3308985" cy="3823335"/>
          </a:xfrm>
          <a:prstGeom prst="rect">
            <a:avLst/>
          </a:prstGeom>
          <a:noFill/>
          <a:ln>
            <a:noFill/>
          </a:ln>
        </p:spPr>
        <p:txBody>
          <a:bodyPr spcFirstLastPara="1" wrap="square" lIns="25718" tIns="25718" rIns="25718" bIns="25718" anchor="t" anchorCtr="0">
            <a:noAutofit/>
          </a:bodyPr>
          <a:lstStyle/>
          <a:p>
            <a:pPr marL="257175" indent="-124301">
              <a:spcBef>
                <a:spcPts val="308"/>
              </a:spcBef>
              <a:buClr>
                <a:srgbClr val="534949"/>
              </a:buClr>
              <a:buSzPts val="2100"/>
              <a:buChar char="●"/>
            </a:pPr>
            <a:r>
              <a:rPr lang="en-US" sz="1418">
                <a:solidFill>
                  <a:srgbClr val="534949"/>
                </a:solidFill>
              </a:rPr>
              <a:t>DO</a:t>
            </a:r>
            <a:endParaRPr sz="1418">
              <a:solidFill>
                <a:srgbClr val="534949"/>
              </a:solidFill>
            </a:endParaRPr>
          </a:p>
          <a:p>
            <a:pPr marL="514350" lvl="1" indent="-124301">
              <a:buClr>
                <a:srgbClr val="534949"/>
              </a:buClr>
              <a:buSzPts val="2100"/>
              <a:buChar char="○"/>
            </a:pPr>
            <a:r>
              <a:rPr lang="en-US" sz="1418">
                <a:solidFill>
                  <a:srgbClr val="534949"/>
                </a:solidFill>
              </a:rPr>
              <a:t>Trust your feelings if you believe the person is suicidal</a:t>
            </a:r>
            <a:endParaRPr sz="1418">
              <a:solidFill>
                <a:srgbClr val="534949"/>
              </a:solidFill>
            </a:endParaRPr>
          </a:p>
          <a:p>
            <a:pPr marL="514350" lvl="1" indent="-124301">
              <a:buClr>
                <a:srgbClr val="534949"/>
              </a:buClr>
              <a:buSzPts val="2100"/>
              <a:buChar char="○"/>
            </a:pPr>
            <a:r>
              <a:rPr lang="en-US" sz="1418">
                <a:solidFill>
                  <a:srgbClr val="534949"/>
                </a:solidFill>
              </a:rPr>
              <a:t>Take seriously a suicidal person’s threats</a:t>
            </a:r>
            <a:endParaRPr sz="1418">
              <a:solidFill>
                <a:srgbClr val="534949"/>
              </a:solidFill>
            </a:endParaRPr>
          </a:p>
          <a:p>
            <a:pPr marL="514350" lvl="1" indent="-124301">
              <a:buClr>
                <a:srgbClr val="534949"/>
              </a:buClr>
              <a:buSzPts val="2100"/>
              <a:buChar char="○"/>
            </a:pPr>
            <a:r>
              <a:rPr lang="en-US" sz="1418">
                <a:solidFill>
                  <a:srgbClr val="534949"/>
                </a:solidFill>
              </a:rPr>
              <a:t>Tell the suicidal person how concerned you are and how much you care about him/ her</a:t>
            </a:r>
            <a:endParaRPr sz="1418">
              <a:solidFill>
                <a:srgbClr val="534949"/>
              </a:solidFill>
            </a:endParaRPr>
          </a:p>
          <a:p>
            <a:pPr marL="514350" lvl="1" indent="-124301">
              <a:buClr>
                <a:srgbClr val="534949"/>
              </a:buClr>
              <a:buSzPts val="2100"/>
              <a:buChar char="○"/>
            </a:pPr>
            <a:r>
              <a:rPr lang="en-US" sz="1418">
                <a:solidFill>
                  <a:srgbClr val="534949"/>
                </a:solidFill>
              </a:rPr>
              <a:t>Talk calmly with the suicidal person – show interest and compassion</a:t>
            </a:r>
            <a:endParaRPr sz="1418">
              <a:solidFill>
                <a:srgbClr val="534949"/>
              </a:solidFill>
            </a:endParaRPr>
          </a:p>
          <a:p>
            <a:pPr marL="514350" lvl="1" indent="-124301">
              <a:buClr>
                <a:srgbClr val="534949"/>
              </a:buClr>
              <a:buSzPts val="2100"/>
              <a:buChar char="○"/>
            </a:pPr>
            <a:r>
              <a:rPr lang="en-US" sz="1418">
                <a:solidFill>
                  <a:srgbClr val="534949"/>
                </a:solidFill>
              </a:rPr>
              <a:t>Find professional help for the suicidal person</a:t>
            </a:r>
            <a:endParaRPr sz="1418">
              <a:solidFill>
                <a:srgbClr val="534949"/>
              </a:solidFill>
            </a:endParaRPr>
          </a:p>
          <a:p>
            <a:pPr marL="514350" lvl="1" indent="-124301">
              <a:buClr>
                <a:srgbClr val="534949"/>
              </a:buClr>
              <a:buSzPts val="2100"/>
              <a:buChar char="○"/>
            </a:pPr>
            <a:r>
              <a:rPr lang="en-US" sz="1418">
                <a:solidFill>
                  <a:srgbClr val="534949"/>
                </a:solidFill>
              </a:rPr>
              <a:t>Stay with the suicidal person until help arrives</a:t>
            </a:r>
            <a:endParaRPr sz="1418">
              <a:solidFill>
                <a:srgbClr val="534949"/>
              </a:solidFill>
            </a:endParaRPr>
          </a:p>
        </p:txBody>
      </p:sp>
      <p:pic>
        <p:nvPicPr>
          <p:cNvPr id="463" name="Google Shape;463;p46"/>
          <p:cNvPicPr preferRelativeResize="0"/>
          <p:nvPr/>
        </p:nvPicPr>
        <p:blipFill>
          <a:blip r:embed="rId6">
            <a:alphaModFix/>
          </a:blip>
          <a:stretch>
            <a:fillRect/>
          </a:stretch>
        </p:blipFill>
        <p:spPr>
          <a:xfrm>
            <a:off x="4629139" y="1200150"/>
            <a:ext cx="3200394" cy="3771900"/>
          </a:xfrm>
          <a:prstGeom prst="rect">
            <a:avLst/>
          </a:prstGeom>
          <a:noFill/>
          <a:ln>
            <a:noFill/>
          </a:ln>
        </p:spPr>
      </p:pic>
      <p:sp>
        <p:nvSpPr>
          <p:cNvPr id="464" name="Google Shape;464;p46"/>
          <p:cNvSpPr txBox="1">
            <a:spLocks noGrp="1"/>
          </p:cNvSpPr>
          <p:nvPr>
            <p:ph type="body" idx="4294967295"/>
          </p:nvPr>
        </p:nvSpPr>
        <p:spPr>
          <a:xfrm>
            <a:off x="4629139" y="1200150"/>
            <a:ext cx="3127005" cy="3823403"/>
          </a:xfrm>
          <a:prstGeom prst="rect">
            <a:avLst/>
          </a:prstGeom>
          <a:noFill/>
          <a:ln>
            <a:noFill/>
          </a:ln>
        </p:spPr>
        <p:txBody>
          <a:bodyPr spcFirstLastPara="1" wrap="square" lIns="25718" tIns="25718" rIns="25718" bIns="25718" anchor="t" anchorCtr="0">
            <a:noAutofit/>
          </a:bodyPr>
          <a:lstStyle/>
          <a:p>
            <a:pPr marL="257175" indent="-120015">
              <a:spcBef>
                <a:spcPts val="324"/>
              </a:spcBef>
              <a:buClr>
                <a:srgbClr val="534949"/>
              </a:buClr>
              <a:buSzPts val="2000"/>
              <a:buChar char="●"/>
            </a:pPr>
            <a:r>
              <a:rPr lang="en-US" sz="1350" b="1">
                <a:solidFill>
                  <a:srgbClr val="534949"/>
                </a:solidFill>
              </a:rPr>
              <a:t>DO NOT</a:t>
            </a:r>
            <a:endParaRPr sz="1350" b="1">
              <a:solidFill>
                <a:srgbClr val="534949"/>
              </a:solidFill>
            </a:endParaRPr>
          </a:p>
          <a:p>
            <a:pPr marL="514350" lvl="1" indent="-111443">
              <a:buClr>
                <a:srgbClr val="534949"/>
              </a:buClr>
              <a:buSzPts val="1800"/>
              <a:buChar char="○"/>
            </a:pPr>
            <a:r>
              <a:rPr lang="en-US" sz="1215" b="1">
                <a:solidFill>
                  <a:srgbClr val="534949"/>
                </a:solidFill>
              </a:rPr>
              <a:t>Dare the suicidal person to go ahead and make the attempt</a:t>
            </a:r>
            <a:endParaRPr sz="1215" b="1">
              <a:solidFill>
                <a:srgbClr val="534949"/>
              </a:solidFill>
            </a:endParaRPr>
          </a:p>
          <a:p>
            <a:pPr marL="514350" lvl="1" indent="-111443">
              <a:buClr>
                <a:srgbClr val="534949"/>
              </a:buClr>
              <a:buSzPts val="1800"/>
              <a:buChar char="○"/>
            </a:pPr>
            <a:r>
              <a:rPr lang="en-US" sz="1215" b="1">
                <a:solidFill>
                  <a:srgbClr val="534949"/>
                </a:solidFill>
              </a:rPr>
              <a:t>Judge the suicidal person</a:t>
            </a:r>
            <a:endParaRPr sz="1215" b="1">
              <a:solidFill>
                <a:srgbClr val="534949"/>
              </a:solidFill>
            </a:endParaRPr>
          </a:p>
          <a:p>
            <a:pPr marL="514350" lvl="1" indent="-111443">
              <a:buClr>
                <a:srgbClr val="534949"/>
              </a:buClr>
              <a:buSzPts val="1800"/>
              <a:buChar char="○"/>
            </a:pPr>
            <a:r>
              <a:rPr lang="en-US" sz="1215" b="1">
                <a:solidFill>
                  <a:srgbClr val="534949"/>
                </a:solidFill>
              </a:rPr>
              <a:t>Analyze the suicidal person’s motives</a:t>
            </a:r>
            <a:endParaRPr sz="1215" b="1">
              <a:solidFill>
                <a:srgbClr val="534949"/>
              </a:solidFill>
            </a:endParaRPr>
          </a:p>
          <a:p>
            <a:pPr marL="514350" lvl="1" indent="-111443">
              <a:buClr>
                <a:srgbClr val="534949"/>
              </a:buClr>
              <a:buSzPts val="1800"/>
              <a:buChar char="○"/>
            </a:pPr>
            <a:r>
              <a:rPr lang="en-US" sz="1215" b="1">
                <a:solidFill>
                  <a:srgbClr val="534949"/>
                </a:solidFill>
              </a:rPr>
              <a:t>Argue or try to convince the suicidal person of reasons why he/ she should not attempt suicide</a:t>
            </a:r>
            <a:endParaRPr sz="1215" b="1">
              <a:solidFill>
                <a:srgbClr val="534949"/>
              </a:solidFill>
            </a:endParaRPr>
          </a:p>
          <a:p>
            <a:pPr marL="514350" lvl="1" indent="-111443">
              <a:buClr>
                <a:srgbClr val="534949"/>
              </a:buClr>
              <a:buSzPts val="1800"/>
              <a:buChar char="○"/>
            </a:pPr>
            <a:r>
              <a:rPr lang="en-US" sz="1215" b="1">
                <a:solidFill>
                  <a:srgbClr val="534949"/>
                </a:solidFill>
              </a:rPr>
              <a:t>Keep the suicidal person’s self- destructive thoughts or actions a secret</a:t>
            </a:r>
            <a:endParaRPr sz="1215" b="1">
              <a:solidFill>
                <a:srgbClr val="534949"/>
              </a:solidFill>
            </a:endParaRPr>
          </a:p>
          <a:p>
            <a:pPr marL="514350" lvl="1" indent="-111443">
              <a:buClr>
                <a:srgbClr val="534949"/>
              </a:buClr>
              <a:buSzPts val="1800"/>
              <a:buChar char="○"/>
            </a:pPr>
            <a:r>
              <a:rPr lang="en-US" sz="1215" b="1">
                <a:solidFill>
                  <a:srgbClr val="534949"/>
                </a:solidFill>
              </a:rPr>
              <a:t>Leave a suicidal person alone</a:t>
            </a:r>
            <a:endParaRPr sz="1215" b="1">
              <a:solidFill>
                <a:srgbClr val="534949"/>
              </a:solidFill>
            </a:endParaRPr>
          </a:p>
        </p:txBody>
      </p:sp>
      <p:pic>
        <p:nvPicPr>
          <p:cNvPr id="465" name="Google Shape;465;p46"/>
          <p:cNvPicPr preferRelativeResize="0"/>
          <p:nvPr/>
        </p:nvPicPr>
        <p:blipFill>
          <a:blip r:embed="rId7">
            <a:alphaModFix/>
          </a:blip>
          <a:stretch>
            <a:fillRect/>
          </a:stretch>
        </p:blipFill>
        <p:spPr>
          <a:xfrm>
            <a:off x="7318997" y="4766293"/>
            <a:ext cx="437214" cy="205740"/>
          </a:xfrm>
          <a:prstGeom prst="rect">
            <a:avLst/>
          </a:prstGeom>
          <a:noFill/>
          <a:ln>
            <a:noFill/>
          </a:ln>
        </p:spPr>
      </p:pic>
      <p:pic>
        <p:nvPicPr>
          <p:cNvPr id="466" name="Google Shape;466;p46"/>
          <p:cNvPicPr preferRelativeResize="0"/>
          <p:nvPr/>
        </p:nvPicPr>
        <p:blipFill>
          <a:blip r:embed="rId8">
            <a:alphaModFix/>
          </a:blip>
          <a:stretch>
            <a:fillRect/>
          </a:stretch>
        </p:blipFill>
        <p:spPr>
          <a:xfrm>
            <a:off x="1428744" y="266879"/>
            <a:ext cx="6285938" cy="790779"/>
          </a:xfrm>
          <a:prstGeom prst="rect">
            <a:avLst/>
          </a:prstGeom>
          <a:noFill/>
          <a:ln>
            <a:noFill/>
          </a:ln>
        </p:spPr>
      </p:pic>
      <p:sp>
        <p:nvSpPr>
          <p:cNvPr id="467" name="Google Shape;467;p46"/>
          <p:cNvSpPr txBox="1">
            <a:spLocks noGrp="1"/>
          </p:cNvSpPr>
          <p:nvPr>
            <p:ph type="title" idx="4294967295"/>
          </p:nvPr>
        </p:nvSpPr>
        <p:spPr>
          <a:xfrm>
            <a:off x="1428744" y="266879"/>
            <a:ext cx="6337373" cy="842214"/>
          </a:xfrm>
          <a:prstGeom prst="rect">
            <a:avLst/>
          </a:prstGeom>
          <a:noFill/>
          <a:ln>
            <a:noFill/>
          </a:ln>
        </p:spPr>
        <p:txBody>
          <a:bodyPr spcFirstLastPara="1" wrap="square" lIns="25718" tIns="25718" rIns="25718" bIns="25718" anchor="ctr" anchorCtr="0">
            <a:noAutofit/>
          </a:bodyPr>
          <a:lstStyle/>
          <a:p>
            <a:pPr algn="ctr">
              <a:spcBef>
                <a:spcPts val="190"/>
              </a:spcBef>
              <a:spcAft>
                <a:spcPts val="190"/>
              </a:spcAft>
            </a:pPr>
            <a:r>
              <a:rPr lang="en-US" sz="2295">
                <a:solidFill>
                  <a:srgbClr val="FFFFFF"/>
                </a:solidFill>
              </a:rPr>
              <a:t>SUICIDE HOW TO HELP A SUICIDAL PERSON</a:t>
            </a:r>
            <a:endParaRPr sz="2295">
              <a:solidFill>
                <a:srgbClr val="FFFFFF"/>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471"/>
        <p:cNvGrpSpPr/>
        <p:nvPr/>
      </p:nvGrpSpPr>
      <p:grpSpPr>
        <a:xfrm>
          <a:off x="0" y="0"/>
          <a:ext cx="0" cy="0"/>
          <a:chOff x="0" y="0"/>
          <a:chExt cx="0" cy="0"/>
        </a:xfrm>
      </p:grpSpPr>
      <p:pic>
        <p:nvPicPr>
          <p:cNvPr id="472" name="Google Shape;472;p47"/>
          <p:cNvPicPr preferRelativeResize="0"/>
          <p:nvPr/>
        </p:nvPicPr>
        <p:blipFill>
          <a:blip r:embed="rId3">
            <a:alphaModFix/>
          </a:blip>
          <a:stretch>
            <a:fillRect/>
          </a:stretch>
        </p:blipFill>
        <p:spPr>
          <a:xfrm>
            <a:off x="1257294" y="1226222"/>
            <a:ext cx="6623843" cy="3784101"/>
          </a:xfrm>
          <a:prstGeom prst="rect">
            <a:avLst/>
          </a:prstGeom>
          <a:noFill/>
          <a:ln>
            <a:noFill/>
          </a:ln>
        </p:spPr>
      </p:pic>
      <p:pic>
        <p:nvPicPr>
          <p:cNvPr id="473" name="Google Shape;473;p47"/>
          <p:cNvPicPr preferRelativeResize="0"/>
          <p:nvPr/>
        </p:nvPicPr>
        <p:blipFill>
          <a:blip r:embed="rId4">
            <a:alphaModFix/>
          </a:blip>
          <a:stretch>
            <a:fillRect/>
          </a:stretch>
        </p:blipFill>
        <p:spPr>
          <a:xfrm>
            <a:off x="1257295" y="114294"/>
            <a:ext cx="6610528" cy="1009834"/>
          </a:xfrm>
          <a:prstGeom prst="rect">
            <a:avLst/>
          </a:prstGeom>
          <a:noFill/>
          <a:ln>
            <a:noFill/>
          </a:ln>
        </p:spPr>
      </p:pic>
      <p:pic>
        <p:nvPicPr>
          <p:cNvPr id="474" name="Google Shape;474;p47"/>
          <p:cNvPicPr preferRelativeResize="0"/>
          <p:nvPr/>
        </p:nvPicPr>
        <p:blipFill>
          <a:blip r:embed="rId5">
            <a:alphaModFix/>
          </a:blip>
          <a:stretch>
            <a:fillRect/>
          </a:stretch>
        </p:blipFill>
        <p:spPr>
          <a:xfrm>
            <a:off x="1657351" y="1142994"/>
            <a:ext cx="6115044" cy="3794513"/>
          </a:xfrm>
          <a:prstGeom prst="rect">
            <a:avLst/>
          </a:prstGeom>
          <a:noFill/>
          <a:ln>
            <a:noFill/>
          </a:ln>
        </p:spPr>
      </p:pic>
      <p:sp>
        <p:nvSpPr>
          <p:cNvPr id="475" name="Google Shape;475;p47"/>
          <p:cNvSpPr txBox="1">
            <a:spLocks noGrp="1"/>
          </p:cNvSpPr>
          <p:nvPr>
            <p:ph type="body" idx="4294967295"/>
          </p:nvPr>
        </p:nvSpPr>
        <p:spPr>
          <a:xfrm>
            <a:off x="1503045" y="1194429"/>
            <a:ext cx="6166530" cy="3845880"/>
          </a:xfrm>
          <a:prstGeom prst="rect">
            <a:avLst/>
          </a:prstGeom>
          <a:noFill/>
          <a:ln>
            <a:noFill/>
          </a:ln>
        </p:spPr>
        <p:txBody>
          <a:bodyPr spcFirstLastPara="1" wrap="square" lIns="25718" tIns="25718" rIns="25718" bIns="25718" anchor="t" anchorCtr="0">
            <a:noAutofit/>
          </a:bodyPr>
          <a:lstStyle/>
          <a:p>
            <a:pPr marL="257175" indent="-137160">
              <a:spcBef>
                <a:spcPts val="270"/>
              </a:spcBef>
              <a:buClr>
                <a:srgbClr val="534949"/>
              </a:buClr>
              <a:buSzPts val="2400"/>
              <a:buChar char="●"/>
            </a:pPr>
            <a:r>
              <a:rPr lang="en-US" sz="1620">
                <a:solidFill>
                  <a:srgbClr val="534949"/>
                </a:solidFill>
              </a:rPr>
              <a:t>If you have been feeling depressed, remember that no matter how overwhelming the problems in life may seem, </a:t>
            </a:r>
            <a:r>
              <a:rPr lang="en-US" sz="1620" i="1">
                <a:solidFill>
                  <a:srgbClr val="534949"/>
                </a:solidFill>
              </a:rPr>
              <a:t>SUICIDE IS NEVER A SOLUTION</a:t>
            </a:r>
            <a:r>
              <a:rPr lang="en-US" sz="1620">
                <a:solidFill>
                  <a:srgbClr val="534949"/>
                </a:solidFill>
              </a:rPr>
              <a:t>.</a:t>
            </a:r>
            <a:endParaRPr sz="1620">
              <a:solidFill>
                <a:srgbClr val="534949"/>
              </a:solidFill>
            </a:endParaRPr>
          </a:p>
          <a:p>
            <a:pPr marL="257175" indent="-137160">
              <a:buClr>
                <a:srgbClr val="534949"/>
              </a:buClr>
              <a:buSzPts val="2400"/>
              <a:buChar char="●"/>
            </a:pPr>
            <a:r>
              <a:rPr lang="en-US" sz="1620">
                <a:solidFill>
                  <a:srgbClr val="534949"/>
                </a:solidFill>
              </a:rPr>
              <a:t>Knowing some specific symptoms of mental disorders can help a person determine if he or she should seek help</a:t>
            </a:r>
            <a:endParaRPr sz="1620">
              <a:solidFill>
                <a:srgbClr val="534949"/>
              </a:solidFill>
            </a:endParaRPr>
          </a:p>
          <a:p>
            <a:pPr>
              <a:spcBef>
                <a:spcPts val="270"/>
              </a:spcBef>
            </a:pPr>
            <a:r>
              <a:rPr lang="en-US" sz="1620">
                <a:solidFill>
                  <a:srgbClr val="534949"/>
                </a:solidFill>
              </a:rPr>
              <a:t>- you feel trapped with no way out –you worry all of the time</a:t>
            </a:r>
            <a:endParaRPr sz="1620">
              <a:solidFill>
                <a:srgbClr val="534949"/>
              </a:solidFill>
            </a:endParaRPr>
          </a:p>
          <a:p>
            <a:pPr>
              <a:spcBef>
                <a:spcPts val="270"/>
              </a:spcBef>
            </a:pPr>
            <a:r>
              <a:rPr lang="en-US" sz="1620">
                <a:solidFill>
                  <a:srgbClr val="534949"/>
                </a:solidFill>
              </a:rPr>
              <a:t>- your feelings affect your sleep, eating habits, school work, or relationships</a:t>
            </a:r>
            <a:endParaRPr sz="1620">
              <a:solidFill>
                <a:srgbClr val="534949"/>
              </a:solidFill>
            </a:endParaRPr>
          </a:p>
          <a:p>
            <a:pPr>
              <a:spcBef>
                <a:spcPts val="270"/>
              </a:spcBef>
            </a:pPr>
            <a:r>
              <a:rPr lang="en-US" sz="1620">
                <a:solidFill>
                  <a:srgbClr val="534949"/>
                </a:solidFill>
              </a:rPr>
              <a:t>- Your family and friends express concern about your behavior – aggressive, violent, reckless</a:t>
            </a:r>
            <a:endParaRPr sz="1620">
              <a:solidFill>
                <a:srgbClr val="534949"/>
              </a:solidFill>
            </a:endParaRPr>
          </a:p>
          <a:p>
            <a:pPr>
              <a:spcBef>
                <a:spcPts val="270"/>
              </a:spcBef>
              <a:spcAft>
                <a:spcPts val="270"/>
              </a:spcAft>
            </a:pPr>
            <a:r>
              <a:rPr lang="en-US" sz="1620">
                <a:solidFill>
                  <a:srgbClr val="534949"/>
                </a:solidFill>
              </a:rPr>
              <a:t>- you are becoming involved with alcohol/drugs</a:t>
            </a:r>
            <a:endParaRPr sz="1620">
              <a:solidFill>
                <a:srgbClr val="534949"/>
              </a:solidFill>
            </a:endParaRPr>
          </a:p>
        </p:txBody>
      </p:sp>
      <p:pic>
        <p:nvPicPr>
          <p:cNvPr id="476" name="Google Shape;476;p47"/>
          <p:cNvPicPr preferRelativeResize="0"/>
          <p:nvPr/>
        </p:nvPicPr>
        <p:blipFill>
          <a:blip r:embed="rId6">
            <a:alphaModFix/>
          </a:blip>
          <a:stretch>
            <a:fillRect/>
          </a:stretch>
        </p:blipFill>
        <p:spPr>
          <a:xfrm>
            <a:off x="7318997" y="4766293"/>
            <a:ext cx="437214" cy="205740"/>
          </a:xfrm>
          <a:prstGeom prst="rect">
            <a:avLst/>
          </a:prstGeom>
          <a:noFill/>
          <a:ln>
            <a:noFill/>
          </a:ln>
        </p:spPr>
      </p:pic>
      <p:pic>
        <p:nvPicPr>
          <p:cNvPr id="477" name="Google Shape;477;p47"/>
          <p:cNvPicPr preferRelativeResize="0"/>
          <p:nvPr/>
        </p:nvPicPr>
        <p:blipFill>
          <a:blip r:embed="rId7">
            <a:alphaModFix/>
          </a:blip>
          <a:stretch>
            <a:fillRect/>
          </a:stretch>
        </p:blipFill>
        <p:spPr>
          <a:xfrm>
            <a:off x="1485901" y="205976"/>
            <a:ext cx="6115044" cy="592920"/>
          </a:xfrm>
          <a:prstGeom prst="rect">
            <a:avLst/>
          </a:prstGeom>
          <a:noFill/>
          <a:ln>
            <a:noFill/>
          </a:ln>
        </p:spPr>
      </p:pic>
      <p:sp>
        <p:nvSpPr>
          <p:cNvPr id="478" name="Google Shape;478;p47"/>
          <p:cNvSpPr txBox="1">
            <a:spLocks noGrp="1"/>
          </p:cNvSpPr>
          <p:nvPr>
            <p:ph type="title" idx="4294967295"/>
          </p:nvPr>
        </p:nvSpPr>
        <p:spPr>
          <a:xfrm>
            <a:off x="1485901" y="205976"/>
            <a:ext cx="6166479" cy="644355"/>
          </a:xfrm>
          <a:prstGeom prst="rect">
            <a:avLst/>
          </a:prstGeom>
          <a:noFill/>
          <a:ln>
            <a:noFill/>
          </a:ln>
        </p:spPr>
        <p:txBody>
          <a:bodyPr spcFirstLastPara="1" wrap="square" lIns="25718" tIns="25718" rIns="25718" bIns="25718" anchor="ctr" anchorCtr="0">
            <a:noAutofit/>
          </a:bodyPr>
          <a:lstStyle/>
          <a:p>
            <a:pPr algn="ctr">
              <a:spcBef>
                <a:spcPts val="190"/>
              </a:spcBef>
              <a:spcAft>
                <a:spcPts val="190"/>
              </a:spcAft>
            </a:pPr>
            <a:r>
              <a:rPr lang="en-US" sz="2295">
                <a:solidFill>
                  <a:srgbClr val="FFFFFF"/>
                </a:solidFill>
              </a:rPr>
              <a:t>SUICIDE HELPING YOURSELF</a:t>
            </a:r>
            <a:endParaRPr sz="2295">
              <a:solidFill>
                <a:srgbClr val="FFFFFF"/>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04"/>
        <p:cNvGrpSpPr/>
        <p:nvPr/>
      </p:nvGrpSpPr>
      <p:grpSpPr>
        <a:xfrm>
          <a:off x="0" y="0"/>
          <a:ext cx="0" cy="0"/>
          <a:chOff x="0" y="0"/>
          <a:chExt cx="0" cy="0"/>
        </a:xfrm>
      </p:grpSpPr>
      <p:pic>
        <p:nvPicPr>
          <p:cNvPr id="505" name="Google Shape;505;p50"/>
          <p:cNvPicPr preferRelativeResize="0"/>
          <p:nvPr/>
        </p:nvPicPr>
        <p:blipFill>
          <a:blip r:embed="rId3">
            <a:alphaModFix/>
          </a:blip>
          <a:stretch>
            <a:fillRect/>
          </a:stretch>
        </p:blipFill>
        <p:spPr>
          <a:xfrm>
            <a:off x="1257294" y="1226222"/>
            <a:ext cx="6623843" cy="3784101"/>
          </a:xfrm>
          <a:prstGeom prst="rect">
            <a:avLst/>
          </a:prstGeom>
          <a:noFill/>
          <a:ln>
            <a:noFill/>
          </a:ln>
        </p:spPr>
      </p:pic>
      <p:pic>
        <p:nvPicPr>
          <p:cNvPr id="506" name="Google Shape;506;p50"/>
          <p:cNvPicPr preferRelativeResize="0"/>
          <p:nvPr/>
        </p:nvPicPr>
        <p:blipFill>
          <a:blip r:embed="rId4">
            <a:alphaModFix/>
          </a:blip>
          <a:stretch>
            <a:fillRect/>
          </a:stretch>
        </p:blipFill>
        <p:spPr>
          <a:xfrm>
            <a:off x="1257295" y="114294"/>
            <a:ext cx="6610528" cy="1009834"/>
          </a:xfrm>
          <a:prstGeom prst="rect">
            <a:avLst/>
          </a:prstGeom>
          <a:noFill/>
          <a:ln>
            <a:noFill/>
          </a:ln>
        </p:spPr>
      </p:pic>
      <p:pic>
        <p:nvPicPr>
          <p:cNvPr id="507" name="Google Shape;507;p50"/>
          <p:cNvPicPr preferRelativeResize="0"/>
          <p:nvPr/>
        </p:nvPicPr>
        <p:blipFill>
          <a:blip r:embed="rId5">
            <a:alphaModFix/>
          </a:blip>
          <a:stretch>
            <a:fillRect/>
          </a:stretch>
        </p:blipFill>
        <p:spPr>
          <a:xfrm>
            <a:off x="1428744" y="266879"/>
            <a:ext cx="6285938" cy="790779"/>
          </a:xfrm>
          <a:prstGeom prst="rect">
            <a:avLst/>
          </a:prstGeom>
          <a:noFill/>
          <a:ln>
            <a:noFill/>
          </a:ln>
        </p:spPr>
      </p:pic>
      <p:sp>
        <p:nvSpPr>
          <p:cNvPr id="508" name="Google Shape;508;p50"/>
          <p:cNvSpPr txBox="1">
            <a:spLocks noGrp="1"/>
          </p:cNvSpPr>
          <p:nvPr>
            <p:ph type="title" idx="4294967295"/>
          </p:nvPr>
        </p:nvSpPr>
        <p:spPr>
          <a:xfrm>
            <a:off x="1428744" y="266879"/>
            <a:ext cx="6337373" cy="842214"/>
          </a:xfrm>
          <a:prstGeom prst="rect">
            <a:avLst/>
          </a:prstGeom>
          <a:noFill/>
          <a:ln>
            <a:noFill/>
          </a:ln>
        </p:spPr>
        <p:txBody>
          <a:bodyPr spcFirstLastPara="1" wrap="square" lIns="25718" tIns="25718" rIns="25718" bIns="25718" anchor="ctr" anchorCtr="0">
            <a:noAutofit/>
          </a:bodyPr>
          <a:lstStyle/>
          <a:p>
            <a:pPr algn="ctr">
              <a:spcBef>
                <a:spcPts val="203"/>
              </a:spcBef>
              <a:spcAft>
                <a:spcPts val="203"/>
              </a:spcAft>
            </a:pPr>
            <a:r>
              <a:rPr lang="en-US" sz="2160">
                <a:solidFill>
                  <a:srgbClr val="FFFFFF"/>
                </a:solidFill>
              </a:rPr>
              <a:t>BEING SUPPORTIVE OF A FRIEND / GETTING HELP</a:t>
            </a:r>
            <a:endParaRPr sz="2160">
              <a:solidFill>
                <a:srgbClr val="FFFFFF"/>
              </a:solidFill>
            </a:endParaRPr>
          </a:p>
        </p:txBody>
      </p:sp>
      <p:pic>
        <p:nvPicPr>
          <p:cNvPr id="509" name="Google Shape;509;p50"/>
          <p:cNvPicPr preferRelativeResize="0"/>
          <p:nvPr/>
        </p:nvPicPr>
        <p:blipFill>
          <a:blip r:embed="rId6">
            <a:alphaModFix/>
          </a:blip>
          <a:stretch>
            <a:fillRect/>
          </a:stretch>
        </p:blipFill>
        <p:spPr>
          <a:xfrm>
            <a:off x="1428744" y="1289300"/>
            <a:ext cx="6305918" cy="3305543"/>
          </a:xfrm>
          <a:prstGeom prst="rect">
            <a:avLst/>
          </a:prstGeom>
          <a:noFill/>
          <a:ln>
            <a:noFill/>
          </a:ln>
        </p:spPr>
      </p:pic>
      <p:sp>
        <p:nvSpPr>
          <p:cNvPr id="510" name="Google Shape;510;p50"/>
          <p:cNvSpPr txBox="1">
            <a:spLocks noGrp="1"/>
          </p:cNvSpPr>
          <p:nvPr>
            <p:ph type="body" idx="4294967295"/>
          </p:nvPr>
        </p:nvSpPr>
        <p:spPr>
          <a:xfrm>
            <a:off x="1428744" y="1289300"/>
            <a:ext cx="6357353" cy="3356978"/>
          </a:xfrm>
          <a:prstGeom prst="rect">
            <a:avLst/>
          </a:prstGeom>
          <a:noFill/>
          <a:ln>
            <a:noFill/>
          </a:ln>
        </p:spPr>
        <p:txBody>
          <a:bodyPr spcFirstLastPara="1" wrap="square" lIns="25718" tIns="25718" rIns="25718" bIns="25718" anchor="t" anchorCtr="0">
            <a:noAutofit/>
          </a:bodyPr>
          <a:lstStyle/>
          <a:p>
            <a:pPr marL="257175" indent="-120015">
              <a:spcBef>
                <a:spcPts val="324"/>
              </a:spcBef>
              <a:buClr>
                <a:srgbClr val="534949"/>
              </a:buClr>
              <a:buSzPts val="2000"/>
              <a:buChar char="●"/>
            </a:pPr>
            <a:r>
              <a:rPr lang="en-US" sz="1350">
                <a:solidFill>
                  <a:srgbClr val="534949"/>
                </a:solidFill>
              </a:rPr>
              <a:t>Use “I” messages.</a:t>
            </a:r>
            <a:endParaRPr sz="1350">
              <a:solidFill>
                <a:srgbClr val="534949"/>
              </a:solidFill>
            </a:endParaRPr>
          </a:p>
          <a:p>
            <a:pPr marL="257175" indent="-120015">
              <a:buClr>
                <a:srgbClr val="534949"/>
              </a:buClr>
              <a:buSzPts val="2000"/>
              <a:buChar char="●"/>
            </a:pPr>
            <a:r>
              <a:rPr lang="en-US" sz="1350">
                <a:solidFill>
                  <a:srgbClr val="534949"/>
                </a:solidFill>
              </a:rPr>
              <a:t>Speak calmly and clearly.</a:t>
            </a:r>
            <a:endParaRPr sz="1350">
              <a:solidFill>
                <a:srgbClr val="534949"/>
              </a:solidFill>
            </a:endParaRPr>
          </a:p>
          <a:p>
            <a:pPr marL="257175" indent="-120015">
              <a:buClr>
                <a:srgbClr val="534949"/>
              </a:buClr>
              <a:buSzPts val="2000"/>
              <a:buChar char="●"/>
            </a:pPr>
            <a:r>
              <a:rPr lang="en-US" sz="1350">
                <a:solidFill>
                  <a:srgbClr val="534949"/>
                </a:solidFill>
              </a:rPr>
              <a:t>Listen carefully.</a:t>
            </a:r>
            <a:endParaRPr sz="1350">
              <a:solidFill>
                <a:srgbClr val="534949"/>
              </a:solidFill>
            </a:endParaRPr>
          </a:p>
          <a:p>
            <a:pPr marL="257175" indent="-120015">
              <a:buClr>
                <a:srgbClr val="534949"/>
              </a:buClr>
              <a:buSzPts val="2000"/>
              <a:buChar char="●"/>
            </a:pPr>
            <a:r>
              <a:rPr lang="en-US" sz="1350">
                <a:solidFill>
                  <a:srgbClr val="534949"/>
                </a:solidFill>
              </a:rPr>
              <a:t>Show respect and empathy.</a:t>
            </a:r>
            <a:endParaRPr sz="1350">
              <a:solidFill>
                <a:srgbClr val="534949"/>
              </a:solidFill>
            </a:endParaRPr>
          </a:p>
          <a:p>
            <a:pPr marL="257175" indent="-120015">
              <a:buClr>
                <a:srgbClr val="534949"/>
              </a:buClr>
              <a:buSzPts val="2000"/>
              <a:buChar char="●"/>
            </a:pPr>
            <a:r>
              <a:rPr lang="en-US" sz="1350">
                <a:solidFill>
                  <a:srgbClr val="534949"/>
                </a:solidFill>
              </a:rPr>
              <a:t>Confide in a trusted adult.</a:t>
            </a:r>
            <a:endParaRPr sz="1350">
              <a:solidFill>
                <a:srgbClr val="534949"/>
              </a:solidFill>
            </a:endParaRPr>
          </a:p>
          <a:p>
            <a:pPr marL="257175" indent="-120015">
              <a:buClr>
                <a:srgbClr val="534949"/>
              </a:buClr>
              <a:buSzPts val="2000"/>
              <a:buChar char="●"/>
            </a:pPr>
            <a:r>
              <a:rPr lang="en-US" sz="1350">
                <a:solidFill>
                  <a:srgbClr val="534949"/>
                </a:solidFill>
              </a:rPr>
              <a:t>Guidance Counselors / SAT Team</a:t>
            </a:r>
            <a:endParaRPr sz="1350">
              <a:solidFill>
                <a:srgbClr val="534949"/>
              </a:solidFill>
            </a:endParaRPr>
          </a:p>
          <a:p>
            <a:pPr marL="257175" indent="-120015">
              <a:buClr>
                <a:srgbClr val="534949"/>
              </a:buClr>
              <a:buSzPts val="2000"/>
              <a:buChar char="●"/>
            </a:pPr>
            <a:r>
              <a:rPr lang="en-US" sz="1350">
                <a:solidFill>
                  <a:srgbClr val="534949"/>
                </a:solidFill>
              </a:rPr>
              <a:t>Call: look up local or national hotlines</a:t>
            </a:r>
            <a:endParaRPr sz="1350">
              <a:solidFill>
                <a:srgbClr val="534949"/>
              </a:solidFill>
            </a:endParaRPr>
          </a:p>
          <a:p>
            <a:pPr marL="257175" indent="-120015">
              <a:buClr>
                <a:srgbClr val="534949"/>
              </a:buClr>
              <a:buSzPts val="2000"/>
              <a:buChar char="●"/>
            </a:pPr>
            <a:r>
              <a:rPr lang="en-US" sz="1350">
                <a:solidFill>
                  <a:srgbClr val="534949"/>
                </a:solidFill>
              </a:rPr>
              <a:t>ACT: Acknowledge the problem </a:t>
            </a:r>
            <a:endParaRPr sz="1350">
              <a:solidFill>
                <a:srgbClr val="534949"/>
              </a:solidFill>
            </a:endParaRPr>
          </a:p>
          <a:p>
            <a:pPr>
              <a:spcBef>
                <a:spcPts val="324"/>
              </a:spcBef>
              <a:spcAft>
                <a:spcPts val="324"/>
              </a:spcAft>
            </a:pPr>
            <a:r>
              <a:rPr lang="en-US" sz="1350">
                <a:solidFill>
                  <a:srgbClr val="534949"/>
                </a:solidFill>
              </a:rPr>
              <a:t>Communicate concern Tell someone who could help</a:t>
            </a:r>
            <a:endParaRPr sz="1350">
              <a:solidFill>
                <a:srgbClr val="534949"/>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6"/>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latin typeface="Comfortaa"/>
                <a:ea typeface="Comfortaa"/>
                <a:cs typeface="Comfortaa"/>
                <a:sym typeface="Comfortaa"/>
              </a:rPr>
              <a:t>Myth and Facts About Suicide</a:t>
            </a:r>
            <a:endParaRPr>
              <a:latin typeface="Comfortaa"/>
              <a:ea typeface="Comfortaa"/>
              <a:cs typeface="Comfortaa"/>
              <a:sym typeface="Comfortaa"/>
            </a:endParaRPr>
          </a:p>
        </p:txBody>
      </p:sp>
      <p:sp>
        <p:nvSpPr>
          <p:cNvPr id="83" name="Google Shape;83;p16"/>
          <p:cNvSpPr txBox="1">
            <a:spLocks noGrp="1"/>
          </p:cNvSpPr>
          <p:nvPr>
            <p:ph type="body" idx="1"/>
          </p:nvPr>
        </p:nvSpPr>
        <p:spPr>
          <a:xfrm>
            <a:off x="358925" y="1837900"/>
            <a:ext cx="36555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i="1">
                <a:solidFill>
                  <a:schemeClr val="dk1"/>
                </a:solidFill>
                <a:latin typeface="Merriweather"/>
                <a:ea typeface="Merriweather"/>
                <a:cs typeface="Merriweather"/>
                <a:sym typeface="Merriweather"/>
              </a:rPr>
              <a:t>Directions: With your small group, read and discuss each myth and fact then answer the questions.</a:t>
            </a:r>
            <a:endParaRPr sz="1400" i="1">
              <a:solidFill>
                <a:schemeClr val="dk1"/>
              </a:solidFill>
              <a:latin typeface="Merriweather"/>
              <a:ea typeface="Merriweather"/>
              <a:cs typeface="Merriweather"/>
              <a:sym typeface="Merriweather"/>
            </a:endParaRPr>
          </a:p>
          <a:p>
            <a:pPr marL="0" lvl="0" indent="0" algn="l" rtl="0">
              <a:spcBef>
                <a:spcPts val="1600"/>
              </a:spcBef>
              <a:spcAft>
                <a:spcPts val="0"/>
              </a:spcAft>
              <a:buNone/>
            </a:pPr>
            <a:r>
              <a:rPr lang="en" sz="2400" b="1" i="1">
                <a:solidFill>
                  <a:schemeClr val="dk1"/>
                </a:solidFill>
                <a:latin typeface="Merriweather"/>
                <a:ea typeface="Merriweather"/>
                <a:cs typeface="Merriweather"/>
                <a:sym typeface="Merriweather"/>
              </a:rPr>
              <a:t>Why</a:t>
            </a:r>
            <a:r>
              <a:rPr lang="en" sz="1400" i="1">
                <a:solidFill>
                  <a:schemeClr val="dk1"/>
                </a:solidFill>
                <a:latin typeface="Merriweather"/>
                <a:ea typeface="Merriweather"/>
                <a:cs typeface="Merriweather"/>
                <a:sym typeface="Merriweather"/>
              </a:rPr>
              <a:t> is this topic such a misconception?</a:t>
            </a:r>
            <a:endParaRPr sz="1400" i="1">
              <a:solidFill>
                <a:schemeClr val="dk1"/>
              </a:solidFill>
              <a:latin typeface="Merriweather"/>
              <a:ea typeface="Merriweather"/>
              <a:cs typeface="Merriweather"/>
              <a:sym typeface="Merriweather"/>
            </a:endParaRPr>
          </a:p>
          <a:p>
            <a:pPr marL="0" lvl="0" indent="0" algn="l" rtl="0">
              <a:spcBef>
                <a:spcPts val="1600"/>
              </a:spcBef>
              <a:spcAft>
                <a:spcPts val="0"/>
              </a:spcAft>
              <a:buNone/>
            </a:pPr>
            <a:endParaRPr sz="1200" i="1">
              <a:solidFill>
                <a:schemeClr val="dk1"/>
              </a:solidFill>
              <a:latin typeface="Merriweather"/>
              <a:ea typeface="Merriweather"/>
              <a:cs typeface="Merriweather"/>
              <a:sym typeface="Merriweather"/>
            </a:endParaRPr>
          </a:p>
          <a:p>
            <a:pPr marL="0" lvl="0" indent="0" algn="l" rtl="0">
              <a:spcBef>
                <a:spcPts val="1600"/>
              </a:spcBef>
              <a:spcAft>
                <a:spcPts val="1600"/>
              </a:spcAft>
              <a:buNone/>
            </a:pPr>
            <a:endParaRPr/>
          </a:p>
        </p:txBody>
      </p:sp>
      <p:pic>
        <p:nvPicPr>
          <p:cNvPr id="84" name="Google Shape;84;p16"/>
          <p:cNvPicPr preferRelativeResize="0"/>
          <p:nvPr/>
        </p:nvPicPr>
        <p:blipFill>
          <a:blip r:embed="rId3">
            <a:alphaModFix/>
          </a:blip>
          <a:stretch>
            <a:fillRect/>
          </a:stretch>
        </p:blipFill>
        <p:spPr>
          <a:xfrm>
            <a:off x="4014425" y="1801350"/>
            <a:ext cx="4795799" cy="3052252"/>
          </a:xfrm>
          <a:prstGeom prst="rect">
            <a:avLst/>
          </a:prstGeom>
          <a:noFill/>
          <a:ln>
            <a:noFill/>
          </a:ln>
        </p:spPr>
      </p:pic>
    </p:spTree>
  </p:cSld>
  <p:clrMapOvr>
    <a:masterClrMapping/>
  </p:clrMapOvr>
</p:sld>
</file>

<file path=ppt/theme/theme1.xml><?xml version="1.0" encoding="utf-8"?>
<a:theme xmlns:a="http://schemas.openxmlformats.org/drawingml/2006/main"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1110</Words>
  <Application>Microsoft Macintosh PowerPoint</Application>
  <PresentationFormat>On-screen Show (16:9)</PresentationFormat>
  <Paragraphs>127</Paragraphs>
  <Slides>24</Slides>
  <Notes>24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Georgia</vt:lpstr>
      <vt:lpstr>Alegreya</vt:lpstr>
      <vt:lpstr>Arial</vt:lpstr>
      <vt:lpstr>Comfortaa</vt:lpstr>
      <vt:lpstr>Amatic SC</vt:lpstr>
      <vt:lpstr>Merriweather</vt:lpstr>
      <vt:lpstr>Roboto</vt:lpstr>
      <vt:lpstr>Material</vt:lpstr>
      <vt:lpstr>PowerPoint Presentation</vt:lpstr>
      <vt:lpstr>Nearly 45,000 lives lost to suicide in 2016(CDC, 2018). </vt:lpstr>
      <vt:lpstr>54%. More than half of people who died by suicide did not have a known mental health condition (CDC, 2018).</vt:lpstr>
      <vt:lpstr>Who is at Risk for Suicide?</vt:lpstr>
      <vt:lpstr>SUICIDE THE WARNING SIGNS</vt:lpstr>
      <vt:lpstr>SUICIDE HOW TO HELP A SUICIDAL PERSON</vt:lpstr>
      <vt:lpstr>SUICIDE HELPING YOURSELF</vt:lpstr>
      <vt:lpstr>BEING SUPPORTIVE OF A FRIEND / GETTING HELP</vt:lpstr>
      <vt:lpstr>Myth and Facts About Suicide</vt:lpstr>
      <vt:lpstr>Myth or Fact?</vt:lpstr>
      <vt:lpstr>Myth</vt:lpstr>
      <vt:lpstr>Myth or Fact?</vt:lpstr>
      <vt:lpstr>Myth</vt:lpstr>
      <vt:lpstr>Myth or Fact?</vt:lpstr>
      <vt:lpstr>Myth</vt:lpstr>
      <vt:lpstr>Each One Teach One Activity</vt:lpstr>
      <vt:lpstr>13 Common Causes of Suicide </vt:lpstr>
      <vt:lpstr>I Jumped off the Golden Gate Bridge: Kevin Hines</vt:lpstr>
      <vt:lpstr>13 Reasons Why You Matter</vt:lpstr>
      <vt:lpstr>13 Reasons Why Not</vt:lpstr>
      <vt:lpstr> Suicide Prevention</vt:lpstr>
      <vt:lpstr>How can you be a lifesaver? </vt:lpstr>
      <vt:lpstr>How can you be a lifesaver? </vt:lpstr>
      <vt:lpstr>Exit Review: </vt:lpstr>
    </vt:vector>
  </TitlesOfParts>
  <LinksUpToDate>false</LinksUpToDate>
  <SharedDoc>false</SharedDoc>
  <HyperlinksChanged>false</HyperlinksChanged>
  <AppVersion>15.0036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Melanie Lynch</cp:lastModifiedBy>
  <cp:revision>1</cp:revision>
  <dcterms:modified xsi:type="dcterms:W3CDTF">2019-05-26T12:58:30Z</dcterms:modified>
</cp:coreProperties>
</file>