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p:cViewPr varScale="1">
        <p:scale>
          <a:sx n="72" d="100"/>
          <a:sy n="72" d="100"/>
        </p:scale>
        <p:origin x="15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8787"/>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800" cy="458787"/>
          </a:xfrm>
          <a:prstGeom prst="rect">
            <a:avLst/>
          </a:prstGeom>
          <a:noFill/>
          <a:ln>
            <a:noFill/>
          </a:ln>
        </p:spPr>
        <p:txBody>
          <a:bodyPr spcFirstLastPara="1" wrap="square" lIns="91425" tIns="91425" rIns="91425" bIns="91425"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Shape 6"/>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2"/>
            <a:ext cx="2971800" cy="458787"/>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2"/>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00" b="0" i="0" u="none" strike="noStrike" cap="none">
              <a:solidFill>
                <a:srgbClr val="000000"/>
              </a:solidFill>
              <a:latin typeface="Arial"/>
              <a:ea typeface="Arial"/>
              <a:cs typeface="Arial"/>
              <a:sym typeface="Arial"/>
            </a:endParaRPr>
          </a:p>
        </p:txBody>
      </p:sp>
      <p:sp>
        <p:nvSpPr>
          <p:cNvPr id="86" name="Shape 86"/>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00" b="0" i="0" u="none" strike="noStrike" cap="none">
              <a:solidFill>
                <a:srgbClr val="000000"/>
              </a:solidFill>
              <a:latin typeface="Arial"/>
              <a:ea typeface="Arial"/>
              <a:cs typeface="Arial"/>
              <a:sym typeface="Arial"/>
            </a:endParaRPr>
          </a:p>
        </p:txBody>
      </p:sp>
      <p:sp>
        <p:nvSpPr>
          <p:cNvPr id="139" name="Shape 13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00" b="0" i="0" u="none" strike="noStrike" cap="none">
              <a:solidFill>
                <a:srgbClr val="000000"/>
              </a:solidFill>
              <a:latin typeface="Arial"/>
              <a:ea typeface="Arial"/>
              <a:cs typeface="Arial"/>
              <a:sym typeface="Arial"/>
            </a:endParaRPr>
          </a:p>
        </p:txBody>
      </p:sp>
      <p:sp>
        <p:nvSpPr>
          <p:cNvPr id="144" name="Shape 14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00" b="0" i="0" u="none" strike="noStrike" cap="none">
              <a:solidFill>
                <a:srgbClr val="000000"/>
              </a:solidFill>
              <a:latin typeface="Arial"/>
              <a:ea typeface="Arial"/>
              <a:cs typeface="Arial"/>
              <a:sym typeface="Arial"/>
            </a:endParaRPr>
          </a:p>
        </p:txBody>
      </p:sp>
      <p:sp>
        <p:nvSpPr>
          <p:cNvPr id="151" name="Shape 151"/>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00" b="0" i="0" u="none" strike="noStrike" cap="none">
              <a:solidFill>
                <a:srgbClr val="000000"/>
              </a:solidFill>
              <a:latin typeface="Arial"/>
              <a:ea typeface="Arial"/>
              <a:cs typeface="Arial"/>
              <a:sym typeface="Arial"/>
            </a:endParaRPr>
          </a:p>
        </p:txBody>
      </p:sp>
      <p:sp>
        <p:nvSpPr>
          <p:cNvPr id="156" name="Shape 156"/>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00" b="0" i="0" u="none" strike="noStrike" cap="none">
              <a:solidFill>
                <a:srgbClr val="000000"/>
              </a:solidFill>
              <a:latin typeface="Arial"/>
              <a:ea typeface="Arial"/>
              <a:cs typeface="Arial"/>
              <a:sym typeface="Arial"/>
            </a:endParaRPr>
          </a:p>
        </p:txBody>
      </p:sp>
      <p:sp>
        <p:nvSpPr>
          <p:cNvPr id="91" name="Shape 91"/>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00" b="0" i="0" u="none" strike="noStrike" cap="none">
              <a:solidFill>
                <a:srgbClr val="000000"/>
              </a:solidFill>
              <a:latin typeface="Arial"/>
              <a:ea typeface="Arial"/>
              <a:cs typeface="Arial"/>
              <a:sym typeface="Arial"/>
            </a:endParaRPr>
          </a:p>
        </p:txBody>
      </p:sp>
      <p:sp>
        <p:nvSpPr>
          <p:cNvPr id="97" name="Shape 97"/>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00" b="0" i="0" u="none" strike="noStrike" cap="none">
              <a:solidFill>
                <a:srgbClr val="000000"/>
              </a:solidFill>
              <a:latin typeface="Arial"/>
              <a:ea typeface="Arial"/>
              <a:cs typeface="Arial"/>
              <a:sym typeface="Arial"/>
            </a:endParaRPr>
          </a:p>
        </p:txBody>
      </p:sp>
      <p:sp>
        <p:nvSpPr>
          <p:cNvPr id="103" name="Shape 103"/>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00" b="0" i="0" u="none" strike="noStrike" cap="none">
              <a:solidFill>
                <a:srgbClr val="000000"/>
              </a:solidFill>
              <a:latin typeface="Arial"/>
              <a:ea typeface="Arial"/>
              <a:cs typeface="Arial"/>
              <a:sym typeface="Arial"/>
            </a:endParaRPr>
          </a:p>
        </p:txBody>
      </p:sp>
      <p:sp>
        <p:nvSpPr>
          <p:cNvPr id="109" name="Shape 10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00" b="0" i="0" u="none" strike="noStrike" cap="none">
              <a:solidFill>
                <a:srgbClr val="000000"/>
              </a:solidFill>
              <a:latin typeface="Arial"/>
              <a:ea typeface="Arial"/>
              <a:cs typeface="Arial"/>
              <a:sym typeface="Arial"/>
            </a:endParaRPr>
          </a:p>
        </p:txBody>
      </p:sp>
      <p:sp>
        <p:nvSpPr>
          <p:cNvPr id="115" name="Shape 115"/>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00" b="0" i="0" u="none" strike="noStrike" cap="none">
              <a:solidFill>
                <a:srgbClr val="000000"/>
              </a:solidFill>
              <a:latin typeface="Arial"/>
              <a:ea typeface="Arial"/>
              <a:cs typeface="Arial"/>
              <a:sym typeface="Arial"/>
            </a:endParaRPr>
          </a:p>
        </p:txBody>
      </p:sp>
      <p:sp>
        <p:nvSpPr>
          <p:cNvPr id="121" name="Shape 121"/>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00" b="0" i="0" u="none" strike="noStrike" cap="none">
              <a:solidFill>
                <a:srgbClr val="000000"/>
              </a:solidFill>
              <a:latin typeface="Arial"/>
              <a:ea typeface="Arial"/>
              <a:cs typeface="Arial"/>
              <a:sym typeface="Arial"/>
            </a:endParaRPr>
          </a:p>
        </p:txBody>
      </p:sp>
      <p:sp>
        <p:nvSpPr>
          <p:cNvPr id="127" name="Shape 127"/>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00" b="0" i="0" u="none" strike="noStrike" cap="none">
              <a:solidFill>
                <a:srgbClr val="000000"/>
              </a:solidFill>
              <a:latin typeface="Arial"/>
              <a:ea typeface="Arial"/>
              <a:cs typeface="Arial"/>
              <a:sym typeface="Arial"/>
            </a:endParaRPr>
          </a:p>
        </p:txBody>
      </p:sp>
      <p:sp>
        <p:nvSpPr>
          <p:cNvPr id="133" name="Shape 133"/>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Shape 16"/>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7" name="Shape 17"/>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body" idx="1"/>
          </p:nvPr>
        </p:nvSpPr>
        <p:spPr>
          <a:xfrm>
            <a:off x="457200" y="1600202"/>
            <a:ext cx="4038600" cy="4525963"/>
          </a:xfrm>
          <a:prstGeom prst="rect">
            <a:avLst/>
          </a:prstGeom>
          <a:noFill/>
          <a:ln>
            <a:noFill/>
          </a:ln>
        </p:spPr>
        <p:txBody>
          <a:bodyPr spcFirstLastPara="1" wrap="square" lIns="91425" tIns="91425" rIns="91425" bIns="91425" anchor="t" anchorCtr="0"/>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body" idx="2"/>
          </p:nvPr>
        </p:nvSpPr>
        <p:spPr>
          <a:xfrm>
            <a:off x="4648200" y="1600202"/>
            <a:ext cx="4038600" cy="4525963"/>
          </a:xfrm>
          <a:prstGeom prst="rect">
            <a:avLst/>
          </a:prstGeom>
          <a:noFill/>
          <a:ln>
            <a:noFill/>
          </a:ln>
        </p:spPr>
        <p:txBody>
          <a:bodyPr spcFirstLastPara="1" wrap="square" lIns="91425" tIns="91425" rIns="91425" bIns="91425" anchor="t" anchorCtr="0"/>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722313" y="4406902"/>
            <a:ext cx="7772400" cy="1362075"/>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rgbClr val="000000"/>
              </a:buClr>
              <a:buSzPts val="1400"/>
              <a:buFont typeface="Arial"/>
              <a:buNone/>
              <a:defRPr sz="4000" b="1"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lstStyle>
            <a:lvl1pPr marL="457200" marR="0" lvl="0" indent="-228600" algn="l"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rtl="0">
              <a:lnSpc>
                <a:spcPct val="100000"/>
              </a:lnSpc>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rtl="0">
              <a:lnSpc>
                <a:spcPct val="100000"/>
              </a:lnSpc>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body" idx="1"/>
          </p:nvPr>
        </p:nvSpPr>
        <p:spPr>
          <a:xfrm>
            <a:off x="457200" y="1600200"/>
            <a:ext cx="8229600" cy="4525962"/>
          </a:xfrm>
          <a:prstGeom prst="rect">
            <a:avLst/>
          </a:prstGeom>
          <a:noFill/>
          <a:ln>
            <a:noFill/>
          </a:ln>
        </p:spPr>
        <p:txBody>
          <a:bodyPr spcFirstLastPara="1" wrap="square" lIns="91425" tIns="91425" rIns="91425" bIns="91425" anchor="t" anchorCtr="0"/>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9" name="Shape 2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0"/>
        <p:cNvGrpSpPr/>
        <p:nvPr/>
      </p:nvGrpSpPr>
      <p:grpSpPr>
        <a:xfrm>
          <a:off x="0" y="0"/>
          <a:ext cx="0" cy="0"/>
          <a:chOff x="0" y="0"/>
          <a:chExt cx="0" cy="0"/>
        </a:xfrm>
      </p:grpSpPr>
      <p:sp>
        <p:nvSpPr>
          <p:cNvPr id="31" name="Shape 31"/>
          <p:cNvSpPr txBox="1">
            <a:spLocks noGrp="1"/>
          </p:cNvSpPr>
          <p:nvPr>
            <p:ph type="ctrTitle"/>
          </p:nvPr>
        </p:nvSpPr>
        <p:spPr>
          <a:xfrm>
            <a:off x="685800" y="2130427"/>
            <a:ext cx="7772400" cy="1470025"/>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lstStyle>
            <a:lvl1pPr marR="0" lvl="0" algn="ctr" rtl="0">
              <a:lnSpc>
                <a:spcPct val="100000"/>
              </a:lnSpc>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rtl="0">
              <a:lnSpc>
                <a:spcPct val="100000"/>
              </a:lnSpc>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lnSpc>
                <a:spcPct val="100000"/>
              </a:lnSpc>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33" name="Shape 33"/>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rot="5400000">
            <a:off x="4732337" y="2171703"/>
            <a:ext cx="5851525" cy="20574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body" idx="1"/>
          </p:nvPr>
        </p:nvSpPr>
        <p:spPr>
          <a:xfrm rot="5400000">
            <a:off x="541338" y="190503"/>
            <a:ext cx="5851525" cy="6019800"/>
          </a:xfrm>
          <a:prstGeom prst="rect">
            <a:avLst/>
          </a:prstGeom>
          <a:noFill/>
          <a:ln>
            <a:noFill/>
          </a:ln>
        </p:spPr>
        <p:txBody>
          <a:bodyPr spcFirstLastPara="1" wrap="square" lIns="91425" tIns="91425" rIns="91425" bIns="91425" anchor="t" anchorCtr="0"/>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91425" rIns="91425" bIns="91425" anchor="t" anchorCtr="0"/>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50" name="Shape 5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lstStyle>
            <a:lvl1pPr marR="0" lvl="0" algn="l" rtl="0">
              <a:lnSpc>
                <a:spcPct val="100000"/>
              </a:lnSpc>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1" name="Shape 51"/>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4" name="Shape 5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body" idx="1"/>
          </p:nvPr>
        </p:nvSpPr>
        <p:spPr>
          <a:xfrm>
            <a:off x="3575050" y="273052"/>
            <a:ext cx="5111750" cy="5853113"/>
          </a:xfrm>
          <a:prstGeom prst="rect">
            <a:avLst/>
          </a:prstGeom>
          <a:noFill/>
          <a:ln>
            <a:noFill/>
          </a:ln>
        </p:spPr>
        <p:txBody>
          <a:bodyPr spcFirstLastPara="1" wrap="square" lIns="91425" tIns="91425" rIns="91425" bIns="91425" anchor="t" anchorCtr="0"/>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body" idx="2"/>
          </p:nvPr>
        </p:nvSpPr>
        <p:spPr>
          <a:xfrm>
            <a:off x="457201" y="1435102"/>
            <a:ext cx="3008313" cy="4691063"/>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lstStyle>
            <a:lvl1pPr marL="457200" marR="0" lvl="0" indent="-228600" algn="l" rtl="0">
              <a:lnSpc>
                <a:spcPct val="100000"/>
              </a:lnSpc>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lstStyle>
            <a:lvl1pPr marL="457200" marR="0" lvl="0"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lstStyle>
            <a:lvl1pPr marL="457200" marR="0" lvl="0" indent="-228600" algn="l" rtl="0">
              <a:lnSpc>
                <a:spcPct val="100000"/>
              </a:lnSpc>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lstStyle>
            <a:lvl1pPr marL="457200" marR="0" lvl="0"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11" name="Shape 11"/>
          <p:cNvSpPr txBox="1">
            <a:spLocks noGrp="1"/>
          </p:cNvSpPr>
          <p:nvPr>
            <p:ph type="body" idx="1"/>
          </p:nvPr>
        </p:nvSpPr>
        <p:spPr>
          <a:xfrm>
            <a:off x="457200" y="1600200"/>
            <a:ext cx="8229600" cy="4525962"/>
          </a:xfrm>
          <a:prstGeom prst="rect">
            <a:avLst/>
          </a:prstGeom>
          <a:noFill/>
          <a:ln>
            <a:noFill/>
          </a:ln>
        </p:spPr>
        <p:txBody>
          <a:bodyPr spcFirstLastPara="1" wrap="square" lIns="91425" tIns="91425" rIns="91425" bIns="91425" anchor="t" anchorCtr="0"/>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Shape 88"/>
          <p:cNvPicPr preferRelativeResize="0"/>
          <p:nvPr/>
        </p:nvPicPr>
        <p:blipFill rotWithShape="1">
          <a:blip r:embed="rId3">
            <a:alphaModFix/>
          </a:blip>
          <a:srcRect/>
          <a:stretch/>
        </p:blipFill>
        <p:spPr>
          <a:xfrm>
            <a:off x="0" y="1141412"/>
            <a:ext cx="9144000" cy="45751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pic>
        <p:nvPicPr>
          <p:cNvPr id="141" name="Shape 141"/>
          <p:cNvPicPr preferRelativeResize="0"/>
          <p:nvPr/>
        </p:nvPicPr>
        <p:blipFill rotWithShape="1">
          <a:blip r:embed="rId3">
            <a:alphaModFix/>
          </a:blip>
          <a:srcRect/>
          <a:stretch/>
        </p:blipFill>
        <p:spPr>
          <a:xfrm>
            <a:off x="33337" y="1600200"/>
            <a:ext cx="9110663" cy="349091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457200" y="274637"/>
            <a:ext cx="8229600" cy="627856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400"/>
              <a:buFont typeface="Calibri"/>
              <a:buNone/>
            </a:pPr>
            <a:br>
              <a:rPr lang="en-US" sz="2400" b="0" i="0" u="none" strike="noStrike" cap="none">
                <a:solidFill>
                  <a:schemeClr val="dk1"/>
                </a:solidFill>
                <a:latin typeface="Calibri"/>
                <a:ea typeface="Calibri"/>
                <a:cs typeface="Calibri"/>
                <a:sym typeface="Calibri"/>
              </a:rPr>
            </a:br>
            <a:endParaRPr sz="4400" b="0" i="0" u="none" strike="noStrike" cap="none">
              <a:solidFill>
                <a:schemeClr val="dk1"/>
              </a:solidFill>
              <a:latin typeface="Calibri"/>
              <a:ea typeface="Calibri"/>
              <a:cs typeface="Calibri"/>
              <a:sym typeface="Calibri"/>
            </a:endParaRPr>
          </a:p>
        </p:txBody>
      </p:sp>
      <p:sp>
        <p:nvSpPr>
          <p:cNvPr id="147" name="Shape 147"/>
          <p:cNvSpPr txBox="1"/>
          <p:nvPr/>
        </p:nvSpPr>
        <p:spPr>
          <a:xfrm>
            <a:off x="266700" y="685800"/>
            <a:ext cx="8610600" cy="6556375"/>
          </a:xfrm>
          <a:prstGeom prst="rect">
            <a:avLst/>
          </a:prstGeom>
          <a:noFill/>
          <a:ln>
            <a:noFill/>
          </a:ln>
        </p:spPr>
        <p:txBody>
          <a:bodyPr spcFirstLastPara="1" wrap="square" lIns="91425" tIns="45700" rIns="91425" bIns="45700" anchor="t" anchorCtr="0">
            <a:noAutofit/>
          </a:bodyPr>
          <a:lstStyle/>
          <a:p>
            <a:pPr marL="0" marR="0" lvl="0" indent="457200" algn="l" rtl="0">
              <a:lnSpc>
                <a:spcPct val="100000"/>
              </a:lnSpc>
              <a:spcBef>
                <a:spcPts val="0"/>
              </a:spcBef>
              <a:spcAft>
                <a:spcPts val="0"/>
              </a:spcAft>
              <a:buClr>
                <a:srgbClr val="000000"/>
              </a:buClr>
              <a:buSzPts val="2400"/>
              <a:buFont typeface="Calibri"/>
              <a:buNone/>
            </a:pPr>
            <a:r>
              <a:rPr lang="en-US" sz="2400" b="0" i="0" u="none" strike="noStrike" cap="none">
                <a:solidFill>
                  <a:srgbClr val="000000"/>
                </a:solidFill>
                <a:latin typeface="Calibri"/>
                <a:ea typeface="Calibri"/>
                <a:cs typeface="Calibri"/>
                <a:sym typeface="Calibri"/>
              </a:rPr>
              <a:t>Julian is a sophomore who stays after school each day to hangout with his friends before arriving home after 4:30pm. When he gets home, he grabs a snack and heads to the family room in the basement. He turns on the TV, opens his phone to Snapchat, and frequently texts with his friends. His mom has suggested in the past that he do his homework as soon as he gets home, but Julian feels the need for a break before tackling that. Around 7pm each night, his family has dinner together, and no electronics are allowed. After dinner, Julian’s chores are to clear the table and help with dishes. Julian loves TV and has something to watch each night at 8pm; he does his homework while he watches.</a:t>
            </a:r>
            <a:endParaRPr sz="2400" b="0" i="0" u="none" strike="noStrike" cap="none">
              <a:solidFill>
                <a:schemeClr val="dk1"/>
              </a:solidFill>
              <a:latin typeface="Calibri"/>
              <a:ea typeface="Calibri"/>
              <a:cs typeface="Calibri"/>
              <a:sym typeface="Calibri"/>
            </a:endParaRPr>
          </a:p>
          <a:p>
            <a:pPr marL="0" marR="0" lvl="0" indent="457200" algn="l" rtl="0">
              <a:lnSpc>
                <a:spcPct val="100000"/>
              </a:lnSpc>
              <a:spcBef>
                <a:spcPts val="0"/>
              </a:spcBef>
              <a:spcAft>
                <a:spcPts val="0"/>
              </a:spcAft>
              <a:buClr>
                <a:srgbClr val="000000"/>
              </a:buClr>
              <a:buSzPts val="2400"/>
              <a:buFont typeface="Calibri"/>
              <a:buNone/>
            </a:pPr>
            <a:r>
              <a:rPr lang="en-US" sz="2400" b="0" i="0" u="none" strike="noStrike" cap="none">
                <a:solidFill>
                  <a:srgbClr val="000000"/>
                </a:solidFill>
                <a:latin typeface="Calibri"/>
                <a:ea typeface="Calibri"/>
                <a:cs typeface="Calibri"/>
                <a:sym typeface="Calibri"/>
              </a:rPr>
              <a:t>       He recently discovered that sophomore year is harder than freshman year, even though his methods of doing what he’s supposed to do in class and for homework haven’t changed at all. Julian received mostly A’s last year, but have quickly slipped to B’s and C’s now. As a result, he’d like to make a change in his life. </a:t>
            </a:r>
            <a:endParaRPr sz="2400" b="0" i="0" u="none" strike="noStrike" cap="none">
              <a:solidFill>
                <a:schemeClr val="dk1"/>
              </a:solidFill>
              <a:latin typeface="Calibri"/>
              <a:ea typeface="Calibri"/>
              <a:cs typeface="Calibri"/>
              <a:sym typeface="Calibri"/>
            </a:endParaRPr>
          </a:p>
          <a:p>
            <a:pPr marL="0" marR="0" lvl="0" indent="457200" algn="l" rtl="0">
              <a:lnSpc>
                <a:spcPct val="100000"/>
              </a:lnSpc>
              <a:spcBef>
                <a:spcPts val="0"/>
              </a:spcBef>
              <a:spcAft>
                <a:spcPts val="0"/>
              </a:spcAft>
              <a:buClr>
                <a:schemeClr val="dk1"/>
              </a:buClr>
              <a:buSzPts val="1800"/>
              <a:buFont typeface="Calibri"/>
              <a:buNone/>
            </a:pPr>
            <a:br>
              <a:rPr lang="en-US" sz="1800" b="0" i="0" u="none" strike="noStrike" cap="none">
                <a:solidFill>
                  <a:schemeClr val="dk1"/>
                </a:solidFill>
                <a:latin typeface="Calibri"/>
                <a:ea typeface="Calibri"/>
                <a:cs typeface="Calibri"/>
                <a:sym typeface="Calibri"/>
              </a:rPr>
            </a:br>
            <a:endParaRPr sz="1400" b="0" i="0" u="none" strike="noStrike" cap="none">
              <a:solidFill>
                <a:srgbClr val="000000"/>
              </a:solidFill>
              <a:latin typeface="Arial"/>
              <a:ea typeface="Arial"/>
              <a:cs typeface="Arial"/>
              <a:sym typeface="Arial"/>
            </a:endParaRPr>
          </a:p>
        </p:txBody>
      </p:sp>
      <p:sp>
        <p:nvSpPr>
          <p:cNvPr id="148" name="Shape 148"/>
          <p:cNvSpPr txBox="1"/>
          <p:nvPr/>
        </p:nvSpPr>
        <p:spPr>
          <a:xfrm>
            <a:off x="450850" y="130175"/>
            <a:ext cx="8229600" cy="63976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70C0"/>
              </a:buClr>
              <a:buSzPts val="3600"/>
              <a:buFont typeface="Arial"/>
              <a:buNone/>
            </a:pPr>
            <a:r>
              <a:rPr lang="en-US" sz="3600" b="1" i="0" u="none" strike="noStrike" cap="none">
                <a:solidFill>
                  <a:srgbClr val="0070C0"/>
                </a:solidFill>
                <a:latin typeface="Arial"/>
                <a:ea typeface="Arial"/>
                <a:cs typeface="Arial"/>
                <a:sym typeface="Arial"/>
              </a:rPr>
              <a:t>Scenario - Julian</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p:nvPr/>
        </p:nvSpPr>
        <p:spPr>
          <a:xfrm>
            <a:off x="152400" y="396875"/>
            <a:ext cx="8839200" cy="68643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70C0"/>
              </a:buClr>
              <a:buSzPts val="2800"/>
              <a:buFont typeface="Calibri"/>
              <a:buNone/>
            </a:pPr>
            <a:r>
              <a:rPr lang="en-US" sz="2800" b="1" i="0" u="none" strike="noStrike" cap="none">
                <a:solidFill>
                  <a:srgbClr val="0070C0"/>
                </a:solidFill>
                <a:latin typeface="Calibri"/>
                <a:ea typeface="Calibri"/>
                <a:cs typeface="Calibri"/>
                <a:sym typeface="Calibri"/>
              </a:rPr>
              <a:t>Specific</a:t>
            </a:r>
            <a:r>
              <a:rPr lang="en-US" sz="2800" b="0" i="0" u="none" strike="noStrike" cap="none">
                <a:solidFill>
                  <a:schemeClr val="dk1"/>
                </a:solidFill>
                <a:latin typeface="Calibri"/>
                <a:ea typeface="Calibri"/>
                <a:cs typeface="Calibri"/>
                <a:sym typeface="Calibri"/>
              </a:rPr>
              <a:t> – What does Julian specifically want to accomplish?</a:t>
            </a:r>
            <a:br>
              <a:rPr lang="en-US" sz="2800" b="0" i="0" u="none" strike="noStrike" cap="none">
                <a:solidFill>
                  <a:schemeClr val="dk1"/>
                </a:solidFill>
                <a:latin typeface="Calibri"/>
                <a:ea typeface="Calibri"/>
                <a:cs typeface="Calibri"/>
                <a:sym typeface="Calibri"/>
              </a:rPr>
            </a:b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70C0"/>
              </a:buClr>
              <a:buSzPts val="2800"/>
              <a:buFont typeface="Calibri"/>
              <a:buNone/>
            </a:pPr>
            <a:r>
              <a:rPr lang="en-US" sz="2800" b="1" i="0" u="none" strike="noStrike" cap="none">
                <a:solidFill>
                  <a:srgbClr val="0070C0"/>
                </a:solidFill>
                <a:latin typeface="Calibri"/>
                <a:ea typeface="Calibri"/>
                <a:cs typeface="Calibri"/>
                <a:sym typeface="Calibri"/>
              </a:rPr>
              <a:t>Measureable</a:t>
            </a:r>
            <a:r>
              <a:rPr lang="en-US" sz="2800" b="0" i="0" u="none" strike="noStrike" cap="none">
                <a:solidFill>
                  <a:schemeClr val="dk1"/>
                </a:solidFill>
                <a:latin typeface="Calibri"/>
                <a:ea typeface="Calibri"/>
                <a:cs typeface="Calibri"/>
                <a:sym typeface="Calibri"/>
              </a:rPr>
              <a:t> – How can he measure his progress over time?</a:t>
            </a:r>
            <a:br>
              <a:rPr lang="en-US" sz="2800" b="0" i="0" u="none" strike="noStrike" cap="none">
                <a:solidFill>
                  <a:schemeClr val="dk1"/>
                </a:solidFill>
                <a:latin typeface="Calibri"/>
                <a:ea typeface="Calibri"/>
                <a:cs typeface="Calibri"/>
                <a:sym typeface="Calibri"/>
              </a:rPr>
            </a:b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70C0"/>
              </a:buClr>
              <a:buSzPts val="2800"/>
              <a:buFont typeface="Calibri"/>
              <a:buNone/>
            </a:pPr>
            <a:r>
              <a:rPr lang="en-US" sz="2800" b="1" i="0" u="none" strike="noStrike" cap="none">
                <a:solidFill>
                  <a:srgbClr val="0070C0"/>
                </a:solidFill>
                <a:latin typeface="Calibri"/>
                <a:ea typeface="Calibri"/>
                <a:cs typeface="Calibri"/>
                <a:sym typeface="Calibri"/>
              </a:rPr>
              <a:t>Adjustable</a:t>
            </a:r>
            <a:r>
              <a:rPr lang="en-US" sz="2800" b="0" i="0" u="none" strike="noStrike" cap="none">
                <a:solidFill>
                  <a:schemeClr val="dk1"/>
                </a:solidFill>
                <a:latin typeface="Calibri"/>
                <a:ea typeface="Calibri"/>
                <a:cs typeface="Calibri"/>
                <a:sym typeface="Calibri"/>
              </a:rPr>
              <a:t> – Is this something you think he can adjust if it is too easy or too hard?</a:t>
            </a:r>
            <a:br>
              <a:rPr lang="en-US" sz="2800" b="0" i="0" u="none" strike="noStrike" cap="none">
                <a:solidFill>
                  <a:schemeClr val="dk1"/>
                </a:solidFill>
                <a:latin typeface="Calibri"/>
                <a:ea typeface="Calibri"/>
                <a:cs typeface="Calibri"/>
                <a:sym typeface="Calibri"/>
              </a:rPr>
            </a:b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70C0"/>
              </a:buClr>
              <a:buSzPts val="2800"/>
              <a:buFont typeface="Calibri"/>
              <a:buNone/>
            </a:pPr>
            <a:r>
              <a:rPr lang="en-US" sz="2800" b="1" i="0" u="none" strike="noStrike" cap="none">
                <a:solidFill>
                  <a:srgbClr val="0070C0"/>
                </a:solidFill>
                <a:latin typeface="Calibri"/>
                <a:ea typeface="Calibri"/>
                <a:cs typeface="Calibri"/>
                <a:sym typeface="Calibri"/>
              </a:rPr>
              <a:t>Realistic</a:t>
            </a:r>
            <a:r>
              <a:rPr lang="en-US" sz="2800" b="0" i="0" u="none" strike="noStrike" cap="none">
                <a:solidFill>
                  <a:schemeClr val="dk1"/>
                </a:solidFill>
                <a:latin typeface="Calibri"/>
                <a:ea typeface="Calibri"/>
                <a:cs typeface="Calibri"/>
                <a:sym typeface="Calibri"/>
              </a:rPr>
              <a:t> – How realistic is it that he achieves this goal?  Too hard? Too easy?</a:t>
            </a:r>
            <a:br>
              <a:rPr lang="en-US" sz="2800" b="0" i="0" u="none" strike="noStrike" cap="none">
                <a:solidFill>
                  <a:schemeClr val="dk1"/>
                </a:solidFill>
                <a:latin typeface="Calibri"/>
                <a:ea typeface="Calibri"/>
                <a:cs typeface="Calibri"/>
                <a:sym typeface="Calibri"/>
              </a:rPr>
            </a:b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70C0"/>
              </a:buClr>
              <a:buSzPts val="2800"/>
              <a:buFont typeface="Calibri"/>
              <a:buNone/>
            </a:pPr>
            <a:r>
              <a:rPr lang="en-US" sz="2800" b="1" i="0" u="none" strike="noStrike" cap="none">
                <a:solidFill>
                  <a:srgbClr val="0070C0"/>
                </a:solidFill>
                <a:latin typeface="Calibri"/>
                <a:ea typeface="Calibri"/>
                <a:cs typeface="Calibri"/>
                <a:sym typeface="Calibri"/>
              </a:rPr>
              <a:t>Time-bound</a:t>
            </a:r>
            <a:r>
              <a:rPr lang="en-US" sz="2800" b="0" i="0" u="none" strike="noStrike" cap="none">
                <a:solidFill>
                  <a:schemeClr val="dk1"/>
                </a:solidFill>
                <a:latin typeface="Calibri"/>
                <a:ea typeface="Calibri"/>
                <a:cs typeface="Calibri"/>
                <a:sym typeface="Calibri"/>
              </a:rPr>
              <a:t> – How long do you think it should take for him to accomplish this goal?  Set a time in the shorter term to check progress.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400"/>
              <a:buFont typeface="Calibri"/>
              <a:buNone/>
            </a:pPr>
            <a:br>
              <a:rPr lang="en-US" sz="2400" b="0" i="0" u="none" strike="noStrike" cap="none">
                <a:solidFill>
                  <a:schemeClr val="dk1"/>
                </a:solidFill>
                <a:latin typeface="Calibri"/>
                <a:ea typeface="Calibri"/>
                <a:cs typeface="Calibri"/>
                <a:sym typeface="Calibri"/>
              </a:rPr>
            </a:b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p:nvPr/>
        </p:nvSpPr>
        <p:spPr>
          <a:xfrm>
            <a:off x="628650" y="2102625"/>
            <a:ext cx="7886700" cy="993900"/>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0070C0"/>
              </a:buClr>
              <a:buSzPts val="4000"/>
              <a:buFont typeface="Arial"/>
              <a:buNone/>
            </a:pPr>
            <a:r>
              <a:rPr lang="en-US" sz="4000" b="1" i="0" u="none" strike="noStrike" cap="none">
                <a:solidFill>
                  <a:srgbClr val="0070C0"/>
                </a:solidFill>
                <a:latin typeface="Arial"/>
                <a:ea typeface="Arial"/>
                <a:cs typeface="Arial"/>
                <a:sym typeface="Arial"/>
              </a:rPr>
              <a:t>Now it is your turn to write a Fitness Goal!</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628650" y="1828800"/>
            <a:ext cx="7886700" cy="19018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4000"/>
              <a:buFont typeface="Calibri"/>
              <a:buNone/>
            </a:pPr>
            <a:r>
              <a:rPr lang="en-US" sz="4000" b="0" i="0" u="none" strike="noStrike" cap="none">
                <a:solidFill>
                  <a:schemeClr val="dk1"/>
                </a:solidFill>
                <a:latin typeface="Calibri"/>
                <a:ea typeface="Calibri"/>
                <a:cs typeface="Calibri"/>
                <a:sym typeface="Calibri"/>
              </a:rPr>
              <a:t>Achieving your goals takes thought and consideration.  What steps do you feel are involved in setting and accomplishing a goal?</a:t>
            </a:r>
            <a:endParaRPr sz="4400" b="0" i="0" u="none" strike="noStrike" cap="none">
              <a:solidFill>
                <a:schemeClr val="dk1"/>
              </a:solidFill>
              <a:latin typeface="Calibri"/>
              <a:ea typeface="Calibri"/>
              <a:cs typeface="Calibri"/>
              <a:sym typeface="Calibri"/>
            </a:endParaRPr>
          </a:p>
        </p:txBody>
      </p:sp>
      <p:sp>
        <p:nvSpPr>
          <p:cNvPr id="94" name="Shape 94"/>
          <p:cNvSpPr txBox="1"/>
          <p:nvPr/>
        </p:nvSpPr>
        <p:spPr>
          <a:xfrm>
            <a:off x="628650" y="381000"/>
            <a:ext cx="7886700" cy="993775"/>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0070C0"/>
              </a:buClr>
              <a:buSzPts val="4000"/>
              <a:buFont typeface="Arial"/>
              <a:buNone/>
            </a:pPr>
            <a:r>
              <a:rPr lang="en-US" sz="4000" b="1" i="0" u="none" strike="noStrike" cap="none">
                <a:solidFill>
                  <a:srgbClr val="0070C0"/>
                </a:solidFill>
                <a:latin typeface="Arial"/>
                <a:ea typeface="Arial"/>
                <a:cs typeface="Arial"/>
                <a:sym typeface="Arial"/>
              </a:rPr>
              <a:t>Instant Activity</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70C0"/>
              </a:buClr>
              <a:buSzPts val="4400"/>
              <a:buFont typeface="Arial"/>
              <a:buNone/>
            </a:pPr>
            <a:r>
              <a:rPr lang="en-US" sz="4400" b="1" i="0" u="none" strike="noStrike" cap="none">
                <a:solidFill>
                  <a:srgbClr val="0070C0"/>
                </a:solidFill>
                <a:latin typeface="Arial"/>
                <a:ea typeface="Arial"/>
                <a:cs typeface="Arial"/>
                <a:sym typeface="Arial"/>
              </a:rPr>
              <a:t>Lesson Objectives</a:t>
            </a:r>
            <a:endParaRPr sz="4400" b="0" i="0" u="none" strike="noStrike" cap="none">
              <a:solidFill>
                <a:schemeClr val="dk1"/>
              </a:solidFill>
              <a:latin typeface="Calibri"/>
              <a:ea typeface="Calibri"/>
              <a:cs typeface="Calibri"/>
              <a:sym typeface="Calibri"/>
            </a:endParaRPr>
          </a:p>
        </p:txBody>
      </p:sp>
      <p:sp>
        <p:nvSpPr>
          <p:cNvPr id="100" name="Shape 100"/>
          <p:cNvSpPr txBox="1">
            <a:spLocks noGrp="1"/>
          </p:cNvSpPr>
          <p:nvPr>
            <p:ph type="body" idx="1"/>
          </p:nvPr>
        </p:nvSpPr>
        <p:spPr>
          <a:xfrm>
            <a:off x="463550" y="12954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Describe how setting goals can affect health</a:t>
            </a:r>
            <a:endParaRPr sz="3200" b="0" i="0" u="none" strike="noStrike" cap="none">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List the steps of effective goal setting</a:t>
            </a:r>
            <a:endParaRPr sz="3200" b="0" i="0" u="none" strike="noStrike" cap="none">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State a SMART goal to address your fitness based on your self-assessment results.</a:t>
            </a:r>
            <a:endParaRPr sz="3200" b="0" i="0" u="none" strike="noStrike" cap="none">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Work through a goal-setting process to enhance health outcomes</a:t>
            </a: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628650" y="1600200"/>
            <a:ext cx="7886700" cy="426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3600"/>
              <a:buFont typeface="Calibri"/>
              <a:buNone/>
            </a:pPr>
            <a:r>
              <a:rPr lang="en-US" sz="3600" b="0" i="0" u="none" strike="noStrike" cap="none">
                <a:solidFill>
                  <a:schemeClr val="dk1"/>
                </a:solidFill>
                <a:latin typeface="Calibri"/>
                <a:ea typeface="Calibri"/>
                <a:cs typeface="Calibri"/>
                <a:sym typeface="Calibri"/>
              </a:rPr>
              <a:t>Imagine you are about to graduate from high school. What do you hope happens next?  What goals do you have?  </a:t>
            </a:r>
            <a:br>
              <a:rPr lang="en-US" sz="3600" b="0" i="0" u="none" strike="noStrike" cap="none">
                <a:solidFill>
                  <a:schemeClr val="dk1"/>
                </a:solidFill>
                <a:latin typeface="Calibri"/>
                <a:ea typeface="Calibri"/>
                <a:cs typeface="Calibri"/>
                <a:sym typeface="Calibri"/>
              </a:rPr>
            </a:b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What do you envision yourself doing?  College?  Military? Apprenticeship? Job? Something else?</a:t>
            </a:r>
            <a:endParaRPr sz="4400" b="0" i="0" u="none" strike="noStrike" cap="none">
              <a:solidFill>
                <a:schemeClr val="dk1"/>
              </a:solidFill>
              <a:latin typeface="Calibri"/>
              <a:ea typeface="Calibri"/>
              <a:cs typeface="Calibri"/>
              <a:sym typeface="Calibri"/>
            </a:endParaRPr>
          </a:p>
        </p:txBody>
      </p:sp>
      <p:sp>
        <p:nvSpPr>
          <p:cNvPr id="106" name="Shape 106"/>
          <p:cNvSpPr txBox="1"/>
          <p:nvPr/>
        </p:nvSpPr>
        <p:spPr>
          <a:xfrm>
            <a:off x="628650" y="381000"/>
            <a:ext cx="7886700" cy="993775"/>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0070C0"/>
              </a:buClr>
              <a:buSzPts val="4000"/>
              <a:buFont typeface="Arial"/>
              <a:buNone/>
            </a:pPr>
            <a:r>
              <a:rPr lang="en-US" sz="4000" b="1" i="0" u="none" strike="noStrike" cap="none">
                <a:solidFill>
                  <a:srgbClr val="0070C0"/>
                </a:solidFill>
                <a:latin typeface="Arial"/>
                <a:ea typeface="Arial"/>
                <a:cs typeface="Arial"/>
                <a:sym typeface="Arial"/>
              </a:rPr>
              <a:t>Think – Pair – Share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628650" y="1600200"/>
            <a:ext cx="7886700" cy="426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3600"/>
              <a:buFont typeface="Calibri"/>
              <a:buNone/>
            </a:pPr>
            <a:r>
              <a:rPr lang="en-US" sz="3600" b="0" i="0" u="none" strike="noStrike" cap="none">
                <a:solidFill>
                  <a:schemeClr val="dk1"/>
                </a:solidFill>
                <a:latin typeface="Calibri"/>
                <a:ea typeface="Calibri"/>
                <a:cs typeface="Calibri"/>
                <a:sym typeface="Calibri"/>
              </a:rPr>
              <a:t>Next, what would you need to do to make sure your post-high school goals happen?  </a:t>
            </a:r>
            <a:br>
              <a:rPr lang="en-US" sz="3600" b="0" i="0" u="none" strike="noStrike" cap="none">
                <a:solidFill>
                  <a:schemeClr val="dk1"/>
                </a:solidFill>
                <a:latin typeface="Calibri"/>
                <a:ea typeface="Calibri"/>
                <a:cs typeface="Calibri"/>
                <a:sym typeface="Calibri"/>
              </a:rPr>
            </a:b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List two or three short-term goals you would set to be sure you reach that outcome.</a:t>
            </a:r>
            <a:endParaRPr sz="4400" b="0" i="0" u="none" strike="noStrike" cap="none">
              <a:solidFill>
                <a:schemeClr val="dk1"/>
              </a:solidFill>
              <a:latin typeface="Calibri"/>
              <a:ea typeface="Calibri"/>
              <a:cs typeface="Calibri"/>
              <a:sym typeface="Calibri"/>
            </a:endParaRPr>
          </a:p>
        </p:txBody>
      </p:sp>
      <p:sp>
        <p:nvSpPr>
          <p:cNvPr id="112" name="Shape 112"/>
          <p:cNvSpPr txBox="1"/>
          <p:nvPr/>
        </p:nvSpPr>
        <p:spPr>
          <a:xfrm>
            <a:off x="628650" y="381000"/>
            <a:ext cx="7886700" cy="993775"/>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0070C0"/>
              </a:buClr>
              <a:buSzPts val="4000"/>
              <a:buFont typeface="Arial"/>
              <a:buNone/>
            </a:pPr>
            <a:r>
              <a:rPr lang="en-US" sz="4000" b="1" i="0" u="none" strike="noStrike" cap="none">
                <a:solidFill>
                  <a:srgbClr val="0070C0"/>
                </a:solidFill>
                <a:latin typeface="Arial"/>
                <a:ea typeface="Arial"/>
                <a:cs typeface="Arial"/>
                <a:sym typeface="Arial"/>
              </a:rPr>
              <a:t>Think – Pair – Share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593725" y="1374775"/>
            <a:ext cx="7886700" cy="3048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3600"/>
              <a:buFont typeface="Calibri"/>
              <a:buNone/>
            </a:pPr>
            <a:r>
              <a:rPr lang="en-US" sz="3600" b="0" i="0" u="none" strike="noStrike" cap="none">
                <a:solidFill>
                  <a:schemeClr val="dk1"/>
                </a:solidFill>
                <a:latin typeface="Calibri"/>
                <a:ea typeface="Calibri"/>
                <a:cs typeface="Calibri"/>
                <a:sym typeface="Calibri"/>
              </a:rPr>
              <a:t>Form pairs to share your post graduation goals.  Explain how your goals will lead to the desired outcome for the next step after high school</a:t>
            </a:r>
            <a:endParaRPr sz="4400" b="0" i="0" u="none" strike="noStrike" cap="none">
              <a:solidFill>
                <a:schemeClr val="dk1"/>
              </a:solidFill>
              <a:latin typeface="Calibri"/>
              <a:ea typeface="Calibri"/>
              <a:cs typeface="Calibri"/>
              <a:sym typeface="Calibri"/>
            </a:endParaRPr>
          </a:p>
        </p:txBody>
      </p:sp>
      <p:sp>
        <p:nvSpPr>
          <p:cNvPr id="118" name="Shape 118"/>
          <p:cNvSpPr txBox="1"/>
          <p:nvPr/>
        </p:nvSpPr>
        <p:spPr>
          <a:xfrm>
            <a:off x="628650" y="381000"/>
            <a:ext cx="7886700" cy="993775"/>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0070C0"/>
              </a:buClr>
              <a:buSzPts val="4000"/>
              <a:buFont typeface="Arial"/>
              <a:buNone/>
            </a:pPr>
            <a:r>
              <a:rPr lang="en-US" sz="4000" b="1" i="0" u="none" strike="noStrike" cap="none">
                <a:solidFill>
                  <a:srgbClr val="0070C0"/>
                </a:solidFill>
                <a:latin typeface="Arial"/>
                <a:ea typeface="Arial"/>
                <a:cs typeface="Arial"/>
                <a:sym typeface="Arial"/>
              </a:rPr>
              <a:t>Think – Pair – Share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70C0"/>
              </a:buClr>
              <a:buSzPts val="4400"/>
              <a:buFont typeface="Arial"/>
              <a:buNone/>
            </a:pPr>
            <a:r>
              <a:rPr lang="en-US" sz="4400" b="1" i="0" u="none" strike="noStrike" cap="none">
                <a:solidFill>
                  <a:srgbClr val="0070C0"/>
                </a:solidFill>
                <a:latin typeface="Arial"/>
                <a:ea typeface="Arial"/>
                <a:cs typeface="Arial"/>
                <a:sym typeface="Arial"/>
              </a:rPr>
              <a:t>Why Set Goals?</a:t>
            </a:r>
            <a:endParaRPr sz="4400" b="0" i="0" u="none" strike="noStrike" cap="none">
              <a:solidFill>
                <a:schemeClr val="dk1"/>
              </a:solidFill>
              <a:latin typeface="Calibri"/>
              <a:ea typeface="Calibri"/>
              <a:cs typeface="Calibri"/>
              <a:sym typeface="Calibri"/>
            </a:endParaRPr>
          </a:p>
        </p:txBody>
      </p:sp>
      <p:sp>
        <p:nvSpPr>
          <p:cNvPr id="124" name="Shape 124"/>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To help you reach your dreams and to set up a plan to make sure you can get there.</a:t>
            </a:r>
            <a:endParaRPr sz="3200" b="0" i="0" u="none" strike="noStrike" cap="none">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Important to remember that short-term goals  can help us achieve our long-term, future goals and help us to be successful</a:t>
            </a: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4400" b="0" i="0" u="none" strike="noStrike" cap="none">
              <a:solidFill>
                <a:schemeClr val="dk1"/>
              </a:solidFill>
              <a:latin typeface="Calibri"/>
              <a:ea typeface="Calibri"/>
              <a:cs typeface="Calibri"/>
              <a:sym typeface="Calibri"/>
            </a:endParaRPr>
          </a:p>
        </p:txBody>
      </p:sp>
      <p:pic>
        <p:nvPicPr>
          <p:cNvPr id="130" name="Shape 130"/>
          <p:cNvPicPr preferRelativeResize="0"/>
          <p:nvPr/>
        </p:nvPicPr>
        <p:blipFill rotWithShape="1">
          <a:blip r:embed="rId3">
            <a:alphaModFix/>
          </a:blip>
          <a:srcRect/>
          <a:stretch/>
        </p:blipFill>
        <p:spPr>
          <a:xfrm>
            <a:off x="893762" y="-12700"/>
            <a:ext cx="7358062" cy="68834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4400" b="0" i="0" u="none" strike="noStrike" cap="none">
              <a:solidFill>
                <a:schemeClr val="dk1"/>
              </a:solidFill>
              <a:latin typeface="Calibri"/>
              <a:ea typeface="Calibri"/>
              <a:cs typeface="Calibri"/>
              <a:sym typeface="Calibri"/>
            </a:endParaRPr>
          </a:p>
        </p:txBody>
      </p:sp>
      <p:pic>
        <p:nvPicPr>
          <p:cNvPr id="136" name="Shape 136"/>
          <p:cNvPicPr preferRelativeResize="0"/>
          <p:nvPr/>
        </p:nvPicPr>
        <p:blipFill rotWithShape="1">
          <a:blip r:embed="rId3">
            <a:alphaModFix/>
          </a:blip>
          <a:srcRect/>
          <a:stretch/>
        </p:blipFill>
        <p:spPr>
          <a:xfrm>
            <a:off x="0" y="857250"/>
            <a:ext cx="9144000" cy="514350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421</Words>
  <Application>Microsoft Office PowerPoint</Application>
  <PresentationFormat>On-screen Show (4:3)</PresentationFormat>
  <Paragraphs>28</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PowerPoint Presentation</vt:lpstr>
      <vt:lpstr>Achieving your goals takes thought and consideration.  What steps do you feel are involved in setting and accomplishing a goal?</vt:lpstr>
      <vt:lpstr>Lesson Objectives</vt:lpstr>
      <vt:lpstr>Imagine you are about to graduate from high school. What do you hope happens next?  What goals do you have?    What do you envision yourself doing?  College?  Military? Apprenticeship? Job? Something else?</vt:lpstr>
      <vt:lpstr>Next, what would you need to do to make sure your post-high school goals happen?    List two or three short-term goals you would set to be sure you reach that outcome.</vt:lpstr>
      <vt:lpstr>Form pairs to share your post graduation goals.  Explain how your goals will lead to the desired outcome for the next step after high school</vt:lpstr>
      <vt:lpstr>Why Set Goals?</vt:lpstr>
      <vt:lpstr>PowerPoint Presentation</vt:lpstr>
      <vt:lpstr>PowerPoint Presentation</vt:lpstr>
      <vt:lpstr>PowerPoint Presentation</vt:lpstr>
      <vt:lpstr>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Kristy T. Liercke</dc:creator>
  <cp:lastModifiedBy>Kristy T. Liercke</cp:lastModifiedBy>
  <cp:revision>2</cp:revision>
  <dcterms:modified xsi:type="dcterms:W3CDTF">2018-07-02T14:08:11Z</dcterms:modified>
</cp:coreProperties>
</file>