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6858000" cx="9144000"/>
  <p:notesSz cx="6858000" cy="9144000"/>
  <p:embeddedFontLst>
    <p:embeddedFont>
      <p:font typeface="Lato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Lato-regular.fntdata"/><Relationship Id="rId20" Type="http://schemas.openxmlformats.org/officeDocument/2006/relationships/slide" Target="slides/slide15.xml"/><Relationship Id="rId42" Type="http://schemas.openxmlformats.org/officeDocument/2006/relationships/font" Target="fonts/Lato-italic.fntdata"/><Relationship Id="rId41" Type="http://schemas.openxmlformats.org/officeDocument/2006/relationships/font" Target="fonts/Lato-bold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font" Target="fonts/Lato-bold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Shape 2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Shape 2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Shape 2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Shape 23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Shape 2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Shape 26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Shape 2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Shape 31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Shape 3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Shape 32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rgbClr val="444444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Addiction is defined as a chronic, relapsing brain disease that is characterized by compulsive drug seeking and use, despite harmful consequences. It is considered a brain disease because drugs change the brain; they change its structure and how it works. These brain changes can be long lasting and can lead to many harmful, often self-destructive, behaviors.</a:t>
            </a:r>
            <a:endParaRPr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Shape 3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Shape 35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Shape 3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Shape 3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08405D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Euphoria: A pleasurable state of altered consciousness; one reason for the preference of one addictive behavior or substance over another</a:t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08405D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Dysphoria: The opposite of euphoria</a:t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08405D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Tolerance: Condition in which one must increase their use of a drug for it to have the same effect</a:t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08405D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Withdrawal: The abrupt decrease in or removal of one’s regular dosage of a psychoactive substance</a:t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rgbClr val="444444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Abuse - the repeated use of drugs to produce pleasure, alleviate stress, and/or alter or avoid reality. It also includes using prescription drugs in ways other than prescribed or using someone else’s prescription.</a:t>
            </a:r>
            <a:endParaRPr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rgbClr val="444444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Dependance: A state in which an organism functions normally only in the presence of a drug.</a:t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jpg"/><Relationship Id="rId4" Type="http://schemas.openxmlformats.org/officeDocument/2006/relationships/image" Target="../media/image6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2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9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1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6.jpg"/><Relationship Id="rId4" Type="http://schemas.openxmlformats.org/officeDocument/2006/relationships/image" Target="../media/image12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4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8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6.jpg"/><Relationship Id="rId4" Type="http://schemas.openxmlformats.org/officeDocument/2006/relationships/image" Target="../media/image11.jpg"/><Relationship Id="rId5" Type="http://schemas.openxmlformats.org/officeDocument/2006/relationships/image" Target="../media/image1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0.jp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5.jp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7.jp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9.jp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775549" y="0"/>
            <a:ext cx="7425431" cy="8309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Bookman Old Style"/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CYCLE OF ADDICTION</a:t>
            </a:r>
            <a:endParaRPr b="0" i="0" sz="4800" u="none" cap="none" strike="noStrike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0" name="Shape 130"/>
          <p:cNvSpPr/>
          <p:nvPr/>
        </p:nvSpPr>
        <p:spPr>
          <a:xfrm>
            <a:off x="173450" y="958268"/>
            <a:ext cx="1565037" cy="1455933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2620162" y="895746"/>
            <a:ext cx="1562059" cy="1455933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2" name="Shape 132"/>
          <p:cNvSpPr/>
          <p:nvPr/>
        </p:nvSpPr>
        <p:spPr>
          <a:xfrm>
            <a:off x="5047424" y="887414"/>
            <a:ext cx="1496956" cy="1455933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3" name="Shape 133"/>
          <p:cNvSpPr/>
          <p:nvPr/>
        </p:nvSpPr>
        <p:spPr>
          <a:xfrm>
            <a:off x="2620162" y="3008474"/>
            <a:ext cx="1586125" cy="1455933"/>
          </a:xfrm>
          <a:prstGeom prst="ellipse">
            <a:avLst/>
          </a:prstGeom>
          <a:solidFill>
            <a:srgbClr val="FFC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4" name="Shape 134"/>
          <p:cNvSpPr/>
          <p:nvPr/>
        </p:nvSpPr>
        <p:spPr>
          <a:xfrm>
            <a:off x="5037839" y="2987692"/>
            <a:ext cx="1588362" cy="1455933"/>
          </a:xfrm>
          <a:prstGeom prst="ellipse">
            <a:avLst/>
          </a:prstGeom>
          <a:solidFill>
            <a:srgbClr val="FFC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7464326" y="3043392"/>
            <a:ext cx="1586769" cy="1455933"/>
          </a:xfrm>
          <a:prstGeom prst="ellipse">
            <a:avLst/>
          </a:prstGeom>
          <a:solidFill>
            <a:srgbClr val="FFC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173450" y="5197257"/>
            <a:ext cx="1545416" cy="1455933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2575254" y="5197256"/>
            <a:ext cx="1572458" cy="1455933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5059248" y="5197253"/>
            <a:ext cx="1545543" cy="1455933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39" name="Shape 139"/>
          <p:cNvSpPr/>
          <p:nvPr/>
        </p:nvSpPr>
        <p:spPr>
          <a:xfrm rot="-5400000">
            <a:off x="1936052" y="1272495"/>
            <a:ext cx="441190" cy="746503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Shape 140"/>
          <p:cNvSpPr txBox="1"/>
          <p:nvPr/>
        </p:nvSpPr>
        <p:spPr>
          <a:xfrm>
            <a:off x="1783394" y="1535429"/>
            <a:ext cx="651371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1" name="Shape 141"/>
          <p:cNvSpPr txBox="1"/>
          <p:nvPr/>
        </p:nvSpPr>
        <p:spPr>
          <a:xfrm>
            <a:off x="-33854" y="1510597"/>
            <a:ext cx="1960021" cy="441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CURIOSITY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4852009" y="3309203"/>
            <a:ext cx="1960021" cy="812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TOLERANCE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lang="en-US" sz="1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&amp;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LESSER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lang="en-US" sz="1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EUPHORIA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3" name="Shape 143"/>
          <p:cNvSpPr txBox="1"/>
          <p:nvPr/>
        </p:nvSpPr>
        <p:spPr>
          <a:xfrm>
            <a:off x="2433213" y="3475334"/>
            <a:ext cx="1960021" cy="8972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GREATER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lang="en-US" sz="1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DYSPHORIA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4" name="Shape 144"/>
          <p:cNvSpPr txBox="1"/>
          <p:nvPr/>
        </p:nvSpPr>
        <p:spPr>
          <a:xfrm>
            <a:off x="4815891" y="1465638"/>
            <a:ext cx="1960021" cy="441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EUPHORIA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5" name="Shape 145"/>
          <p:cNvSpPr txBox="1"/>
          <p:nvPr/>
        </p:nvSpPr>
        <p:spPr>
          <a:xfrm>
            <a:off x="2381472" y="1394785"/>
            <a:ext cx="1960021" cy="6728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EXPERIMENT WITH DRUG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6" name="Shape 146"/>
          <p:cNvSpPr txBox="1"/>
          <p:nvPr/>
        </p:nvSpPr>
        <p:spPr>
          <a:xfrm>
            <a:off x="-33853" y="5712229"/>
            <a:ext cx="1960021" cy="441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ELEVATED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DRUG DOSES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7" name="Shape 147"/>
          <p:cNvSpPr txBox="1"/>
          <p:nvPr/>
        </p:nvSpPr>
        <p:spPr>
          <a:xfrm>
            <a:off x="2376271" y="5660337"/>
            <a:ext cx="1960021" cy="5900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RELIEF FROM WITHDRAWAL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8" name="Shape 148"/>
          <p:cNvSpPr txBox="1"/>
          <p:nvPr/>
        </p:nvSpPr>
        <p:spPr>
          <a:xfrm>
            <a:off x="4852009" y="5779785"/>
            <a:ext cx="1960021" cy="437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WITHDRAWAL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7464326" y="859707"/>
            <a:ext cx="1496956" cy="1455933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50" name="Shape 150"/>
          <p:cNvSpPr/>
          <p:nvPr/>
        </p:nvSpPr>
        <p:spPr>
          <a:xfrm rot="-5400000">
            <a:off x="4399084" y="1262662"/>
            <a:ext cx="441190" cy="746503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 txBox="1"/>
          <p:nvPr/>
        </p:nvSpPr>
        <p:spPr>
          <a:xfrm>
            <a:off x="4246418" y="1525604"/>
            <a:ext cx="651371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52" name="Shape 152"/>
          <p:cNvSpPr/>
          <p:nvPr/>
        </p:nvSpPr>
        <p:spPr>
          <a:xfrm rot="-5400000">
            <a:off x="6835843" y="1242129"/>
            <a:ext cx="441190" cy="746503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 txBox="1"/>
          <p:nvPr/>
        </p:nvSpPr>
        <p:spPr>
          <a:xfrm>
            <a:off x="6683169" y="1505079"/>
            <a:ext cx="651371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54" name="Shape 154"/>
          <p:cNvSpPr txBox="1"/>
          <p:nvPr/>
        </p:nvSpPr>
        <p:spPr>
          <a:xfrm>
            <a:off x="7232793" y="1465638"/>
            <a:ext cx="1960021" cy="441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DYSPHORIA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7992209" y="2415909"/>
            <a:ext cx="441190" cy="590145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/>
        </p:nvSpPr>
        <p:spPr>
          <a:xfrm rot="5400000">
            <a:off x="7965288" y="2553109"/>
            <a:ext cx="495013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218358" y="3008474"/>
            <a:ext cx="1565037" cy="1455933"/>
          </a:xfrm>
          <a:prstGeom prst="ellipse">
            <a:avLst/>
          </a:prstGeom>
          <a:solidFill>
            <a:srgbClr val="FFC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58" name="Shape 158"/>
          <p:cNvSpPr/>
          <p:nvPr/>
        </p:nvSpPr>
        <p:spPr>
          <a:xfrm rot="5400000">
            <a:off x="6835842" y="3342409"/>
            <a:ext cx="441190" cy="746503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 txBox="1"/>
          <p:nvPr/>
        </p:nvSpPr>
        <p:spPr>
          <a:xfrm rot="10800000">
            <a:off x="6778300" y="3605354"/>
            <a:ext cx="651371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60" name="Shape 160"/>
          <p:cNvSpPr/>
          <p:nvPr/>
        </p:nvSpPr>
        <p:spPr>
          <a:xfrm rot="5400000">
            <a:off x="4358943" y="3342410"/>
            <a:ext cx="441190" cy="746503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 txBox="1"/>
          <p:nvPr/>
        </p:nvSpPr>
        <p:spPr>
          <a:xfrm rot="10800000">
            <a:off x="4301400" y="3605354"/>
            <a:ext cx="651371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62" name="Shape 162"/>
          <p:cNvSpPr/>
          <p:nvPr/>
        </p:nvSpPr>
        <p:spPr>
          <a:xfrm rot="5400000">
            <a:off x="1936051" y="3342409"/>
            <a:ext cx="441190" cy="746503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 txBox="1"/>
          <p:nvPr/>
        </p:nvSpPr>
        <p:spPr>
          <a:xfrm rot="10800000">
            <a:off x="1878525" y="3605354"/>
            <a:ext cx="651371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64" name="Shape 164"/>
          <p:cNvSpPr txBox="1"/>
          <p:nvPr/>
        </p:nvSpPr>
        <p:spPr>
          <a:xfrm>
            <a:off x="7277701" y="3468038"/>
            <a:ext cx="1960021" cy="606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GREATER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DRUG USE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65" name="Shape 165"/>
          <p:cNvSpPr txBox="1"/>
          <p:nvPr/>
        </p:nvSpPr>
        <p:spPr>
          <a:xfrm>
            <a:off x="20863" y="3575223"/>
            <a:ext cx="1960021" cy="441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WITHDRAWAL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780279" y="4607112"/>
            <a:ext cx="441190" cy="590145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 txBox="1"/>
          <p:nvPr/>
        </p:nvSpPr>
        <p:spPr>
          <a:xfrm rot="5400000">
            <a:off x="753363" y="4744309"/>
            <a:ext cx="495013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68" name="Shape 168"/>
          <p:cNvSpPr/>
          <p:nvPr/>
        </p:nvSpPr>
        <p:spPr>
          <a:xfrm rot="-5400000">
            <a:off x="1936051" y="5551969"/>
            <a:ext cx="441190" cy="746503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1783394" y="5814904"/>
            <a:ext cx="651371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70" name="Shape 170"/>
          <p:cNvSpPr/>
          <p:nvPr/>
        </p:nvSpPr>
        <p:spPr>
          <a:xfrm rot="-5400000">
            <a:off x="4399085" y="5551969"/>
            <a:ext cx="441190" cy="746503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 txBox="1"/>
          <p:nvPr/>
        </p:nvSpPr>
        <p:spPr>
          <a:xfrm>
            <a:off x="4246418" y="5814904"/>
            <a:ext cx="651371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72" name="Shape 172"/>
          <p:cNvSpPr/>
          <p:nvPr/>
        </p:nvSpPr>
        <p:spPr>
          <a:xfrm rot="-5400000">
            <a:off x="6870480" y="5551969"/>
            <a:ext cx="441190" cy="746503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 txBox="1"/>
          <p:nvPr/>
        </p:nvSpPr>
        <p:spPr>
          <a:xfrm>
            <a:off x="6717819" y="5814904"/>
            <a:ext cx="651371" cy="220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7484938" y="5197252"/>
            <a:ext cx="1545543" cy="1455933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75" name="Shape 175"/>
          <p:cNvSpPr txBox="1"/>
          <p:nvPr/>
        </p:nvSpPr>
        <p:spPr>
          <a:xfrm>
            <a:off x="7277701" y="5660337"/>
            <a:ext cx="1960021" cy="66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DEPENDENCE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ON DRUG</a:t>
            </a:r>
            <a:endParaRPr b="1" i="0" sz="1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1676400" y="274638"/>
            <a:ext cx="7010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800"/>
              <a:buFont typeface="Calibri"/>
              <a:buNone/>
            </a:pPr>
            <a:r>
              <a:rPr b="0" i="0" lang="en-US" sz="13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endParaRPr b="0" i="0" sz="13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/>
        </p:nvSpPr>
        <p:spPr>
          <a:xfrm>
            <a:off x="5321808" y="4876800"/>
            <a:ext cx="38100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80"/>
              <a:buFont typeface="Calibri"/>
              <a:buNone/>
            </a:pPr>
            <a:r>
              <a:rPr lang="en-US" sz="308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Curiosity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80"/>
              <a:buFont typeface="Calibri"/>
              <a:buNone/>
            </a:pPr>
            <a:r>
              <a:rPr lang="en-US" sz="308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Experiment with drug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80"/>
              <a:buFont typeface="Calibri"/>
              <a:buNone/>
            </a:pPr>
            <a:r>
              <a:rPr lang="en-US" sz="308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Euphoria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80"/>
              <a:buFont typeface="Calibri"/>
              <a:buNone/>
            </a:pPr>
            <a:r>
              <a:rPr lang="en-US" sz="308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Dysphoria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80"/>
              <a:buFont typeface="Calibri"/>
              <a:buNone/>
            </a:pPr>
            <a:r>
              <a:t/>
            </a:r>
            <a:endParaRPr sz="308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/>
        </p:nvSpPr>
        <p:spPr>
          <a:xfrm>
            <a:off x="3742708" y="0"/>
            <a:ext cx="1491114" cy="8309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800"/>
              <a:buFont typeface="Bookman Old Style"/>
              <a:buNone/>
            </a:pPr>
            <a:r>
              <a:rPr b="1" i="0" lang="en-US" sz="4800" u="none" cap="none" strike="noStrike">
                <a:solidFill>
                  <a:srgbClr val="FFFF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USE</a:t>
            </a:r>
            <a:endParaRPr b="0" i="0" sz="4800" u="none" cap="none" strike="noStrike">
              <a:solidFill>
                <a:srgbClr val="FFFF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1082534" y="692577"/>
            <a:ext cx="2436329" cy="2318332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5247678" y="737554"/>
            <a:ext cx="2468540" cy="2318332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89" name="Shape 189"/>
          <p:cNvSpPr/>
          <p:nvPr/>
        </p:nvSpPr>
        <p:spPr>
          <a:xfrm rot="-5400000">
            <a:off x="4200181" y="1403655"/>
            <a:ext cx="576170" cy="1121114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 txBox="1"/>
          <p:nvPr/>
        </p:nvSpPr>
        <p:spPr>
          <a:xfrm>
            <a:off x="3927703" y="1820164"/>
            <a:ext cx="996877" cy="288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1082535" y="1645001"/>
            <a:ext cx="2436328" cy="441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CURIOSITY</a:t>
            </a:r>
            <a:endParaRPr b="1" i="0" sz="28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5254605" y="1373525"/>
            <a:ext cx="2468540" cy="1181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EXPERIMENT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lang="en-US" sz="2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WITH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DRUG</a:t>
            </a:r>
            <a:endParaRPr b="1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93" name="Shape 193"/>
          <p:cNvSpPr/>
          <p:nvPr/>
        </p:nvSpPr>
        <p:spPr>
          <a:xfrm>
            <a:off x="6193863" y="3242897"/>
            <a:ext cx="576170" cy="1121114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Shape 194"/>
          <p:cNvSpPr txBox="1"/>
          <p:nvPr/>
        </p:nvSpPr>
        <p:spPr>
          <a:xfrm rot="5400000">
            <a:off x="5983496" y="3597271"/>
            <a:ext cx="996877" cy="288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95" name="Shape 195"/>
          <p:cNvSpPr/>
          <p:nvPr/>
        </p:nvSpPr>
        <p:spPr>
          <a:xfrm>
            <a:off x="1061751" y="4364011"/>
            <a:ext cx="2436329" cy="2318332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5226895" y="4408988"/>
            <a:ext cx="2468540" cy="2318332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97" name="Shape 197"/>
          <p:cNvSpPr/>
          <p:nvPr/>
        </p:nvSpPr>
        <p:spPr>
          <a:xfrm rot="5400000">
            <a:off x="4179398" y="5075087"/>
            <a:ext cx="576170" cy="1121114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 txBox="1"/>
          <p:nvPr/>
        </p:nvSpPr>
        <p:spPr>
          <a:xfrm rot="10800000">
            <a:off x="4031140" y="5491590"/>
            <a:ext cx="996877" cy="288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99" name="Shape 199"/>
          <p:cNvSpPr txBox="1"/>
          <p:nvPr/>
        </p:nvSpPr>
        <p:spPr>
          <a:xfrm>
            <a:off x="1061752" y="5316435"/>
            <a:ext cx="2436328" cy="441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DYSPHORIA</a:t>
            </a:r>
            <a:endParaRPr b="1" i="0" sz="28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00" name="Shape 200"/>
          <p:cNvSpPr txBox="1"/>
          <p:nvPr/>
        </p:nvSpPr>
        <p:spPr>
          <a:xfrm>
            <a:off x="5226895" y="5347559"/>
            <a:ext cx="2468540" cy="441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EUPHORIA</a:t>
            </a:r>
            <a:endParaRPr b="1" i="0" sz="28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381000" y="3657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Experiment with drug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4800600" y="3200400"/>
            <a:ext cx="3886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Euphoria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type="title"/>
          </p:nvPr>
        </p:nvSpPr>
        <p:spPr>
          <a:xfrm>
            <a:off x="304800" y="1752600"/>
            <a:ext cx="2895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Dysphoria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500"/>
              <a:buFont typeface="Calibri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Abuse</a:t>
            </a:r>
            <a:endParaRPr b="0" i="0" sz="1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609600" y="5638800"/>
            <a:ext cx="243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Tolerance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3276600" y="5715000"/>
            <a:ext cx="243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70"/>
              <a:buFont typeface="Calibri"/>
              <a:buNone/>
            </a:pPr>
            <a:r>
              <a:rPr lang="en-US" sz="407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Lesser Euphoria</a:t>
            </a:r>
            <a:endParaRPr sz="407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5715000" y="5715000"/>
            <a:ext cx="243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70"/>
              <a:buFont typeface="Calibri"/>
              <a:buNone/>
            </a:pPr>
            <a:r>
              <a:rPr lang="en-US" sz="407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Greater Dysphoria</a:t>
            </a:r>
            <a:endParaRPr sz="407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Shape 228"/>
          <p:cNvSpPr txBox="1"/>
          <p:nvPr/>
        </p:nvSpPr>
        <p:spPr>
          <a:xfrm>
            <a:off x="6477000" y="4471416"/>
            <a:ext cx="2819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70"/>
              <a:buFont typeface="Calibri"/>
              <a:buNone/>
            </a:pPr>
            <a:r>
              <a:rPr lang="en-US" sz="407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Withdrawal</a:t>
            </a:r>
            <a:endParaRPr sz="407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152400" y="4648200"/>
            <a:ext cx="243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70"/>
              <a:buFont typeface="Calibri"/>
              <a:buNone/>
            </a:pPr>
            <a:r>
              <a:rPr lang="en-US" sz="407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Elevated Drug use</a:t>
            </a:r>
            <a:endParaRPr sz="407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3298676" y="0"/>
            <a:ext cx="2379177" cy="8309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Bookman Old Style"/>
              <a:buNone/>
            </a:pPr>
            <a:r>
              <a:rPr b="1" i="0" lang="en-US" sz="4800" u="none" cap="none" strike="noStrike">
                <a:solidFill>
                  <a:srgbClr val="FFC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ABUSE</a:t>
            </a:r>
            <a:endParaRPr b="0" i="0" sz="4800" u="none" cap="none" strike="noStrike">
              <a:solidFill>
                <a:srgbClr val="FFC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35" name="Shape 235"/>
          <p:cNvSpPr/>
          <p:nvPr/>
        </p:nvSpPr>
        <p:spPr>
          <a:xfrm>
            <a:off x="1082534" y="692577"/>
            <a:ext cx="2436329" cy="2318332"/>
          </a:xfrm>
          <a:prstGeom prst="ellipse">
            <a:avLst/>
          </a:prstGeom>
          <a:solidFill>
            <a:srgbClr val="FFC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36" name="Shape 236"/>
          <p:cNvSpPr/>
          <p:nvPr/>
        </p:nvSpPr>
        <p:spPr>
          <a:xfrm>
            <a:off x="5247678" y="737554"/>
            <a:ext cx="2468540" cy="2318332"/>
          </a:xfrm>
          <a:prstGeom prst="ellipse">
            <a:avLst/>
          </a:prstGeom>
          <a:solidFill>
            <a:srgbClr val="FFC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37" name="Shape 237"/>
          <p:cNvSpPr/>
          <p:nvPr/>
        </p:nvSpPr>
        <p:spPr>
          <a:xfrm rot="-5400000">
            <a:off x="4200181" y="1403655"/>
            <a:ext cx="576170" cy="1121114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Shape 238"/>
          <p:cNvSpPr txBox="1"/>
          <p:nvPr/>
        </p:nvSpPr>
        <p:spPr>
          <a:xfrm>
            <a:off x="3927703" y="1820164"/>
            <a:ext cx="996877" cy="288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39" name="Shape 239"/>
          <p:cNvSpPr txBox="1"/>
          <p:nvPr/>
        </p:nvSpPr>
        <p:spPr>
          <a:xfrm>
            <a:off x="1117171" y="1441771"/>
            <a:ext cx="2436328" cy="909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GREATER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None/>
            </a:pPr>
            <a:r>
              <a:rPr b="1" lang="en-US" sz="2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DRUG USE</a:t>
            </a:r>
            <a:endParaRPr b="1" i="0" sz="28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40" name="Shape 240"/>
          <p:cNvSpPr txBox="1"/>
          <p:nvPr/>
        </p:nvSpPr>
        <p:spPr>
          <a:xfrm>
            <a:off x="5254605" y="1203174"/>
            <a:ext cx="2468540" cy="152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TOLERANCE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lang="en-US" sz="2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&amp;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LESSER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lang="en-US" sz="2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EUPHORIA</a:t>
            </a:r>
            <a:endParaRPr b="1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DRUG</a:t>
            </a:r>
            <a:endParaRPr b="1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41" name="Shape 241"/>
          <p:cNvSpPr/>
          <p:nvPr/>
        </p:nvSpPr>
        <p:spPr>
          <a:xfrm>
            <a:off x="6193863" y="3242897"/>
            <a:ext cx="576170" cy="1121114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 txBox="1"/>
          <p:nvPr/>
        </p:nvSpPr>
        <p:spPr>
          <a:xfrm rot="5400000">
            <a:off x="5983496" y="3597271"/>
            <a:ext cx="996877" cy="288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1061751" y="4364011"/>
            <a:ext cx="2436329" cy="2318332"/>
          </a:xfrm>
          <a:prstGeom prst="ellipse">
            <a:avLst/>
          </a:prstGeom>
          <a:solidFill>
            <a:srgbClr val="FFC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5226895" y="4408988"/>
            <a:ext cx="2468540" cy="2318332"/>
          </a:xfrm>
          <a:prstGeom prst="ellipse">
            <a:avLst/>
          </a:prstGeom>
          <a:solidFill>
            <a:srgbClr val="FFC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45" name="Shape 245"/>
          <p:cNvSpPr txBox="1"/>
          <p:nvPr/>
        </p:nvSpPr>
        <p:spPr>
          <a:xfrm>
            <a:off x="1026175" y="5369943"/>
            <a:ext cx="2507479" cy="5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WITHDRAWAL</a:t>
            </a:r>
            <a:endParaRPr b="1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46" name="Shape 246"/>
          <p:cNvSpPr/>
          <p:nvPr/>
        </p:nvSpPr>
        <p:spPr>
          <a:xfrm rot="5400000">
            <a:off x="4179398" y="5075087"/>
            <a:ext cx="576170" cy="1121114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Shape 247"/>
          <p:cNvSpPr txBox="1"/>
          <p:nvPr/>
        </p:nvSpPr>
        <p:spPr>
          <a:xfrm rot="10800000">
            <a:off x="4031140" y="5491590"/>
            <a:ext cx="996877" cy="288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5219969" y="5079633"/>
            <a:ext cx="2468540" cy="9770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GREATER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DYSPHORIA</a:t>
            </a:r>
            <a:endParaRPr b="1" sz="28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type="title"/>
          </p:nvPr>
        </p:nvSpPr>
        <p:spPr>
          <a:xfrm>
            <a:off x="16764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greater</a:t>
            </a: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drug use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type="title"/>
          </p:nvPr>
        </p:nvSpPr>
        <p:spPr>
          <a:xfrm>
            <a:off x="3898392" y="1066800"/>
            <a:ext cx="577900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800"/>
              <a:buFont typeface="Calibri"/>
              <a:buNone/>
            </a:pPr>
            <a:r>
              <a:rPr b="0" i="0" lang="en-US" sz="8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Tolerance</a:t>
            </a:r>
            <a:endParaRPr b="0" i="0" sz="8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9" name="Shape 259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2362200"/>
            <a:ext cx="3122118" cy="2077628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Shape 260"/>
          <p:cNvSpPr txBox="1"/>
          <p:nvPr/>
        </p:nvSpPr>
        <p:spPr>
          <a:xfrm>
            <a:off x="30480" y="4419600"/>
            <a:ext cx="3124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Lesser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Euphoria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7F7F7F"/>
        </a:solidFill>
      </p:bgPr>
    </p:bg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Shape 2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3505200"/>
            <a:ext cx="3352800" cy="33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Shape 2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12726"/>
            <a:ext cx="3292474" cy="329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Shape 2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1800" y="3505200"/>
            <a:ext cx="3292474" cy="329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Shape 2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33238" y="3535363"/>
            <a:ext cx="3292474" cy="329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Shape 2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5926" y="212726"/>
            <a:ext cx="3292474" cy="329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Shape 2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69814" y="212726"/>
            <a:ext cx="3292474" cy="3292474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Shape 271"/>
          <p:cNvSpPr txBox="1"/>
          <p:nvPr>
            <p:ph type="title"/>
          </p:nvPr>
        </p:nvSpPr>
        <p:spPr>
          <a:xfrm>
            <a:off x="487363" y="3200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Greater Dysphoria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type="title"/>
          </p:nvPr>
        </p:nvSpPr>
        <p:spPr>
          <a:xfrm>
            <a:off x="4953000" y="4419600"/>
            <a:ext cx="4572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Withdrawal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500"/>
              <a:buFont typeface="Calibri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Dependency</a:t>
            </a:r>
            <a:endParaRPr b="0" i="0" sz="1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Shape 282"/>
          <p:cNvSpPr txBox="1"/>
          <p:nvPr/>
        </p:nvSpPr>
        <p:spPr>
          <a:xfrm>
            <a:off x="609600" y="5715000"/>
            <a:ext cx="243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40"/>
              <a:buFont typeface="Calibri"/>
              <a:buNone/>
            </a:pPr>
            <a:r>
              <a:rPr lang="en-US" sz="374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Relief from withdrawal</a:t>
            </a:r>
            <a:endParaRPr sz="374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Shape 283"/>
          <p:cNvSpPr txBox="1"/>
          <p:nvPr/>
        </p:nvSpPr>
        <p:spPr>
          <a:xfrm>
            <a:off x="3121152" y="5715000"/>
            <a:ext cx="243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Withdrawal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Shape 284"/>
          <p:cNvSpPr txBox="1"/>
          <p:nvPr/>
        </p:nvSpPr>
        <p:spPr>
          <a:xfrm>
            <a:off x="5559552" y="5715000"/>
            <a:ext cx="358444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en-US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Addiction 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Shape 285"/>
          <p:cNvSpPr txBox="1"/>
          <p:nvPr/>
        </p:nvSpPr>
        <p:spPr>
          <a:xfrm>
            <a:off x="1143000" y="1828800"/>
            <a:ext cx="7315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en-US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Elevated drug doses </a:t>
            </a:r>
            <a:endParaRPr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/>
        </p:nvSpPr>
        <p:spPr>
          <a:xfrm>
            <a:off x="2148524" y="0"/>
            <a:ext cx="4679486" cy="8309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Bookman Old Style"/>
              <a:buNone/>
            </a:pPr>
            <a:r>
              <a:rPr b="1" i="0" lang="en-US" sz="4800" u="none" cap="none" strike="noStrike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DEPENDENCY</a:t>
            </a:r>
            <a:endParaRPr b="0" i="0" sz="4800" u="none" cap="none" strike="noStrike">
              <a:solidFill>
                <a:srgbClr val="FF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91" name="Shape 291"/>
          <p:cNvSpPr/>
          <p:nvPr/>
        </p:nvSpPr>
        <p:spPr>
          <a:xfrm>
            <a:off x="1082534" y="692577"/>
            <a:ext cx="2436329" cy="2318332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92" name="Shape 292"/>
          <p:cNvSpPr/>
          <p:nvPr/>
        </p:nvSpPr>
        <p:spPr>
          <a:xfrm>
            <a:off x="5247678" y="737554"/>
            <a:ext cx="2468540" cy="2318332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93" name="Shape 293"/>
          <p:cNvSpPr/>
          <p:nvPr/>
        </p:nvSpPr>
        <p:spPr>
          <a:xfrm rot="-5400000">
            <a:off x="4200181" y="1403655"/>
            <a:ext cx="576170" cy="1121114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 txBox="1"/>
          <p:nvPr/>
        </p:nvSpPr>
        <p:spPr>
          <a:xfrm>
            <a:off x="3927703" y="1820164"/>
            <a:ext cx="996877" cy="288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95" name="Shape 295"/>
          <p:cNvSpPr txBox="1"/>
          <p:nvPr/>
        </p:nvSpPr>
        <p:spPr>
          <a:xfrm>
            <a:off x="1061752" y="1441771"/>
            <a:ext cx="2436328" cy="909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ELEVATED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DRUG DOSES</a:t>
            </a:r>
            <a:endParaRPr b="1" sz="2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96" name="Shape 296"/>
          <p:cNvSpPr txBox="1"/>
          <p:nvPr/>
        </p:nvSpPr>
        <p:spPr>
          <a:xfrm>
            <a:off x="5254605" y="1516201"/>
            <a:ext cx="2468540" cy="761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RELIEF FROM WITHDRAWAL</a:t>
            </a:r>
            <a:endParaRPr b="1" sz="2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97" name="Shape 297"/>
          <p:cNvSpPr/>
          <p:nvPr/>
        </p:nvSpPr>
        <p:spPr>
          <a:xfrm>
            <a:off x="6193863" y="3242897"/>
            <a:ext cx="576170" cy="1121114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Shape 298"/>
          <p:cNvSpPr txBox="1"/>
          <p:nvPr/>
        </p:nvSpPr>
        <p:spPr>
          <a:xfrm rot="5400000">
            <a:off x="5983496" y="3597271"/>
            <a:ext cx="996877" cy="288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99" name="Shape 299"/>
          <p:cNvSpPr/>
          <p:nvPr/>
        </p:nvSpPr>
        <p:spPr>
          <a:xfrm>
            <a:off x="1061751" y="4364011"/>
            <a:ext cx="2436329" cy="2318332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300" name="Shape 300"/>
          <p:cNvSpPr/>
          <p:nvPr/>
        </p:nvSpPr>
        <p:spPr>
          <a:xfrm>
            <a:off x="5226895" y="4408988"/>
            <a:ext cx="2468540" cy="2318332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301" name="Shape 301"/>
          <p:cNvSpPr txBox="1"/>
          <p:nvPr/>
        </p:nvSpPr>
        <p:spPr>
          <a:xfrm>
            <a:off x="5208739" y="5369944"/>
            <a:ext cx="2507479" cy="5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WITHDRAWAL</a:t>
            </a:r>
            <a:endParaRPr b="1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302" name="Shape 302"/>
          <p:cNvSpPr/>
          <p:nvPr/>
        </p:nvSpPr>
        <p:spPr>
          <a:xfrm rot="5400000">
            <a:off x="4179398" y="5075087"/>
            <a:ext cx="576170" cy="1121114"/>
          </a:xfrm>
          <a:prstGeom prst="downArrow">
            <a:avLst>
              <a:gd fmla="val 50000" name="adj1"/>
              <a:gd fmla="val 43125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Shape 303"/>
          <p:cNvSpPr txBox="1"/>
          <p:nvPr/>
        </p:nvSpPr>
        <p:spPr>
          <a:xfrm rot="10800000">
            <a:off x="4031140" y="5491590"/>
            <a:ext cx="996877" cy="288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304" name="Shape 304"/>
          <p:cNvSpPr txBox="1"/>
          <p:nvPr/>
        </p:nvSpPr>
        <p:spPr>
          <a:xfrm>
            <a:off x="1092925" y="5178032"/>
            <a:ext cx="2415545" cy="7802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DEPENDENCE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ON DRUG</a:t>
            </a:r>
            <a:endParaRPr b="1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Elevated </a:t>
            </a: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drug use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0" name="Shape 3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2571750"/>
            <a:ext cx="5562600" cy="417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/>
          <p:nvPr>
            <p:ph type="title"/>
          </p:nvPr>
        </p:nvSpPr>
        <p:spPr>
          <a:xfrm>
            <a:off x="-304800" y="5486400"/>
            <a:ext cx="6705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Relief</a:t>
            </a: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withdrawal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6" name="Shape 3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5367" y="152400"/>
            <a:ext cx="3220528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type="title"/>
          </p:nvPr>
        </p:nvSpPr>
        <p:spPr>
          <a:xfrm>
            <a:off x="457200" y="2590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500"/>
              <a:buFont typeface="Calibri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Withdrawal</a:t>
            </a:r>
            <a:endParaRPr b="0" i="0" sz="1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>
            <p:ph type="title"/>
          </p:nvPr>
        </p:nvSpPr>
        <p:spPr>
          <a:xfrm>
            <a:off x="152400" y="1905000"/>
            <a:ext cx="3505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Dependency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2" name="Shape 3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0"/>
            <a:ext cx="4492528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Shape 333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6" y="-18288"/>
            <a:ext cx="3556000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Shape 33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91200" y="0"/>
            <a:ext cx="3352800" cy="33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88000" y="3962400"/>
            <a:ext cx="3556000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Shape 3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9968" y="4267200"/>
            <a:ext cx="4492528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Shape 33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21336" y="3314700"/>
            <a:ext cx="3352800" cy="3352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Shape 338"/>
          <p:cNvSpPr/>
          <p:nvPr/>
        </p:nvSpPr>
        <p:spPr>
          <a:xfrm>
            <a:off x="7366000" y="3314700"/>
            <a:ext cx="711200" cy="647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Shape 339"/>
          <p:cNvSpPr/>
          <p:nvPr/>
        </p:nvSpPr>
        <p:spPr>
          <a:xfrm rot="10800000">
            <a:off x="1274064" y="2728722"/>
            <a:ext cx="711200" cy="647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Shape 340"/>
          <p:cNvSpPr/>
          <p:nvPr/>
        </p:nvSpPr>
        <p:spPr>
          <a:xfrm rot="-5400000">
            <a:off x="3307841" y="1682750"/>
            <a:ext cx="711200" cy="647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Shape 341"/>
          <p:cNvSpPr/>
          <p:nvPr/>
        </p:nvSpPr>
        <p:spPr>
          <a:xfrm rot="-5400000">
            <a:off x="5520436" y="1733550"/>
            <a:ext cx="711200" cy="647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Shape 342"/>
          <p:cNvSpPr/>
          <p:nvPr/>
        </p:nvSpPr>
        <p:spPr>
          <a:xfrm rot="5400000">
            <a:off x="5759450" y="4969001"/>
            <a:ext cx="711200" cy="647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Shape 343"/>
          <p:cNvSpPr/>
          <p:nvPr/>
        </p:nvSpPr>
        <p:spPr>
          <a:xfrm rot="5400000">
            <a:off x="2863850" y="5003038"/>
            <a:ext cx="711200" cy="647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ookman Old Style"/>
              <a:buNone/>
            </a:pPr>
            <a:r>
              <a:rPr b="1" lang="en-US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addiction</a:t>
            </a:r>
            <a:endParaRPr b="1" i="0" sz="4400" u="none" cap="none" strike="noStrike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/>
          <p:nvPr>
            <p:ph idx="1" type="body"/>
          </p:nvPr>
        </p:nvSpPr>
        <p:spPr>
          <a:xfrm>
            <a:off x="2362200" y="1066800"/>
            <a:ext cx="53340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 young person is feeling pain and discomfort because of family or school problems.</a:t>
            </a:r>
            <a:endParaRPr/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They look for ways to feel better, so he or she starts to take drugs.</a:t>
            </a:r>
            <a:endParaRPr/>
          </a:p>
          <a:p>
            <a:pPr indent="-1397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>
            <p:ph idx="1" type="body"/>
          </p:nvPr>
        </p:nvSpPr>
        <p:spPr>
          <a:xfrm>
            <a:off x="152400" y="1066800"/>
            <a:ext cx="41910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b="0" i="0" lang="en-US" sz="35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At first, the drugs seem to work because they dull the pain the person is trying to escape from. So the person keeps taking the drug.</a:t>
            </a:r>
            <a:endParaRPr/>
          </a:p>
          <a:p>
            <a:pPr indent="-1397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idx="1" type="body"/>
          </p:nvPr>
        </p:nvSpPr>
        <p:spPr>
          <a:xfrm>
            <a:off x="5562600" y="533400"/>
            <a:ext cx="3657600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From this point, it often doesn't take long for the person to become addicted because he or she has developed a physical dependence—an addiction—to the substance. 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/>
          <p:nvPr>
            <p:ph idx="1" type="body"/>
          </p:nvPr>
        </p:nvSpPr>
        <p:spPr>
          <a:xfrm>
            <a:off x="4998720" y="1828800"/>
            <a:ext cx="414528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At this stage, a serious downward spiral begins. The person will sacrifice anything—family, friends, school, or work—for drugs. Changed by drugs both physically and mentally, the person is now an addict.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ookman Old Style"/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euphoria</a:t>
            </a:r>
            <a:endParaRPr b="1" i="0" sz="4400" u="none" cap="none" strike="noStrike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ookman Old Style"/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dysphoria</a:t>
            </a:r>
            <a:endParaRPr b="1" i="0" sz="4400" u="none" cap="none" strike="noStrike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ookman Old Style"/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tolerance</a:t>
            </a:r>
            <a:endParaRPr b="1" i="0" sz="4400" u="none" cap="none" strike="noStrike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ookman Old Style"/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withdrawal</a:t>
            </a:r>
            <a:endParaRPr b="1" i="0" sz="4400" u="none" cap="none" strike="noStrike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ookman Old Style"/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abuse</a:t>
            </a:r>
            <a:endParaRPr b="1" i="0" sz="4400" u="none" cap="none" strike="noStrike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ookman Old Style"/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dependence</a:t>
            </a:r>
            <a:endParaRPr b="1" i="0" sz="4400" u="none" cap="none" strike="noStrike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