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embeddedFontLst>
    <p:embeddedFont>
      <p:font typeface="Francois One"/>
      <p:regular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font" Target="fonts/FrancoisOne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4" name="Shape 8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0" name="Shape 9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Arial"/>
              <a:buNone/>
              <a:defRPr b="0" i="0" sz="1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Arial"/>
              <a:buNone/>
              <a:defRPr b="0" i="0" sz="1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Arial"/>
              <a:buNone/>
              <a:defRPr b="0" i="0" sz="1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Arial"/>
              <a:buNone/>
              <a:defRPr b="0" i="0" sz="1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Arial"/>
              <a:buNone/>
              <a:defRPr b="0" i="0" sz="1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Arial"/>
              <a:buNone/>
              <a:defRPr b="0" i="0" sz="1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Arial"/>
              <a:buNone/>
              <a:defRPr b="0" i="0" sz="1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Arial"/>
              <a:buNone/>
              <a:defRPr b="0" i="0" sz="1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Arial"/>
              <a:buNone/>
              <a:defRPr b="0" i="0" sz="1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t>xx%</a:t>
            </a:r>
          </a:p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" name="Shape 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75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048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048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■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048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048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048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■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048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048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048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200"/>
              <a:buFont typeface="Arial"/>
              <a:buChar char="■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75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048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048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■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048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048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048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■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048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048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048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200"/>
              <a:buFont typeface="Arial"/>
              <a:buChar char="■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048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048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048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■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048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048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048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■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048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048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048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200"/>
              <a:buFont typeface="Arial"/>
              <a:buChar char="■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b="0" i="0" sz="4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b="0" i="0" sz="4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b="0" i="0" sz="4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b="0" i="0" sz="4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b="0" i="0" sz="4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b="0" i="0" sz="4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b="0" i="0" sz="4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b="0" i="0" sz="4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b="0" i="0" sz="4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</a:pPr>
            <a:r>
              <a:rPr b="0" i="0" lang="en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411 on Drugs</a:t>
            </a:r>
            <a:endParaRPr b="0" i="0" sz="5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Shape 5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</a:pPr>
            <a:r>
              <a:rPr b="0" i="0" lang="en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Jigsaw Activity &amp; Functional Knowledge</a:t>
            </a:r>
            <a:endParaRPr b="0" i="0" sz="2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/>
          <p:nvPr>
            <p:ph type="title"/>
          </p:nvPr>
        </p:nvSpPr>
        <p:spPr>
          <a:xfrm>
            <a:off x="311700" y="16757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" sz="3600" u="none" cap="none" strike="noStrike">
                <a:solidFill>
                  <a:schemeClr val="dk1"/>
                </a:solidFill>
                <a:latin typeface="Francois One"/>
                <a:ea typeface="Francois One"/>
                <a:cs typeface="Francois One"/>
                <a:sym typeface="Francois One"/>
              </a:rPr>
              <a:t>Your Job</a:t>
            </a:r>
            <a:endParaRPr b="0" i="0" sz="3600" u="none" cap="none" strike="noStrike">
              <a:solidFill>
                <a:schemeClr val="dk1"/>
              </a:solidFill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x="311700" y="863550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00050" lvl="0" marL="457200" marR="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●"/>
            </a:pPr>
            <a:r>
              <a:rPr b="0" i="1" lang="en" sz="2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You are going to become the “expert” on the drug I assign you. Your job in a few minutes will be to “teach” the other students in small groups about your assigned drug.  </a:t>
            </a:r>
            <a:br>
              <a:rPr b="0" i="1" lang="en" sz="2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" sz="2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2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000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●"/>
            </a:pPr>
            <a:r>
              <a:rPr b="0" i="1" lang="en" sz="2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 your group, you will work to answer these questions about your drug(s). Your group will have 10 minutes to answer the questions assigned. </a:t>
            </a:r>
            <a:endParaRPr b="0" i="1" sz="2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/>
          <p:nvPr>
            <p:ph type="title"/>
          </p:nvPr>
        </p:nvSpPr>
        <p:spPr>
          <a:xfrm>
            <a:off x="311700" y="16757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" sz="3600" u="none" cap="none" strike="noStrike">
                <a:solidFill>
                  <a:schemeClr val="dk1"/>
                </a:solidFill>
                <a:latin typeface="Francois One"/>
                <a:ea typeface="Francois One"/>
                <a:cs typeface="Francois One"/>
                <a:sym typeface="Francois One"/>
              </a:rPr>
              <a:t>Questions</a:t>
            </a:r>
            <a:endParaRPr b="0" i="0" sz="3600" u="none" cap="none" strike="noStrike">
              <a:solidFill>
                <a:schemeClr val="dk1"/>
              </a:solidFill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311700" y="788850"/>
            <a:ext cx="8520600" cy="411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" sz="2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1) </a:t>
            </a: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type of drug is it? (classification and give examples) 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2)  What are the slang names for this drug?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3)  How is this drug taken? 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4)  Is this drug legal or illegal?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5)  Does this drug cause addiction? 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6)  What are the short-term effects of this drug?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7)  What are the long-term effects of this drug?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8)  Are there other interesting facts or information about this     drug that you think your classmates need to know?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t/>
            </a:r>
            <a:endParaRPr b="0" i="0" sz="2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/>
          <p:nvPr>
            <p:ph type="title"/>
          </p:nvPr>
        </p:nvSpPr>
        <p:spPr>
          <a:xfrm>
            <a:off x="311700" y="16757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" sz="3600" u="none" cap="none" strike="noStrike">
                <a:solidFill>
                  <a:schemeClr val="dk1"/>
                </a:solidFill>
                <a:latin typeface="Francois One"/>
                <a:ea typeface="Francois One"/>
                <a:cs typeface="Francois One"/>
                <a:sym typeface="Francois One"/>
              </a:rPr>
              <a:t>Teaching Each Other</a:t>
            </a:r>
            <a:endParaRPr b="0" i="0" sz="3600" u="none" cap="none" strike="noStrike">
              <a:solidFill>
                <a:schemeClr val="dk1"/>
              </a:solidFill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x="311700" y="814950"/>
            <a:ext cx="8520600" cy="411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marR="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●"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Return to your original cooperative learning group. In each group, there will be an “expert” for each drug learned in the jigsaw activity.</a:t>
            </a:r>
            <a:b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●"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Give each person 3-5 minutes to share the information about their assigned drug.</a:t>
            </a:r>
            <a:b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●"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You need to listen and be respectful when your peers are sharing information about their assigned drug.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/>
          <p:nvPr>
            <p:ph type="title"/>
          </p:nvPr>
        </p:nvSpPr>
        <p:spPr>
          <a:xfrm>
            <a:off x="311700" y="715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" sz="3600" u="none" cap="none" strike="noStrike">
                <a:solidFill>
                  <a:schemeClr val="dk1"/>
                </a:solidFill>
                <a:latin typeface="Francois One"/>
                <a:ea typeface="Francois One"/>
                <a:cs typeface="Francois One"/>
                <a:sym typeface="Francois One"/>
              </a:rPr>
              <a:t>Class Discussion</a:t>
            </a:r>
            <a:endParaRPr b="0" i="0" sz="3600" u="none" cap="none" strike="noStrike">
              <a:solidFill>
                <a:schemeClr val="dk1"/>
              </a:solidFill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x="311700" y="814950"/>
            <a:ext cx="8520600" cy="75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00050" lvl="0" marL="457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●"/>
            </a:pPr>
            <a:r>
              <a:rPr b="0" i="0" lang="en" sz="2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Which drugs are illegal?</a:t>
            </a:r>
            <a:br>
              <a:rPr b="0" i="0" lang="en" sz="2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b="0" i="0" sz="23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Shape 80"/>
          <p:cNvSpPr txBox="1"/>
          <p:nvPr>
            <p:ph idx="1" type="body"/>
          </p:nvPr>
        </p:nvSpPr>
        <p:spPr>
          <a:xfrm>
            <a:off x="311700" y="1509925"/>
            <a:ext cx="8520600" cy="75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00050" lvl="0" marL="457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●"/>
            </a:pPr>
            <a:r>
              <a:rPr b="0" i="0" lang="en" sz="2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Which drugs are legal?</a:t>
            </a:r>
            <a:br>
              <a:rPr b="0" i="0" lang="en" sz="2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b="0" i="0" sz="23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Shape 81"/>
          <p:cNvSpPr txBox="1"/>
          <p:nvPr>
            <p:ph idx="1" type="body"/>
          </p:nvPr>
        </p:nvSpPr>
        <p:spPr>
          <a:xfrm>
            <a:off x="311700" y="2192250"/>
            <a:ext cx="8520600" cy="75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00050" lvl="0" marL="457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●"/>
            </a:pPr>
            <a:r>
              <a:rPr b="0" i="0" lang="en" sz="2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are some important facts that you learned about a specific drug today?</a:t>
            </a:r>
            <a:endParaRPr b="0" i="0" sz="2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74650" lvl="1" marL="9144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○"/>
            </a:pPr>
            <a:r>
              <a:rPr b="0" i="0" lang="en" sz="2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Marijuana</a:t>
            </a:r>
            <a:endParaRPr b="0" i="0" sz="23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74650" lvl="1" marL="9144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○"/>
            </a:pPr>
            <a:r>
              <a:rPr b="0" i="0" lang="en" sz="2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Methamphetamine</a:t>
            </a:r>
            <a:endParaRPr b="0" i="0" sz="23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74650" lvl="1" marL="9144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○"/>
            </a:pPr>
            <a:r>
              <a:rPr b="0" i="0" lang="en" sz="2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Prescription Medications</a:t>
            </a:r>
            <a:endParaRPr b="0" i="0" sz="23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74650" lvl="1" marL="9144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○"/>
            </a:pPr>
            <a:r>
              <a:rPr b="0" i="0" lang="en" sz="2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Over-the-Counter Medicines</a:t>
            </a:r>
            <a:endParaRPr b="0" i="0" sz="23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74650" lvl="1" marL="9144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○"/>
            </a:pPr>
            <a:r>
              <a:rPr b="0" i="0" lang="en" sz="2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Alcohol</a:t>
            </a:r>
            <a:endParaRPr b="0" i="0" sz="14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</a:pPr>
            <a:br>
              <a:rPr b="0" i="0" lang="en" sz="2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b="0" i="0" sz="23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/>
          <p:nvPr>
            <p:ph type="title"/>
          </p:nvPr>
        </p:nvSpPr>
        <p:spPr>
          <a:xfrm>
            <a:off x="311700" y="715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" sz="3600" u="none" cap="none" strike="noStrike">
                <a:solidFill>
                  <a:schemeClr val="dk1"/>
                </a:solidFill>
                <a:latin typeface="Francois One"/>
                <a:ea typeface="Francois One"/>
                <a:cs typeface="Francois One"/>
                <a:sym typeface="Francois One"/>
              </a:rPr>
              <a:t>Class Discussion</a:t>
            </a:r>
            <a:endParaRPr b="0" i="0" sz="3600" u="none" cap="none" strike="noStrike">
              <a:solidFill>
                <a:schemeClr val="dk1"/>
              </a:solidFill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87" name="Shape 87"/>
          <p:cNvSpPr txBox="1"/>
          <p:nvPr>
            <p:ph idx="1" type="body"/>
          </p:nvPr>
        </p:nvSpPr>
        <p:spPr>
          <a:xfrm>
            <a:off x="311700" y="825625"/>
            <a:ext cx="8520600" cy="75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00050" lvl="0" marL="457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●"/>
            </a:pPr>
            <a:r>
              <a:rPr b="0" i="0" lang="en" sz="2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Are there some serious health consequences if a person were to use these drugs?</a:t>
            </a:r>
            <a:endParaRPr b="0" i="0" sz="2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</a:pPr>
            <a:br>
              <a:rPr b="0" i="0" lang="en" sz="2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b="0" i="0" sz="23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/>
          <p:nvPr>
            <p:ph type="title"/>
          </p:nvPr>
        </p:nvSpPr>
        <p:spPr>
          <a:xfrm>
            <a:off x="311700" y="715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" sz="3600" u="none" cap="none" strike="noStrike">
                <a:solidFill>
                  <a:schemeClr val="dk1"/>
                </a:solidFill>
                <a:latin typeface="Francois One"/>
                <a:ea typeface="Francois One"/>
                <a:cs typeface="Francois One"/>
                <a:sym typeface="Francois One"/>
              </a:rPr>
              <a:t>Prescription Medications</a:t>
            </a:r>
            <a:endParaRPr b="0" i="0" sz="3600" u="none" cap="none" strike="noStrike">
              <a:solidFill>
                <a:schemeClr val="dk1"/>
              </a:solidFill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93" name="Shape 93"/>
          <p:cNvSpPr txBox="1"/>
          <p:nvPr>
            <p:ph idx="1" type="body"/>
          </p:nvPr>
        </p:nvSpPr>
        <p:spPr>
          <a:xfrm>
            <a:off x="311700" y="814950"/>
            <a:ext cx="8520600" cy="75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●"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Almost 50% of kids believe that prescription drugs are much safer to use than illegal drugs because they are prescribed by a doctor.</a:t>
            </a:r>
            <a:br>
              <a:rPr b="0" i="0" lang="en" sz="2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b="0" i="0" sz="23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Shape 94"/>
          <p:cNvSpPr txBox="1"/>
          <p:nvPr>
            <p:ph idx="1" type="body"/>
          </p:nvPr>
        </p:nvSpPr>
        <p:spPr>
          <a:xfrm>
            <a:off x="311700" y="2192250"/>
            <a:ext cx="8520600" cy="75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●"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do you feel about this statement based on what you learned today?</a:t>
            </a:r>
            <a:endParaRPr b="0" i="0" sz="24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</a:pPr>
            <a:br>
              <a:rPr b="0" i="0" lang="en" sz="2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b="0" i="0" sz="23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/>
          <p:nvPr>
            <p:ph type="title"/>
          </p:nvPr>
        </p:nvSpPr>
        <p:spPr>
          <a:xfrm>
            <a:off x="311700" y="715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" sz="3600" u="none" cap="none" strike="noStrike">
                <a:solidFill>
                  <a:schemeClr val="dk1"/>
                </a:solidFill>
                <a:latin typeface="Francois One"/>
                <a:ea typeface="Francois One"/>
                <a:cs typeface="Francois One"/>
                <a:sym typeface="Francois One"/>
              </a:rPr>
              <a:t>Analyzing Influences</a:t>
            </a:r>
            <a:endParaRPr b="0" i="0" sz="3600" u="none" cap="none" strike="noStrike">
              <a:solidFill>
                <a:schemeClr val="dk1"/>
              </a:solidFill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x="311700" y="814950"/>
            <a:ext cx="8520600" cy="302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●"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Why do you think some young people use illegal drugs or abuse illegal medications?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●"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influences a person’s decision to abuse drugs?  (family, peers, media, etc.)</a:t>
            </a:r>
            <a:b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●"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Now complete the Analyzing Influences Assessment on Drugs, Peer Pressure &amp; You</a:t>
            </a:r>
            <a:b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