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3"/>
  </p:notesMasterIdLst>
  <p:sldIdLst>
    <p:sldId id="256" r:id="rId2"/>
    <p:sldId id="257" r:id="rId3"/>
    <p:sldId id="293" r:id="rId4"/>
    <p:sldId id="294" r:id="rId5"/>
    <p:sldId id="295" r:id="rId6"/>
    <p:sldId id="296" r:id="rId7"/>
    <p:sldId id="297" r:id="rId8"/>
    <p:sldId id="298" r:id="rId9"/>
    <p:sldId id="264" r:id="rId10"/>
    <p:sldId id="29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D168-A3E5-4389-8BA4-5A34A57E433C}"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E1CA2-8B21-4A37-973A-35C383D5FE55}" type="slidenum">
              <a:rPr lang="en-US" smtClean="0"/>
              <a:t>‹#›</a:t>
            </a:fld>
            <a:endParaRPr lang="en-US"/>
          </a:p>
        </p:txBody>
      </p:sp>
    </p:spTree>
    <p:extLst>
      <p:ext uri="{BB962C8B-B14F-4D97-AF65-F5344CB8AC3E}">
        <p14:creationId xmlns:p14="http://schemas.microsoft.com/office/powerpoint/2010/main" val="40873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5/27/2019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85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66627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84259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515276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7285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77195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7718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690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502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74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059C3-6A89-4494-99FF-5A4D6FFD50EB}"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383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61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5/27/2019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237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59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5/27/2019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803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460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329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CBC1C18-307B-4F68-A007-B5B542270E8D}" type="datetimeFigureOut">
              <a:rPr lang="en-US" smtClean="0"/>
              <a:t>5/27/2019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9442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grantgoddess.blogspot.com/2010/12/think-positively-and-make-it-happen.html"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Ticket_example.jp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schcounselor.com/2011/01/respectful-listening-skills.html"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blognet.com/power-of-communication.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EB7D-57D8-40FB-A77C-3E8F0642D759}"/>
              </a:ext>
            </a:extLst>
          </p:cNvPr>
          <p:cNvSpPr>
            <a:spLocks noGrp="1"/>
          </p:cNvSpPr>
          <p:nvPr>
            <p:ph type="ctrTitle"/>
          </p:nvPr>
        </p:nvSpPr>
        <p:spPr>
          <a:xfrm>
            <a:off x="2209800" y="4464028"/>
            <a:ext cx="9144000" cy="1641490"/>
          </a:xfrm>
        </p:spPr>
        <p:txBody>
          <a:bodyPr>
            <a:normAutofit/>
          </a:bodyPr>
          <a:lstStyle/>
          <a:p>
            <a:r>
              <a:rPr lang="en-US"/>
              <a:t>Social Emotional Learning Unit</a:t>
            </a:r>
          </a:p>
        </p:txBody>
      </p:sp>
      <p:sp>
        <p:nvSpPr>
          <p:cNvPr id="3" name="Subtitle 2">
            <a:extLst>
              <a:ext uri="{FF2B5EF4-FFF2-40B4-BE49-F238E27FC236}">
                <a16:creationId xmlns:a16="http://schemas.microsoft.com/office/drawing/2014/main" id="{E0283F5F-47AD-4ABE-B7E5-4ADA303B91C9}"/>
              </a:ext>
            </a:extLst>
          </p:cNvPr>
          <p:cNvSpPr>
            <a:spLocks noGrp="1"/>
          </p:cNvSpPr>
          <p:nvPr>
            <p:ph type="subTitle" idx="1"/>
          </p:nvPr>
        </p:nvSpPr>
        <p:spPr>
          <a:xfrm>
            <a:off x="2209799" y="3694375"/>
            <a:ext cx="9144000" cy="754025"/>
          </a:xfrm>
        </p:spPr>
        <p:txBody>
          <a:bodyPr>
            <a:normAutofit/>
          </a:bodyPr>
          <a:lstStyle/>
          <a:p>
            <a:r>
              <a:rPr lang="en-US"/>
              <a:t>Lesson 3</a:t>
            </a:r>
            <a:endParaRPr lang="en-US" dirty="0"/>
          </a:p>
        </p:txBody>
      </p:sp>
      <p:pic>
        <p:nvPicPr>
          <p:cNvPr id="6" name="Picture 5">
            <a:extLst>
              <a:ext uri="{FF2B5EF4-FFF2-40B4-BE49-F238E27FC236}">
                <a16:creationId xmlns:a16="http://schemas.microsoft.com/office/drawing/2014/main" id="{96F9DBEF-F03B-426D-B9D9-35094734EC55}"/>
              </a:ext>
            </a:extLst>
          </p:cNvPr>
          <p:cNvPicPr>
            <a:picLocks noChangeAspect="1"/>
          </p:cNvPicPr>
          <p:nvPr/>
        </p:nvPicPr>
        <p:blipFill rotWithShape="1">
          <a:blip r:embed="rId3"/>
          <a:srcRect t="5048" r="1" b="1027"/>
          <a:stretch/>
        </p:blipFill>
        <p:spPr>
          <a:xfrm>
            <a:off x="5297824" y="3"/>
            <a:ext cx="3617576" cy="3397827"/>
          </a:xfrm>
          <a:prstGeom prst="rect">
            <a:avLst/>
          </a:prstGeom>
          <a:effectLst>
            <a:reflection blurRad="38100" stA="52000" endPos="30000" dist="38100" dir="5400000" sy="-100000" algn="bl" rotWithShape="0"/>
          </a:effectLst>
        </p:spPr>
      </p:pic>
      <p:pic>
        <p:nvPicPr>
          <p:cNvPr id="7" name="Picture 6">
            <a:extLst>
              <a:ext uri="{FF2B5EF4-FFF2-40B4-BE49-F238E27FC236}">
                <a16:creationId xmlns:a16="http://schemas.microsoft.com/office/drawing/2014/main" id="{4C901267-B324-400E-895D-08E725872A8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93741" y="497797"/>
            <a:ext cx="3493304" cy="2665828"/>
          </a:xfrm>
          <a:prstGeom prst="rect">
            <a:avLst/>
          </a:prstGeom>
        </p:spPr>
      </p:pic>
    </p:spTree>
    <p:extLst>
      <p:ext uri="{BB962C8B-B14F-4D97-AF65-F5344CB8AC3E}">
        <p14:creationId xmlns:p14="http://schemas.microsoft.com/office/powerpoint/2010/main" val="406870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DA86-D5FD-4267-A6A8-26153A5D6700}"/>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632320A7-BF59-49C7-868F-AC991D26D2B2}"/>
              </a:ext>
            </a:extLst>
          </p:cNvPr>
          <p:cNvSpPr>
            <a:spLocks noGrp="1"/>
          </p:cNvSpPr>
          <p:nvPr>
            <p:ph idx="1"/>
          </p:nvPr>
        </p:nvSpPr>
        <p:spPr>
          <a:xfrm>
            <a:off x="838200" y="2766218"/>
            <a:ext cx="10233800" cy="1325563"/>
          </a:xfrm>
        </p:spPr>
        <p:txBody>
          <a:bodyPr/>
          <a:lstStyle/>
          <a:p>
            <a:pPr marL="0" indent="0" algn="ctr">
              <a:buNone/>
            </a:pPr>
            <a:r>
              <a:rPr lang="en-US" dirty="0"/>
              <a:t>How will this lesson help you improve your </a:t>
            </a:r>
            <a:r>
              <a:rPr lang="en-US"/>
              <a:t>communication skills?</a:t>
            </a:r>
            <a:endParaRPr lang="en-US" dirty="0"/>
          </a:p>
        </p:txBody>
      </p:sp>
      <p:pic>
        <p:nvPicPr>
          <p:cNvPr id="5" name="Picture 4">
            <a:extLst>
              <a:ext uri="{FF2B5EF4-FFF2-40B4-BE49-F238E27FC236}">
                <a16:creationId xmlns:a16="http://schemas.microsoft.com/office/drawing/2014/main" id="{C996F45A-EA52-4BD2-8660-BDAA5BACC5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50065" y="3872865"/>
            <a:ext cx="3738909" cy="2444440"/>
          </a:xfrm>
          <a:prstGeom prst="rect">
            <a:avLst/>
          </a:prstGeom>
        </p:spPr>
      </p:pic>
    </p:spTree>
    <p:extLst>
      <p:ext uri="{BB962C8B-B14F-4D97-AF65-F5344CB8AC3E}">
        <p14:creationId xmlns:p14="http://schemas.microsoft.com/office/powerpoint/2010/main" val="345606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F6BE-A855-4108-B6E3-1786EAEFEE9D}"/>
              </a:ext>
            </a:extLst>
          </p:cNvPr>
          <p:cNvSpPr>
            <a:spLocks noGrp="1"/>
          </p:cNvSpPr>
          <p:nvPr>
            <p:ph type="title"/>
          </p:nvPr>
        </p:nvSpPr>
        <p:spPr>
          <a:xfrm>
            <a:off x="2554057" y="2627230"/>
            <a:ext cx="7958331" cy="1077229"/>
          </a:xfrm>
        </p:spPr>
        <p:txBody>
          <a:bodyPr/>
          <a:lstStyle/>
          <a:p>
            <a:pPr algn="ctr"/>
            <a:r>
              <a:rPr lang="en-US" dirty="0"/>
              <a:t>Be healthy—Cope healthy</a:t>
            </a:r>
          </a:p>
        </p:txBody>
      </p:sp>
    </p:spTree>
    <p:extLst>
      <p:ext uri="{BB962C8B-B14F-4D97-AF65-F5344CB8AC3E}">
        <p14:creationId xmlns:p14="http://schemas.microsoft.com/office/powerpoint/2010/main" val="42080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F00E-4928-4F8E-B8D0-7E0D62BE77CE}"/>
              </a:ext>
            </a:extLst>
          </p:cNvPr>
          <p:cNvSpPr>
            <a:spLocks noGrp="1"/>
          </p:cNvSpPr>
          <p:nvPr>
            <p:ph type="title"/>
          </p:nvPr>
        </p:nvSpPr>
        <p:spPr>
          <a:xfrm>
            <a:off x="1969803" y="808056"/>
            <a:ext cx="8608037" cy="1077229"/>
          </a:xfrm>
        </p:spPr>
        <p:txBody>
          <a:bodyPr>
            <a:normAutofit/>
          </a:bodyPr>
          <a:lstStyle/>
          <a:p>
            <a:pPr algn="l"/>
            <a:r>
              <a:rPr lang="en-US" dirty="0"/>
              <a:t>Objectives</a:t>
            </a:r>
            <a:endParaRPr lang="en-US"/>
          </a:p>
        </p:txBody>
      </p:sp>
      <p:sp>
        <p:nvSpPr>
          <p:cNvPr id="3" name="Content Placeholder 2">
            <a:extLst>
              <a:ext uri="{FF2B5EF4-FFF2-40B4-BE49-F238E27FC236}">
                <a16:creationId xmlns:a16="http://schemas.microsoft.com/office/drawing/2014/main" id="{0F17809C-9A9D-4E3E-9B21-95AA294C03BD}"/>
              </a:ext>
            </a:extLst>
          </p:cNvPr>
          <p:cNvSpPr>
            <a:spLocks noGrp="1"/>
          </p:cNvSpPr>
          <p:nvPr>
            <p:ph idx="1"/>
          </p:nvPr>
        </p:nvSpPr>
        <p:spPr>
          <a:xfrm>
            <a:off x="626012" y="2052116"/>
            <a:ext cx="4585448" cy="2215084"/>
          </a:xfrm>
        </p:spPr>
        <p:txBody>
          <a:bodyPr>
            <a:normAutofit/>
          </a:bodyPr>
          <a:lstStyle/>
          <a:p>
            <a:pPr lvl="0"/>
            <a:r>
              <a:rPr lang="en-US" dirty="0"/>
              <a:t>7.1t Differentiate between passive, aggressive, and assertive communication. Relationship Skills- Communication Skills</a:t>
            </a:r>
          </a:p>
        </p:txBody>
      </p:sp>
      <p:pic>
        <p:nvPicPr>
          <p:cNvPr id="5" name="Picture 4" descr="A picture containing text, linedrawing&#10;&#10;Description automatically generated">
            <a:extLst>
              <a:ext uri="{FF2B5EF4-FFF2-40B4-BE49-F238E27FC236}">
                <a16:creationId xmlns:a16="http://schemas.microsoft.com/office/drawing/2014/main" id="{F818CDBD-5727-4A71-905B-1B4C3931B2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92974" y="1320390"/>
            <a:ext cx="3900928" cy="4217219"/>
          </a:xfrm>
          <a:prstGeom prst="rect">
            <a:avLst/>
          </a:prstGeom>
        </p:spPr>
      </p:pic>
    </p:spTree>
    <p:extLst>
      <p:ext uri="{BB962C8B-B14F-4D97-AF65-F5344CB8AC3E}">
        <p14:creationId xmlns:p14="http://schemas.microsoft.com/office/powerpoint/2010/main" val="21307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6947-168B-4631-B00A-18C15AC400DE}"/>
              </a:ext>
            </a:extLst>
          </p:cNvPr>
          <p:cNvSpPr>
            <a:spLocks noGrp="1"/>
          </p:cNvSpPr>
          <p:nvPr>
            <p:ph type="title"/>
          </p:nvPr>
        </p:nvSpPr>
        <p:spPr/>
        <p:txBody>
          <a:bodyPr/>
          <a:lstStyle/>
          <a:p>
            <a:r>
              <a:rPr lang="en-US" dirty="0"/>
              <a:t>Review Social-Awareness</a:t>
            </a:r>
          </a:p>
        </p:txBody>
      </p:sp>
      <p:sp>
        <p:nvSpPr>
          <p:cNvPr id="3" name="Content Placeholder 2">
            <a:extLst>
              <a:ext uri="{FF2B5EF4-FFF2-40B4-BE49-F238E27FC236}">
                <a16:creationId xmlns:a16="http://schemas.microsoft.com/office/drawing/2014/main" id="{B6B72903-4334-4D77-A4D3-8ED45DDEB56F}"/>
              </a:ext>
            </a:extLst>
          </p:cNvPr>
          <p:cNvSpPr>
            <a:spLocks noGrp="1"/>
          </p:cNvSpPr>
          <p:nvPr>
            <p:ph idx="1"/>
          </p:nvPr>
        </p:nvSpPr>
        <p:spPr/>
        <p:txBody>
          <a:bodyPr/>
          <a:lstStyle/>
          <a:p>
            <a:pPr lvl="0"/>
            <a:r>
              <a:rPr lang="en-US" dirty="0"/>
              <a:t>Social-awareness</a:t>
            </a:r>
          </a:p>
          <a:p>
            <a:pPr lvl="1"/>
            <a:r>
              <a:rPr lang="en-US" dirty="0"/>
              <a:t>The ability to take the perspective of and empathize with others, including those from diverse backgrounds and cultures. The ability to understand social and ethical norms for behavior and to recognize family, school, and community resources and supports. (CASEL.org)</a:t>
            </a:r>
          </a:p>
          <a:p>
            <a:endParaRPr lang="en-US" dirty="0"/>
          </a:p>
        </p:txBody>
      </p:sp>
      <p:pic>
        <p:nvPicPr>
          <p:cNvPr id="4" name="Picture 3">
            <a:extLst>
              <a:ext uri="{FF2B5EF4-FFF2-40B4-BE49-F238E27FC236}">
                <a16:creationId xmlns:a16="http://schemas.microsoft.com/office/drawing/2014/main" id="{7EF9900E-138D-4AC2-AF4E-5E1B83B97E58}"/>
              </a:ext>
            </a:extLst>
          </p:cNvPr>
          <p:cNvPicPr>
            <a:picLocks noChangeAspect="1"/>
          </p:cNvPicPr>
          <p:nvPr/>
        </p:nvPicPr>
        <p:blipFill rotWithShape="1">
          <a:blip r:embed="rId2"/>
          <a:srcRect t="5048" r="1" b="1027"/>
          <a:stretch/>
        </p:blipFill>
        <p:spPr>
          <a:xfrm>
            <a:off x="8463055" y="3429000"/>
            <a:ext cx="3617576" cy="3397827"/>
          </a:xfrm>
          <a:prstGeom prst="rect">
            <a:avLst/>
          </a:prstGeom>
          <a:effectLst>
            <a:reflection blurRad="38100" stA="52000" endPos="30000" dist="38100" dir="5400000" sy="-100000" algn="bl" rotWithShape="0"/>
          </a:effectLst>
        </p:spPr>
      </p:pic>
    </p:spTree>
    <p:extLst>
      <p:ext uri="{BB962C8B-B14F-4D97-AF65-F5344CB8AC3E}">
        <p14:creationId xmlns:p14="http://schemas.microsoft.com/office/powerpoint/2010/main" val="265292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6947-168B-4631-B00A-18C15AC400DE}"/>
              </a:ext>
            </a:extLst>
          </p:cNvPr>
          <p:cNvSpPr>
            <a:spLocks noGrp="1"/>
          </p:cNvSpPr>
          <p:nvPr>
            <p:ph type="title"/>
          </p:nvPr>
        </p:nvSpPr>
        <p:spPr/>
        <p:txBody>
          <a:bodyPr/>
          <a:lstStyle/>
          <a:p>
            <a:r>
              <a:rPr lang="en-US" dirty="0"/>
              <a:t>Review Social-Awareness</a:t>
            </a:r>
          </a:p>
        </p:txBody>
      </p:sp>
      <p:sp>
        <p:nvSpPr>
          <p:cNvPr id="3" name="Content Placeholder 2">
            <a:extLst>
              <a:ext uri="{FF2B5EF4-FFF2-40B4-BE49-F238E27FC236}">
                <a16:creationId xmlns:a16="http://schemas.microsoft.com/office/drawing/2014/main" id="{B6B72903-4334-4D77-A4D3-8ED45DDEB56F}"/>
              </a:ext>
            </a:extLst>
          </p:cNvPr>
          <p:cNvSpPr>
            <a:spLocks noGrp="1"/>
          </p:cNvSpPr>
          <p:nvPr>
            <p:ph idx="1"/>
          </p:nvPr>
        </p:nvSpPr>
        <p:spPr/>
        <p:txBody>
          <a:bodyPr/>
          <a:lstStyle/>
          <a:p>
            <a:pPr marL="457200" lvl="1" indent="0">
              <a:buNone/>
            </a:pPr>
            <a:r>
              <a:rPr lang="en-US" u="sng" dirty="0"/>
              <a:t>Growth mindsets</a:t>
            </a:r>
            <a:r>
              <a:rPr lang="en-US" dirty="0"/>
              <a:t>—the belief that students learn more or become smarter if they work hard and persevere. Students may learn more, learn it more quickly, and view challenges and failures as opportunities to improve their learning and skills. </a:t>
            </a:r>
          </a:p>
          <a:p>
            <a:pPr marL="457200" lvl="1" indent="0">
              <a:buNone/>
            </a:pPr>
            <a:endParaRPr lang="en-US" u="sng" dirty="0"/>
          </a:p>
          <a:p>
            <a:pPr marL="457200" lvl="1" indent="0">
              <a:buNone/>
            </a:pPr>
            <a:endParaRPr lang="en-US" u="sng" dirty="0"/>
          </a:p>
          <a:p>
            <a:pPr marL="457200" lvl="1" indent="0">
              <a:buNone/>
            </a:pPr>
            <a:r>
              <a:rPr lang="en-US" u="sng" dirty="0"/>
              <a:t>Empathy-</a:t>
            </a:r>
            <a:r>
              <a:rPr lang="en-US" dirty="0"/>
              <a:t> the feeling that you understand and share another person's experiences and emotions; the ability to share someone else's feelings. </a:t>
            </a:r>
          </a:p>
        </p:txBody>
      </p:sp>
    </p:spTree>
    <p:extLst>
      <p:ext uri="{BB962C8B-B14F-4D97-AF65-F5344CB8AC3E}">
        <p14:creationId xmlns:p14="http://schemas.microsoft.com/office/powerpoint/2010/main" val="356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F12-8E3E-469D-BB2F-DA1A07B06CD1}"/>
              </a:ext>
            </a:extLst>
          </p:cNvPr>
          <p:cNvSpPr>
            <a:spLocks noGrp="1"/>
          </p:cNvSpPr>
          <p:nvPr>
            <p:ph type="title"/>
          </p:nvPr>
        </p:nvSpPr>
        <p:spPr/>
        <p:txBody>
          <a:bodyPr/>
          <a:lstStyle/>
          <a:p>
            <a:r>
              <a:rPr lang="en-US" dirty="0"/>
              <a:t>Relationship Skills</a:t>
            </a:r>
          </a:p>
        </p:txBody>
      </p:sp>
      <p:sp>
        <p:nvSpPr>
          <p:cNvPr id="3" name="Content Placeholder 2">
            <a:extLst>
              <a:ext uri="{FF2B5EF4-FFF2-40B4-BE49-F238E27FC236}">
                <a16:creationId xmlns:a16="http://schemas.microsoft.com/office/drawing/2014/main" id="{4013B506-94D7-4ACD-90B3-9AAB6566C8C4}"/>
              </a:ext>
            </a:extLst>
          </p:cNvPr>
          <p:cNvSpPr>
            <a:spLocks noGrp="1"/>
          </p:cNvSpPr>
          <p:nvPr>
            <p:ph idx="1"/>
          </p:nvPr>
        </p:nvSpPr>
        <p:spPr/>
        <p:txBody>
          <a:bodyPr/>
          <a:lstStyle/>
          <a:p>
            <a:pPr lvl="0"/>
            <a:r>
              <a:rPr lang="en-US" u="sng" dirty="0"/>
              <a:t>Relationship skills</a:t>
            </a:r>
            <a:endParaRPr lang="en-US" dirty="0"/>
          </a:p>
          <a:p>
            <a:pPr lvl="1"/>
            <a:r>
              <a:rPr lang="en-US" dirty="0"/>
              <a:t>The ability to establish and maintain healthy and rewarding relationships with diverse individuals and groups. The ability to communicate clearly, listen well, cooperate with others, resist inappropriate social pressure, negotiate conflict constructively, and seek and offer help when needed. (CASEL.org)</a:t>
            </a:r>
          </a:p>
          <a:p>
            <a:pPr lvl="1"/>
            <a:endParaRPr lang="en-US" dirty="0"/>
          </a:p>
          <a:p>
            <a:pPr lvl="1"/>
            <a:r>
              <a:rPr lang="en-US" dirty="0"/>
              <a:t>Introduce the sub-competencies</a:t>
            </a:r>
          </a:p>
          <a:p>
            <a:pPr lvl="2"/>
            <a:r>
              <a:rPr lang="en-US" dirty="0"/>
              <a:t>Communication</a:t>
            </a:r>
          </a:p>
          <a:p>
            <a:pPr lvl="2"/>
            <a:r>
              <a:rPr lang="en-US" dirty="0"/>
              <a:t>Social Engagement</a:t>
            </a:r>
          </a:p>
          <a:p>
            <a:pPr lvl="2"/>
            <a:r>
              <a:rPr lang="en-US" dirty="0"/>
              <a:t>Relationship building</a:t>
            </a:r>
          </a:p>
          <a:p>
            <a:pPr lvl="2"/>
            <a:r>
              <a:rPr lang="en-US" dirty="0"/>
              <a:t>Teamwork</a:t>
            </a:r>
          </a:p>
          <a:p>
            <a:endParaRPr lang="en-US" dirty="0"/>
          </a:p>
        </p:txBody>
      </p:sp>
      <p:pic>
        <p:nvPicPr>
          <p:cNvPr id="5" name="Picture 4" descr="A picture containing yellow&#10;&#10;Description automatically generated">
            <a:extLst>
              <a:ext uri="{FF2B5EF4-FFF2-40B4-BE49-F238E27FC236}">
                <a16:creationId xmlns:a16="http://schemas.microsoft.com/office/drawing/2014/main" id="{7436BFBE-3C13-4FEA-ACA5-953A41ED7D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3375" y="4372696"/>
            <a:ext cx="3212326" cy="1804267"/>
          </a:xfrm>
          <a:prstGeom prst="rect">
            <a:avLst/>
          </a:prstGeom>
        </p:spPr>
      </p:pic>
    </p:spTree>
    <p:extLst>
      <p:ext uri="{BB962C8B-B14F-4D97-AF65-F5344CB8AC3E}">
        <p14:creationId xmlns:p14="http://schemas.microsoft.com/office/powerpoint/2010/main" val="5125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C50E-6892-40F7-BF18-B83CAED3F6E1}"/>
              </a:ext>
            </a:extLst>
          </p:cNvPr>
          <p:cNvSpPr>
            <a:spLocks noGrp="1"/>
          </p:cNvSpPr>
          <p:nvPr>
            <p:ph type="title"/>
          </p:nvPr>
        </p:nvSpPr>
        <p:spPr/>
        <p:txBody>
          <a:bodyPr/>
          <a:lstStyle/>
          <a:p>
            <a:r>
              <a:rPr lang="en-US" dirty="0"/>
              <a:t>Conflict Resolution, Part I. </a:t>
            </a:r>
          </a:p>
        </p:txBody>
      </p:sp>
      <p:graphicFrame>
        <p:nvGraphicFramePr>
          <p:cNvPr id="4" name="Content Placeholder 3">
            <a:extLst>
              <a:ext uri="{FF2B5EF4-FFF2-40B4-BE49-F238E27FC236}">
                <a16:creationId xmlns:a16="http://schemas.microsoft.com/office/drawing/2014/main" id="{4FD62E1A-86F1-44FA-9E90-7DEF4B4B260E}"/>
              </a:ext>
            </a:extLst>
          </p:cNvPr>
          <p:cNvGraphicFramePr>
            <a:graphicFrameLocks noGrp="1"/>
          </p:cNvGraphicFramePr>
          <p:nvPr>
            <p:ph idx="1"/>
            <p:extLst>
              <p:ext uri="{D42A27DB-BD31-4B8C-83A1-F6EECF244321}">
                <p14:modId xmlns:p14="http://schemas.microsoft.com/office/powerpoint/2010/main" val="994602392"/>
              </p:ext>
            </p:extLst>
          </p:nvPr>
        </p:nvGraphicFramePr>
        <p:xfrm>
          <a:off x="1120775" y="1825625"/>
          <a:ext cx="10233025" cy="3200400"/>
        </p:xfrm>
        <a:graphic>
          <a:graphicData uri="http://schemas.openxmlformats.org/drawingml/2006/table">
            <a:tbl>
              <a:tblPr firstRow="1" bandRow="1">
                <a:tableStyleId>{5C22544A-7EE6-4342-B048-85BDC9FD1C3A}</a:tableStyleId>
              </a:tblPr>
              <a:tblGrid>
                <a:gridCol w="10233025">
                  <a:extLst>
                    <a:ext uri="{9D8B030D-6E8A-4147-A177-3AD203B41FA5}">
                      <a16:colId xmlns:a16="http://schemas.microsoft.com/office/drawing/2014/main" val="3055280208"/>
                    </a:ext>
                  </a:extLst>
                </a:gridCol>
              </a:tblGrid>
              <a:tr h="370840">
                <a:tc>
                  <a:txBody>
                    <a:bodyPr/>
                    <a:lstStyle/>
                    <a:p>
                      <a:pPr algn="ctr"/>
                      <a:r>
                        <a:rPr lang="en-US" dirty="0"/>
                        <a:t>Four types of attitudes </a:t>
                      </a:r>
                    </a:p>
                    <a:p>
                      <a:pPr algn="ctr"/>
                      <a:endParaRPr lang="en-US" dirty="0"/>
                    </a:p>
                  </a:txBody>
                  <a:tcPr/>
                </a:tc>
                <a:extLst>
                  <a:ext uri="{0D108BD9-81ED-4DB2-BD59-A6C34878D82A}">
                    <a16:rowId xmlns:a16="http://schemas.microsoft.com/office/drawing/2014/main" val="2888157394"/>
                  </a:ext>
                </a:extLst>
              </a:tr>
              <a:tr h="370840">
                <a:tc>
                  <a:txBody>
                    <a:bodyPr/>
                    <a:lstStyle/>
                    <a:p>
                      <a:r>
                        <a:rPr lang="en-US" dirty="0"/>
                        <a:t>Aggressive – I win/You Lose</a:t>
                      </a:r>
                    </a:p>
                    <a:p>
                      <a:endParaRPr lang="en-US" dirty="0"/>
                    </a:p>
                  </a:txBody>
                  <a:tcPr/>
                </a:tc>
                <a:extLst>
                  <a:ext uri="{0D108BD9-81ED-4DB2-BD59-A6C34878D82A}">
                    <a16:rowId xmlns:a16="http://schemas.microsoft.com/office/drawing/2014/main" val="4210257869"/>
                  </a:ext>
                </a:extLst>
              </a:tr>
              <a:tr h="370840">
                <a:tc>
                  <a:txBody>
                    <a:bodyPr/>
                    <a:lstStyle/>
                    <a:p>
                      <a:r>
                        <a:rPr lang="en-US" dirty="0"/>
                        <a:t>Passive – You win/I Lose</a:t>
                      </a:r>
                    </a:p>
                    <a:p>
                      <a:endParaRPr lang="en-US" dirty="0"/>
                    </a:p>
                  </a:txBody>
                  <a:tcPr/>
                </a:tc>
                <a:extLst>
                  <a:ext uri="{0D108BD9-81ED-4DB2-BD59-A6C34878D82A}">
                    <a16:rowId xmlns:a16="http://schemas.microsoft.com/office/drawing/2014/main" val="142363303"/>
                  </a:ext>
                </a:extLst>
              </a:tr>
              <a:tr h="370840">
                <a:tc>
                  <a:txBody>
                    <a:bodyPr/>
                    <a:lstStyle/>
                    <a:p>
                      <a:r>
                        <a:rPr lang="en-US" dirty="0"/>
                        <a:t>Passive-Aggressive – I lose/You Lose</a:t>
                      </a:r>
                    </a:p>
                    <a:p>
                      <a:endParaRPr lang="en-US" dirty="0"/>
                    </a:p>
                  </a:txBody>
                  <a:tcPr/>
                </a:tc>
                <a:extLst>
                  <a:ext uri="{0D108BD9-81ED-4DB2-BD59-A6C34878D82A}">
                    <a16:rowId xmlns:a16="http://schemas.microsoft.com/office/drawing/2014/main" val="3416696477"/>
                  </a:ext>
                </a:extLst>
              </a:tr>
              <a:tr h="370840">
                <a:tc>
                  <a:txBody>
                    <a:bodyPr/>
                    <a:lstStyle/>
                    <a:p>
                      <a:r>
                        <a:rPr lang="en-US" dirty="0"/>
                        <a:t>Assertive – I win/You Win</a:t>
                      </a:r>
                    </a:p>
                    <a:p>
                      <a:endParaRPr lang="en-US" dirty="0"/>
                    </a:p>
                  </a:txBody>
                  <a:tcPr/>
                </a:tc>
                <a:extLst>
                  <a:ext uri="{0D108BD9-81ED-4DB2-BD59-A6C34878D82A}">
                    <a16:rowId xmlns:a16="http://schemas.microsoft.com/office/drawing/2014/main" val="2627629016"/>
                  </a:ext>
                </a:extLst>
              </a:tr>
            </a:tbl>
          </a:graphicData>
        </a:graphic>
      </p:graphicFrame>
    </p:spTree>
    <p:extLst>
      <p:ext uri="{BB962C8B-B14F-4D97-AF65-F5344CB8AC3E}">
        <p14:creationId xmlns:p14="http://schemas.microsoft.com/office/powerpoint/2010/main" val="301841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AEF6-F800-4874-AF88-53A6DE1CA1F4}"/>
              </a:ext>
            </a:extLst>
          </p:cNvPr>
          <p:cNvSpPr>
            <a:spLocks noGrp="1"/>
          </p:cNvSpPr>
          <p:nvPr>
            <p:ph type="title"/>
          </p:nvPr>
        </p:nvSpPr>
        <p:spPr/>
        <p:txBody>
          <a:bodyPr/>
          <a:lstStyle/>
          <a:p>
            <a:r>
              <a:rPr lang="en-US" dirty="0"/>
              <a:t>Conflict Resolution, Part I: The Sort</a:t>
            </a:r>
          </a:p>
        </p:txBody>
      </p:sp>
      <p:sp>
        <p:nvSpPr>
          <p:cNvPr id="3" name="Content Placeholder 2">
            <a:extLst>
              <a:ext uri="{FF2B5EF4-FFF2-40B4-BE49-F238E27FC236}">
                <a16:creationId xmlns:a16="http://schemas.microsoft.com/office/drawing/2014/main" id="{EC1E5525-D37C-411A-B3F3-BCAA82EFB996}"/>
              </a:ext>
            </a:extLst>
          </p:cNvPr>
          <p:cNvSpPr>
            <a:spLocks noGrp="1"/>
          </p:cNvSpPr>
          <p:nvPr>
            <p:ph idx="1"/>
          </p:nvPr>
        </p:nvSpPr>
        <p:spPr/>
        <p:txBody>
          <a:bodyPr/>
          <a:lstStyle/>
          <a:p>
            <a:pPr marL="457200" lvl="1" indent="0">
              <a:buNone/>
            </a:pPr>
            <a:r>
              <a:rPr lang="en-US" dirty="0"/>
              <a:t>Each group gets one packet. Each packet contains a paper with the following headings</a:t>
            </a:r>
          </a:p>
          <a:p>
            <a:pPr lvl="2"/>
            <a:r>
              <a:rPr lang="en-US" dirty="0"/>
              <a:t>Aggressive</a:t>
            </a:r>
          </a:p>
          <a:p>
            <a:pPr lvl="2"/>
            <a:r>
              <a:rPr lang="en-US" dirty="0"/>
              <a:t>Passive</a:t>
            </a:r>
          </a:p>
          <a:p>
            <a:pPr lvl="2"/>
            <a:r>
              <a:rPr lang="en-US" dirty="0"/>
              <a:t>Passive-aggressive</a:t>
            </a:r>
          </a:p>
          <a:p>
            <a:pPr lvl="2"/>
            <a:r>
              <a:rPr lang="en-US" dirty="0"/>
              <a:t>Assertive</a:t>
            </a:r>
          </a:p>
          <a:p>
            <a:pPr marL="457200" lvl="1" indent="0">
              <a:buNone/>
            </a:pPr>
            <a:r>
              <a:rPr lang="en-US" dirty="0"/>
              <a:t>The packet also contains several attitudes that represent each of the four types of communication. Sort the quotes under the appropriate heading and reflect on </a:t>
            </a:r>
          </a:p>
          <a:p>
            <a:pPr lvl="3"/>
            <a:r>
              <a:rPr lang="en-US" dirty="0"/>
              <a:t>Which attitude is best for resolving conflict so the conflict stays resolved?</a:t>
            </a:r>
          </a:p>
          <a:p>
            <a:pPr lvl="3"/>
            <a:r>
              <a:rPr lang="en-US" dirty="0"/>
              <a:t>Which attitude is the hardest to deal with and why?</a:t>
            </a:r>
          </a:p>
          <a:p>
            <a:pPr lvl="3"/>
            <a:r>
              <a:rPr lang="en-US" dirty="0"/>
              <a:t>Which attitude is the hardest one to keep if you are in a conflict? Why?</a:t>
            </a:r>
          </a:p>
          <a:p>
            <a:endParaRPr lang="en-US" dirty="0"/>
          </a:p>
        </p:txBody>
      </p:sp>
    </p:spTree>
    <p:extLst>
      <p:ext uri="{BB962C8B-B14F-4D97-AF65-F5344CB8AC3E}">
        <p14:creationId xmlns:p14="http://schemas.microsoft.com/office/powerpoint/2010/main" val="19454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AEF6-F800-4874-AF88-53A6DE1CA1F4}"/>
              </a:ext>
            </a:extLst>
          </p:cNvPr>
          <p:cNvSpPr>
            <a:spLocks noGrp="1"/>
          </p:cNvSpPr>
          <p:nvPr>
            <p:ph type="title"/>
          </p:nvPr>
        </p:nvSpPr>
        <p:spPr/>
        <p:txBody>
          <a:bodyPr>
            <a:normAutofit fontScale="90000"/>
          </a:bodyPr>
          <a:lstStyle/>
          <a:p>
            <a:r>
              <a:rPr lang="en-US" dirty="0"/>
              <a:t>Conflict Resolution, Part II: The Prompts</a:t>
            </a:r>
          </a:p>
        </p:txBody>
      </p:sp>
      <p:sp>
        <p:nvSpPr>
          <p:cNvPr id="3" name="Content Placeholder 2">
            <a:extLst>
              <a:ext uri="{FF2B5EF4-FFF2-40B4-BE49-F238E27FC236}">
                <a16:creationId xmlns:a16="http://schemas.microsoft.com/office/drawing/2014/main" id="{EC1E5525-D37C-411A-B3F3-BCAA82EFB996}"/>
              </a:ext>
            </a:extLst>
          </p:cNvPr>
          <p:cNvSpPr>
            <a:spLocks noGrp="1"/>
          </p:cNvSpPr>
          <p:nvPr>
            <p:ph idx="1"/>
          </p:nvPr>
        </p:nvSpPr>
        <p:spPr/>
        <p:txBody>
          <a:bodyPr/>
          <a:lstStyle/>
          <a:p>
            <a:pPr marL="457200" lvl="1" indent="0">
              <a:buNone/>
            </a:pPr>
            <a:r>
              <a:rPr lang="en-US" dirty="0"/>
              <a:t>Each group receives conflict resolution prompts. Work to get to a win/win resolution</a:t>
            </a:r>
          </a:p>
          <a:p>
            <a:pPr marL="457200" lvl="1" indent="0">
              <a:buNone/>
            </a:pPr>
            <a:endParaRPr lang="en-US" dirty="0"/>
          </a:p>
          <a:p>
            <a:pPr marL="457200" lvl="1" indent="0">
              <a:buNone/>
            </a:pPr>
            <a:r>
              <a:rPr lang="en-US" dirty="0"/>
              <a:t>If you don’t know what to do, put your red circle up; if you have a question, put the yellow circle up; if you understand and don’t need any help, put the green circle up</a:t>
            </a:r>
          </a:p>
          <a:p>
            <a:pPr marL="457200" lvl="1" indent="0">
              <a:buNone/>
            </a:pPr>
            <a:endParaRPr lang="en-US" dirty="0"/>
          </a:p>
          <a:p>
            <a:pPr marL="457200" lvl="1" indent="0">
              <a:buNone/>
            </a:pPr>
            <a:r>
              <a:rPr lang="en-US" dirty="0"/>
              <a:t>When finished, present with the goal of providing Win/Win resolution to the conflict</a:t>
            </a:r>
          </a:p>
          <a:p>
            <a:endParaRPr lang="en-US" dirty="0"/>
          </a:p>
        </p:txBody>
      </p:sp>
      <p:sp>
        <p:nvSpPr>
          <p:cNvPr id="4" name="Oval 3">
            <a:extLst>
              <a:ext uri="{FF2B5EF4-FFF2-40B4-BE49-F238E27FC236}">
                <a16:creationId xmlns:a16="http://schemas.microsoft.com/office/drawing/2014/main" id="{75F1055D-A34F-419C-973D-21383271872D}"/>
              </a:ext>
            </a:extLst>
          </p:cNvPr>
          <p:cNvSpPr/>
          <p:nvPr/>
        </p:nvSpPr>
        <p:spPr>
          <a:xfrm>
            <a:off x="2787535" y="5220393"/>
            <a:ext cx="748145" cy="6761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BE42219-5178-4D23-9A45-567AD9F66DA0}"/>
              </a:ext>
            </a:extLst>
          </p:cNvPr>
          <p:cNvSpPr/>
          <p:nvPr/>
        </p:nvSpPr>
        <p:spPr>
          <a:xfrm>
            <a:off x="5054138" y="5267499"/>
            <a:ext cx="748145" cy="6761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Oval 5">
            <a:extLst>
              <a:ext uri="{FF2B5EF4-FFF2-40B4-BE49-F238E27FC236}">
                <a16:creationId xmlns:a16="http://schemas.microsoft.com/office/drawing/2014/main" id="{6F011B59-0213-4CDE-94E8-54D47D716658}"/>
              </a:ext>
            </a:extLst>
          </p:cNvPr>
          <p:cNvSpPr/>
          <p:nvPr/>
        </p:nvSpPr>
        <p:spPr>
          <a:xfrm>
            <a:off x="7320741" y="5317374"/>
            <a:ext cx="748145" cy="6761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11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19B2-C5DF-4A4D-9C6C-2D9283354651}"/>
              </a:ext>
            </a:extLst>
          </p:cNvPr>
          <p:cNvSpPr>
            <a:spLocks noGrp="1"/>
          </p:cNvSpPr>
          <p:nvPr>
            <p:ph type="title"/>
          </p:nvPr>
        </p:nvSpPr>
        <p:spPr>
          <a:xfrm>
            <a:off x="1097607" y="364923"/>
            <a:ext cx="8608037" cy="1077229"/>
          </a:xfrm>
        </p:spPr>
        <p:txBody>
          <a:bodyPr>
            <a:normAutofit/>
          </a:bodyPr>
          <a:lstStyle/>
          <a:p>
            <a:pPr algn="l"/>
            <a:r>
              <a:rPr lang="en-US" dirty="0"/>
              <a:t>End of class review</a:t>
            </a:r>
          </a:p>
        </p:txBody>
      </p:sp>
      <p:sp>
        <p:nvSpPr>
          <p:cNvPr id="10" name="Content Placeholder 9">
            <a:extLst>
              <a:ext uri="{FF2B5EF4-FFF2-40B4-BE49-F238E27FC236}">
                <a16:creationId xmlns:a16="http://schemas.microsoft.com/office/drawing/2014/main" id="{05EAFD6B-15AD-4CAE-8C91-2EB94813DD79}"/>
              </a:ext>
            </a:extLst>
          </p:cNvPr>
          <p:cNvSpPr>
            <a:spLocks noGrp="1"/>
          </p:cNvSpPr>
          <p:nvPr>
            <p:ph idx="1"/>
          </p:nvPr>
        </p:nvSpPr>
        <p:spPr>
          <a:xfrm>
            <a:off x="399011" y="2295188"/>
            <a:ext cx="7434775" cy="3102543"/>
          </a:xfrm>
        </p:spPr>
        <p:txBody>
          <a:bodyPr>
            <a:normAutofit/>
          </a:bodyPr>
          <a:lstStyle/>
          <a:p>
            <a:pPr marL="0" indent="0">
              <a:buNone/>
            </a:pPr>
            <a:r>
              <a:rPr lang="en-US" dirty="0"/>
              <a:t>1. What are Relationship Skills?</a:t>
            </a:r>
          </a:p>
          <a:p>
            <a:pPr marL="0" indent="0">
              <a:buNone/>
            </a:pPr>
            <a:r>
              <a:rPr lang="en-US" dirty="0"/>
              <a:t>2. What are the four attitudes about conflict resolution?</a:t>
            </a:r>
          </a:p>
          <a:p>
            <a:pPr marL="0" indent="0">
              <a:buNone/>
            </a:pPr>
            <a:r>
              <a:rPr lang="en-US" dirty="0"/>
              <a:t>3. Why is getting to Win/Win a good idea?</a:t>
            </a:r>
          </a:p>
          <a:p>
            <a:pPr marL="0" indent="0">
              <a:buNone/>
            </a:pPr>
            <a:r>
              <a:rPr lang="en-US" dirty="0"/>
              <a:t>4. How will you use these skills in your personal life?</a:t>
            </a:r>
          </a:p>
        </p:txBody>
      </p:sp>
      <p:pic>
        <p:nvPicPr>
          <p:cNvPr id="8" name="Content Placeholder 4">
            <a:extLst>
              <a:ext uri="{FF2B5EF4-FFF2-40B4-BE49-F238E27FC236}">
                <a16:creationId xmlns:a16="http://schemas.microsoft.com/office/drawing/2014/main" id="{789D0E23-CF60-4342-A5E5-728A035CC7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50305" y="1944957"/>
            <a:ext cx="337346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5940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483</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Social Emotional Learning Unit</vt:lpstr>
      <vt:lpstr>Objectives</vt:lpstr>
      <vt:lpstr>Review Social-Awareness</vt:lpstr>
      <vt:lpstr>Review Social-Awareness</vt:lpstr>
      <vt:lpstr>Relationship Skills</vt:lpstr>
      <vt:lpstr>Conflict Resolution, Part I. </vt:lpstr>
      <vt:lpstr>Conflict Resolution, Part I: The Sort</vt:lpstr>
      <vt:lpstr>Conflict Resolution, Part II: The Prompts</vt:lpstr>
      <vt:lpstr>End of class review</vt:lpstr>
      <vt:lpstr>Exit ticket</vt:lpstr>
      <vt:lpstr>Be healthy—Cope healthy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 Unit</dc:title>
  <dc:creator>Mary Connolly</dc:creator>
  <cp:lastModifiedBy>Mary Connolly</cp:lastModifiedBy>
  <cp:revision>5</cp:revision>
  <dcterms:created xsi:type="dcterms:W3CDTF">2019-05-27T21:23:31Z</dcterms:created>
  <dcterms:modified xsi:type="dcterms:W3CDTF">2019-05-27T22:35:01Z</dcterms:modified>
</cp:coreProperties>
</file>