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92" r:id="rId4"/>
    <p:sldId id="293" r:id="rId5"/>
    <p:sldId id="297" r:id="rId6"/>
    <p:sldId id="294" r:id="rId7"/>
    <p:sldId id="295" r:id="rId8"/>
    <p:sldId id="296" r:id="rId9"/>
    <p:sldId id="298" r:id="rId10"/>
    <p:sldId id="299" r:id="rId11"/>
    <p:sldId id="300" r:id="rId12"/>
    <p:sldId id="264" r:id="rId13"/>
    <p:sldId id="29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D168-A3E5-4389-8BA4-5A34A57E433C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1CA2-8B21-4A37-973A-35C383D5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627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259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5276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285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195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8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3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7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1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3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BC1C18-307B-4F68-A007-B5B542270E8D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4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inionsandexpressions.wordpress.com/2008/07/page/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mjwilson.wordpress.com/category/algebra-2/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.baumgartner.name/2014/05/23/double-blind-review-ein-fallbeispiel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4/02/expertise-clinical-decision-makin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village.org/2011/11/14/10-tips-for-a-great-first-impression-with-students-by-brad-patters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ter.baumgartner.name/2015/08/25/lms-in-wordpress-selbstbestimmtes-lerne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ews.schoolsdo.org/2017/02/mistakes-we-make-are-often-our-best-teachers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nimation-boy-cartoon-child-1296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n.wikiwijs.nl/70066/Webkwestie_Nieuwjaar#!page-1646509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B7D-57D8-40FB-A77C-3E8F0642D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598546"/>
            <a:ext cx="5806440" cy="2506972"/>
          </a:xfrm>
        </p:spPr>
        <p:txBody>
          <a:bodyPr wrap="square">
            <a:normAutofit/>
          </a:bodyPr>
          <a:lstStyle/>
          <a:p>
            <a:r>
              <a:rPr lang="en-US" sz="6700"/>
              <a:t>Social Emotional Learning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3F5F-47AD-4ABE-B7E5-4ADA303B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2844521"/>
            <a:ext cx="5806440" cy="754025"/>
          </a:xfrm>
        </p:spPr>
        <p:txBody>
          <a:bodyPr>
            <a:normAutofit/>
          </a:bodyPr>
          <a:lstStyle/>
          <a:p>
            <a:r>
              <a:rPr lang="en-US" sz="2800"/>
              <a:t>Lesson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9DBEF-F03B-426D-B9D9-35094734E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" r="2" b="2"/>
          <a:stretch/>
        </p:blipFill>
        <p:spPr>
          <a:xfrm>
            <a:off x="6912864" y="786955"/>
            <a:ext cx="4608576" cy="46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69D72E-0FB3-4B8D-9E1A-395551E78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77190"/>
              </p:ext>
            </p:extLst>
          </p:nvPr>
        </p:nvGraphicFramePr>
        <p:xfrm>
          <a:off x="134937" y="135495"/>
          <a:ext cx="5826125" cy="2704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6125">
                  <a:extLst>
                    <a:ext uri="{9D8B030D-6E8A-4147-A177-3AD203B41FA5}">
                      <a16:colId xmlns:a16="http://schemas.microsoft.com/office/drawing/2014/main" val="3042761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Andrea is new to school. She hasn’t made any friends yet. She was an athlete in her other school but she is not sure she is good enough for team.</a:t>
                      </a:r>
                    </a:p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can you help Andrea make a healthy choice?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011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</a:rPr>
                        <a:t>What is the problem?</a:t>
                      </a:r>
                    </a:p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104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What is the decision to be made?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52897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11425B4-0891-437D-A48E-6CB57D3A3A4A}"/>
              </a:ext>
            </a:extLst>
          </p:cNvPr>
          <p:cNvSpPr/>
          <p:nvPr/>
        </p:nvSpPr>
        <p:spPr>
          <a:xfrm>
            <a:off x="27330" y="3745281"/>
            <a:ext cx="200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What are the healthy options?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BC9165B-F6AB-4B1A-A88B-40B338A6E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49360"/>
              </p:ext>
            </p:extLst>
          </p:nvPr>
        </p:nvGraphicFramePr>
        <p:xfrm>
          <a:off x="1916417" y="3159045"/>
          <a:ext cx="5682615" cy="2465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495">
                  <a:extLst>
                    <a:ext uri="{9D8B030D-6E8A-4147-A177-3AD203B41FA5}">
                      <a16:colId xmlns:a16="http://schemas.microsoft.com/office/drawing/2014/main" val="2452209958"/>
                    </a:ext>
                  </a:extLst>
                </a:gridCol>
                <a:gridCol w="1420495">
                  <a:extLst>
                    <a:ext uri="{9D8B030D-6E8A-4147-A177-3AD203B41FA5}">
                      <a16:colId xmlns:a16="http://schemas.microsoft.com/office/drawing/2014/main" val="344662916"/>
                    </a:ext>
                  </a:extLst>
                </a:gridCol>
                <a:gridCol w="1420495">
                  <a:extLst>
                    <a:ext uri="{9D8B030D-6E8A-4147-A177-3AD203B41FA5}">
                      <a16:colId xmlns:a16="http://schemas.microsoft.com/office/drawing/2014/main" val="1979039371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4207043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Decision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35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695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074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6511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C4A2CDD-97AF-4953-A69E-C172DC8195C0}"/>
              </a:ext>
            </a:extLst>
          </p:cNvPr>
          <p:cNvSpPr/>
          <p:nvPr/>
        </p:nvSpPr>
        <p:spPr>
          <a:xfrm>
            <a:off x="8484524" y="3778135"/>
            <a:ext cx="3402677" cy="273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Reflection: Did you make the right decision? Is it a healthy decision?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How did this decision affect Andrea’s self-awareness?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FC344-714C-4C41-9140-012960770CB8}"/>
              </a:ext>
            </a:extLst>
          </p:cNvPr>
          <p:cNvSpPr txBox="1"/>
          <p:nvPr/>
        </p:nvSpPr>
        <p:spPr>
          <a:xfrm>
            <a:off x="6921731" y="1233821"/>
            <a:ext cx="47548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Problem-solving/Decision Making Model</a:t>
            </a:r>
          </a:p>
        </p:txBody>
      </p:sp>
    </p:spTree>
    <p:extLst>
      <p:ext uri="{BB962C8B-B14F-4D97-AF65-F5344CB8AC3E}">
        <p14:creationId xmlns:p14="http://schemas.microsoft.com/office/powerpoint/2010/main" val="48036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4253-E021-4754-9739-4E2DC866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671" y="2675731"/>
            <a:ext cx="3199228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DA459-F5E9-486A-8BE9-0183B3DF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#1 – Alicia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Prompt #2- </a:t>
            </a:r>
            <a:r>
              <a:rPr lang="en-US" dirty="0" err="1"/>
              <a:t>Berto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77870-B379-4C93-97C2-D2198C9F33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6914" y="4052203"/>
            <a:ext cx="2427947" cy="2440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11907-DE60-4865-A2B7-F8F44052F85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2559" y="652304"/>
            <a:ext cx="2536655" cy="20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3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19B2-C5DF-4A4D-9C6C-2D928335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607" y="364923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End of class review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EAFD6B-15AD-4CAE-8C91-2EB94813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30417"/>
            <a:ext cx="7434775" cy="496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What is self-awareness?</a:t>
            </a:r>
          </a:p>
          <a:p>
            <a:pPr marL="0" indent="0">
              <a:buNone/>
            </a:pPr>
            <a:r>
              <a:rPr lang="en-US" dirty="0"/>
              <a:t>2. What are the different parts of self-awareness?</a:t>
            </a:r>
          </a:p>
          <a:p>
            <a:pPr marL="0" indent="0">
              <a:buNone/>
            </a:pPr>
            <a:r>
              <a:rPr lang="en-US" dirty="0"/>
              <a:t>3. What is an introvert?</a:t>
            </a:r>
          </a:p>
          <a:p>
            <a:pPr marL="0" indent="0">
              <a:buNone/>
            </a:pPr>
            <a:r>
              <a:rPr lang="en-US" dirty="0"/>
              <a:t>4. What is an extrovert?</a:t>
            </a:r>
          </a:p>
          <a:p>
            <a:pPr marL="0" indent="0">
              <a:buNone/>
            </a:pPr>
            <a:r>
              <a:rPr lang="en-US" dirty="0"/>
              <a:t>5. What has being an introvert/extrovert got to do with Self-awareness.</a:t>
            </a:r>
          </a:p>
          <a:p>
            <a:pPr marL="0" indent="0">
              <a:buNone/>
            </a:pPr>
            <a:r>
              <a:rPr lang="en-US" dirty="0"/>
              <a:t>6. How can you use problem solving to increase self-awareness?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9D0E23-CF60-4342-A5E5-728A035CC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50305" y="1944957"/>
            <a:ext cx="3373468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9402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DA86-D5FD-4267-A6A8-26153A5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20A7-BF59-49C7-868F-AC991D26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this lesson help you appreciate being more self-aware and being able to make a healthy decision?</a:t>
            </a:r>
          </a:p>
        </p:txBody>
      </p:sp>
    </p:spTree>
    <p:extLst>
      <p:ext uri="{BB962C8B-B14F-4D97-AF65-F5344CB8AC3E}">
        <p14:creationId xmlns:p14="http://schemas.microsoft.com/office/powerpoint/2010/main" val="345606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F6BE-A855-4108-B6E3-1786EAEF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057" y="2627230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Be healthy—Cope healthy</a:t>
            </a:r>
          </a:p>
        </p:txBody>
      </p:sp>
    </p:spTree>
    <p:extLst>
      <p:ext uri="{BB962C8B-B14F-4D97-AF65-F5344CB8AC3E}">
        <p14:creationId xmlns:p14="http://schemas.microsoft.com/office/powerpoint/2010/main" val="42080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F00E-4928-4F8E-B8D0-7E0D62BE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809C-9A9D-4E3E-9B21-95AA294C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789" y="2052116"/>
            <a:ext cx="3431894" cy="399782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7.1 The student will identify and explain essential health concepts to understand personal health.</a:t>
            </a:r>
          </a:p>
          <a:p>
            <a:pPr lvl="0"/>
            <a:r>
              <a:rPr lang="en-US" dirty="0"/>
              <a:t>7.3m Demonstrate how to influence others to make positive health choices.</a:t>
            </a:r>
          </a:p>
        </p:txBody>
      </p:sp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399BDC7F-328B-42BF-99C0-24540CBD3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27859" y="1661851"/>
            <a:ext cx="5253502" cy="41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22BF-E40D-4719-8064-3D12FE52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Emotional Learning Competencies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A8D23F-FA75-4BC4-93F1-4DD9BF8F2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362" y="1934369"/>
            <a:ext cx="4133850" cy="4133850"/>
          </a:xfrm>
        </p:spPr>
      </p:pic>
    </p:spTree>
    <p:extLst>
      <p:ext uri="{BB962C8B-B14F-4D97-AF65-F5344CB8AC3E}">
        <p14:creationId xmlns:p14="http://schemas.microsoft.com/office/powerpoint/2010/main" val="21864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FB22-364E-4A48-9951-39E5D5C7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77507-647E-4EF2-887E-67C905DF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36F3B-CB4F-4A8C-808D-3F090FB0BA31}"/>
              </a:ext>
            </a:extLst>
          </p:cNvPr>
          <p:cNvSpPr txBox="1"/>
          <p:nvPr/>
        </p:nvSpPr>
        <p:spPr>
          <a:xfrm>
            <a:off x="917171" y="22175"/>
            <a:ext cx="10357658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Social Emotional Sub-competencies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1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57C0-0D7F-455F-904C-652598C3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89" y="2870027"/>
            <a:ext cx="10515600" cy="1325563"/>
          </a:xfrm>
        </p:spPr>
        <p:txBody>
          <a:bodyPr/>
          <a:lstStyle/>
          <a:p>
            <a:r>
              <a:rPr lang="en-US" dirty="0"/>
              <a:t>Getting to know yourself better!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966B4-0EEA-4914-AAE6-DC8D6F06C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1656" y="4262658"/>
            <a:ext cx="2857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9AC7-1BFE-4C6A-8286-BE9DED05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Awareness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6DE2-5E23-4AFC-A804-43E0CA0E8793}"/>
              </a:ext>
            </a:extLst>
          </p:cNvPr>
          <p:cNvSpPr/>
          <p:nvPr/>
        </p:nvSpPr>
        <p:spPr>
          <a:xfrm>
            <a:off x="459970" y="3139499"/>
            <a:ext cx="10276423" cy="3139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SELF-AWARENESS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ability to accurately recognize one’s own emotions, thoughts, and values and how they influence behavior. The ability to accurately assess one’s strengths and limitations, with a well grounded sense of confidence, optimism, and a “growth mindset.”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Identifying emotions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Accurate self-perception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Recognizing strengths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Self-confidence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Self-efficacy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CD5893-6E1B-437C-B877-3DEB80D8B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2510" y="409458"/>
            <a:ext cx="3834938" cy="2373827"/>
          </a:xfrm>
          <a:prstGeom prst="rect">
            <a:avLst/>
          </a:prstGeom>
        </p:spPr>
      </p:pic>
      <p:pic>
        <p:nvPicPr>
          <p:cNvPr id="8" name="Picture 7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47B4C407-5965-40D0-8FB0-38DB308E8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30488" y="4444538"/>
            <a:ext cx="2930604" cy="16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5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74B3-B3EE-47F3-AF2D-8FBD7BA7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16563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Self-Assessment worksheet</a:t>
            </a:r>
          </a:p>
        </p:txBody>
      </p:sp>
    </p:spTree>
    <p:extLst>
      <p:ext uri="{BB962C8B-B14F-4D97-AF65-F5344CB8AC3E}">
        <p14:creationId xmlns:p14="http://schemas.microsoft.com/office/powerpoint/2010/main" val="453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16736F-84D2-4DA6-BB02-42C146BD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Introvert/Extrovert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9F525-44F9-4CF2-925C-73EE3A33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7" y="1623538"/>
            <a:ext cx="9326880" cy="3869896"/>
          </a:xfrm>
        </p:spPr>
        <p:txBody>
          <a:bodyPr/>
          <a:lstStyle/>
          <a:p>
            <a:pPr lvl="2"/>
            <a:r>
              <a:rPr lang="en-US" sz="2800" dirty="0"/>
              <a:t>Introvert: a shy person </a:t>
            </a:r>
            <a:r>
              <a:rPr lang="en-US" sz="2800" b="1" dirty="0"/>
              <a:t>: </a:t>
            </a:r>
            <a:r>
              <a:rPr lang="en-US" sz="2800" dirty="0"/>
              <a:t>a quiet person who does not find it easy to talk to other people</a:t>
            </a:r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Extrovert: a friendly person who likes being with and talking to other people </a:t>
            </a:r>
            <a:r>
              <a:rPr lang="en-US" sz="2800" b="1" dirty="0"/>
              <a:t>: </a:t>
            </a:r>
            <a:r>
              <a:rPr lang="en-US" sz="2800" dirty="0"/>
              <a:t>an outgoing person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8463D-030F-4E2B-8E37-9857DFBBF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28372" y="410911"/>
            <a:ext cx="1716625" cy="242525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CC1B7174-F49A-4922-BE69-DC55C27F5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38135" y="4758397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74B3-B3EE-47F3-AF2D-8FBD7BA7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6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Introvert/Extrovert worksheet</a:t>
            </a:r>
          </a:p>
        </p:txBody>
      </p:sp>
    </p:spTree>
    <p:extLst>
      <p:ext uri="{BB962C8B-B14F-4D97-AF65-F5344CB8AC3E}">
        <p14:creationId xmlns:p14="http://schemas.microsoft.com/office/powerpoint/2010/main" val="364546064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33</TotalTime>
  <Words>324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Depth</vt:lpstr>
      <vt:lpstr>Social Emotional Learning Unit</vt:lpstr>
      <vt:lpstr>Objectives</vt:lpstr>
      <vt:lpstr>Social Emotional Learning Competencies</vt:lpstr>
      <vt:lpstr>PowerPoint Presentation</vt:lpstr>
      <vt:lpstr>Getting to know yourself better!</vt:lpstr>
      <vt:lpstr>Self Awareness</vt:lpstr>
      <vt:lpstr>Self-Assessment worksheet</vt:lpstr>
      <vt:lpstr>Introvert/Extrovert</vt:lpstr>
      <vt:lpstr>Introvert/Extrovert worksheet</vt:lpstr>
      <vt:lpstr>PowerPoint Presentation</vt:lpstr>
      <vt:lpstr>Practice</vt:lpstr>
      <vt:lpstr>End of class review</vt:lpstr>
      <vt:lpstr>Exit ticket</vt:lpstr>
      <vt:lpstr>Be healthy—Cope healthy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 Unit</dc:title>
  <dc:creator>Mary Connolly</dc:creator>
  <cp:lastModifiedBy>Mary Connolly</cp:lastModifiedBy>
  <cp:revision>5</cp:revision>
  <dcterms:created xsi:type="dcterms:W3CDTF">2019-05-27T17:24:42Z</dcterms:created>
  <dcterms:modified xsi:type="dcterms:W3CDTF">2019-05-27T17:58:40Z</dcterms:modified>
</cp:coreProperties>
</file>