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3"/>
  </p:notesMasterIdLst>
  <p:sldIdLst>
    <p:sldId id="256" r:id="rId2"/>
    <p:sldId id="257" r:id="rId3"/>
    <p:sldId id="292" r:id="rId4"/>
    <p:sldId id="301" r:id="rId5"/>
    <p:sldId id="304" r:id="rId6"/>
    <p:sldId id="302" r:id="rId7"/>
    <p:sldId id="303" r:id="rId8"/>
    <p:sldId id="305" r:id="rId9"/>
    <p:sldId id="264" r:id="rId10"/>
    <p:sldId id="29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6" d="100"/>
          <a:sy n="86" d="100"/>
        </p:scale>
        <p:origin x="4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4D168-A3E5-4389-8BA4-5A34A57E433C}"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E1CA2-8B21-4A37-973A-35C383D5FE55}" type="slidenum">
              <a:rPr lang="en-US" smtClean="0"/>
              <a:t>‹#›</a:t>
            </a:fld>
            <a:endParaRPr lang="en-US"/>
          </a:p>
        </p:txBody>
      </p:sp>
    </p:spTree>
    <p:extLst>
      <p:ext uri="{BB962C8B-B14F-4D97-AF65-F5344CB8AC3E}">
        <p14:creationId xmlns:p14="http://schemas.microsoft.com/office/powerpoint/2010/main" val="408739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5/27/2019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085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66627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84259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515276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72856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77195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C1C18-307B-4F68-A007-B5B542270E8D}" type="datetimeFigureOut">
              <a:rPr lang="en-US" smtClean="0"/>
              <a:t>5/27/2019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7718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5/27/2019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690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5/27/2019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502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5/27/2019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746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5059C3-6A89-4494-99FF-5A4D6FFD50EB}" type="datetimeFigureOut">
              <a:rPr lang="en-US" smtClean="0"/>
              <a:t>5/27/2019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383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61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5/27/2019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237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5/27/2019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591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5/27/2019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803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460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5/27/2019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329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CBC1C18-307B-4F68-A007-B5B542270E8D}" type="datetimeFigureOut">
              <a:rPr lang="en-US" smtClean="0"/>
              <a:t>5/27/2019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19442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Ticket_example.jpg"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humanrightskorea.org/2012/social-workers-human-rights/social-worker/"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blog.teleosleaders.com/2013/07/19/emotional-empathy-and-cognitive-empathy/"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dailyclipart.net/clipart/category/sports-clip-art/page/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eter.baumgartner.name/2014/05/23/double-blind-review-ein-fallbeispiel/"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EB7D-57D8-40FB-A77C-3E8F0642D759}"/>
              </a:ext>
            </a:extLst>
          </p:cNvPr>
          <p:cNvSpPr>
            <a:spLocks noGrp="1"/>
          </p:cNvSpPr>
          <p:nvPr>
            <p:ph type="ctrTitle"/>
          </p:nvPr>
        </p:nvSpPr>
        <p:spPr>
          <a:xfrm>
            <a:off x="2209800" y="4464028"/>
            <a:ext cx="9144000" cy="1641490"/>
          </a:xfrm>
        </p:spPr>
        <p:txBody>
          <a:bodyPr>
            <a:normAutofit/>
          </a:bodyPr>
          <a:lstStyle/>
          <a:p>
            <a:r>
              <a:rPr lang="en-US"/>
              <a:t>Social Emotional Learning Unit</a:t>
            </a:r>
          </a:p>
        </p:txBody>
      </p:sp>
      <p:sp>
        <p:nvSpPr>
          <p:cNvPr id="3" name="Subtitle 2">
            <a:extLst>
              <a:ext uri="{FF2B5EF4-FFF2-40B4-BE49-F238E27FC236}">
                <a16:creationId xmlns:a16="http://schemas.microsoft.com/office/drawing/2014/main" id="{E0283F5F-47AD-4ABE-B7E5-4ADA303B91C9}"/>
              </a:ext>
            </a:extLst>
          </p:cNvPr>
          <p:cNvSpPr>
            <a:spLocks noGrp="1"/>
          </p:cNvSpPr>
          <p:nvPr>
            <p:ph type="subTitle" idx="1"/>
          </p:nvPr>
        </p:nvSpPr>
        <p:spPr>
          <a:xfrm>
            <a:off x="2209799" y="3694375"/>
            <a:ext cx="9144000" cy="754025"/>
          </a:xfrm>
        </p:spPr>
        <p:txBody>
          <a:bodyPr>
            <a:normAutofit/>
          </a:bodyPr>
          <a:lstStyle/>
          <a:p>
            <a:r>
              <a:rPr lang="en-US" dirty="0"/>
              <a:t>Lesson 2</a:t>
            </a:r>
          </a:p>
        </p:txBody>
      </p:sp>
      <p:pic>
        <p:nvPicPr>
          <p:cNvPr id="5" name="Picture 4">
            <a:extLst>
              <a:ext uri="{FF2B5EF4-FFF2-40B4-BE49-F238E27FC236}">
                <a16:creationId xmlns:a16="http://schemas.microsoft.com/office/drawing/2014/main" id="{DFC4ED7E-D78B-4EF0-AB8B-19B937589876}"/>
              </a:ext>
            </a:extLst>
          </p:cNvPr>
          <p:cNvPicPr>
            <a:picLocks noChangeAspect="1"/>
          </p:cNvPicPr>
          <p:nvPr/>
        </p:nvPicPr>
        <p:blipFill rotWithShape="1">
          <a:blip r:embed="rId3"/>
          <a:srcRect t="9082" r="-3" b="21599"/>
          <a:stretch/>
        </p:blipFill>
        <p:spPr>
          <a:xfrm>
            <a:off x="1343309" y="-3"/>
            <a:ext cx="3800191" cy="3409950"/>
          </a:xfrm>
          <a:prstGeom prst="rect">
            <a:avLst/>
          </a:prstGeom>
          <a:effectLst>
            <a:reflection blurRad="38100" stA="52000" endA="300" endPos="30000" dir="5400000" sy="-100000" algn="bl" rotWithShape="0"/>
            <a:softEdge rad="19050"/>
          </a:effectLst>
        </p:spPr>
      </p:pic>
      <p:pic>
        <p:nvPicPr>
          <p:cNvPr id="6" name="Picture 5">
            <a:extLst>
              <a:ext uri="{FF2B5EF4-FFF2-40B4-BE49-F238E27FC236}">
                <a16:creationId xmlns:a16="http://schemas.microsoft.com/office/drawing/2014/main" id="{96F9DBEF-F03B-426D-B9D9-35094734EC55}"/>
              </a:ext>
            </a:extLst>
          </p:cNvPr>
          <p:cNvPicPr>
            <a:picLocks noChangeAspect="1"/>
          </p:cNvPicPr>
          <p:nvPr/>
        </p:nvPicPr>
        <p:blipFill rotWithShape="1">
          <a:blip r:embed="rId4"/>
          <a:srcRect t="5048" r="1" b="1027"/>
          <a:stretch/>
        </p:blipFill>
        <p:spPr>
          <a:xfrm>
            <a:off x="5297824" y="3"/>
            <a:ext cx="3617576" cy="3397827"/>
          </a:xfrm>
          <a:prstGeom prst="rect">
            <a:avLst/>
          </a:prstGeom>
          <a:effectLst>
            <a:reflection blurRad="38100" stA="52000" endPos="30000" dist="38100" dir="5400000" sy="-100000" algn="bl" rotWithShape="0"/>
          </a:effectLst>
        </p:spPr>
      </p:pic>
    </p:spTree>
    <p:extLst>
      <p:ext uri="{BB962C8B-B14F-4D97-AF65-F5344CB8AC3E}">
        <p14:creationId xmlns:p14="http://schemas.microsoft.com/office/powerpoint/2010/main" val="406870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DA86-D5FD-4267-A6A8-26153A5D6700}"/>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632320A7-BF59-49C7-868F-AC991D26D2B2}"/>
              </a:ext>
            </a:extLst>
          </p:cNvPr>
          <p:cNvSpPr>
            <a:spLocks noGrp="1"/>
          </p:cNvSpPr>
          <p:nvPr>
            <p:ph idx="1"/>
          </p:nvPr>
        </p:nvSpPr>
        <p:spPr>
          <a:xfrm>
            <a:off x="838200" y="2766218"/>
            <a:ext cx="10233800" cy="1325563"/>
          </a:xfrm>
        </p:spPr>
        <p:txBody>
          <a:bodyPr/>
          <a:lstStyle/>
          <a:p>
            <a:pPr marL="0" indent="0" algn="ctr">
              <a:buNone/>
            </a:pPr>
            <a:r>
              <a:rPr lang="en-US" dirty="0"/>
              <a:t>How will this lesson help you practice being empathetic?</a:t>
            </a:r>
          </a:p>
        </p:txBody>
      </p:sp>
      <p:pic>
        <p:nvPicPr>
          <p:cNvPr id="5" name="Picture 4">
            <a:extLst>
              <a:ext uri="{FF2B5EF4-FFF2-40B4-BE49-F238E27FC236}">
                <a16:creationId xmlns:a16="http://schemas.microsoft.com/office/drawing/2014/main" id="{C996F45A-EA52-4BD2-8660-BDAA5BACC5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50065" y="3872865"/>
            <a:ext cx="3738909" cy="2444440"/>
          </a:xfrm>
          <a:prstGeom prst="rect">
            <a:avLst/>
          </a:prstGeom>
        </p:spPr>
      </p:pic>
    </p:spTree>
    <p:extLst>
      <p:ext uri="{BB962C8B-B14F-4D97-AF65-F5344CB8AC3E}">
        <p14:creationId xmlns:p14="http://schemas.microsoft.com/office/powerpoint/2010/main" val="345606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F6BE-A855-4108-B6E3-1786EAEFEE9D}"/>
              </a:ext>
            </a:extLst>
          </p:cNvPr>
          <p:cNvSpPr>
            <a:spLocks noGrp="1"/>
          </p:cNvSpPr>
          <p:nvPr>
            <p:ph type="title"/>
          </p:nvPr>
        </p:nvSpPr>
        <p:spPr>
          <a:xfrm>
            <a:off x="2554057" y="2627230"/>
            <a:ext cx="7958331" cy="1077229"/>
          </a:xfrm>
        </p:spPr>
        <p:txBody>
          <a:bodyPr/>
          <a:lstStyle/>
          <a:p>
            <a:pPr algn="ctr"/>
            <a:r>
              <a:rPr lang="en-US" dirty="0"/>
              <a:t>Be healthy—Cope healthy</a:t>
            </a:r>
          </a:p>
        </p:txBody>
      </p:sp>
    </p:spTree>
    <p:extLst>
      <p:ext uri="{BB962C8B-B14F-4D97-AF65-F5344CB8AC3E}">
        <p14:creationId xmlns:p14="http://schemas.microsoft.com/office/powerpoint/2010/main" val="42080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AF00E-4928-4F8E-B8D0-7E0D62BE77CE}"/>
              </a:ext>
            </a:extLst>
          </p:cNvPr>
          <p:cNvSpPr>
            <a:spLocks noGrp="1"/>
          </p:cNvSpPr>
          <p:nvPr>
            <p:ph type="title"/>
          </p:nvPr>
        </p:nvSpPr>
        <p:spPr>
          <a:xfrm>
            <a:off x="1969803" y="808056"/>
            <a:ext cx="8608037" cy="1077229"/>
          </a:xfrm>
        </p:spPr>
        <p:txBody>
          <a:bodyPr>
            <a:normAutofit/>
          </a:bodyPr>
          <a:lstStyle/>
          <a:p>
            <a:pPr algn="l"/>
            <a:r>
              <a:rPr lang="en-US" dirty="0"/>
              <a:t>Objectives</a:t>
            </a:r>
            <a:endParaRPr lang="en-US"/>
          </a:p>
        </p:txBody>
      </p:sp>
      <p:sp>
        <p:nvSpPr>
          <p:cNvPr id="3" name="Content Placeholder 2">
            <a:extLst>
              <a:ext uri="{FF2B5EF4-FFF2-40B4-BE49-F238E27FC236}">
                <a16:creationId xmlns:a16="http://schemas.microsoft.com/office/drawing/2014/main" id="{0F17809C-9A9D-4E3E-9B21-95AA294C03BD}"/>
              </a:ext>
            </a:extLst>
          </p:cNvPr>
          <p:cNvSpPr>
            <a:spLocks noGrp="1"/>
          </p:cNvSpPr>
          <p:nvPr>
            <p:ph idx="1"/>
          </p:nvPr>
        </p:nvSpPr>
        <p:spPr>
          <a:xfrm>
            <a:off x="626012" y="2052116"/>
            <a:ext cx="4585448" cy="3997828"/>
          </a:xfrm>
        </p:spPr>
        <p:txBody>
          <a:bodyPr>
            <a:normAutofit/>
          </a:bodyPr>
          <a:lstStyle/>
          <a:p>
            <a:pPr lvl="0"/>
            <a:r>
              <a:rPr lang="en-US" dirty="0"/>
              <a:t>7.1 The student will identify and explain essential health concepts to understand personal health.</a:t>
            </a:r>
          </a:p>
          <a:p>
            <a:pPr lvl="0"/>
            <a:r>
              <a:rPr lang="en-US" dirty="0"/>
              <a:t>7.3m Demonstrate how to influence others to make positive health choices. (Communication Skills)</a:t>
            </a:r>
          </a:p>
        </p:txBody>
      </p:sp>
      <p:pic>
        <p:nvPicPr>
          <p:cNvPr id="6" name="Picture 5">
            <a:extLst>
              <a:ext uri="{FF2B5EF4-FFF2-40B4-BE49-F238E27FC236}">
                <a16:creationId xmlns:a16="http://schemas.microsoft.com/office/drawing/2014/main" id="{560456FF-35BE-4213-B840-AEFF0C847625}"/>
              </a:ext>
            </a:extLst>
          </p:cNvPr>
          <p:cNvPicPr>
            <a:picLocks noChangeAspect="1"/>
          </p:cNvPicPr>
          <p:nvPr/>
        </p:nvPicPr>
        <p:blipFill rotWithShape="1">
          <a:blip r:embed="rId2"/>
          <a:srcRect t="9082" r="-3" b="21599"/>
          <a:stretch/>
        </p:blipFill>
        <p:spPr>
          <a:xfrm>
            <a:off x="7230638" y="1546931"/>
            <a:ext cx="3800191" cy="3409950"/>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213076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22BF-E40D-4719-8064-3D12FE523C55}"/>
              </a:ext>
            </a:extLst>
          </p:cNvPr>
          <p:cNvSpPr>
            <a:spLocks noGrp="1"/>
          </p:cNvSpPr>
          <p:nvPr>
            <p:ph type="title"/>
          </p:nvPr>
        </p:nvSpPr>
        <p:spPr>
          <a:xfrm>
            <a:off x="365760" y="365125"/>
            <a:ext cx="10988040" cy="1325563"/>
          </a:xfrm>
        </p:spPr>
        <p:txBody>
          <a:bodyPr>
            <a:normAutofit fontScale="90000"/>
          </a:bodyPr>
          <a:lstStyle/>
          <a:p>
            <a:r>
              <a:rPr lang="en-US" dirty="0"/>
              <a:t>Social Emotional Learning Competencies</a:t>
            </a:r>
          </a:p>
        </p:txBody>
      </p:sp>
      <p:pic>
        <p:nvPicPr>
          <p:cNvPr id="4" name="Picture 3" descr="A close up of text on a white surface&#10;&#10;Description automatically generated">
            <a:extLst>
              <a:ext uri="{FF2B5EF4-FFF2-40B4-BE49-F238E27FC236}">
                <a16:creationId xmlns:a16="http://schemas.microsoft.com/office/drawing/2014/main" id="{E1739245-6737-436E-9008-BB9D762DD65D}"/>
              </a:ext>
            </a:extLst>
          </p:cNvPr>
          <p:cNvPicPr>
            <a:picLocks noChangeAspect="1"/>
          </p:cNvPicPr>
          <p:nvPr/>
        </p:nvPicPr>
        <p:blipFill>
          <a:blip r:embed="rId2"/>
          <a:stretch>
            <a:fillRect/>
          </a:stretch>
        </p:blipFill>
        <p:spPr>
          <a:xfrm>
            <a:off x="4057357" y="2773973"/>
            <a:ext cx="3810000" cy="2857500"/>
          </a:xfrm>
          <a:prstGeom prst="rect">
            <a:avLst/>
          </a:prstGeom>
        </p:spPr>
      </p:pic>
    </p:spTree>
    <p:extLst>
      <p:ext uri="{BB962C8B-B14F-4D97-AF65-F5344CB8AC3E}">
        <p14:creationId xmlns:p14="http://schemas.microsoft.com/office/powerpoint/2010/main" val="21864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46CFE-D74E-4EC5-AB1A-0BBA00D4AEF3}"/>
              </a:ext>
            </a:extLst>
          </p:cNvPr>
          <p:cNvSpPr>
            <a:spLocks noGrp="1"/>
          </p:cNvSpPr>
          <p:nvPr>
            <p:ph type="title"/>
          </p:nvPr>
        </p:nvSpPr>
        <p:spPr/>
        <p:txBody>
          <a:bodyPr/>
          <a:lstStyle/>
          <a:p>
            <a:pPr algn="ctr"/>
            <a:r>
              <a:rPr lang="en-US" dirty="0"/>
              <a:t>Set and Growth Mindsets</a:t>
            </a:r>
          </a:p>
        </p:txBody>
      </p:sp>
      <p:sp>
        <p:nvSpPr>
          <p:cNvPr id="5" name="Content Placeholder 4">
            <a:extLst>
              <a:ext uri="{FF2B5EF4-FFF2-40B4-BE49-F238E27FC236}">
                <a16:creationId xmlns:a16="http://schemas.microsoft.com/office/drawing/2014/main" id="{94C813C8-FEC0-4622-AE58-5BFCC3BD31A0}"/>
              </a:ext>
            </a:extLst>
          </p:cNvPr>
          <p:cNvSpPr>
            <a:spLocks noGrp="1"/>
          </p:cNvSpPr>
          <p:nvPr>
            <p:ph idx="1"/>
          </p:nvPr>
        </p:nvSpPr>
        <p:spPr/>
        <p:txBody>
          <a:bodyPr/>
          <a:lstStyle/>
          <a:p>
            <a:pPr marL="0" indent="0">
              <a:buNone/>
            </a:pPr>
            <a:r>
              <a:rPr lang="en-US" u="sng" dirty="0"/>
              <a:t>Growth mindset</a:t>
            </a:r>
          </a:p>
          <a:p>
            <a:endParaRPr lang="en-US" u="sng" dirty="0"/>
          </a:p>
          <a:p>
            <a:pPr marL="0" indent="0">
              <a:buNone/>
            </a:pPr>
            <a:r>
              <a:rPr lang="en-US" dirty="0"/>
              <a:t>The belief that students learn more or become smarter if they work hard and persevere. </a:t>
            </a:r>
          </a:p>
          <a:p>
            <a:pPr marL="0" indent="0">
              <a:buNone/>
            </a:pPr>
            <a:endParaRPr lang="en-US" dirty="0"/>
          </a:p>
          <a:p>
            <a:pPr marL="0" indent="0">
              <a:buNone/>
            </a:pPr>
            <a:r>
              <a:rPr lang="en-US" dirty="0"/>
              <a:t>Students may learn more, learn it more quickly, and view challenges and failures as opportunities to improve their learning and skills. </a:t>
            </a:r>
          </a:p>
        </p:txBody>
      </p:sp>
    </p:spTree>
    <p:extLst>
      <p:ext uri="{BB962C8B-B14F-4D97-AF65-F5344CB8AC3E}">
        <p14:creationId xmlns:p14="http://schemas.microsoft.com/office/powerpoint/2010/main" val="6334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984A-9C69-4FCF-BDCA-45E0C3EBB429}"/>
              </a:ext>
            </a:extLst>
          </p:cNvPr>
          <p:cNvSpPr>
            <a:spLocks noGrp="1"/>
          </p:cNvSpPr>
          <p:nvPr>
            <p:ph type="title"/>
          </p:nvPr>
        </p:nvSpPr>
        <p:spPr>
          <a:xfrm>
            <a:off x="838200" y="2664979"/>
            <a:ext cx="10515600" cy="1325563"/>
          </a:xfrm>
        </p:spPr>
        <p:txBody>
          <a:bodyPr/>
          <a:lstStyle/>
          <a:p>
            <a:pPr algn="ctr"/>
            <a:r>
              <a:rPr lang="en-US" dirty="0"/>
              <a:t>Set/Growth Mindset worksheet</a:t>
            </a:r>
          </a:p>
        </p:txBody>
      </p:sp>
    </p:spTree>
    <p:extLst>
      <p:ext uri="{BB962C8B-B14F-4D97-AF65-F5344CB8AC3E}">
        <p14:creationId xmlns:p14="http://schemas.microsoft.com/office/powerpoint/2010/main" val="286116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DD1E3-4F41-4A57-8AE5-F4D14EF00F27}"/>
              </a:ext>
            </a:extLst>
          </p:cNvPr>
          <p:cNvSpPr>
            <a:spLocks noGrp="1"/>
          </p:cNvSpPr>
          <p:nvPr>
            <p:ph type="title"/>
          </p:nvPr>
        </p:nvSpPr>
        <p:spPr/>
        <p:txBody>
          <a:bodyPr/>
          <a:lstStyle/>
          <a:p>
            <a:r>
              <a:rPr lang="en-US" dirty="0"/>
              <a:t>Social Awareness</a:t>
            </a:r>
          </a:p>
        </p:txBody>
      </p:sp>
      <p:sp>
        <p:nvSpPr>
          <p:cNvPr id="3" name="Content Placeholder 2">
            <a:extLst>
              <a:ext uri="{FF2B5EF4-FFF2-40B4-BE49-F238E27FC236}">
                <a16:creationId xmlns:a16="http://schemas.microsoft.com/office/drawing/2014/main" id="{7805840C-AEEB-4DDF-88CE-99FF3FCDD05E}"/>
              </a:ext>
            </a:extLst>
          </p:cNvPr>
          <p:cNvSpPr>
            <a:spLocks noGrp="1"/>
          </p:cNvSpPr>
          <p:nvPr>
            <p:ph idx="1"/>
          </p:nvPr>
        </p:nvSpPr>
        <p:spPr/>
        <p:txBody>
          <a:bodyPr/>
          <a:lstStyle/>
          <a:p>
            <a:pPr lvl="1"/>
            <a:r>
              <a:rPr lang="en-US" dirty="0"/>
              <a:t>The ability to take the perspective of and empathize with others, including those from diverse backgrounds and cultures. The ability to understand social and ethical norms for behavior and to recognize family, school, and community resources and supports.</a:t>
            </a:r>
          </a:p>
          <a:p>
            <a:pPr marL="457200" lvl="1" indent="0">
              <a:buNone/>
            </a:pPr>
            <a:endParaRPr lang="en-US" dirty="0"/>
          </a:p>
          <a:p>
            <a:pPr lvl="1"/>
            <a:r>
              <a:rPr lang="en-US" dirty="0"/>
              <a:t>Sub-competencies</a:t>
            </a:r>
          </a:p>
          <a:p>
            <a:pPr lvl="2"/>
            <a:r>
              <a:rPr lang="en-US" dirty="0"/>
              <a:t>Perspective taking</a:t>
            </a:r>
          </a:p>
          <a:p>
            <a:pPr lvl="2"/>
            <a:r>
              <a:rPr lang="en-US" dirty="0"/>
              <a:t>Empathy</a:t>
            </a:r>
          </a:p>
          <a:p>
            <a:pPr lvl="2"/>
            <a:r>
              <a:rPr lang="en-US" dirty="0"/>
              <a:t>Appreciating Diversity</a:t>
            </a:r>
          </a:p>
          <a:p>
            <a:pPr lvl="2"/>
            <a:r>
              <a:rPr lang="en-US" dirty="0"/>
              <a:t>Respect for others</a:t>
            </a:r>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2EB78AE9-CFF3-489E-8B9E-76696BD4B5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32354" y="3764756"/>
            <a:ext cx="5721446" cy="2412207"/>
          </a:xfrm>
          <a:prstGeom prst="rect">
            <a:avLst/>
          </a:prstGeom>
        </p:spPr>
      </p:pic>
    </p:spTree>
    <p:extLst>
      <p:ext uri="{BB962C8B-B14F-4D97-AF65-F5344CB8AC3E}">
        <p14:creationId xmlns:p14="http://schemas.microsoft.com/office/powerpoint/2010/main" val="411991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A711-817D-475B-AA53-63501A064F3A}"/>
              </a:ext>
            </a:extLst>
          </p:cNvPr>
          <p:cNvSpPr>
            <a:spLocks noGrp="1"/>
          </p:cNvSpPr>
          <p:nvPr>
            <p:ph type="title"/>
          </p:nvPr>
        </p:nvSpPr>
        <p:spPr/>
        <p:txBody>
          <a:bodyPr/>
          <a:lstStyle/>
          <a:p>
            <a:r>
              <a:rPr lang="en-US" dirty="0"/>
              <a:t>Empathy</a:t>
            </a:r>
          </a:p>
        </p:txBody>
      </p:sp>
      <p:sp>
        <p:nvSpPr>
          <p:cNvPr id="3" name="Content Placeholder 2">
            <a:extLst>
              <a:ext uri="{FF2B5EF4-FFF2-40B4-BE49-F238E27FC236}">
                <a16:creationId xmlns:a16="http://schemas.microsoft.com/office/drawing/2014/main" id="{2D4BCA5D-D753-4B60-A058-34D78A176C51}"/>
              </a:ext>
            </a:extLst>
          </p:cNvPr>
          <p:cNvSpPr>
            <a:spLocks noGrp="1"/>
          </p:cNvSpPr>
          <p:nvPr>
            <p:ph idx="1"/>
          </p:nvPr>
        </p:nvSpPr>
        <p:spPr>
          <a:xfrm>
            <a:off x="922830" y="4618061"/>
            <a:ext cx="10233800" cy="1212997"/>
          </a:xfrm>
        </p:spPr>
        <p:txBody>
          <a:bodyPr>
            <a:normAutofit fontScale="92500" lnSpcReduction="10000"/>
          </a:bodyPr>
          <a:lstStyle/>
          <a:p>
            <a:pPr marL="0" indent="0">
              <a:buNone/>
            </a:pPr>
            <a:endParaRPr lang="en-US" dirty="0"/>
          </a:p>
          <a:p>
            <a:pPr marL="0" indent="0">
              <a:buNone/>
            </a:pPr>
            <a:r>
              <a:rPr lang="en-US" dirty="0"/>
              <a:t>The feeling that you understand and share another person's experiences and emotions; the ability to share someone else's feelings. </a:t>
            </a:r>
          </a:p>
        </p:txBody>
      </p:sp>
      <p:pic>
        <p:nvPicPr>
          <p:cNvPr id="5" name="Picture 4" descr="A close up of text on a white surface&#10;&#10;Description automatically generated">
            <a:extLst>
              <a:ext uri="{FF2B5EF4-FFF2-40B4-BE49-F238E27FC236}">
                <a16:creationId xmlns:a16="http://schemas.microsoft.com/office/drawing/2014/main" id="{A71554E9-8148-4A90-A7D5-5518CCC24BD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18676" y="365125"/>
            <a:ext cx="5340891" cy="3596200"/>
          </a:xfrm>
          <a:prstGeom prst="rect">
            <a:avLst/>
          </a:prstGeom>
        </p:spPr>
      </p:pic>
    </p:spTree>
    <p:extLst>
      <p:ext uri="{BB962C8B-B14F-4D97-AF65-F5344CB8AC3E}">
        <p14:creationId xmlns:p14="http://schemas.microsoft.com/office/powerpoint/2010/main" val="46868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D4E9-958A-4CBB-9CCB-AE0DACD106CF}"/>
              </a:ext>
            </a:extLst>
          </p:cNvPr>
          <p:cNvSpPr>
            <a:spLocks noGrp="1"/>
          </p:cNvSpPr>
          <p:nvPr>
            <p:ph type="title"/>
          </p:nvPr>
        </p:nvSpPr>
        <p:spPr>
          <a:xfrm>
            <a:off x="688489" y="4464028"/>
            <a:ext cx="10665311" cy="1641490"/>
          </a:xfrm>
        </p:spPr>
        <p:txBody>
          <a:bodyPr vert="horz" wrap="square" lIns="91440" tIns="45720" rIns="91440" bIns="45720" rtlCol="0" anchor="t">
            <a:normAutofit/>
          </a:bodyPr>
          <a:lstStyle/>
          <a:p>
            <a:pPr algn="r"/>
            <a:r>
              <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Walk a Mile in Another Peer’s Sneakers </a:t>
            </a:r>
            <a:br>
              <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endParaRPr lang="en-US" sz="53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endParaRPr>
          </a:p>
        </p:txBody>
      </p:sp>
      <p:pic>
        <p:nvPicPr>
          <p:cNvPr id="5" name="Picture 4">
            <a:extLst>
              <a:ext uri="{FF2B5EF4-FFF2-40B4-BE49-F238E27FC236}">
                <a16:creationId xmlns:a16="http://schemas.microsoft.com/office/drawing/2014/main" id="{34A4B2D2-B815-479E-8EC4-B4FEB77225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84033" y="643464"/>
            <a:ext cx="4434654" cy="2838179"/>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321705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19B2-C5DF-4A4D-9C6C-2D9283354651}"/>
              </a:ext>
            </a:extLst>
          </p:cNvPr>
          <p:cNvSpPr>
            <a:spLocks noGrp="1"/>
          </p:cNvSpPr>
          <p:nvPr>
            <p:ph type="title"/>
          </p:nvPr>
        </p:nvSpPr>
        <p:spPr>
          <a:xfrm>
            <a:off x="1097607" y="364923"/>
            <a:ext cx="8608037" cy="1077229"/>
          </a:xfrm>
        </p:spPr>
        <p:txBody>
          <a:bodyPr>
            <a:normAutofit/>
          </a:bodyPr>
          <a:lstStyle/>
          <a:p>
            <a:pPr algn="l"/>
            <a:r>
              <a:rPr lang="en-US" dirty="0"/>
              <a:t>End of class review</a:t>
            </a:r>
          </a:p>
        </p:txBody>
      </p:sp>
      <p:sp>
        <p:nvSpPr>
          <p:cNvPr id="10" name="Content Placeholder 9">
            <a:extLst>
              <a:ext uri="{FF2B5EF4-FFF2-40B4-BE49-F238E27FC236}">
                <a16:creationId xmlns:a16="http://schemas.microsoft.com/office/drawing/2014/main" id="{05EAFD6B-15AD-4CAE-8C91-2EB94813DD79}"/>
              </a:ext>
            </a:extLst>
          </p:cNvPr>
          <p:cNvSpPr>
            <a:spLocks noGrp="1"/>
          </p:cNvSpPr>
          <p:nvPr>
            <p:ph idx="1"/>
          </p:nvPr>
        </p:nvSpPr>
        <p:spPr>
          <a:xfrm>
            <a:off x="399011" y="2295188"/>
            <a:ext cx="7434775" cy="3102543"/>
          </a:xfrm>
        </p:spPr>
        <p:txBody>
          <a:bodyPr>
            <a:normAutofit lnSpcReduction="10000"/>
          </a:bodyPr>
          <a:lstStyle/>
          <a:p>
            <a:pPr marL="0" indent="0">
              <a:buNone/>
            </a:pPr>
            <a:r>
              <a:rPr lang="en-US" dirty="0"/>
              <a:t>1. What is social-awareness?</a:t>
            </a:r>
          </a:p>
          <a:p>
            <a:pPr marL="0" indent="0">
              <a:buNone/>
            </a:pPr>
            <a:r>
              <a:rPr lang="en-US" dirty="0"/>
              <a:t>2. What are the different parts of social-awareness?</a:t>
            </a:r>
          </a:p>
          <a:p>
            <a:pPr marL="0" indent="0">
              <a:buNone/>
            </a:pPr>
            <a:r>
              <a:rPr lang="en-US" dirty="0"/>
              <a:t>3. What is a growth mindset? How does it contribute to social-awareness?</a:t>
            </a:r>
          </a:p>
          <a:p>
            <a:pPr marL="0" indent="0">
              <a:buNone/>
            </a:pPr>
            <a:r>
              <a:rPr lang="en-US" dirty="0"/>
              <a:t>4. Give one example of how to demonstrate empathy.</a:t>
            </a:r>
          </a:p>
        </p:txBody>
      </p:sp>
      <p:pic>
        <p:nvPicPr>
          <p:cNvPr id="8" name="Content Placeholder 4">
            <a:extLst>
              <a:ext uri="{FF2B5EF4-FFF2-40B4-BE49-F238E27FC236}">
                <a16:creationId xmlns:a16="http://schemas.microsoft.com/office/drawing/2014/main" id="{789D0E23-CF60-4342-A5E5-728A035CC70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50305" y="1944957"/>
            <a:ext cx="3373468"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5940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239</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Depth</vt:lpstr>
      <vt:lpstr>Social Emotional Learning Unit</vt:lpstr>
      <vt:lpstr>Objectives</vt:lpstr>
      <vt:lpstr>Social Emotional Learning Competencies</vt:lpstr>
      <vt:lpstr>Set and Growth Mindsets</vt:lpstr>
      <vt:lpstr>Set/Growth Mindset worksheet</vt:lpstr>
      <vt:lpstr>Social Awareness</vt:lpstr>
      <vt:lpstr>Empathy</vt:lpstr>
      <vt:lpstr>Walk a Mile in Another Peer’s Sneakers  </vt:lpstr>
      <vt:lpstr>End of class review</vt:lpstr>
      <vt:lpstr>Exit ticket</vt:lpstr>
      <vt:lpstr>Be healthy—Cope healthy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Emotional Learning Unit</dc:title>
  <dc:creator>Mary Connolly</dc:creator>
  <cp:lastModifiedBy>Mary Connolly</cp:lastModifiedBy>
  <cp:revision>2</cp:revision>
  <dcterms:created xsi:type="dcterms:W3CDTF">2019-05-27T21:23:31Z</dcterms:created>
  <dcterms:modified xsi:type="dcterms:W3CDTF">2019-05-27T21:28:19Z</dcterms:modified>
</cp:coreProperties>
</file>