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6" d="100"/>
          <a:sy n="96" d="100"/>
        </p:scale>
        <p:origin x="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F66DF-712D-4B18-8CFD-DE26F3F1B24E}" type="datetimeFigureOut">
              <a:rPr lang="en-US" smtClean="0"/>
              <a:t>7/4/18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8E473-D955-4273-9182-30959C735410}" type="slidenum">
              <a:rPr lang="en-US" smtClean="0"/>
              <a:t>‹#›</a:t>
            </a:fld>
            <a:endParaRPr lang="en-US"/>
          </a:p>
        </p:txBody>
      </p:sp>
    </p:spTree>
    <p:extLst>
      <p:ext uri="{BB962C8B-B14F-4D97-AF65-F5344CB8AC3E}">
        <p14:creationId xmlns:p14="http://schemas.microsoft.com/office/powerpoint/2010/main" val="3120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A2FA9A-1AD4-4F41-B267-60469810AB6C}" type="datetime1">
              <a:rPr lang="en-US" smtClean="0"/>
              <a:t>7/4/18</a:t>
            </a:fld>
            <a:endParaRPr lang="en-US" dirty="0"/>
          </a:p>
        </p:txBody>
      </p:sp>
      <p:sp>
        <p:nvSpPr>
          <p:cNvPr id="5"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930BE0-57DE-4441-B48F-95BD554BBD95}" type="datetime1">
              <a:rPr lang="en-US" smtClean="0"/>
              <a:t>7/4/18</a:t>
            </a:fld>
            <a:endParaRPr lang="en-US" dirty="0"/>
          </a:p>
        </p:txBody>
      </p:sp>
      <p:sp>
        <p:nvSpPr>
          <p:cNvPr id="6" name="Footer Placeholder 5"/>
          <p:cNvSpPr>
            <a:spLocks noGrp="1"/>
          </p:cNvSpPr>
          <p:nvPr>
            <p:ph type="ftr" sz="quarter" idx="11"/>
          </p:nvPr>
        </p:nvSpPr>
        <p:spPr/>
        <p:txBody>
          <a:bodyPr/>
          <a:lstStyle/>
          <a:p>
            <a:r>
              <a:rPr lang="en-US"/>
              <a:t>Health Smart Virginia-Bicycle safety-Mary Connolly</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01D2CA9-BFFB-4C5C-893C-5ED0FC9FAC7B}" type="datetime1">
              <a:rPr lang="en-US" smtClean="0"/>
              <a:t>7/4/18</a:t>
            </a:fld>
            <a:endParaRPr lang="en-US" dirty="0"/>
          </a:p>
        </p:txBody>
      </p:sp>
      <p:sp>
        <p:nvSpPr>
          <p:cNvPr id="5"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C30F0DE-3DB1-43E5-8036-D6172D3FDAFE}" type="datetime1">
              <a:rPr lang="en-US" smtClean="0"/>
              <a:t>7/4/18</a:t>
            </a:fld>
            <a:endParaRPr lang="en-US" dirty="0"/>
          </a:p>
        </p:txBody>
      </p:sp>
      <p:sp>
        <p:nvSpPr>
          <p:cNvPr id="5"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870C0-6668-487D-9F12-32BD6D3F1D0C}" type="datetime1">
              <a:rPr lang="en-US" smtClean="0"/>
              <a:t>7/4/18</a:t>
            </a:fld>
            <a:endParaRPr lang="en-US" dirty="0"/>
          </a:p>
        </p:txBody>
      </p:sp>
      <p:sp>
        <p:nvSpPr>
          <p:cNvPr id="5"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272871-A34F-4C46-8F6D-13157B7A5106}" type="datetime1">
              <a:rPr lang="en-US" smtClean="0"/>
              <a:t>7/4/18</a:t>
            </a:fld>
            <a:endParaRPr lang="en-US" dirty="0"/>
          </a:p>
        </p:txBody>
      </p:sp>
      <p:sp>
        <p:nvSpPr>
          <p:cNvPr id="4"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698818-C4CC-4138-B510-9F62B2D82D52}" type="datetime1">
              <a:rPr lang="en-US" smtClean="0"/>
              <a:t>7/4/18</a:t>
            </a:fld>
            <a:endParaRPr lang="en-US" dirty="0"/>
          </a:p>
        </p:txBody>
      </p:sp>
      <p:sp>
        <p:nvSpPr>
          <p:cNvPr id="4"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92DFF-AEC7-4787-BF9B-7D6E8681B81A}" type="datetime1">
              <a:rPr lang="en-US" smtClean="0"/>
              <a:t>7/4/18</a:t>
            </a:fld>
            <a:endParaRPr lang="en-US" dirty="0"/>
          </a:p>
        </p:txBody>
      </p:sp>
      <p:sp>
        <p:nvSpPr>
          <p:cNvPr id="5"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B6CF4-DA48-4322-8096-E929867DBDBB}" type="datetime1">
              <a:rPr lang="en-US" smtClean="0"/>
              <a:t>7/4/18</a:t>
            </a:fld>
            <a:endParaRPr lang="en-US" dirty="0"/>
          </a:p>
        </p:txBody>
      </p:sp>
      <p:sp>
        <p:nvSpPr>
          <p:cNvPr id="5"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3C953-DABE-459D-AE06-36E436F48E9F}" type="datetime1">
              <a:rPr lang="en-US" smtClean="0"/>
              <a:t>7/4/18</a:t>
            </a:fld>
            <a:endParaRPr lang="en-US" dirty="0"/>
          </a:p>
        </p:txBody>
      </p:sp>
      <p:sp>
        <p:nvSpPr>
          <p:cNvPr id="5"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A15370-1A20-4E83-A481-36066172D172}" type="datetime1">
              <a:rPr lang="en-US" smtClean="0"/>
              <a:t>7/4/18</a:t>
            </a:fld>
            <a:endParaRPr lang="en-US" dirty="0"/>
          </a:p>
        </p:txBody>
      </p:sp>
      <p:sp>
        <p:nvSpPr>
          <p:cNvPr id="5" name="Footer Placeholder 4"/>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784049-18AB-4270-8871-66CCB66EB424}" type="datetime1">
              <a:rPr lang="en-US" smtClean="0"/>
              <a:t>7/4/18</a:t>
            </a:fld>
            <a:endParaRPr lang="en-US" dirty="0"/>
          </a:p>
        </p:txBody>
      </p:sp>
      <p:sp>
        <p:nvSpPr>
          <p:cNvPr id="6" name="Footer Placeholder 5"/>
          <p:cNvSpPr>
            <a:spLocks noGrp="1"/>
          </p:cNvSpPr>
          <p:nvPr>
            <p:ph type="ftr" sz="quarter" idx="11"/>
          </p:nvPr>
        </p:nvSpPr>
        <p:spPr/>
        <p:txBody>
          <a:bodyPr/>
          <a:lstStyle/>
          <a:p>
            <a:r>
              <a:rPr lang="en-US"/>
              <a:t>Health Smart Virginia-Bicycle safety-Mary Connolly</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E1D4E-41FD-4E71-98DB-1586963B3220}" type="datetime1">
              <a:rPr lang="en-US" smtClean="0"/>
              <a:t>7/4/18</a:t>
            </a:fld>
            <a:endParaRPr lang="en-US" dirty="0"/>
          </a:p>
        </p:txBody>
      </p:sp>
      <p:sp>
        <p:nvSpPr>
          <p:cNvPr id="8" name="Footer Placeholder 7"/>
          <p:cNvSpPr>
            <a:spLocks noGrp="1"/>
          </p:cNvSpPr>
          <p:nvPr>
            <p:ph type="ftr" sz="quarter" idx="11"/>
          </p:nvPr>
        </p:nvSpPr>
        <p:spPr/>
        <p:txBody>
          <a:bodyPr/>
          <a:lstStyle/>
          <a:p>
            <a:r>
              <a:rPr lang="en-US"/>
              <a:t>Health Smart Virginia-Bicycle safety-Mary Connolly</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F42C786-B782-4F8A-8CF8-EB3BFA3F1129}" type="datetime1">
              <a:rPr lang="en-US" smtClean="0"/>
              <a:t>7/4/18</a:t>
            </a:fld>
            <a:endParaRPr lang="en-US" dirty="0"/>
          </a:p>
        </p:txBody>
      </p:sp>
      <p:sp>
        <p:nvSpPr>
          <p:cNvPr id="5" name="Footer Placeholder 3"/>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11D971-3B08-438A-ACE2-73CB4F2E3015}" type="datetime1">
              <a:rPr lang="en-US" smtClean="0"/>
              <a:t>7/4/18</a:t>
            </a:fld>
            <a:endParaRPr lang="en-US" dirty="0"/>
          </a:p>
        </p:txBody>
      </p:sp>
      <p:sp>
        <p:nvSpPr>
          <p:cNvPr id="5" name="Footer Placeholder 2"/>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3EDFCEF-9568-4FF0-8C91-DED3651FDFD8}" type="datetime1">
              <a:rPr lang="en-US" smtClean="0"/>
              <a:t>7/4/18</a:t>
            </a:fld>
            <a:endParaRPr lang="en-US" dirty="0"/>
          </a:p>
        </p:txBody>
      </p:sp>
      <p:sp>
        <p:nvSpPr>
          <p:cNvPr id="5" name="Footer Placeholder 5"/>
          <p:cNvSpPr>
            <a:spLocks noGrp="1"/>
          </p:cNvSpPr>
          <p:nvPr>
            <p:ph type="ftr" sz="quarter" idx="11"/>
          </p:nvPr>
        </p:nvSpPr>
        <p:spPr/>
        <p:txBody>
          <a:bodyPr/>
          <a:lstStyle/>
          <a:p>
            <a:r>
              <a:rPr lang="en-US"/>
              <a:t>Health Smart Virginia-Bicycle safety-Mary Connolly</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9D9DEA-66C6-424E-981D-AB32A13CCBD8}" type="datetime1">
              <a:rPr lang="en-US" smtClean="0"/>
              <a:t>7/4/18</a:t>
            </a:fld>
            <a:endParaRPr lang="en-US" dirty="0"/>
          </a:p>
        </p:txBody>
      </p:sp>
      <p:sp>
        <p:nvSpPr>
          <p:cNvPr id="6" name="Footer Placeholder 5"/>
          <p:cNvSpPr>
            <a:spLocks noGrp="1"/>
          </p:cNvSpPr>
          <p:nvPr>
            <p:ph type="ftr" sz="quarter" idx="11"/>
          </p:nvPr>
        </p:nvSpPr>
        <p:spPr/>
        <p:txBody>
          <a:bodyPr/>
          <a:lstStyle/>
          <a:p>
            <a:r>
              <a:rPr lang="en-US"/>
              <a:t>Health Smart Virginia-Bicycle safety-Mary Connolly</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0E139E-3BD9-4300-80F6-DB30BA2AEA81}" type="datetime1">
              <a:rPr lang="en-US" smtClean="0"/>
              <a:t>7/4/18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Health Smart Virginia-Bicycle safety-Mary Connolly</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justintarte.com/2011/12/top-10-questions-to-ask-yourself-in.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nccd.cdc.gov/youthonline/App/Results.aspx?TT=C&amp;SID=MS&amp;QID=M6&amp;LID=VA&amp;LID2=SL&amp;YID=2017&amp;YID2=SY&amp;SYID=&amp;EYID=&amp;HT=QQ&amp;LCT=LL&amp;COL=S&amp;ROW1=N&amp;ROW2=N&amp;TST=false&amp;C1=&amp;C2=&amp;SC=DEFAULT&amp;SO=ASC&amp;VA=CI&amp;CS=Y&amp;DP=1&amp;QP=G&amp;FG=G1&amp;FA=A1&amp;FR=R1&amp;FS=S1&amp;FSC=P1&amp;FSI=I1" TargetMode="External"/><Relationship Id="rId1" Type="http://schemas.openxmlformats.org/officeDocument/2006/relationships/slideLayout" Target="../slideLayouts/slideLayout2.xml"/><Relationship Id="rId5" Type="http://schemas.openxmlformats.org/officeDocument/2006/relationships/hyperlink" Target="https://nccd.cdc.gov/youthonline/App/Results.aspx?TT=B&amp;OUT=0&amp;SID=MS&amp;QID=M6&amp;LID=LL&amp;YID=RY&amp;LID2=&amp;YID2=&amp;COL=&amp;ROW1=&amp;ROW2=&amp;HT=&amp;LCT=&amp;FS=&amp;FR=&amp;FG=&amp;FA=&amp;FI=&amp;FP=&amp;FSL=&amp;FRL=&amp;FGL=&amp;FAL=&amp;FIL=&amp;FPL=&amp;PV=&amp;TST=&amp;C1=&amp;C2=&amp;QP=&amp;DP=&amp;VA=CI&amp;CS=Y&amp;SYID=&amp;EYID=&amp;SC=&amp;SO" TargetMode="External"/><Relationship Id="rId4" Type="http://schemas.openxmlformats.org/officeDocument/2006/relationships/image" Target="https://nccd.cdc.gov/youthonline/images/double-arrow.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d/4.0/" TargetMode="External"/><Relationship Id="rId5" Type="http://schemas.openxmlformats.org/officeDocument/2006/relationships/hyperlink" Target="https://www.cdc.gov/motorvehiclesafety/bicycle/index.html" TargetMode="External"/><Relationship Id="rId4" Type="http://schemas.openxmlformats.org/officeDocument/2006/relationships/hyperlink" Target="http://michaelnewnham.com/?p=1331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icycles.stackexchange.com/questions/1812/how-should-a-bicycle-helmet-fit"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flowerpower100.makes.org/thimble/NDE4MTg1MjE2/event-reporter_"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1F32E0EB-ACDA-4E3C-993A-46A35848FACF}"/>
              </a:ext>
            </a:extLst>
          </p:cNvPr>
          <p:cNvPicPr/>
          <p:nvPr/>
        </p:nvPicPr>
        <p:blipFill>
          <a:blip r:embed="rId3"/>
          <a:stretch>
            <a:fillRect/>
          </a:stretch>
        </p:blipFill>
        <p:spPr>
          <a:xfrm>
            <a:off x="647240" y="2241303"/>
            <a:ext cx="2936836" cy="2603994"/>
          </a:xfrm>
          <a:prstGeom prst="rect">
            <a:avLst/>
          </a:prstGeom>
          <a:effectLst/>
        </p:spPr>
      </p:pic>
      <p:sp>
        <p:nvSpPr>
          <p:cNvPr id="2" name="Title 1">
            <a:extLst>
              <a:ext uri="{FF2B5EF4-FFF2-40B4-BE49-F238E27FC236}">
                <a16:creationId xmlns:a16="http://schemas.microsoft.com/office/drawing/2014/main" id="{7A583566-A25B-471F-8368-7DA07574133B}"/>
              </a:ext>
            </a:extLst>
          </p:cNvPr>
          <p:cNvSpPr>
            <a:spLocks noGrp="1"/>
          </p:cNvSpPr>
          <p:nvPr>
            <p:ph type="ctrTitle"/>
          </p:nvPr>
        </p:nvSpPr>
        <p:spPr>
          <a:xfrm>
            <a:off x="4872012" y="1447800"/>
            <a:ext cx="5222325" cy="3329581"/>
          </a:xfrm>
        </p:spPr>
        <p:txBody>
          <a:bodyPr>
            <a:normAutofit/>
          </a:bodyPr>
          <a:lstStyle/>
          <a:p>
            <a:pPr>
              <a:lnSpc>
                <a:spcPct val="90000"/>
              </a:lnSpc>
            </a:pPr>
            <a:r>
              <a:rPr lang="en-US" dirty="0"/>
              <a:t>Healthy Decisions</a:t>
            </a:r>
            <a:br>
              <a:rPr lang="en-US" dirty="0"/>
            </a:br>
            <a:endParaRPr lang="en-US" dirty="0"/>
          </a:p>
        </p:txBody>
      </p:sp>
      <p:sp>
        <p:nvSpPr>
          <p:cNvPr id="3" name="Subtitle 2">
            <a:extLst>
              <a:ext uri="{FF2B5EF4-FFF2-40B4-BE49-F238E27FC236}">
                <a16:creationId xmlns:a16="http://schemas.microsoft.com/office/drawing/2014/main" id="{763857BB-A22D-4F54-8398-BEBEA47711C8}"/>
              </a:ext>
            </a:extLst>
          </p:cNvPr>
          <p:cNvSpPr>
            <a:spLocks noGrp="1"/>
          </p:cNvSpPr>
          <p:nvPr>
            <p:ph type="subTitle" idx="1"/>
          </p:nvPr>
        </p:nvSpPr>
        <p:spPr>
          <a:xfrm>
            <a:off x="4872012" y="4414586"/>
            <a:ext cx="6430726" cy="1703409"/>
          </a:xfrm>
        </p:spPr>
        <p:txBody>
          <a:bodyPr>
            <a:normAutofit/>
          </a:bodyPr>
          <a:lstStyle/>
          <a:p>
            <a:r>
              <a:rPr lang="en-US" dirty="0"/>
              <a:t>Lesson 6</a:t>
            </a:r>
          </a:p>
          <a:p>
            <a:endParaRPr lang="en-US" dirty="0"/>
          </a:p>
          <a:p>
            <a:r>
              <a:rPr lang="en-US" dirty="0"/>
              <a:t>Safe Riding: Using a Bicycle helmet</a:t>
            </a:r>
          </a:p>
          <a:p>
            <a:endParaRPr lang="en-US" dirty="0"/>
          </a:p>
        </p:txBody>
      </p:sp>
      <p:sp>
        <p:nvSpPr>
          <p:cNvPr id="5" name="Footer Placeholder 4">
            <a:extLst>
              <a:ext uri="{FF2B5EF4-FFF2-40B4-BE49-F238E27FC236}">
                <a16:creationId xmlns:a16="http://schemas.microsoft.com/office/drawing/2014/main" id="{336FDB3D-0AAA-4FF3-B988-37E908AF9979}"/>
              </a:ext>
            </a:extLst>
          </p:cNvPr>
          <p:cNvSpPr>
            <a:spLocks noGrp="1"/>
          </p:cNvSpPr>
          <p:nvPr>
            <p:ph type="ftr" sz="quarter" idx="11"/>
          </p:nvPr>
        </p:nvSpPr>
        <p:spPr/>
        <p:txBody>
          <a:bodyPr/>
          <a:lstStyle/>
          <a:p>
            <a:r>
              <a:rPr lang="en-US"/>
              <a:t>Health Smart Virginia-Bicycle safety-Mary Connolly</a:t>
            </a:r>
            <a:endParaRPr lang="en-US" dirty="0"/>
          </a:p>
        </p:txBody>
      </p:sp>
    </p:spTree>
    <p:extLst>
      <p:ext uri="{BB962C8B-B14F-4D97-AF65-F5344CB8AC3E}">
        <p14:creationId xmlns:p14="http://schemas.microsoft.com/office/powerpoint/2010/main" val="27491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8686-9FFD-440A-B5AB-B01DCDFB15C1}"/>
              </a:ext>
            </a:extLst>
          </p:cNvPr>
          <p:cNvSpPr>
            <a:spLocks noGrp="1"/>
          </p:cNvSpPr>
          <p:nvPr>
            <p:ph type="title"/>
          </p:nvPr>
        </p:nvSpPr>
        <p:spPr/>
        <p:txBody>
          <a:bodyPr/>
          <a:lstStyle/>
          <a:p>
            <a:r>
              <a:rPr lang="en-US" dirty="0"/>
              <a:t>Review questions</a:t>
            </a:r>
          </a:p>
        </p:txBody>
      </p:sp>
      <p:sp>
        <p:nvSpPr>
          <p:cNvPr id="3" name="Content Placeholder 2">
            <a:extLst>
              <a:ext uri="{FF2B5EF4-FFF2-40B4-BE49-F238E27FC236}">
                <a16:creationId xmlns:a16="http://schemas.microsoft.com/office/drawing/2014/main" id="{5B74E93D-B1AF-4C62-BFD7-F3CC70F867D4}"/>
              </a:ext>
            </a:extLst>
          </p:cNvPr>
          <p:cNvSpPr>
            <a:spLocks noGrp="1"/>
          </p:cNvSpPr>
          <p:nvPr>
            <p:ph idx="1"/>
          </p:nvPr>
        </p:nvSpPr>
        <p:spPr/>
        <p:txBody>
          <a:bodyPr/>
          <a:lstStyle/>
          <a:p>
            <a:pPr lvl="1"/>
            <a:r>
              <a:rPr lang="en-US" dirty="0"/>
              <a:t>Why do we need to know how to properly fit a bicycle helmet? (7.1m)</a:t>
            </a:r>
          </a:p>
          <a:p>
            <a:pPr lvl="1"/>
            <a:r>
              <a:rPr lang="en-US" dirty="0"/>
              <a:t>Describe how peers can positively influence another peer? (7.2o)</a:t>
            </a:r>
          </a:p>
          <a:p>
            <a:pPr lvl="1"/>
            <a:r>
              <a:rPr lang="en-US" dirty="0"/>
              <a:t>What is the first step in fitting a helmet?</a:t>
            </a:r>
          </a:p>
          <a:p>
            <a:pPr lvl="1"/>
            <a:r>
              <a:rPr lang="en-US" dirty="0"/>
              <a:t>What is the second step in fitting a helmet?</a:t>
            </a:r>
          </a:p>
          <a:p>
            <a:pPr lvl="1"/>
            <a:r>
              <a:rPr lang="en-US" dirty="0"/>
              <a:t>What is the third step in fitting a helmet?</a:t>
            </a:r>
          </a:p>
          <a:p>
            <a:pPr lvl="1"/>
            <a:r>
              <a:rPr lang="en-US" dirty="0"/>
              <a:t>What is the fourth step in fitting a helmet?</a:t>
            </a:r>
          </a:p>
          <a:p>
            <a:pPr lvl="1"/>
            <a:r>
              <a:rPr lang="en-US" dirty="0"/>
              <a:t>What is the fifth step in fitting a helmet?</a:t>
            </a:r>
          </a:p>
          <a:p>
            <a:pPr lvl="1"/>
            <a:r>
              <a:rPr lang="en-US" dirty="0"/>
              <a:t>What is the sixth step in fitting a helmet?</a:t>
            </a:r>
          </a:p>
          <a:p>
            <a:r>
              <a:rPr lang="en-US" b="1" dirty="0"/>
              <a:t> </a:t>
            </a:r>
          </a:p>
          <a:p>
            <a:endParaRPr lang="en-US" dirty="0"/>
          </a:p>
        </p:txBody>
      </p:sp>
      <p:sp>
        <p:nvSpPr>
          <p:cNvPr id="4" name="Footer Placeholder 3">
            <a:extLst>
              <a:ext uri="{FF2B5EF4-FFF2-40B4-BE49-F238E27FC236}">
                <a16:creationId xmlns:a16="http://schemas.microsoft.com/office/drawing/2014/main" id="{41C98492-B5CC-4365-AF78-63E2CA0BC888}"/>
              </a:ext>
            </a:extLst>
          </p:cNvPr>
          <p:cNvSpPr>
            <a:spLocks noGrp="1"/>
          </p:cNvSpPr>
          <p:nvPr>
            <p:ph type="ftr" sz="quarter" idx="11"/>
          </p:nvPr>
        </p:nvSpPr>
        <p:spPr/>
        <p:txBody>
          <a:bodyPr/>
          <a:lstStyle/>
          <a:p>
            <a:r>
              <a:rPr lang="en-US"/>
              <a:t>Health Smart Virginia-Bicycle safety-Mary Connolly</a:t>
            </a:r>
            <a:endParaRPr lang="en-US" dirty="0"/>
          </a:p>
        </p:txBody>
      </p:sp>
      <p:pic>
        <p:nvPicPr>
          <p:cNvPr id="6" name="Picture 5" descr="A close up of a logo&#10;&#10;Description generated with high confidence">
            <a:extLst>
              <a:ext uri="{FF2B5EF4-FFF2-40B4-BE49-F238E27FC236}">
                <a16:creationId xmlns:a16="http://schemas.microsoft.com/office/drawing/2014/main" id="{8A5BE80F-073F-47DF-B1DC-BCC1792DA2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49255" y="3915555"/>
            <a:ext cx="2650136" cy="2650136"/>
          </a:xfrm>
          <a:prstGeom prst="rect">
            <a:avLst/>
          </a:prstGeom>
        </p:spPr>
      </p:pic>
    </p:spTree>
    <p:extLst>
      <p:ext uri="{BB962C8B-B14F-4D97-AF65-F5344CB8AC3E}">
        <p14:creationId xmlns:p14="http://schemas.microsoft.com/office/powerpoint/2010/main" val="135424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7ABB-8999-42FE-9ECE-0FDE834380C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84DD4AE-7D36-421B-8CAE-548F17B7430B}"/>
              </a:ext>
            </a:extLst>
          </p:cNvPr>
          <p:cNvSpPr>
            <a:spLocks noGrp="1"/>
          </p:cNvSpPr>
          <p:nvPr>
            <p:ph idx="1"/>
          </p:nvPr>
        </p:nvSpPr>
        <p:spPr/>
        <p:txBody>
          <a:bodyPr/>
          <a:lstStyle/>
          <a:p>
            <a:pPr lvl="0"/>
            <a:r>
              <a:rPr lang="en-US" dirty="0"/>
              <a:t>7.1m Recognize harmful and risky behaviors.</a:t>
            </a:r>
          </a:p>
          <a:p>
            <a:pPr lvl="0"/>
            <a:r>
              <a:rPr lang="en-US" dirty="0"/>
              <a:t>7.2o   Describe how peers influence healthy and unhealthy behaviors.</a:t>
            </a:r>
          </a:p>
          <a:p>
            <a:endParaRPr lang="en-US" dirty="0"/>
          </a:p>
        </p:txBody>
      </p:sp>
      <p:sp>
        <p:nvSpPr>
          <p:cNvPr id="4" name="Footer Placeholder 3">
            <a:extLst>
              <a:ext uri="{FF2B5EF4-FFF2-40B4-BE49-F238E27FC236}">
                <a16:creationId xmlns:a16="http://schemas.microsoft.com/office/drawing/2014/main" id="{2338FB63-B643-4BD2-9160-0ED871F7DED6}"/>
              </a:ext>
            </a:extLst>
          </p:cNvPr>
          <p:cNvSpPr>
            <a:spLocks noGrp="1"/>
          </p:cNvSpPr>
          <p:nvPr>
            <p:ph type="ftr" sz="quarter" idx="11"/>
          </p:nvPr>
        </p:nvSpPr>
        <p:spPr/>
        <p:txBody>
          <a:bodyPr/>
          <a:lstStyle/>
          <a:p>
            <a:r>
              <a:rPr lang="en-US"/>
              <a:t>Health Smart Virginia-Bicycle safety-Mary Connolly</a:t>
            </a:r>
            <a:endParaRPr lang="en-US" dirty="0"/>
          </a:p>
        </p:txBody>
      </p:sp>
    </p:spTree>
    <p:extLst>
      <p:ext uri="{BB962C8B-B14F-4D97-AF65-F5344CB8AC3E}">
        <p14:creationId xmlns:p14="http://schemas.microsoft.com/office/powerpoint/2010/main" val="36189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65DD-BD1B-4DAB-B20D-1A5CC3A63F13}"/>
              </a:ext>
            </a:extLst>
          </p:cNvPr>
          <p:cNvSpPr>
            <a:spLocks noGrp="1"/>
          </p:cNvSpPr>
          <p:nvPr>
            <p:ph type="title"/>
          </p:nvPr>
        </p:nvSpPr>
        <p:spPr/>
        <p:txBody>
          <a:bodyPr/>
          <a:lstStyle/>
          <a:p>
            <a:r>
              <a:rPr lang="en-US" dirty="0"/>
              <a:t>Why we need to learn about bicycle safety</a:t>
            </a:r>
          </a:p>
        </p:txBody>
      </p:sp>
      <p:graphicFrame>
        <p:nvGraphicFramePr>
          <p:cNvPr id="4" name="Content Placeholder 3">
            <a:extLst>
              <a:ext uri="{FF2B5EF4-FFF2-40B4-BE49-F238E27FC236}">
                <a16:creationId xmlns:a16="http://schemas.microsoft.com/office/drawing/2014/main" id="{04CDAE74-E6BC-4762-85BF-1D822BAC3F48}"/>
              </a:ext>
            </a:extLst>
          </p:cNvPr>
          <p:cNvGraphicFramePr>
            <a:graphicFrameLocks noGrp="1"/>
          </p:cNvGraphicFramePr>
          <p:nvPr>
            <p:ph idx="1"/>
            <p:extLst>
              <p:ext uri="{D42A27DB-BD31-4B8C-83A1-F6EECF244321}">
                <p14:modId xmlns:p14="http://schemas.microsoft.com/office/powerpoint/2010/main" val="123062152"/>
              </p:ext>
            </p:extLst>
          </p:nvPr>
        </p:nvGraphicFramePr>
        <p:xfrm>
          <a:off x="793997" y="2053653"/>
          <a:ext cx="9869488" cy="3722604"/>
        </p:xfrm>
        <a:graphic>
          <a:graphicData uri="http://schemas.openxmlformats.org/drawingml/2006/table">
            <a:tbl>
              <a:tblPr firstRow="1" firstCol="1" bandRow="1">
                <a:tableStyleId>{5C22544A-7EE6-4342-B048-85BDC9FD1C3A}</a:tableStyleId>
              </a:tblPr>
              <a:tblGrid>
                <a:gridCol w="2466836">
                  <a:extLst>
                    <a:ext uri="{9D8B030D-6E8A-4147-A177-3AD203B41FA5}">
                      <a16:colId xmlns:a16="http://schemas.microsoft.com/office/drawing/2014/main" val="619253847"/>
                    </a:ext>
                  </a:extLst>
                </a:gridCol>
                <a:gridCol w="2466836">
                  <a:extLst>
                    <a:ext uri="{9D8B030D-6E8A-4147-A177-3AD203B41FA5}">
                      <a16:colId xmlns:a16="http://schemas.microsoft.com/office/drawing/2014/main" val="377174775"/>
                    </a:ext>
                  </a:extLst>
                </a:gridCol>
                <a:gridCol w="2467908">
                  <a:extLst>
                    <a:ext uri="{9D8B030D-6E8A-4147-A177-3AD203B41FA5}">
                      <a16:colId xmlns:a16="http://schemas.microsoft.com/office/drawing/2014/main" val="1519155186"/>
                    </a:ext>
                  </a:extLst>
                </a:gridCol>
                <a:gridCol w="2467908">
                  <a:extLst>
                    <a:ext uri="{9D8B030D-6E8A-4147-A177-3AD203B41FA5}">
                      <a16:colId xmlns:a16="http://schemas.microsoft.com/office/drawing/2014/main" val="3506488024"/>
                    </a:ext>
                  </a:extLst>
                </a:gridCol>
              </a:tblGrid>
              <a:tr h="1011318">
                <a:tc gridSpan="4">
                  <a:txBody>
                    <a:bodyPr/>
                    <a:lstStyle/>
                    <a:p>
                      <a:pPr marL="0" marR="0" algn="ctr">
                        <a:spcBef>
                          <a:spcPts val="0"/>
                        </a:spcBef>
                        <a:spcAft>
                          <a:spcPts val="0"/>
                        </a:spcAft>
                      </a:pPr>
                      <a:r>
                        <a:rPr lang="en-US" sz="1800" dirty="0">
                          <a:effectLst/>
                        </a:rPr>
                        <a:t>Middle School Youth Risk Behavior Survey, 2017</a:t>
                      </a:r>
                    </a:p>
                    <a:p>
                      <a:pPr marL="0" marR="0" algn="ctr">
                        <a:spcBef>
                          <a:spcPts val="0"/>
                        </a:spcBef>
                        <a:spcAft>
                          <a:spcPts val="0"/>
                        </a:spcAft>
                      </a:pPr>
                      <a:r>
                        <a:rPr lang="en-US" sz="1600" dirty="0">
                          <a:effectLst/>
                        </a:rPr>
                        <a:t> </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0539317"/>
                  </a:ext>
                </a:extLst>
              </a:tr>
              <a:tr h="667581">
                <a:tc gridSpan="4">
                  <a:txBody>
                    <a:bodyPr/>
                    <a:lstStyle/>
                    <a:p>
                      <a:pPr marL="0" marR="0" algn="ctr">
                        <a:spcBef>
                          <a:spcPts val="0"/>
                        </a:spcBef>
                        <a:spcAft>
                          <a:spcPts val="0"/>
                        </a:spcAft>
                      </a:pPr>
                      <a:r>
                        <a:rPr lang="en-US" sz="1800" dirty="0">
                          <a:effectLst/>
                        </a:rPr>
                        <a:t>Rarely Or Never Wore A Bicycle Helmet (among students who had ridden a bicycle)</a:t>
                      </a:r>
                      <a:br>
                        <a:rPr lang="en-US" sz="1600" dirty="0">
                          <a:effectLst/>
                        </a:rPr>
                      </a:b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6210680"/>
                  </a:ext>
                </a:extLst>
              </a:tr>
              <a:tr h="1032387">
                <a:tc rowSpan="2">
                  <a:txBody>
                    <a:bodyPr/>
                    <a:lstStyle/>
                    <a:p>
                      <a:pPr marL="0" marR="0" algn="r" fontAlgn="ctr">
                        <a:lnSpc>
                          <a:spcPts val="1500"/>
                        </a:lnSpc>
                        <a:spcBef>
                          <a:spcPts val="0"/>
                        </a:spcBef>
                        <a:spcAft>
                          <a:spcPts val="0"/>
                        </a:spcAft>
                      </a:pPr>
                      <a:r>
                        <a:rPr lang="en-US" sz="1200" dirty="0">
                          <a:effectLst/>
                        </a:rPr>
                        <a:t> </a:t>
                      </a:r>
                    </a:p>
                    <a:p>
                      <a:pPr marL="0" marR="0">
                        <a:spcBef>
                          <a:spcPts val="0"/>
                        </a:spcBef>
                        <a:spcAft>
                          <a:spcPts val="0"/>
                        </a:spcAft>
                      </a:pPr>
                      <a:r>
                        <a:rPr lang="en-US" sz="1600" dirty="0">
                          <a:effectLst/>
                        </a:rPr>
                        <a:t>Location: Virginia</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br>
                        <a:rPr lang="en-US" sz="1200" u="none" strike="noStrike" dirty="0">
                          <a:effectLst/>
                          <a:hlinkClick r:id="rId2"/>
                        </a:rPr>
                      </a:br>
                      <a:endPar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spcBef>
                          <a:spcPts val="0"/>
                        </a:spcBef>
                        <a:spcAft>
                          <a:spcPts val="0"/>
                        </a:spcAft>
                      </a:pPr>
                      <a:r>
                        <a:rPr lang="en-US" sz="1600">
                          <a:effectLst/>
                        </a:rPr>
                        <a:t>Total</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spcBef>
                          <a:spcPts val="0"/>
                        </a:spcBef>
                        <a:spcAft>
                          <a:spcPts val="0"/>
                        </a:spcAft>
                      </a:pPr>
                      <a:r>
                        <a:rPr lang="en-US" sz="1600">
                          <a:effectLst/>
                        </a:rPr>
                        <a:t>Female</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spcBef>
                          <a:spcPts val="0"/>
                        </a:spcBef>
                        <a:spcAft>
                          <a:spcPts val="0"/>
                        </a:spcAft>
                      </a:pPr>
                      <a:r>
                        <a:rPr lang="en-US" sz="1600">
                          <a:effectLst/>
                        </a:rPr>
                        <a:t>Male</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3364260335"/>
                  </a:ext>
                </a:extLst>
              </a:tr>
              <a:tr h="1011318">
                <a:tc vMerge="1">
                  <a:txBody>
                    <a:bodyPr/>
                    <a:lstStyle/>
                    <a:p>
                      <a:pPr marL="0" marR="0">
                        <a:spcBef>
                          <a:spcPts val="0"/>
                        </a:spcBef>
                        <a:spcAft>
                          <a:spcPts val="0"/>
                        </a:spcAft>
                      </a:pPr>
                      <a:endPar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spcBef>
                          <a:spcPts val="0"/>
                        </a:spcBef>
                        <a:spcAft>
                          <a:spcPts val="0"/>
                        </a:spcAft>
                      </a:pPr>
                      <a:r>
                        <a:rPr lang="en-US" sz="1600">
                          <a:effectLst/>
                        </a:rPr>
                        <a:t>59.4 (54.3–64.2)</a:t>
                      </a:r>
                      <a:br>
                        <a:rPr lang="en-US" sz="1600">
                          <a:effectLst/>
                        </a:rPr>
                      </a:br>
                      <a:r>
                        <a:rPr lang="en-US" sz="1600">
                          <a:effectLst/>
                        </a:rPr>
                        <a:t>2,047</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spcBef>
                          <a:spcPts val="0"/>
                        </a:spcBef>
                        <a:spcAft>
                          <a:spcPts val="0"/>
                        </a:spcAft>
                      </a:pPr>
                      <a:r>
                        <a:rPr lang="en-US" sz="1600">
                          <a:effectLst/>
                        </a:rPr>
                        <a:t>57.0 (51.4–62.4)</a:t>
                      </a:r>
                      <a:br>
                        <a:rPr lang="en-US" sz="1600">
                          <a:effectLst/>
                        </a:rPr>
                      </a:br>
                      <a:r>
                        <a:rPr lang="en-US" sz="1600">
                          <a:effectLst/>
                        </a:rPr>
                        <a:t>1,004</a:t>
                      </a:r>
                      <a:endParaRPr lang="en-US" sz="16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a:spcBef>
                          <a:spcPts val="0"/>
                        </a:spcBef>
                        <a:spcAft>
                          <a:spcPts val="0"/>
                        </a:spcAft>
                      </a:pPr>
                      <a:r>
                        <a:rPr lang="en-US" sz="1600" dirty="0">
                          <a:effectLst/>
                        </a:rPr>
                        <a:t>61.7 (56.2–67.0)</a:t>
                      </a:r>
                      <a:br>
                        <a:rPr lang="en-US" sz="1600" dirty="0">
                          <a:effectLst/>
                        </a:rPr>
                      </a:br>
                      <a:r>
                        <a:rPr lang="en-US" sz="1600" dirty="0">
                          <a:effectLst/>
                        </a:rPr>
                        <a:t>1,034</a:t>
                      </a:r>
                      <a:endParaRPr lang="en-US" sz="16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3427675085"/>
                  </a:ext>
                </a:extLst>
              </a:tr>
            </a:tbl>
          </a:graphicData>
        </a:graphic>
      </p:graphicFrame>
      <p:pic>
        <p:nvPicPr>
          <p:cNvPr id="1027" name="Picture 3" descr="Sort">
            <a:extLst>
              <a:ext uri="{FF2B5EF4-FFF2-40B4-BE49-F238E27FC236}">
                <a16:creationId xmlns:a16="http://schemas.microsoft.com/office/drawing/2014/main" id="{B1C60BB6-4B12-41FA-A54F-CF765861B7C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76789" y="3341128"/>
            <a:ext cx="561843" cy="2282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rt">
            <a:extLst>
              <a:ext uri="{FF2B5EF4-FFF2-40B4-BE49-F238E27FC236}">
                <a16:creationId xmlns:a16="http://schemas.microsoft.com/office/drawing/2014/main" id="{25EF3CC9-EA72-43C6-B1F6-7C0546C111A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76789" y="3341128"/>
            <a:ext cx="561843" cy="22824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Sort">
            <a:extLst>
              <a:ext uri="{FF2B5EF4-FFF2-40B4-BE49-F238E27FC236}">
                <a16:creationId xmlns:a16="http://schemas.microsoft.com/office/drawing/2014/main" id="{12ABF2A8-0BB5-455B-9E6C-F0571C8BCAC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76789" y="3341128"/>
            <a:ext cx="561843" cy="22824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230F7760-C589-4BE4-8E55-87F78D2882D2}"/>
              </a:ext>
            </a:extLst>
          </p:cNvPr>
          <p:cNvSpPr>
            <a:spLocks noGrp="1"/>
          </p:cNvSpPr>
          <p:nvPr>
            <p:ph type="ftr" sz="quarter" idx="11"/>
          </p:nvPr>
        </p:nvSpPr>
        <p:spPr/>
        <p:txBody>
          <a:bodyPr/>
          <a:lstStyle/>
          <a:p>
            <a:r>
              <a:rPr lang="en-US"/>
              <a:t>Health Smart Virginia-Bicycle safety-Mary Connolly</a:t>
            </a:r>
            <a:endParaRPr lang="en-US" dirty="0"/>
          </a:p>
        </p:txBody>
      </p:sp>
      <p:sp>
        <p:nvSpPr>
          <p:cNvPr id="8" name="TextBox 7">
            <a:extLst>
              <a:ext uri="{FF2B5EF4-FFF2-40B4-BE49-F238E27FC236}">
                <a16:creationId xmlns:a16="http://schemas.microsoft.com/office/drawing/2014/main" id="{47A266DA-404A-467B-B518-D4B9B04955D2}"/>
              </a:ext>
            </a:extLst>
          </p:cNvPr>
          <p:cNvSpPr txBox="1"/>
          <p:nvPr/>
        </p:nvSpPr>
        <p:spPr>
          <a:xfrm>
            <a:off x="2061147" y="6105200"/>
            <a:ext cx="7899816" cy="600164"/>
          </a:xfrm>
          <a:prstGeom prst="rect">
            <a:avLst/>
          </a:prstGeom>
          <a:noFill/>
        </p:spPr>
        <p:txBody>
          <a:bodyPr wrap="square" rtlCol="0">
            <a:spAutoFit/>
          </a:bodyPr>
          <a:lstStyle/>
          <a:p>
            <a:r>
              <a:rPr lang="en-US" sz="1100" u="sng" dirty="0">
                <a:hlinkClick r:id="rId5"/>
              </a:rPr>
              <a:t>https://nccd.cdc.gov/youthonline/App/Results.aspx?TT=B&amp;OUT=0&amp;SID=MS&amp;QID=M6&amp;LID=LL&amp;YID=RY&amp;LID2=&amp;YID2=&amp;COL=&amp;ROW1=&amp;ROW2=&amp;HT=&amp;LCT=&amp;FS=&amp;FR=&amp;FG=&amp;FA=&amp;FI=&amp;FP=&amp;FSL=&amp;FRL=&amp;FGL=&amp;FAL=&amp;FIL=&amp;FPL=&amp;PV=&amp;TST=&amp;C1=&amp;C2=&amp;QP=&amp;DP=&amp;VA=CI&amp;CS=Y&amp;SYID=&amp;EYID=&amp;SC=&amp;SO</a:t>
            </a:r>
            <a:r>
              <a:rPr lang="en-US" sz="1100" dirty="0"/>
              <a:t>=</a:t>
            </a:r>
          </a:p>
        </p:txBody>
      </p:sp>
    </p:spTree>
    <p:extLst>
      <p:ext uri="{BB962C8B-B14F-4D97-AF65-F5344CB8AC3E}">
        <p14:creationId xmlns:p14="http://schemas.microsoft.com/office/powerpoint/2010/main" val="69274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C95812AD-908F-4D08-BE33-2BF97DC8755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330" r="2" b="2"/>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2" name="Title 1">
            <a:extLst>
              <a:ext uri="{FF2B5EF4-FFF2-40B4-BE49-F238E27FC236}">
                <a16:creationId xmlns:a16="http://schemas.microsoft.com/office/drawing/2014/main" id="{C69F19A5-1A44-46D3-B1F0-83F76808D3DC}"/>
              </a:ext>
            </a:extLst>
          </p:cNvPr>
          <p:cNvSpPr>
            <a:spLocks noGrp="1"/>
          </p:cNvSpPr>
          <p:nvPr>
            <p:ph type="title"/>
          </p:nvPr>
        </p:nvSpPr>
        <p:spPr>
          <a:xfrm>
            <a:off x="648930" y="629266"/>
            <a:ext cx="9252154" cy="1223983"/>
          </a:xfrm>
        </p:spPr>
        <p:txBody>
          <a:bodyPr>
            <a:normAutofit/>
          </a:bodyPr>
          <a:lstStyle/>
          <a:p>
            <a:pPr>
              <a:lnSpc>
                <a:spcPct val="90000"/>
              </a:lnSpc>
            </a:pPr>
            <a:r>
              <a:rPr lang="en-US" sz="3900"/>
              <a:t>Why we need to learn about bicycle safety</a:t>
            </a:r>
          </a:p>
        </p:txBody>
      </p:sp>
      <p:sp>
        <p:nvSpPr>
          <p:cNvPr id="3" name="Content Placeholder 2">
            <a:extLst>
              <a:ext uri="{FF2B5EF4-FFF2-40B4-BE49-F238E27FC236}">
                <a16:creationId xmlns:a16="http://schemas.microsoft.com/office/drawing/2014/main" id="{3D35B637-7493-4527-AC50-773AD0E2F275}"/>
              </a:ext>
            </a:extLst>
          </p:cNvPr>
          <p:cNvSpPr>
            <a:spLocks noGrp="1"/>
          </p:cNvSpPr>
          <p:nvPr>
            <p:ph idx="1"/>
          </p:nvPr>
        </p:nvSpPr>
        <p:spPr>
          <a:xfrm>
            <a:off x="6750752" y="2052214"/>
            <a:ext cx="4338409" cy="4196185"/>
          </a:xfrm>
        </p:spPr>
        <p:txBody>
          <a:bodyPr>
            <a:normAutofit/>
          </a:bodyPr>
          <a:lstStyle/>
          <a:p>
            <a:pPr lvl="1">
              <a:lnSpc>
                <a:spcPct val="90000"/>
              </a:lnSpc>
            </a:pPr>
            <a:r>
              <a:rPr lang="en-US" sz="1400"/>
              <a:t>Children (5-14 years) and adolescents (15-19 years) have the highest rates of nonfatal bicycle-related injuries, accounting for more than one-third of all bicycle-related injuries seen in U.S. emergency departments.</a:t>
            </a:r>
            <a:r>
              <a:rPr lang="en-US" sz="1400" baseline="30000"/>
              <a:t>3 </a:t>
            </a:r>
            <a:r>
              <a:rPr lang="en-US" sz="1400"/>
              <a:t> </a:t>
            </a:r>
            <a:r>
              <a:rPr lang="en-US" sz="1400" u="sng" dirty="0">
                <a:hlinkClick r:id="rId5"/>
              </a:rPr>
              <a:t>https://www.cdc.gov/motorvehiclesafety/bicycle/index.html</a:t>
            </a:r>
            <a:endParaRPr lang="en-US" sz="1400" u="sng"/>
          </a:p>
          <a:p>
            <a:pPr lvl="1">
              <a:lnSpc>
                <a:spcPct val="90000"/>
              </a:lnSpc>
            </a:pPr>
            <a:endParaRPr lang="en-US" sz="1400" u="sng"/>
          </a:p>
          <a:p>
            <a:pPr lvl="1">
              <a:lnSpc>
                <a:spcPct val="90000"/>
              </a:lnSpc>
            </a:pPr>
            <a:endParaRPr lang="en-US" sz="1400"/>
          </a:p>
          <a:p>
            <a:pPr lvl="1">
              <a:lnSpc>
                <a:spcPct val="90000"/>
              </a:lnSpc>
            </a:pPr>
            <a:r>
              <a:rPr lang="en-US" sz="1400"/>
              <a:t>Bicycle helmets reduce the risk of head and brain injuries in the event of a crash.</a:t>
            </a:r>
            <a:r>
              <a:rPr lang="en-US" sz="1400" baseline="30000"/>
              <a:t>5</a:t>
            </a:r>
            <a:r>
              <a:rPr lang="en-US" sz="1400"/>
              <a:t> All bicyclists, regardless of age, can help protect themselves by wearing properly fitted bicycle helmets every time they ride. </a:t>
            </a:r>
            <a:r>
              <a:rPr lang="en-US" sz="1400" u="sng">
                <a:hlinkClick r:id="rId5"/>
              </a:rPr>
              <a:t>https://www.cdc.gov/motorvehiclesafety/bicycle/index.html</a:t>
            </a:r>
            <a:endParaRPr lang="en-US" sz="1400" b="1"/>
          </a:p>
          <a:p>
            <a:pPr>
              <a:lnSpc>
                <a:spcPct val="90000"/>
              </a:lnSpc>
            </a:pPr>
            <a:endParaRPr lang="en-US" sz="1400"/>
          </a:p>
        </p:txBody>
      </p:sp>
      <p:sp>
        <p:nvSpPr>
          <p:cNvPr id="4" name="Footer Placeholder 3">
            <a:extLst>
              <a:ext uri="{FF2B5EF4-FFF2-40B4-BE49-F238E27FC236}">
                <a16:creationId xmlns:a16="http://schemas.microsoft.com/office/drawing/2014/main" id="{3898B964-A4B9-4C84-A4A2-169E53E7F18F}"/>
              </a:ext>
            </a:extLst>
          </p:cNvPr>
          <p:cNvSpPr>
            <a:spLocks noGrp="1"/>
          </p:cNvSpPr>
          <p:nvPr>
            <p:ph type="ftr" sz="quarter" idx="11"/>
          </p:nvPr>
        </p:nvSpPr>
        <p:spPr>
          <a:xfrm>
            <a:off x="636915" y="6355080"/>
            <a:ext cx="3859795" cy="304801"/>
          </a:xfrm>
        </p:spPr>
        <p:txBody>
          <a:bodyPr>
            <a:normAutofit/>
          </a:bodyPr>
          <a:lstStyle/>
          <a:p>
            <a:pPr>
              <a:spcAft>
                <a:spcPts val="600"/>
              </a:spcAft>
            </a:pPr>
            <a:r>
              <a:rPr lang="en-US"/>
              <a:t>Health Smart Virginia-Bicycle safety-Mary Connolly</a:t>
            </a:r>
          </a:p>
        </p:txBody>
      </p:sp>
      <p:sp>
        <p:nvSpPr>
          <p:cNvPr id="7" name="TextBox 6">
            <a:extLst>
              <a:ext uri="{FF2B5EF4-FFF2-40B4-BE49-F238E27FC236}">
                <a16:creationId xmlns:a16="http://schemas.microsoft.com/office/drawing/2014/main" id="{A413E994-9446-40B8-9660-561BEA48329C}"/>
              </a:ext>
            </a:extLst>
          </p:cNvPr>
          <p:cNvSpPr txBox="1"/>
          <p:nvPr/>
        </p:nvSpPr>
        <p:spPr>
          <a:xfrm>
            <a:off x="3397574" y="6048343"/>
            <a:ext cx="270298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michaelnewnham.com/?p=1331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d/4.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78593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AF07-ADD4-4DBB-BD7E-08318B515A7E}"/>
              </a:ext>
            </a:extLst>
          </p:cNvPr>
          <p:cNvSpPr>
            <a:spLocks noGrp="1"/>
          </p:cNvSpPr>
          <p:nvPr>
            <p:ph type="title"/>
          </p:nvPr>
        </p:nvSpPr>
        <p:spPr/>
        <p:txBody>
          <a:bodyPr/>
          <a:lstStyle/>
          <a:p>
            <a:pPr algn="ctr"/>
            <a:r>
              <a:rPr lang="en-US" dirty="0"/>
              <a:t>Why do these helmets fit improperly?</a:t>
            </a:r>
          </a:p>
        </p:txBody>
      </p:sp>
      <p:sp>
        <p:nvSpPr>
          <p:cNvPr id="4" name="Footer Placeholder 3">
            <a:extLst>
              <a:ext uri="{FF2B5EF4-FFF2-40B4-BE49-F238E27FC236}">
                <a16:creationId xmlns:a16="http://schemas.microsoft.com/office/drawing/2014/main" id="{CDC14D13-97B2-4192-9514-7FCD91CC19C3}"/>
              </a:ext>
            </a:extLst>
          </p:cNvPr>
          <p:cNvSpPr>
            <a:spLocks noGrp="1"/>
          </p:cNvSpPr>
          <p:nvPr>
            <p:ph type="ftr" sz="quarter" idx="11"/>
          </p:nvPr>
        </p:nvSpPr>
        <p:spPr/>
        <p:txBody>
          <a:bodyPr/>
          <a:lstStyle/>
          <a:p>
            <a:r>
              <a:rPr lang="en-US"/>
              <a:t>Health Smart Virginia-Bicycle safety-Mary Connolly</a:t>
            </a:r>
            <a:endParaRPr lang="en-US" dirty="0"/>
          </a:p>
        </p:txBody>
      </p:sp>
      <p:pic>
        <p:nvPicPr>
          <p:cNvPr id="5" name="Content Placeholder 4">
            <a:extLst>
              <a:ext uri="{FF2B5EF4-FFF2-40B4-BE49-F238E27FC236}">
                <a16:creationId xmlns:a16="http://schemas.microsoft.com/office/drawing/2014/main" id="{DB9DD630-A73B-47FF-B56F-E613400C68E7}"/>
              </a:ext>
            </a:extLst>
          </p:cNvPr>
          <p:cNvPicPr>
            <a:picLocks noGrp="1"/>
          </p:cNvPicPr>
          <p:nvPr>
            <p:ph idx="1"/>
          </p:nvPr>
        </p:nvPicPr>
        <p:blipFill>
          <a:blip r:embed="rId2">
            <a:extLst>
              <a:ext uri="{837473B0-CC2E-450A-ABE3-18F120FF3D39}">
                <a1611:picAttrSrcUrl xmlns:a1611="http://schemas.microsoft.com/office/drawing/2016/11/main" r:id="rId3"/>
              </a:ext>
            </a:extLst>
          </a:blip>
          <a:stretch>
            <a:fillRect/>
          </a:stretch>
        </p:blipFill>
        <p:spPr>
          <a:xfrm>
            <a:off x="1432875" y="1967124"/>
            <a:ext cx="8163612" cy="4438158"/>
          </a:xfrm>
          <a:prstGeom prst="rect">
            <a:avLst/>
          </a:prstGeom>
        </p:spPr>
      </p:pic>
    </p:spTree>
    <p:extLst>
      <p:ext uri="{BB962C8B-B14F-4D97-AF65-F5344CB8AC3E}">
        <p14:creationId xmlns:p14="http://schemas.microsoft.com/office/powerpoint/2010/main" val="286820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A55F-5A5C-4EC6-86E3-DFCDC122FE4C}"/>
              </a:ext>
            </a:extLst>
          </p:cNvPr>
          <p:cNvSpPr>
            <a:spLocks noGrp="1"/>
          </p:cNvSpPr>
          <p:nvPr>
            <p:ph type="title"/>
          </p:nvPr>
        </p:nvSpPr>
        <p:spPr/>
        <p:txBody>
          <a:bodyPr/>
          <a:lstStyle/>
          <a:p>
            <a:r>
              <a:rPr lang="en-US" dirty="0"/>
              <a:t>Fitting your Bike Helmet</a:t>
            </a:r>
          </a:p>
        </p:txBody>
      </p:sp>
      <p:sp>
        <p:nvSpPr>
          <p:cNvPr id="4" name="Footer Placeholder 3">
            <a:extLst>
              <a:ext uri="{FF2B5EF4-FFF2-40B4-BE49-F238E27FC236}">
                <a16:creationId xmlns:a16="http://schemas.microsoft.com/office/drawing/2014/main" id="{C79CACCF-20BA-4BBF-ABE4-62B6FE854BD1}"/>
              </a:ext>
            </a:extLst>
          </p:cNvPr>
          <p:cNvSpPr>
            <a:spLocks noGrp="1"/>
          </p:cNvSpPr>
          <p:nvPr>
            <p:ph type="ftr" sz="quarter" idx="11"/>
          </p:nvPr>
        </p:nvSpPr>
        <p:spPr/>
        <p:txBody>
          <a:bodyPr/>
          <a:lstStyle/>
          <a:p>
            <a:r>
              <a:rPr lang="en-US"/>
              <a:t>Health Smart Virginia-Bicycle safety-Mary Connolly</a:t>
            </a:r>
            <a:endParaRPr lang="en-US" dirty="0"/>
          </a:p>
        </p:txBody>
      </p:sp>
      <p:pic>
        <p:nvPicPr>
          <p:cNvPr id="5" name="Content Placeholder 4">
            <a:extLst>
              <a:ext uri="{FF2B5EF4-FFF2-40B4-BE49-F238E27FC236}">
                <a16:creationId xmlns:a16="http://schemas.microsoft.com/office/drawing/2014/main" id="{C2CA9D8A-9FBB-4DF0-AE0C-9B306747AB4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9443" y="1187777"/>
            <a:ext cx="5194169" cy="4741683"/>
          </a:xfrm>
          <a:prstGeom prst="rect">
            <a:avLst/>
          </a:prstGeom>
          <a:noFill/>
          <a:ln>
            <a:noFill/>
          </a:ln>
        </p:spPr>
      </p:pic>
      <p:sp>
        <p:nvSpPr>
          <p:cNvPr id="6" name="TextBox 5">
            <a:extLst>
              <a:ext uri="{FF2B5EF4-FFF2-40B4-BE49-F238E27FC236}">
                <a16:creationId xmlns:a16="http://schemas.microsoft.com/office/drawing/2014/main" id="{E84C09C9-71E1-4942-9D59-9DB266E6D729}"/>
              </a:ext>
            </a:extLst>
          </p:cNvPr>
          <p:cNvSpPr txBox="1"/>
          <p:nvPr/>
        </p:nvSpPr>
        <p:spPr>
          <a:xfrm>
            <a:off x="1310326" y="6231118"/>
            <a:ext cx="9200561" cy="369332"/>
          </a:xfrm>
          <a:prstGeom prst="rect">
            <a:avLst/>
          </a:prstGeom>
          <a:noFill/>
        </p:spPr>
        <p:txBody>
          <a:bodyPr wrap="square" rtlCol="0">
            <a:spAutoFit/>
          </a:bodyPr>
          <a:lstStyle/>
          <a:p>
            <a:pPr algn="ctr"/>
            <a:r>
              <a:rPr lang="en-US" dirty="0"/>
              <a:t>nhtsa.gov/</a:t>
            </a:r>
            <a:r>
              <a:rPr lang="en-US" dirty="0" err="1"/>
              <a:t>staticfiles</a:t>
            </a:r>
            <a:r>
              <a:rPr lang="en-US" dirty="0"/>
              <a:t>/</a:t>
            </a:r>
            <a:r>
              <a:rPr lang="en-US" dirty="0" err="1"/>
              <a:t>nti</a:t>
            </a:r>
            <a:r>
              <a:rPr lang="en-US" dirty="0"/>
              <a:t>/</a:t>
            </a:r>
            <a:r>
              <a:rPr lang="en-US" b="1" dirty="0"/>
              <a:t>bicycle</a:t>
            </a:r>
            <a:r>
              <a:rPr lang="en-US" dirty="0"/>
              <a:t>s/pdf/8019_</a:t>
            </a:r>
            <a:r>
              <a:rPr lang="en-US" b="1" dirty="0"/>
              <a:t>Fitting</a:t>
            </a:r>
            <a:r>
              <a:rPr lang="en-US" dirty="0"/>
              <a:t>-A-</a:t>
            </a:r>
            <a:r>
              <a:rPr lang="en-US" b="1" dirty="0"/>
              <a:t>Helmet</a:t>
            </a:r>
            <a:r>
              <a:rPr lang="en-US" dirty="0"/>
              <a:t>.pdf</a:t>
            </a:r>
          </a:p>
        </p:txBody>
      </p:sp>
    </p:spTree>
    <p:extLst>
      <p:ext uri="{BB962C8B-B14F-4D97-AF65-F5344CB8AC3E}">
        <p14:creationId xmlns:p14="http://schemas.microsoft.com/office/powerpoint/2010/main" val="86653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27FDD4-8FD1-4421-8E07-E6270EF644D5}"/>
              </a:ext>
            </a:extLst>
          </p:cNvPr>
          <p:cNvPicPr/>
          <p:nvPr/>
        </p:nvPicPr>
        <p:blipFill rotWithShape="1">
          <a:blip r:embed="rId3"/>
          <a:srcRect l="3152" r="12497" b="-1"/>
          <a:stretch/>
        </p:blipFill>
        <p:spPr>
          <a:xfrm>
            <a:off x="648930" y="2052213"/>
            <a:ext cx="3991900" cy="4196185"/>
          </a:xfrm>
          <a:prstGeom prst="rect">
            <a:avLst/>
          </a:prstGeom>
          <a:effectLst>
            <a:outerShdw blurRad="50800" dist="38100" dir="5400000" algn="t" rotWithShape="0">
              <a:prstClr val="black">
                <a:alpha val="43000"/>
              </a:prstClr>
            </a:outerShdw>
          </a:effectLst>
        </p:spPr>
      </p:pic>
      <p:sp>
        <p:nvSpPr>
          <p:cNvPr id="2" name="Title 1">
            <a:extLst>
              <a:ext uri="{FF2B5EF4-FFF2-40B4-BE49-F238E27FC236}">
                <a16:creationId xmlns:a16="http://schemas.microsoft.com/office/drawing/2014/main" id="{43ABCBAB-4EC2-43BC-9B00-27AFEE720034}"/>
              </a:ext>
            </a:extLst>
          </p:cNvPr>
          <p:cNvSpPr>
            <a:spLocks noGrp="1"/>
          </p:cNvSpPr>
          <p:nvPr>
            <p:ph type="title"/>
          </p:nvPr>
        </p:nvSpPr>
        <p:spPr>
          <a:xfrm>
            <a:off x="648930" y="629266"/>
            <a:ext cx="9252154" cy="1223983"/>
          </a:xfrm>
        </p:spPr>
        <p:txBody>
          <a:bodyPr>
            <a:normAutofit/>
          </a:bodyPr>
          <a:lstStyle/>
          <a:p>
            <a:r>
              <a:rPr lang="en-US" dirty="0"/>
              <a:t>Practice Prompt</a:t>
            </a:r>
          </a:p>
        </p:txBody>
      </p:sp>
      <p:sp>
        <p:nvSpPr>
          <p:cNvPr id="3" name="Content Placeholder 2">
            <a:extLst>
              <a:ext uri="{FF2B5EF4-FFF2-40B4-BE49-F238E27FC236}">
                <a16:creationId xmlns:a16="http://schemas.microsoft.com/office/drawing/2014/main" id="{1726F180-E414-40D7-AF82-5FFA9A0CE28C}"/>
              </a:ext>
            </a:extLst>
          </p:cNvPr>
          <p:cNvSpPr>
            <a:spLocks noGrp="1"/>
          </p:cNvSpPr>
          <p:nvPr>
            <p:ph idx="1"/>
          </p:nvPr>
        </p:nvSpPr>
        <p:spPr>
          <a:xfrm>
            <a:off x="5307290" y="1112363"/>
            <a:ext cx="6391373" cy="5467546"/>
          </a:xfrm>
        </p:spPr>
        <p:txBody>
          <a:bodyPr>
            <a:normAutofit fontScale="92500" lnSpcReduction="10000"/>
          </a:bodyPr>
          <a:lstStyle/>
          <a:p>
            <a:pPr>
              <a:lnSpc>
                <a:spcPct val="90000"/>
              </a:lnSpc>
            </a:pPr>
            <a:r>
              <a:rPr lang="en-US" sz="1600" dirty="0"/>
              <a:t>Jeremy and Jack have been best friends since 6</a:t>
            </a:r>
            <a:r>
              <a:rPr lang="en-US" sz="1600" baseline="30000" dirty="0"/>
              <a:t>th</a:t>
            </a:r>
            <a:r>
              <a:rPr lang="en-US" sz="1600" dirty="0"/>
              <a:t> grade. Both boys want to try out for the soccer team but know they need to increase their endurance, so they decided that they would bike to and from school to get ready for the soccer team tryouts.</a:t>
            </a:r>
          </a:p>
          <a:p>
            <a:pPr>
              <a:lnSpc>
                <a:spcPct val="90000"/>
              </a:lnSpc>
            </a:pPr>
            <a:r>
              <a:rPr lang="en-US" sz="1600" dirty="0"/>
              <a:t> </a:t>
            </a:r>
          </a:p>
          <a:p>
            <a:pPr>
              <a:lnSpc>
                <a:spcPct val="90000"/>
              </a:lnSpc>
            </a:pPr>
            <a:r>
              <a:rPr lang="en-US" sz="1600" dirty="0"/>
              <a:t>Jeremy has a “cool” helmet and always follows the rules of the road. His parents have taught him how to be safe when biking. Jack doesn’t wear a helmet or when he does, he wears it on the back of the head and sometimes doesn’t click the strap.  </a:t>
            </a:r>
          </a:p>
          <a:p>
            <a:pPr>
              <a:lnSpc>
                <a:spcPct val="90000"/>
              </a:lnSpc>
            </a:pPr>
            <a:r>
              <a:rPr lang="en-US" sz="1600" dirty="0"/>
              <a:t> </a:t>
            </a:r>
          </a:p>
          <a:p>
            <a:pPr>
              <a:lnSpc>
                <a:spcPct val="90000"/>
              </a:lnSpc>
            </a:pPr>
            <a:r>
              <a:rPr lang="en-US" sz="1600" dirty="0"/>
              <a:t>Jack rode to Jeremy’s house to show him his bike. His helmet was clipped to the handle bars. Jeremy asked about his helmet and Jack told him he didn’t plan on wearing it because it was uncomfortable. Jeremy reminded Jack of the boy in their class that had a brain injury because he had a bike accident and didn’t wear a helmet. Jack wasn’t convinced and told Jeremy he would be careful.</a:t>
            </a:r>
          </a:p>
          <a:p>
            <a:pPr>
              <a:lnSpc>
                <a:spcPct val="90000"/>
              </a:lnSpc>
            </a:pPr>
            <a:r>
              <a:rPr lang="en-US" sz="1600" dirty="0"/>
              <a:t> </a:t>
            </a:r>
          </a:p>
          <a:p>
            <a:pPr>
              <a:lnSpc>
                <a:spcPct val="90000"/>
              </a:lnSpc>
            </a:pPr>
            <a:r>
              <a:rPr lang="en-US" sz="1600" dirty="0"/>
              <a:t>Knowing how his parents felt about bicycle safety, Jeremy told Jack he couldn’t ride with him if he didn’t wear his helmet. He offered to try and fit his helmet so it would keep him safe and be comfortable.</a:t>
            </a:r>
          </a:p>
          <a:p>
            <a:pPr>
              <a:lnSpc>
                <a:spcPct val="90000"/>
              </a:lnSpc>
            </a:pPr>
            <a:endParaRPr lang="en-US" sz="1100" dirty="0"/>
          </a:p>
        </p:txBody>
      </p:sp>
      <p:sp>
        <p:nvSpPr>
          <p:cNvPr id="4" name="Footer Placeholder 3">
            <a:extLst>
              <a:ext uri="{FF2B5EF4-FFF2-40B4-BE49-F238E27FC236}">
                <a16:creationId xmlns:a16="http://schemas.microsoft.com/office/drawing/2014/main" id="{250A008F-8312-4A6D-A1A7-55E71E694CA5}"/>
              </a:ext>
            </a:extLst>
          </p:cNvPr>
          <p:cNvSpPr>
            <a:spLocks noGrp="1"/>
          </p:cNvSpPr>
          <p:nvPr>
            <p:ph type="ftr" sz="quarter" idx="11"/>
          </p:nvPr>
        </p:nvSpPr>
        <p:spPr>
          <a:xfrm>
            <a:off x="636915" y="6355080"/>
            <a:ext cx="3859795" cy="304801"/>
          </a:xfrm>
        </p:spPr>
        <p:txBody>
          <a:bodyPr>
            <a:normAutofit/>
          </a:bodyPr>
          <a:lstStyle/>
          <a:p>
            <a:pPr>
              <a:spcAft>
                <a:spcPts val="600"/>
              </a:spcAft>
            </a:pPr>
            <a:r>
              <a:rPr lang="en-US"/>
              <a:t>Health Smart Virginia-Bicycle safety-Mary Connolly</a:t>
            </a:r>
          </a:p>
        </p:txBody>
      </p:sp>
    </p:spTree>
    <p:extLst>
      <p:ext uri="{BB962C8B-B14F-4D97-AF65-F5344CB8AC3E}">
        <p14:creationId xmlns:p14="http://schemas.microsoft.com/office/powerpoint/2010/main" val="341538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2"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Rectangle 13">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Picture 5" descr="A close up of text on a black background&#10;&#10;Description generated with high confidence">
            <a:extLst>
              <a:ext uri="{FF2B5EF4-FFF2-40B4-BE49-F238E27FC236}">
                <a16:creationId xmlns:a16="http://schemas.microsoft.com/office/drawing/2014/main" id="{BF748C34-4B99-4F35-B942-D75C32F43D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33543" y="647698"/>
            <a:ext cx="5370787" cy="5562601"/>
          </a:xfrm>
          <a:prstGeom prst="rect">
            <a:avLst/>
          </a:prstGeom>
          <a:effectLst/>
        </p:spPr>
      </p:pic>
      <p:sp>
        <p:nvSpPr>
          <p:cNvPr id="18" name="Rectangle 17">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E76780-AB59-4860-A441-FF367B6A771A}"/>
              </a:ext>
            </a:extLst>
          </p:cNvPr>
          <p:cNvSpPr>
            <a:spLocks noGrp="1"/>
          </p:cNvSpPr>
          <p:nvPr>
            <p:ph type="title"/>
          </p:nvPr>
        </p:nvSpPr>
        <p:spPr>
          <a:xfrm>
            <a:off x="648931" y="629266"/>
            <a:ext cx="4166510" cy="1622321"/>
          </a:xfrm>
        </p:spPr>
        <p:txBody>
          <a:bodyPr>
            <a:normAutofit/>
          </a:bodyPr>
          <a:lstStyle/>
          <a:p>
            <a:r>
              <a:rPr lang="en-US" dirty="0"/>
              <a:t>Your Challenge</a:t>
            </a:r>
          </a:p>
        </p:txBody>
      </p:sp>
      <p:sp>
        <p:nvSpPr>
          <p:cNvPr id="3" name="Content Placeholder 2">
            <a:extLst>
              <a:ext uri="{FF2B5EF4-FFF2-40B4-BE49-F238E27FC236}">
                <a16:creationId xmlns:a16="http://schemas.microsoft.com/office/drawing/2014/main" id="{2494C1D8-04CD-46A9-A054-27451DB6B903}"/>
              </a:ext>
            </a:extLst>
          </p:cNvPr>
          <p:cNvSpPr>
            <a:spLocks noGrp="1"/>
          </p:cNvSpPr>
          <p:nvPr>
            <p:ph idx="1"/>
          </p:nvPr>
        </p:nvSpPr>
        <p:spPr>
          <a:xfrm>
            <a:off x="648931" y="2438400"/>
            <a:ext cx="4166509" cy="3785419"/>
          </a:xfrm>
        </p:spPr>
        <p:txBody>
          <a:bodyPr>
            <a:normAutofit/>
          </a:bodyPr>
          <a:lstStyle/>
          <a:p>
            <a:pPr>
              <a:lnSpc>
                <a:spcPct val="90000"/>
              </a:lnSpc>
            </a:pPr>
            <a:r>
              <a:rPr lang="en-US" sz="1600" dirty="0"/>
              <a:t>Your challenge is to help Jeremy properly fit Jack’s helmet so they can ride to school.</a:t>
            </a:r>
          </a:p>
          <a:p>
            <a:pPr>
              <a:lnSpc>
                <a:spcPct val="90000"/>
              </a:lnSpc>
            </a:pPr>
            <a:endParaRPr lang="en-US" sz="1600" dirty="0"/>
          </a:p>
          <a:p>
            <a:pPr lvl="0">
              <a:lnSpc>
                <a:spcPct val="90000"/>
              </a:lnSpc>
            </a:pPr>
            <a:r>
              <a:rPr lang="en-US" sz="1600" dirty="0"/>
              <a:t>Use the step by step directions to properly fit the helmet. Check off progress on the </a:t>
            </a:r>
            <a:r>
              <a:rPr lang="en-US" sz="1600" b="1" dirty="0"/>
              <a:t>self-check handout. </a:t>
            </a:r>
            <a:endParaRPr lang="en-US" sz="1600" dirty="0"/>
          </a:p>
          <a:p>
            <a:pPr lvl="0">
              <a:lnSpc>
                <a:spcPct val="90000"/>
              </a:lnSpc>
            </a:pPr>
            <a:endParaRPr lang="en-US" sz="1600" dirty="0"/>
          </a:p>
          <a:p>
            <a:pPr lvl="0">
              <a:lnSpc>
                <a:spcPct val="90000"/>
              </a:lnSpc>
            </a:pPr>
            <a:r>
              <a:rPr lang="en-US" sz="1600" dirty="0"/>
              <a:t>If you need help, place your yellow card on your desk. If you understand what to do, place the green card on the desk. If you don’t know what to do, place the red card on the desk. (</a:t>
            </a:r>
            <a:r>
              <a:rPr lang="en-US" sz="1600" b="1" dirty="0"/>
              <a:t>Red, Yellow, Green cards</a:t>
            </a:r>
            <a:r>
              <a:rPr lang="en-US" sz="1600" dirty="0"/>
              <a:t>)</a:t>
            </a:r>
          </a:p>
          <a:p>
            <a:pPr>
              <a:lnSpc>
                <a:spcPct val="90000"/>
              </a:lnSpc>
            </a:pPr>
            <a:endParaRPr lang="en-US" sz="1600" dirty="0"/>
          </a:p>
        </p:txBody>
      </p:sp>
      <p:sp>
        <p:nvSpPr>
          <p:cNvPr id="4" name="Footer Placeholder 3">
            <a:extLst>
              <a:ext uri="{FF2B5EF4-FFF2-40B4-BE49-F238E27FC236}">
                <a16:creationId xmlns:a16="http://schemas.microsoft.com/office/drawing/2014/main" id="{A90CC84B-1611-4EA0-8652-F9C0CEEB3502}"/>
              </a:ext>
            </a:extLst>
          </p:cNvPr>
          <p:cNvSpPr>
            <a:spLocks noGrp="1"/>
          </p:cNvSpPr>
          <p:nvPr>
            <p:ph type="ftr" sz="quarter" idx="11"/>
          </p:nvPr>
        </p:nvSpPr>
        <p:spPr>
          <a:xfrm>
            <a:off x="636915" y="6355080"/>
            <a:ext cx="3859795" cy="304801"/>
          </a:xfrm>
        </p:spPr>
        <p:txBody>
          <a:bodyPr>
            <a:normAutofit/>
          </a:bodyPr>
          <a:lstStyle/>
          <a:p>
            <a:pPr>
              <a:spcAft>
                <a:spcPts val="600"/>
              </a:spcAft>
            </a:pPr>
            <a:r>
              <a:rPr lang="en-US"/>
              <a:t>Health Smart Virginia-Bicycle safety-Mary Connolly</a:t>
            </a:r>
          </a:p>
        </p:txBody>
      </p:sp>
      <p:sp>
        <p:nvSpPr>
          <p:cNvPr id="7" name="TextBox 6">
            <a:extLst>
              <a:ext uri="{FF2B5EF4-FFF2-40B4-BE49-F238E27FC236}">
                <a16:creationId xmlns:a16="http://schemas.microsoft.com/office/drawing/2014/main" id="{72FB59C0-14AB-4729-AD9A-EDB2A9A5C85B}"/>
              </a:ext>
            </a:extLst>
          </p:cNvPr>
          <p:cNvSpPr txBox="1"/>
          <p:nvPr/>
        </p:nvSpPr>
        <p:spPr>
          <a:xfrm>
            <a:off x="8964853" y="6010244"/>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flowerpower100.makes.org/thimble/NDE4MTg1MjE2/event-reporter_">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4.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47188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7D05-ED73-4946-92F6-75D1791C696E}"/>
              </a:ext>
            </a:extLst>
          </p:cNvPr>
          <p:cNvSpPr>
            <a:spLocks noGrp="1"/>
          </p:cNvSpPr>
          <p:nvPr>
            <p:ph type="title"/>
          </p:nvPr>
        </p:nvSpPr>
        <p:spPr/>
        <p:txBody>
          <a:bodyPr/>
          <a:lstStyle/>
          <a:p>
            <a:pPr algn="ctr"/>
            <a:r>
              <a:rPr lang="en-US" altLang="en-US" sz="3600" dirty="0">
                <a:solidFill>
                  <a:schemeClr val="tx1"/>
                </a:solidFill>
                <a:latin typeface="Comic Sans MS" panose="030F0702030302020204" pitchFamily="66" charset="0"/>
                <a:ea typeface="Cambria" panose="02040503050406030204" pitchFamily="18" charset="0"/>
                <a:cs typeface="Cambria" panose="02040503050406030204" pitchFamily="18" charset="0"/>
              </a:rPr>
              <a:t>Properly Fitting a Helmet Self Check</a:t>
            </a:r>
            <a:endParaRPr lang="en-US" dirty="0">
              <a:solidFill>
                <a:schemeClr val="tx1"/>
              </a:solidFill>
            </a:endParaRPr>
          </a:p>
        </p:txBody>
      </p:sp>
      <p:sp>
        <p:nvSpPr>
          <p:cNvPr id="4" name="Footer Placeholder 3">
            <a:extLst>
              <a:ext uri="{FF2B5EF4-FFF2-40B4-BE49-F238E27FC236}">
                <a16:creationId xmlns:a16="http://schemas.microsoft.com/office/drawing/2014/main" id="{160B7772-758D-4CD2-8F09-B7487EC7B0C4}"/>
              </a:ext>
            </a:extLst>
          </p:cNvPr>
          <p:cNvSpPr>
            <a:spLocks noGrp="1"/>
          </p:cNvSpPr>
          <p:nvPr>
            <p:ph type="ftr" sz="quarter" idx="11"/>
          </p:nvPr>
        </p:nvSpPr>
        <p:spPr/>
        <p:txBody>
          <a:bodyPr/>
          <a:lstStyle/>
          <a:p>
            <a:r>
              <a:rPr lang="en-US"/>
              <a:t>Health Smart Virginia-Bicycle safety-Mary Connolly</a:t>
            </a:r>
            <a:endParaRPr lang="en-US" dirty="0"/>
          </a:p>
        </p:txBody>
      </p:sp>
      <p:graphicFrame>
        <p:nvGraphicFramePr>
          <p:cNvPr id="14" name="Content Placeholder 13">
            <a:extLst>
              <a:ext uri="{FF2B5EF4-FFF2-40B4-BE49-F238E27FC236}">
                <a16:creationId xmlns:a16="http://schemas.microsoft.com/office/drawing/2014/main" id="{DA54F2F4-0472-4549-966E-FC392FD9DCFD}"/>
              </a:ext>
            </a:extLst>
          </p:cNvPr>
          <p:cNvGraphicFramePr>
            <a:graphicFrameLocks noGrp="1"/>
          </p:cNvGraphicFramePr>
          <p:nvPr>
            <p:ph idx="1"/>
            <p:extLst>
              <p:ext uri="{D42A27DB-BD31-4B8C-83A1-F6EECF244321}">
                <p14:modId xmlns:p14="http://schemas.microsoft.com/office/powerpoint/2010/main" val="3695134030"/>
              </p:ext>
            </p:extLst>
          </p:nvPr>
        </p:nvGraphicFramePr>
        <p:xfrm>
          <a:off x="209862" y="1169234"/>
          <a:ext cx="10519207" cy="5632230"/>
        </p:xfrm>
        <a:graphic>
          <a:graphicData uri="http://schemas.openxmlformats.org/drawingml/2006/table">
            <a:tbl>
              <a:tblPr firstRow="1" firstCol="1" bandRow="1">
                <a:tableStyleId>{5C22544A-7EE6-4342-B048-85BDC9FD1C3A}</a:tableStyleId>
              </a:tblPr>
              <a:tblGrid>
                <a:gridCol w="6453266">
                  <a:extLst>
                    <a:ext uri="{9D8B030D-6E8A-4147-A177-3AD203B41FA5}">
                      <a16:colId xmlns:a16="http://schemas.microsoft.com/office/drawing/2014/main" val="3410295535"/>
                    </a:ext>
                  </a:extLst>
                </a:gridCol>
                <a:gridCol w="1419307">
                  <a:extLst>
                    <a:ext uri="{9D8B030D-6E8A-4147-A177-3AD203B41FA5}">
                      <a16:colId xmlns:a16="http://schemas.microsoft.com/office/drawing/2014/main" val="4249069003"/>
                    </a:ext>
                  </a:extLst>
                </a:gridCol>
                <a:gridCol w="1347427">
                  <a:extLst>
                    <a:ext uri="{9D8B030D-6E8A-4147-A177-3AD203B41FA5}">
                      <a16:colId xmlns:a16="http://schemas.microsoft.com/office/drawing/2014/main" val="1917224248"/>
                    </a:ext>
                  </a:extLst>
                </a:gridCol>
                <a:gridCol w="1299207">
                  <a:extLst>
                    <a:ext uri="{9D8B030D-6E8A-4147-A177-3AD203B41FA5}">
                      <a16:colId xmlns:a16="http://schemas.microsoft.com/office/drawing/2014/main" val="2301209063"/>
                    </a:ext>
                  </a:extLst>
                </a:gridCol>
              </a:tblGrid>
              <a:tr h="363339">
                <a:tc>
                  <a:txBody>
                    <a:bodyPr/>
                    <a:lstStyle/>
                    <a:p>
                      <a:pPr marL="0" marR="0">
                        <a:spcBef>
                          <a:spcPts val="0"/>
                        </a:spcBef>
                        <a:spcAft>
                          <a:spcPts val="0"/>
                        </a:spcAft>
                        <a:tabLst>
                          <a:tab pos="0" algn="l"/>
                          <a:tab pos="57150" algn="l"/>
                        </a:tabLst>
                      </a:pPr>
                      <a:r>
                        <a:rPr lang="en-US" sz="1200" dirty="0">
                          <a:solidFill>
                            <a:schemeClr val="bg1"/>
                          </a:solidFill>
                          <a:effectLst/>
                        </a:rPr>
                        <a:t>Step</a:t>
                      </a:r>
                      <a:endParaRPr lang="en-US" sz="12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1400" dirty="0">
                          <a:solidFill>
                            <a:schemeClr val="bg1"/>
                          </a:solidFill>
                          <a:effectLst/>
                        </a:rPr>
                        <a:t>Complete</a:t>
                      </a:r>
                      <a:endPar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1400" dirty="0">
                          <a:solidFill>
                            <a:schemeClr val="bg1"/>
                          </a:solidFill>
                          <a:effectLst/>
                        </a:rPr>
                        <a:t>Working on it</a:t>
                      </a:r>
                      <a:endPar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1400" dirty="0">
                          <a:solidFill>
                            <a:schemeClr val="bg1"/>
                          </a:solidFill>
                          <a:effectLst/>
                        </a:rPr>
                        <a:t>Not even close!</a:t>
                      </a:r>
                      <a:endPar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2176261036"/>
                  </a:ext>
                </a:extLst>
              </a:tr>
              <a:tr h="382927">
                <a:tc>
                  <a:txBody>
                    <a:bodyPr/>
                    <a:lstStyle/>
                    <a:p>
                      <a:pPr marL="0" marR="0">
                        <a:spcBef>
                          <a:spcPts val="0"/>
                        </a:spcBef>
                        <a:spcAft>
                          <a:spcPts val="0"/>
                        </a:spcAft>
                        <a:tabLst>
                          <a:tab pos="0" algn="l"/>
                          <a:tab pos="57150" algn="l"/>
                        </a:tabLst>
                      </a:pPr>
                      <a:r>
                        <a:rPr lang="en-US" sz="1200">
                          <a:solidFill>
                            <a:schemeClr val="bg1"/>
                          </a:solidFill>
                          <a:effectLst/>
                        </a:rPr>
                        <a:t>Step 1-Size: Adjust until the helmet is snug.</a:t>
                      </a:r>
                    </a:p>
                    <a:p>
                      <a:pPr marL="0" marR="0">
                        <a:spcBef>
                          <a:spcPts val="0"/>
                        </a:spcBef>
                        <a:spcAft>
                          <a:spcPts val="0"/>
                        </a:spcAft>
                        <a:tabLst>
                          <a:tab pos="0" algn="l"/>
                          <a:tab pos="57150" algn="l"/>
                        </a:tabLst>
                      </a:pPr>
                      <a:r>
                        <a:rPr lang="en-US" sz="1200">
                          <a:solidFill>
                            <a:schemeClr val="bg1"/>
                          </a:solidFill>
                          <a:effectLst/>
                        </a:rPr>
                        <a:t> </a:t>
                      </a:r>
                      <a:endParaRPr lang="en-US" sz="12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2511589835"/>
                  </a:ext>
                </a:extLst>
              </a:tr>
              <a:tr h="545317">
                <a:tc>
                  <a:txBody>
                    <a:bodyPr/>
                    <a:lstStyle/>
                    <a:p>
                      <a:pPr marL="0" marR="0">
                        <a:spcBef>
                          <a:spcPts val="0"/>
                        </a:spcBef>
                        <a:spcAft>
                          <a:spcPts val="0"/>
                        </a:spcAft>
                        <a:tabLst>
                          <a:tab pos="0" algn="l"/>
                          <a:tab pos="57150" algn="l"/>
                        </a:tabLst>
                      </a:pPr>
                      <a:r>
                        <a:rPr lang="en-US" sz="1200">
                          <a:solidFill>
                            <a:schemeClr val="bg1"/>
                          </a:solidFill>
                          <a:effectLst/>
                        </a:rPr>
                        <a:t>Step 2-Position: One or two finger widths above the eyebrow.</a:t>
                      </a:r>
                    </a:p>
                    <a:p>
                      <a:pPr marL="0" marR="0">
                        <a:spcBef>
                          <a:spcPts val="0"/>
                        </a:spcBef>
                        <a:spcAft>
                          <a:spcPts val="0"/>
                        </a:spcAft>
                        <a:tabLst>
                          <a:tab pos="0" algn="l"/>
                          <a:tab pos="57150" algn="l"/>
                        </a:tabLst>
                      </a:pPr>
                      <a:r>
                        <a:rPr lang="en-US" sz="1200">
                          <a:solidFill>
                            <a:schemeClr val="bg1"/>
                          </a:solidFill>
                          <a:effectLst/>
                        </a:rPr>
                        <a:t> </a:t>
                      </a:r>
                      <a:endParaRPr lang="en-US" sz="12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2212660139"/>
                  </a:ext>
                </a:extLst>
              </a:tr>
              <a:tr h="545317">
                <a:tc>
                  <a:txBody>
                    <a:bodyPr/>
                    <a:lstStyle/>
                    <a:p>
                      <a:pPr marL="0" marR="0">
                        <a:spcBef>
                          <a:spcPts val="0"/>
                        </a:spcBef>
                        <a:spcAft>
                          <a:spcPts val="0"/>
                        </a:spcAft>
                        <a:tabLst>
                          <a:tab pos="0" algn="l"/>
                          <a:tab pos="57150" algn="l"/>
                        </a:tabLst>
                      </a:pPr>
                      <a:r>
                        <a:rPr lang="en-US" sz="1200">
                          <a:solidFill>
                            <a:schemeClr val="bg1"/>
                          </a:solidFill>
                          <a:effectLst/>
                        </a:rPr>
                        <a:t>Step 3-Side straps: Straps form a V slightly in front of the ears.</a:t>
                      </a:r>
                    </a:p>
                    <a:p>
                      <a:pPr marL="0" marR="0">
                        <a:spcBef>
                          <a:spcPts val="0"/>
                        </a:spcBef>
                        <a:spcAft>
                          <a:spcPts val="0"/>
                        </a:spcAft>
                        <a:tabLst>
                          <a:tab pos="0" algn="l"/>
                          <a:tab pos="57150" algn="l"/>
                        </a:tabLst>
                      </a:pPr>
                      <a:r>
                        <a:rPr lang="en-US" sz="1200">
                          <a:solidFill>
                            <a:schemeClr val="bg1"/>
                          </a:solidFill>
                          <a:effectLst/>
                        </a:rPr>
                        <a:t> </a:t>
                      </a:r>
                      <a:endParaRPr lang="en-US" sz="12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2748987792"/>
                  </a:ext>
                </a:extLst>
              </a:tr>
              <a:tr h="382927">
                <a:tc>
                  <a:txBody>
                    <a:bodyPr/>
                    <a:lstStyle/>
                    <a:p>
                      <a:pPr marL="0" marR="0">
                        <a:spcBef>
                          <a:spcPts val="0"/>
                        </a:spcBef>
                        <a:spcAft>
                          <a:spcPts val="0"/>
                        </a:spcAft>
                        <a:tabLst>
                          <a:tab pos="0" algn="l"/>
                          <a:tab pos="57150" algn="l"/>
                        </a:tabLst>
                      </a:pPr>
                      <a:r>
                        <a:rPr lang="en-US" sz="1200">
                          <a:solidFill>
                            <a:schemeClr val="bg1"/>
                          </a:solidFill>
                          <a:effectLst/>
                        </a:rPr>
                        <a:t>Step 4-Buckles: Center the buckle under the chin.</a:t>
                      </a:r>
                    </a:p>
                    <a:p>
                      <a:pPr marL="0" marR="0">
                        <a:spcBef>
                          <a:spcPts val="0"/>
                        </a:spcBef>
                        <a:spcAft>
                          <a:spcPts val="0"/>
                        </a:spcAft>
                        <a:tabLst>
                          <a:tab pos="0" algn="l"/>
                          <a:tab pos="57150" algn="l"/>
                        </a:tabLst>
                      </a:pPr>
                      <a:r>
                        <a:rPr lang="en-US" sz="1200">
                          <a:solidFill>
                            <a:schemeClr val="bg1"/>
                          </a:solidFill>
                          <a:effectLst/>
                        </a:rPr>
                        <a:t> </a:t>
                      </a:r>
                      <a:endParaRPr lang="en-US" sz="12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610567056"/>
                  </a:ext>
                </a:extLst>
              </a:tr>
              <a:tr h="545317">
                <a:tc>
                  <a:txBody>
                    <a:bodyPr/>
                    <a:lstStyle/>
                    <a:p>
                      <a:pPr marL="0" marR="0">
                        <a:spcBef>
                          <a:spcPts val="0"/>
                        </a:spcBef>
                        <a:spcAft>
                          <a:spcPts val="0"/>
                        </a:spcAft>
                        <a:tabLst>
                          <a:tab pos="0" algn="l"/>
                          <a:tab pos="57150" algn="l"/>
                        </a:tabLst>
                      </a:pPr>
                      <a:r>
                        <a:rPr lang="en-US" sz="1200" dirty="0">
                          <a:solidFill>
                            <a:schemeClr val="bg1"/>
                          </a:solidFill>
                          <a:effectLst/>
                        </a:rPr>
                        <a:t>Step 5-Chin Strap: No more than one or two fingers fit under the strap.</a:t>
                      </a:r>
                    </a:p>
                    <a:p>
                      <a:pPr marL="0" marR="0">
                        <a:spcBef>
                          <a:spcPts val="0"/>
                        </a:spcBef>
                        <a:spcAft>
                          <a:spcPts val="0"/>
                        </a:spcAft>
                        <a:tabLst>
                          <a:tab pos="0" algn="l"/>
                          <a:tab pos="57150" algn="l"/>
                        </a:tabLst>
                      </a:pPr>
                      <a:r>
                        <a:rPr lang="en-US" sz="1200" dirty="0">
                          <a:solidFill>
                            <a:schemeClr val="bg1"/>
                          </a:solidFill>
                          <a:effectLst/>
                        </a:rPr>
                        <a:t> </a:t>
                      </a:r>
                      <a:endParaRPr lang="en-US" sz="12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3232537640"/>
                  </a:ext>
                </a:extLst>
              </a:tr>
              <a:tr h="382927">
                <a:tc>
                  <a:txBody>
                    <a:bodyPr/>
                    <a:lstStyle/>
                    <a:p>
                      <a:pPr marL="0" marR="0">
                        <a:spcBef>
                          <a:spcPts val="0"/>
                        </a:spcBef>
                        <a:spcAft>
                          <a:spcPts val="0"/>
                        </a:spcAft>
                        <a:tabLst>
                          <a:tab pos="0" algn="l"/>
                          <a:tab pos="57150" algn="l"/>
                        </a:tabLst>
                      </a:pPr>
                      <a:r>
                        <a:rPr lang="en-US" sz="1200">
                          <a:solidFill>
                            <a:schemeClr val="bg1"/>
                          </a:solidFill>
                          <a:effectLst/>
                        </a:rPr>
                        <a:t>Step 6-Final fitting</a:t>
                      </a:r>
                    </a:p>
                    <a:p>
                      <a:pPr marL="0" marR="0">
                        <a:spcBef>
                          <a:spcPts val="0"/>
                        </a:spcBef>
                        <a:spcAft>
                          <a:spcPts val="0"/>
                        </a:spcAft>
                        <a:tabLst>
                          <a:tab pos="0" algn="l"/>
                          <a:tab pos="57150" algn="l"/>
                        </a:tabLst>
                      </a:pPr>
                      <a:r>
                        <a:rPr lang="en-US" sz="1200">
                          <a:solidFill>
                            <a:schemeClr val="bg1"/>
                          </a:solidFill>
                          <a:effectLst/>
                        </a:rPr>
                        <a:t> </a:t>
                      </a:r>
                      <a:endParaRPr lang="en-US" sz="12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3123670894"/>
                  </a:ext>
                </a:extLst>
              </a:tr>
              <a:tr h="545317">
                <a:tc>
                  <a:txBody>
                    <a:bodyPr/>
                    <a:lstStyle/>
                    <a:p>
                      <a:pPr marL="800100" marR="0" lvl="1" indent="-342900">
                        <a:spcBef>
                          <a:spcPts val="0"/>
                        </a:spcBef>
                        <a:spcAft>
                          <a:spcPts val="0"/>
                        </a:spcAft>
                        <a:buFont typeface="+mj-lt"/>
                        <a:buAutoNum type="arabicPeriod"/>
                        <a:tabLst>
                          <a:tab pos="0" algn="l"/>
                          <a:tab pos="57150" algn="l"/>
                        </a:tabLst>
                      </a:pPr>
                      <a:r>
                        <a:rPr lang="en-US" sz="1200">
                          <a:solidFill>
                            <a:schemeClr val="bg1"/>
                          </a:solidFill>
                          <a:effectLst/>
                        </a:rPr>
                        <a:t>Does your helmet fit right? Yawn. Is the helmet snug? If not, readjust.</a:t>
                      </a:r>
                    </a:p>
                    <a:p>
                      <a:pPr marL="914400" marR="0" lvl="1">
                        <a:spcBef>
                          <a:spcPts val="0"/>
                        </a:spcBef>
                        <a:spcAft>
                          <a:spcPts val="0"/>
                        </a:spcAft>
                        <a:tabLst>
                          <a:tab pos="0" algn="l"/>
                          <a:tab pos="57150" algn="l"/>
                        </a:tabLst>
                      </a:pPr>
                      <a:r>
                        <a:rPr lang="en-US" sz="1200">
                          <a:solidFill>
                            <a:schemeClr val="bg1"/>
                          </a:solidFill>
                          <a:effectLst/>
                        </a:rPr>
                        <a:t> </a:t>
                      </a:r>
                      <a:endParaRPr lang="en-US" sz="120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4221269735"/>
                  </a:ext>
                </a:extLst>
              </a:tr>
              <a:tr h="726681">
                <a:tc>
                  <a:txBody>
                    <a:bodyPr/>
                    <a:lstStyle/>
                    <a:p>
                      <a:pPr marL="457200" marR="0" lvl="1" indent="0">
                        <a:spcBef>
                          <a:spcPts val="0"/>
                        </a:spcBef>
                        <a:spcAft>
                          <a:spcPts val="0"/>
                        </a:spcAft>
                        <a:buFont typeface="+mj-lt"/>
                        <a:buNone/>
                        <a:tabLst>
                          <a:tab pos="0" algn="l"/>
                          <a:tab pos="57150" algn="l"/>
                        </a:tabLst>
                      </a:pPr>
                      <a:r>
                        <a:rPr lang="en-US" sz="1200" dirty="0">
                          <a:solidFill>
                            <a:schemeClr val="bg1"/>
                          </a:solidFill>
                          <a:effectLst/>
                        </a:rPr>
                        <a:t>2. Does the helmet rock back more than 2 fingers from the eyebrow? If it does, shorten the strap and try again.</a:t>
                      </a:r>
                    </a:p>
                    <a:p>
                      <a:pPr marL="1143000" marR="0" lvl="1">
                        <a:spcBef>
                          <a:spcPts val="0"/>
                        </a:spcBef>
                        <a:spcAft>
                          <a:spcPts val="0"/>
                        </a:spcAft>
                        <a:tabLst>
                          <a:tab pos="0" algn="l"/>
                          <a:tab pos="57150" algn="l"/>
                        </a:tabLst>
                      </a:pPr>
                      <a:r>
                        <a:rPr lang="en-US" sz="1200" dirty="0">
                          <a:solidFill>
                            <a:schemeClr val="bg1"/>
                          </a:solidFill>
                          <a:effectLst/>
                        </a:rPr>
                        <a:t> </a:t>
                      </a:r>
                      <a:endParaRPr lang="en-US" sz="12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572069350"/>
                  </a:ext>
                </a:extLst>
              </a:tr>
              <a:tr h="574390">
                <a:tc>
                  <a:txBody>
                    <a:bodyPr/>
                    <a:lstStyle/>
                    <a:p>
                      <a:pPr marL="457200" marR="0" lvl="1" indent="0">
                        <a:spcBef>
                          <a:spcPts val="0"/>
                        </a:spcBef>
                        <a:spcAft>
                          <a:spcPts val="0"/>
                        </a:spcAft>
                        <a:buFont typeface="+mj-lt"/>
                        <a:buNone/>
                        <a:tabLst>
                          <a:tab pos="0" algn="l"/>
                          <a:tab pos="57150" algn="l"/>
                        </a:tabLst>
                      </a:pPr>
                      <a:r>
                        <a:rPr lang="en-US" sz="1200" dirty="0">
                          <a:solidFill>
                            <a:schemeClr val="bg1"/>
                          </a:solidFill>
                          <a:effectLst/>
                        </a:rPr>
                        <a:t>3. Does the helmet rock forward into your eyes?  If it does, shorten the strap and try again.</a:t>
                      </a:r>
                    </a:p>
                    <a:p>
                      <a:pPr marL="1143000" marR="0" lvl="1">
                        <a:spcBef>
                          <a:spcPts val="0"/>
                        </a:spcBef>
                        <a:spcAft>
                          <a:spcPts val="0"/>
                        </a:spcAft>
                        <a:tabLst>
                          <a:tab pos="0" algn="l"/>
                          <a:tab pos="57150" algn="l"/>
                        </a:tabLst>
                      </a:pPr>
                      <a:r>
                        <a:rPr lang="en-US" sz="1200" dirty="0">
                          <a:solidFill>
                            <a:schemeClr val="bg1"/>
                          </a:solidFill>
                          <a:effectLst/>
                        </a:rPr>
                        <a:t> </a:t>
                      </a:r>
                      <a:endParaRPr lang="en-US" sz="12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4124806184"/>
                  </a:ext>
                </a:extLst>
              </a:tr>
              <a:tr h="574390">
                <a:tc>
                  <a:txBody>
                    <a:bodyPr/>
                    <a:lstStyle/>
                    <a:p>
                      <a:pPr marL="457200" marR="0" lvl="1" indent="0">
                        <a:spcBef>
                          <a:spcPts val="0"/>
                        </a:spcBef>
                        <a:spcAft>
                          <a:spcPts val="0"/>
                        </a:spcAft>
                        <a:buFont typeface="+mj-lt"/>
                        <a:buNone/>
                        <a:tabLst>
                          <a:tab pos="0" algn="l"/>
                          <a:tab pos="57150" algn="l"/>
                        </a:tabLst>
                      </a:pPr>
                      <a:r>
                        <a:rPr lang="en-US" sz="1200" dirty="0">
                          <a:solidFill>
                            <a:schemeClr val="bg1"/>
                          </a:solidFill>
                          <a:effectLst/>
                        </a:rPr>
                        <a:t>4. Roll the rubber band down to the buckle. All four straps must go through the rubber band.</a:t>
                      </a:r>
                    </a:p>
                    <a:p>
                      <a:pPr marL="1143000" marR="0" lvl="1">
                        <a:spcBef>
                          <a:spcPts val="0"/>
                        </a:spcBef>
                        <a:spcAft>
                          <a:spcPts val="0"/>
                        </a:spcAft>
                        <a:tabLst>
                          <a:tab pos="0" algn="l"/>
                          <a:tab pos="57150" algn="l"/>
                        </a:tabLst>
                      </a:pPr>
                      <a:r>
                        <a:rPr lang="en-US" sz="1200" dirty="0">
                          <a:solidFill>
                            <a:schemeClr val="bg1"/>
                          </a:solidFill>
                          <a:effectLst/>
                        </a:rPr>
                        <a:t> </a:t>
                      </a:r>
                      <a:endParaRPr lang="en-US" sz="12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a:effectLst/>
                        </a:rPr>
                        <a:t> </a:t>
                      </a:r>
                      <a:endParaRPr lang="en-US" sz="9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tc>
                  <a:txBody>
                    <a:bodyPr/>
                    <a:lstStyle/>
                    <a:p>
                      <a:pPr marL="0" marR="0">
                        <a:spcBef>
                          <a:spcPts val="0"/>
                        </a:spcBef>
                        <a:spcAft>
                          <a:spcPts val="0"/>
                        </a:spcAft>
                        <a:tabLst>
                          <a:tab pos="0" algn="l"/>
                          <a:tab pos="57150" algn="l"/>
                        </a:tabLst>
                      </a:pPr>
                      <a:r>
                        <a:rPr lang="en-US" sz="900" dirty="0">
                          <a:effectLst/>
                        </a:rPr>
                        <a:t>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51030" marR="51030" marT="0" marB="0"/>
                </a:tc>
                <a:extLst>
                  <a:ext uri="{0D108BD9-81ED-4DB2-BD59-A6C34878D82A}">
                    <a16:rowId xmlns:a16="http://schemas.microsoft.com/office/drawing/2014/main" val="2034054065"/>
                  </a:ext>
                </a:extLst>
              </a:tr>
            </a:tbl>
          </a:graphicData>
        </a:graphic>
      </p:graphicFrame>
      <p:sp>
        <p:nvSpPr>
          <p:cNvPr id="9" name="Rectangle 5">
            <a:extLst>
              <a:ext uri="{FF2B5EF4-FFF2-40B4-BE49-F238E27FC236}">
                <a16:creationId xmlns:a16="http://schemas.microsoft.com/office/drawing/2014/main" id="{55AAD1A5-F5D5-418A-9BF5-425A1609D002}"/>
              </a:ext>
            </a:extLst>
          </p:cNvPr>
          <p:cNvSpPr>
            <a:spLocks noChangeArrowheads="1"/>
          </p:cNvSpPr>
          <p:nvPr/>
        </p:nvSpPr>
        <p:spPr bwMode="auto">
          <a:xfrm>
            <a:off x="2023672" y="1243083"/>
            <a:ext cx="29546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omic Sans MS" panose="030F0702030302020204" pitchFamily="66" charset="0"/>
                <a:ea typeface="Cambria" panose="02040503050406030204" pitchFamily="18" charset="0"/>
                <a:cs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12">
            <a:extLst>
              <a:ext uri="{FF2B5EF4-FFF2-40B4-BE49-F238E27FC236}">
                <a16:creationId xmlns:a16="http://schemas.microsoft.com/office/drawing/2014/main" id="{81D5DAF2-DB62-4552-BEBB-24CFBC6BC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6021" y="209185"/>
            <a:ext cx="659186" cy="8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64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TotalTime>
  <Words>791</Words>
  <Application>Microsoft Macintosh PowerPoint</Application>
  <PresentationFormat>Widescreen</PresentationFormat>
  <Paragraphs>121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Cambria</vt:lpstr>
      <vt:lpstr>Century Gothic</vt:lpstr>
      <vt:lpstr>Comic Sans MS</vt:lpstr>
      <vt:lpstr>Wingdings 3</vt:lpstr>
      <vt:lpstr>Ion</vt:lpstr>
      <vt:lpstr>Healthy Decisions </vt:lpstr>
      <vt:lpstr>Objectives</vt:lpstr>
      <vt:lpstr>Why we need to learn about bicycle safety</vt:lpstr>
      <vt:lpstr>Why we need to learn about bicycle safety</vt:lpstr>
      <vt:lpstr>Why do these helmets fit improperly?</vt:lpstr>
      <vt:lpstr>Fitting your Bike Helmet</vt:lpstr>
      <vt:lpstr>Practice Prompt</vt:lpstr>
      <vt:lpstr>Your Challenge</vt:lpstr>
      <vt:lpstr>Properly Fitting a Helmet Self Check</vt:lpstr>
      <vt:lpstr>Review questions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Decisions </dc:title>
  <dc:creator>Connolly, Mary C.</dc:creator>
  <cp:lastModifiedBy>Microsoft Office User</cp:lastModifiedBy>
  <cp:revision>5</cp:revision>
  <dcterms:created xsi:type="dcterms:W3CDTF">2018-06-27T15:53:51Z</dcterms:created>
  <dcterms:modified xsi:type="dcterms:W3CDTF">2018-07-04T21:27:55Z</dcterms:modified>
</cp:coreProperties>
</file>