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Lst>
  <p:sldSz cy="6858000" cx="9144000"/>
  <p:notesSz cx="7010400" cy="9296400"/>
  <p:embeddedFontLst>
    <p:embeddedFont>
      <p:font typeface="Arial Black"/>
      <p:regular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14" Type="http://schemas.openxmlformats.org/officeDocument/2006/relationships/slide" Target="slides/slide10.xml"/><Relationship Id="rId36" Type="http://schemas.openxmlformats.org/officeDocument/2006/relationships/font" Target="fonts/ArialBlack-regular.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3038475" cy="465137"/>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9pPr>
          </a:lstStyle>
          <a:p/>
        </p:txBody>
      </p:sp>
      <p:sp>
        <p:nvSpPr>
          <p:cNvPr id="4" name="Shape 4"/>
          <p:cNvSpPr txBox="1"/>
          <p:nvPr>
            <p:ph idx="10" type="dt"/>
          </p:nvPr>
        </p:nvSpPr>
        <p:spPr>
          <a:xfrm>
            <a:off x="3970337" y="0"/>
            <a:ext cx="3038475" cy="465137"/>
          </a:xfrm>
          <a:prstGeom prst="rect">
            <a:avLst/>
          </a:prstGeom>
          <a:noFill/>
          <a:ln>
            <a:noFill/>
          </a:ln>
        </p:spPr>
        <p:txBody>
          <a:bodyPr anchorCtr="0" anchor="t" bIns="91425" lIns="91425" spcFirstLastPara="1" rIns="91425" wrap="square" tIns="91425"/>
          <a:lstStyle>
            <a:lvl1pPr lvl="0" marR="0" rtl="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9pPr>
          </a:lstStyle>
          <a:p/>
        </p:txBody>
      </p:sp>
      <p:sp>
        <p:nvSpPr>
          <p:cNvPr id="5" name="Shape 5"/>
          <p:cNvSpPr/>
          <p:nvPr>
            <p:ph idx="3"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
            <a:headEnd len="sm" w="sm" type="none"/>
            <a:tailEnd len="sm" w="sm" type="none"/>
          </a:ln>
        </p:spPr>
      </p:sp>
      <p:sp>
        <p:nvSpPr>
          <p:cNvPr id="6" name="Shape 6"/>
          <p:cNvSpPr txBox="1"/>
          <p:nvPr>
            <p:ph idx="1" type="body"/>
          </p:nvPr>
        </p:nvSpPr>
        <p:spPr>
          <a:xfrm>
            <a:off x="701675" y="4416425"/>
            <a:ext cx="5607049" cy="4183061"/>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9pPr>
          </a:lstStyle>
          <a:p/>
        </p:txBody>
      </p:sp>
      <p:sp>
        <p:nvSpPr>
          <p:cNvPr id="7" name="Shape 7"/>
          <p:cNvSpPr txBox="1"/>
          <p:nvPr>
            <p:ph idx="11" type="ftr"/>
          </p:nvPr>
        </p:nvSpPr>
        <p:spPr>
          <a:xfrm>
            <a:off x="0" y="8829675"/>
            <a:ext cx="3038475" cy="465137"/>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9pPr>
          </a:lstStyle>
          <a:p/>
        </p:txBody>
      </p:sp>
      <p:sp>
        <p:nvSpPr>
          <p:cNvPr id="8" name="Shape 8"/>
          <p:cNvSpPr txBox="1"/>
          <p:nvPr>
            <p:ph idx="12" type="sldNum"/>
          </p:nvPr>
        </p:nvSpPr>
        <p:spPr>
          <a:xfrm>
            <a:off x="3970337" y="8829675"/>
            <a:ext cx="3038475" cy="465137"/>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rgbClr val="000000"/>
              </a:buClr>
              <a:buSzPts val="3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Shape 85"/>
          <p:cNvSpPr txBox="1"/>
          <p:nvPr>
            <p:ph idx="1" type="body"/>
          </p:nvPr>
        </p:nvSpPr>
        <p:spPr>
          <a:xfrm>
            <a:off x="701675" y="4416425"/>
            <a:ext cx="5607049" cy="418306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6" name="Shape 86"/>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1" name="Shape 701"/>
        <p:cNvGrpSpPr/>
        <p:nvPr/>
      </p:nvGrpSpPr>
      <p:grpSpPr>
        <a:xfrm>
          <a:off x="0" y="0"/>
          <a:ext cx="0" cy="0"/>
          <a:chOff x="0" y="0"/>
          <a:chExt cx="0" cy="0"/>
        </a:xfrm>
      </p:grpSpPr>
      <p:sp>
        <p:nvSpPr>
          <p:cNvPr id="702" name="Shape 702"/>
          <p:cNvSpPr txBox="1"/>
          <p:nvPr>
            <p:ph idx="1" type="body"/>
          </p:nvPr>
        </p:nvSpPr>
        <p:spPr>
          <a:xfrm>
            <a:off x="701675" y="4416425"/>
            <a:ext cx="5607049" cy="418306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03" name="Shape 703"/>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3" name="Shape 773"/>
        <p:cNvGrpSpPr/>
        <p:nvPr/>
      </p:nvGrpSpPr>
      <p:grpSpPr>
        <a:xfrm>
          <a:off x="0" y="0"/>
          <a:ext cx="0" cy="0"/>
          <a:chOff x="0" y="0"/>
          <a:chExt cx="0" cy="0"/>
        </a:xfrm>
      </p:grpSpPr>
      <p:sp>
        <p:nvSpPr>
          <p:cNvPr id="774" name="Shape 774"/>
          <p:cNvSpPr txBox="1"/>
          <p:nvPr>
            <p:ph idx="1" type="body"/>
          </p:nvPr>
        </p:nvSpPr>
        <p:spPr>
          <a:xfrm>
            <a:off x="701675" y="4416425"/>
            <a:ext cx="5607049" cy="418306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75" name="Shape 775"/>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0" name="Shape 840"/>
        <p:cNvGrpSpPr/>
        <p:nvPr/>
      </p:nvGrpSpPr>
      <p:grpSpPr>
        <a:xfrm>
          <a:off x="0" y="0"/>
          <a:ext cx="0" cy="0"/>
          <a:chOff x="0" y="0"/>
          <a:chExt cx="0" cy="0"/>
        </a:xfrm>
      </p:grpSpPr>
      <p:sp>
        <p:nvSpPr>
          <p:cNvPr id="841" name="Shape 841"/>
          <p:cNvSpPr txBox="1"/>
          <p:nvPr>
            <p:ph idx="1" type="body"/>
          </p:nvPr>
        </p:nvSpPr>
        <p:spPr>
          <a:xfrm>
            <a:off x="701675" y="4416425"/>
            <a:ext cx="5607049" cy="418306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42" name="Shape 842"/>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6" name="Shape 916"/>
        <p:cNvGrpSpPr/>
        <p:nvPr/>
      </p:nvGrpSpPr>
      <p:grpSpPr>
        <a:xfrm>
          <a:off x="0" y="0"/>
          <a:ext cx="0" cy="0"/>
          <a:chOff x="0" y="0"/>
          <a:chExt cx="0" cy="0"/>
        </a:xfrm>
      </p:grpSpPr>
      <p:sp>
        <p:nvSpPr>
          <p:cNvPr id="917" name="Shape 917"/>
          <p:cNvSpPr txBox="1"/>
          <p:nvPr>
            <p:ph idx="1" type="body"/>
          </p:nvPr>
        </p:nvSpPr>
        <p:spPr>
          <a:xfrm>
            <a:off x="701675" y="4416425"/>
            <a:ext cx="5607049" cy="418306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18" name="Shape 918"/>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3" name="Shape 983"/>
        <p:cNvGrpSpPr/>
        <p:nvPr/>
      </p:nvGrpSpPr>
      <p:grpSpPr>
        <a:xfrm>
          <a:off x="0" y="0"/>
          <a:ext cx="0" cy="0"/>
          <a:chOff x="0" y="0"/>
          <a:chExt cx="0" cy="0"/>
        </a:xfrm>
      </p:grpSpPr>
      <p:sp>
        <p:nvSpPr>
          <p:cNvPr id="984" name="Shape 984"/>
          <p:cNvSpPr txBox="1"/>
          <p:nvPr>
            <p:ph idx="1" type="body"/>
          </p:nvPr>
        </p:nvSpPr>
        <p:spPr>
          <a:xfrm>
            <a:off x="701675" y="4416425"/>
            <a:ext cx="5607049" cy="418306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85" name="Shape 985"/>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9" name="Shape 1059"/>
        <p:cNvGrpSpPr/>
        <p:nvPr/>
      </p:nvGrpSpPr>
      <p:grpSpPr>
        <a:xfrm>
          <a:off x="0" y="0"/>
          <a:ext cx="0" cy="0"/>
          <a:chOff x="0" y="0"/>
          <a:chExt cx="0" cy="0"/>
        </a:xfrm>
      </p:grpSpPr>
      <p:sp>
        <p:nvSpPr>
          <p:cNvPr id="1060" name="Shape 1060"/>
          <p:cNvSpPr txBox="1"/>
          <p:nvPr>
            <p:ph idx="1" type="body"/>
          </p:nvPr>
        </p:nvSpPr>
        <p:spPr>
          <a:xfrm>
            <a:off x="701675" y="4416425"/>
            <a:ext cx="5607049" cy="418306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61" name="Shape 1061"/>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9" name="Shape 1129"/>
        <p:cNvGrpSpPr/>
        <p:nvPr/>
      </p:nvGrpSpPr>
      <p:grpSpPr>
        <a:xfrm>
          <a:off x="0" y="0"/>
          <a:ext cx="0" cy="0"/>
          <a:chOff x="0" y="0"/>
          <a:chExt cx="0" cy="0"/>
        </a:xfrm>
      </p:grpSpPr>
      <p:sp>
        <p:nvSpPr>
          <p:cNvPr id="1130" name="Shape 1130"/>
          <p:cNvSpPr txBox="1"/>
          <p:nvPr>
            <p:ph idx="1" type="body"/>
          </p:nvPr>
        </p:nvSpPr>
        <p:spPr>
          <a:xfrm>
            <a:off x="701675" y="4416425"/>
            <a:ext cx="5607049" cy="418306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31" name="Shape 1131"/>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6" name="Shape 1196"/>
        <p:cNvGrpSpPr/>
        <p:nvPr/>
      </p:nvGrpSpPr>
      <p:grpSpPr>
        <a:xfrm>
          <a:off x="0" y="0"/>
          <a:ext cx="0" cy="0"/>
          <a:chOff x="0" y="0"/>
          <a:chExt cx="0" cy="0"/>
        </a:xfrm>
      </p:grpSpPr>
      <p:sp>
        <p:nvSpPr>
          <p:cNvPr id="1197" name="Shape 1197"/>
          <p:cNvSpPr txBox="1"/>
          <p:nvPr>
            <p:ph idx="1" type="body"/>
          </p:nvPr>
        </p:nvSpPr>
        <p:spPr>
          <a:xfrm>
            <a:off x="701675" y="4416425"/>
            <a:ext cx="5607049" cy="418306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98" name="Shape 1198"/>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5" name="Shape 1265"/>
        <p:cNvGrpSpPr/>
        <p:nvPr/>
      </p:nvGrpSpPr>
      <p:grpSpPr>
        <a:xfrm>
          <a:off x="0" y="0"/>
          <a:ext cx="0" cy="0"/>
          <a:chOff x="0" y="0"/>
          <a:chExt cx="0" cy="0"/>
        </a:xfrm>
      </p:grpSpPr>
      <p:sp>
        <p:nvSpPr>
          <p:cNvPr id="1266" name="Shape 1266"/>
          <p:cNvSpPr txBox="1"/>
          <p:nvPr>
            <p:ph idx="1" type="body"/>
          </p:nvPr>
        </p:nvSpPr>
        <p:spPr>
          <a:xfrm>
            <a:off x="701675" y="4416425"/>
            <a:ext cx="5607049" cy="418306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67" name="Shape 1267"/>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2" name="Shape 1332"/>
        <p:cNvGrpSpPr/>
        <p:nvPr/>
      </p:nvGrpSpPr>
      <p:grpSpPr>
        <a:xfrm>
          <a:off x="0" y="0"/>
          <a:ext cx="0" cy="0"/>
          <a:chOff x="0" y="0"/>
          <a:chExt cx="0" cy="0"/>
        </a:xfrm>
      </p:grpSpPr>
      <p:sp>
        <p:nvSpPr>
          <p:cNvPr id="1333" name="Shape 1333"/>
          <p:cNvSpPr txBox="1"/>
          <p:nvPr>
            <p:ph idx="1" type="body"/>
          </p:nvPr>
        </p:nvSpPr>
        <p:spPr>
          <a:xfrm>
            <a:off x="701675" y="4416425"/>
            <a:ext cx="5607049" cy="418306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34" name="Shape 1334"/>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Shape 156"/>
          <p:cNvSpPr txBox="1"/>
          <p:nvPr>
            <p:ph idx="1" type="body"/>
          </p:nvPr>
        </p:nvSpPr>
        <p:spPr>
          <a:xfrm>
            <a:off x="701675" y="4416425"/>
            <a:ext cx="5607049" cy="418306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7" name="Shape 157"/>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9" name="Shape 1399"/>
        <p:cNvGrpSpPr/>
        <p:nvPr/>
      </p:nvGrpSpPr>
      <p:grpSpPr>
        <a:xfrm>
          <a:off x="0" y="0"/>
          <a:ext cx="0" cy="0"/>
          <a:chOff x="0" y="0"/>
          <a:chExt cx="0" cy="0"/>
        </a:xfrm>
      </p:grpSpPr>
      <p:sp>
        <p:nvSpPr>
          <p:cNvPr id="1400" name="Shape 1400"/>
          <p:cNvSpPr txBox="1"/>
          <p:nvPr>
            <p:ph idx="1" type="body"/>
          </p:nvPr>
        </p:nvSpPr>
        <p:spPr>
          <a:xfrm>
            <a:off x="701675" y="4416425"/>
            <a:ext cx="5607049" cy="418306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01" name="Shape 1401"/>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6" name="Shape 1466"/>
        <p:cNvGrpSpPr/>
        <p:nvPr/>
      </p:nvGrpSpPr>
      <p:grpSpPr>
        <a:xfrm>
          <a:off x="0" y="0"/>
          <a:ext cx="0" cy="0"/>
          <a:chOff x="0" y="0"/>
          <a:chExt cx="0" cy="0"/>
        </a:xfrm>
      </p:grpSpPr>
      <p:sp>
        <p:nvSpPr>
          <p:cNvPr id="1467" name="Shape 1467"/>
          <p:cNvSpPr txBox="1"/>
          <p:nvPr>
            <p:ph idx="1" type="body"/>
          </p:nvPr>
        </p:nvSpPr>
        <p:spPr>
          <a:xfrm>
            <a:off x="701675" y="4416425"/>
            <a:ext cx="5607049" cy="418306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68" name="Shape 1468"/>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3" name="Shape 1533"/>
        <p:cNvGrpSpPr/>
        <p:nvPr/>
      </p:nvGrpSpPr>
      <p:grpSpPr>
        <a:xfrm>
          <a:off x="0" y="0"/>
          <a:ext cx="0" cy="0"/>
          <a:chOff x="0" y="0"/>
          <a:chExt cx="0" cy="0"/>
        </a:xfrm>
      </p:grpSpPr>
      <p:sp>
        <p:nvSpPr>
          <p:cNvPr id="1534" name="Shape 1534"/>
          <p:cNvSpPr txBox="1"/>
          <p:nvPr>
            <p:ph idx="1" type="body"/>
          </p:nvPr>
        </p:nvSpPr>
        <p:spPr>
          <a:xfrm>
            <a:off x="701675" y="4416425"/>
            <a:ext cx="5607049" cy="418306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35" name="Shape 1535"/>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3" name="Shape 1613"/>
        <p:cNvGrpSpPr/>
        <p:nvPr/>
      </p:nvGrpSpPr>
      <p:grpSpPr>
        <a:xfrm>
          <a:off x="0" y="0"/>
          <a:ext cx="0" cy="0"/>
          <a:chOff x="0" y="0"/>
          <a:chExt cx="0" cy="0"/>
        </a:xfrm>
      </p:grpSpPr>
      <p:sp>
        <p:nvSpPr>
          <p:cNvPr id="1614" name="Shape 1614"/>
          <p:cNvSpPr txBox="1"/>
          <p:nvPr>
            <p:ph idx="1" type="body"/>
          </p:nvPr>
        </p:nvSpPr>
        <p:spPr>
          <a:xfrm>
            <a:off x="701675" y="4416425"/>
            <a:ext cx="5607049" cy="418306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15" name="Shape 1615"/>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5" name="Shape 1705"/>
        <p:cNvGrpSpPr/>
        <p:nvPr/>
      </p:nvGrpSpPr>
      <p:grpSpPr>
        <a:xfrm>
          <a:off x="0" y="0"/>
          <a:ext cx="0" cy="0"/>
          <a:chOff x="0" y="0"/>
          <a:chExt cx="0" cy="0"/>
        </a:xfrm>
      </p:grpSpPr>
      <p:sp>
        <p:nvSpPr>
          <p:cNvPr id="1706" name="Shape 1706"/>
          <p:cNvSpPr txBox="1"/>
          <p:nvPr>
            <p:ph idx="1" type="body"/>
          </p:nvPr>
        </p:nvSpPr>
        <p:spPr>
          <a:xfrm>
            <a:off x="701675" y="4416425"/>
            <a:ext cx="5607049" cy="418306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07" name="Shape 1707"/>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2" name="Shape 1772"/>
        <p:cNvGrpSpPr/>
        <p:nvPr/>
      </p:nvGrpSpPr>
      <p:grpSpPr>
        <a:xfrm>
          <a:off x="0" y="0"/>
          <a:ext cx="0" cy="0"/>
          <a:chOff x="0" y="0"/>
          <a:chExt cx="0" cy="0"/>
        </a:xfrm>
      </p:grpSpPr>
      <p:sp>
        <p:nvSpPr>
          <p:cNvPr id="1773" name="Shape 1773"/>
          <p:cNvSpPr txBox="1"/>
          <p:nvPr>
            <p:ph idx="1" type="body"/>
          </p:nvPr>
        </p:nvSpPr>
        <p:spPr>
          <a:xfrm>
            <a:off x="701675" y="4416425"/>
            <a:ext cx="5607049" cy="418306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74" name="Shape 1774"/>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9" name="Shape 1839"/>
        <p:cNvGrpSpPr/>
        <p:nvPr/>
      </p:nvGrpSpPr>
      <p:grpSpPr>
        <a:xfrm>
          <a:off x="0" y="0"/>
          <a:ext cx="0" cy="0"/>
          <a:chOff x="0" y="0"/>
          <a:chExt cx="0" cy="0"/>
        </a:xfrm>
      </p:grpSpPr>
      <p:sp>
        <p:nvSpPr>
          <p:cNvPr id="1840" name="Shape 1840"/>
          <p:cNvSpPr txBox="1"/>
          <p:nvPr>
            <p:ph idx="1" type="body"/>
          </p:nvPr>
        </p:nvSpPr>
        <p:spPr>
          <a:xfrm>
            <a:off x="701675" y="4416425"/>
            <a:ext cx="5607049" cy="418306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41" name="Shape 1841"/>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6" name="Shape 1906"/>
        <p:cNvGrpSpPr/>
        <p:nvPr/>
      </p:nvGrpSpPr>
      <p:grpSpPr>
        <a:xfrm>
          <a:off x="0" y="0"/>
          <a:ext cx="0" cy="0"/>
          <a:chOff x="0" y="0"/>
          <a:chExt cx="0" cy="0"/>
        </a:xfrm>
      </p:grpSpPr>
      <p:sp>
        <p:nvSpPr>
          <p:cNvPr id="1907" name="Shape 1907"/>
          <p:cNvSpPr txBox="1"/>
          <p:nvPr>
            <p:ph idx="1" type="body"/>
          </p:nvPr>
        </p:nvSpPr>
        <p:spPr>
          <a:xfrm>
            <a:off x="701675" y="4416425"/>
            <a:ext cx="5607049" cy="418306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08" name="Shape 1908"/>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3" name="Shape 1973"/>
        <p:cNvGrpSpPr/>
        <p:nvPr/>
      </p:nvGrpSpPr>
      <p:grpSpPr>
        <a:xfrm>
          <a:off x="0" y="0"/>
          <a:ext cx="0" cy="0"/>
          <a:chOff x="0" y="0"/>
          <a:chExt cx="0" cy="0"/>
        </a:xfrm>
      </p:grpSpPr>
      <p:sp>
        <p:nvSpPr>
          <p:cNvPr id="1974" name="Shape 1974"/>
          <p:cNvSpPr txBox="1"/>
          <p:nvPr>
            <p:ph idx="1" type="body"/>
          </p:nvPr>
        </p:nvSpPr>
        <p:spPr>
          <a:xfrm>
            <a:off x="701675" y="4416425"/>
            <a:ext cx="5607049" cy="418306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75" name="Shape 1975"/>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5" name="Shape 2045"/>
        <p:cNvGrpSpPr/>
        <p:nvPr/>
      </p:nvGrpSpPr>
      <p:grpSpPr>
        <a:xfrm>
          <a:off x="0" y="0"/>
          <a:ext cx="0" cy="0"/>
          <a:chOff x="0" y="0"/>
          <a:chExt cx="0" cy="0"/>
        </a:xfrm>
      </p:grpSpPr>
      <p:sp>
        <p:nvSpPr>
          <p:cNvPr id="2046" name="Shape 2046"/>
          <p:cNvSpPr txBox="1"/>
          <p:nvPr>
            <p:ph idx="1" type="body"/>
          </p:nvPr>
        </p:nvSpPr>
        <p:spPr>
          <a:xfrm>
            <a:off x="701675" y="4416425"/>
            <a:ext cx="5607049" cy="418306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47" name="Shape 2047"/>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Shape 220"/>
          <p:cNvSpPr txBox="1"/>
          <p:nvPr>
            <p:ph idx="1" type="body"/>
          </p:nvPr>
        </p:nvSpPr>
        <p:spPr>
          <a:xfrm>
            <a:off x="701675" y="4416425"/>
            <a:ext cx="5607049" cy="418306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1" name="Shape 221"/>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4" name="Shape 2114"/>
        <p:cNvGrpSpPr/>
        <p:nvPr/>
      </p:nvGrpSpPr>
      <p:grpSpPr>
        <a:xfrm>
          <a:off x="0" y="0"/>
          <a:ext cx="0" cy="0"/>
          <a:chOff x="0" y="0"/>
          <a:chExt cx="0" cy="0"/>
        </a:xfrm>
      </p:grpSpPr>
      <p:sp>
        <p:nvSpPr>
          <p:cNvPr id="2115" name="Shape 2115"/>
          <p:cNvSpPr txBox="1"/>
          <p:nvPr>
            <p:ph idx="1" type="body"/>
          </p:nvPr>
        </p:nvSpPr>
        <p:spPr>
          <a:xfrm>
            <a:off x="701675" y="4416425"/>
            <a:ext cx="5607049" cy="418306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16" name="Shape 2116"/>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1" name="Shape 2181"/>
        <p:cNvGrpSpPr/>
        <p:nvPr/>
      </p:nvGrpSpPr>
      <p:grpSpPr>
        <a:xfrm>
          <a:off x="0" y="0"/>
          <a:ext cx="0" cy="0"/>
          <a:chOff x="0" y="0"/>
          <a:chExt cx="0" cy="0"/>
        </a:xfrm>
      </p:grpSpPr>
      <p:sp>
        <p:nvSpPr>
          <p:cNvPr id="2182" name="Shape 2182"/>
          <p:cNvSpPr txBox="1"/>
          <p:nvPr>
            <p:ph idx="1" type="body"/>
          </p:nvPr>
        </p:nvSpPr>
        <p:spPr>
          <a:xfrm>
            <a:off x="701675" y="4416425"/>
            <a:ext cx="5607049" cy="418306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83" name="Shape 2183"/>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Shape 284"/>
          <p:cNvSpPr txBox="1"/>
          <p:nvPr>
            <p:ph idx="1" type="body"/>
          </p:nvPr>
        </p:nvSpPr>
        <p:spPr>
          <a:xfrm>
            <a:off x="701675" y="4416425"/>
            <a:ext cx="5607049" cy="418306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85" name="Shape 285"/>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2" name="Shape 352"/>
        <p:cNvGrpSpPr/>
        <p:nvPr/>
      </p:nvGrpSpPr>
      <p:grpSpPr>
        <a:xfrm>
          <a:off x="0" y="0"/>
          <a:ext cx="0" cy="0"/>
          <a:chOff x="0" y="0"/>
          <a:chExt cx="0" cy="0"/>
        </a:xfrm>
      </p:grpSpPr>
      <p:sp>
        <p:nvSpPr>
          <p:cNvPr id="353" name="Shape 353"/>
          <p:cNvSpPr txBox="1"/>
          <p:nvPr>
            <p:ph idx="1" type="body"/>
          </p:nvPr>
        </p:nvSpPr>
        <p:spPr>
          <a:xfrm>
            <a:off x="701675" y="4416425"/>
            <a:ext cx="5607049" cy="418306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54" name="Shape 354"/>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8" name="Shape 428"/>
        <p:cNvGrpSpPr/>
        <p:nvPr/>
      </p:nvGrpSpPr>
      <p:grpSpPr>
        <a:xfrm>
          <a:off x="0" y="0"/>
          <a:ext cx="0" cy="0"/>
          <a:chOff x="0" y="0"/>
          <a:chExt cx="0" cy="0"/>
        </a:xfrm>
      </p:grpSpPr>
      <p:sp>
        <p:nvSpPr>
          <p:cNvPr id="429" name="Shape 429"/>
          <p:cNvSpPr txBox="1"/>
          <p:nvPr>
            <p:ph idx="1" type="body"/>
          </p:nvPr>
        </p:nvSpPr>
        <p:spPr>
          <a:xfrm>
            <a:off x="701675" y="4416425"/>
            <a:ext cx="5607049" cy="418306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30" name="Shape 430"/>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3" name="Shape 503"/>
        <p:cNvGrpSpPr/>
        <p:nvPr/>
      </p:nvGrpSpPr>
      <p:grpSpPr>
        <a:xfrm>
          <a:off x="0" y="0"/>
          <a:ext cx="0" cy="0"/>
          <a:chOff x="0" y="0"/>
          <a:chExt cx="0" cy="0"/>
        </a:xfrm>
      </p:grpSpPr>
      <p:sp>
        <p:nvSpPr>
          <p:cNvPr id="504" name="Shape 504"/>
          <p:cNvSpPr txBox="1"/>
          <p:nvPr>
            <p:ph idx="1" type="body"/>
          </p:nvPr>
        </p:nvSpPr>
        <p:spPr>
          <a:xfrm>
            <a:off x="701675" y="4416425"/>
            <a:ext cx="5607049" cy="418306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05" name="Shape 505"/>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7" name="Shape 567"/>
        <p:cNvGrpSpPr/>
        <p:nvPr/>
      </p:nvGrpSpPr>
      <p:grpSpPr>
        <a:xfrm>
          <a:off x="0" y="0"/>
          <a:ext cx="0" cy="0"/>
          <a:chOff x="0" y="0"/>
          <a:chExt cx="0" cy="0"/>
        </a:xfrm>
      </p:grpSpPr>
      <p:sp>
        <p:nvSpPr>
          <p:cNvPr id="568" name="Shape 568"/>
          <p:cNvSpPr txBox="1"/>
          <p:nvPr>
            <p:ph idx="1" type="body"/>
          </p:nvPr>
        </p:nvSpPr>
        <p:spPr>
          <a:xfrm>
            <a:off x="701675" y="4416425"/>
            <a:ext cx="5607049" cy="418306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69" name="Shape 569"/>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4" name="Shape 634"/>
        <p:cNvGrpSpPr/>
        <p:nvPr/>
      </p:nvGrpSpPr>
      <p:grpSpPr>
        <a:xfrm>
          <a:off x="0" y="0"/>
          <a:ext cx="0" cy="0"/>
          <a:chOff x="0" y="0"/>
          <a:chExt cx="0" cy="0"/>
        </a:xfrm>
      </p:grpSpPr>
      <p:sp>
        <p:nvSpPr>
          <p:cNvPr id="635" name="Shape 635"/>
          <p:cNvSpPr txBox="1"/>
          <p:nvPr>
            <p:ph idx="1" type="body"/>
          </p:nvPr>
        </p:nvSpPr>
        <p:spPr>
          <a:xfrm>
            <a:off x="701675" y="4416425"/>
            <a:ext cx="5607049" cy="418306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36" name="Shape 636"/>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5" name="Shape 15"/>
        <p:cNvGrpSpPr/>
        <p:nvPr/>
      </p:nvGrpSpPr>
      <p:grpSpPr>
        <a:xfrm>
          <a:off x="0" y="0"/>
          <a:ext cx="0" cy="0"/>
          <a:chOff x="0" y="0"/>
          <a:chExt cx="0" cy="0"/>
        </a:xfrm>
      </p:grpSpPr>
      <p:sp>
        <p:nvSpPr>
          <p:cNvPr id="16" name="Shape 16"/>
          <p:cNvSpPr txBox="1"/>
          <p:nvPr>
            <p:ph type="ctrTitle"/>
          </p:nvPr>
        </p:nvSpPr>
        <p:spPr>
          <a:xfrm>
            <a:off x="685800" y="2130425"/>
            <a:ext cx="7772400" cy="1470024"/>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9pPr>
          </a:lstStyle>
          <a:p/>
        </p:txBody>
      </p:sp>
      <p:sp>
        <p:nvSpPr>
          <p:cNvPr id="17" name="Shape 17"/>
          <p:cNvSpPr txBox="1"/>
          <p:nvPr>
            <p:ph idx="1" type="subTitle"/>
          </p:nvPr>
        </p:nvSpPr>
        <p:spPr>
          <a:xfrm>
            <a:off x="1371600" y="3886200"/>
            <a:ext cx="6400799" cy="1752600"/>
          </a:xfrm>
          <a:prstGeom prst="rect">
            <a:avLst/>
          </a:prstGeom>
          <a:noFill/>
          <a:ln>
            <a:noFill/>
          </a:ln>
        </p:spPr>
        <p:txBody>
          <a:bodyPr anchorCtr="0" anchor="t" bIns="91425" lIns="91425" spcFirstLastPara="1" rIns="91425" wrap="square" tIns="91425"/>
          <a:lstStyle>
            <a:lvl1pPr lvl="0" marR="0" rtl="0" algn="ctr">
              <a:lnSpc>
                <a:spcPct val="100000"/>
              </a:lnSpc>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lvl="1" marR="0" rtl="0" algn="ctr">
              <a:lnSpc>
                <a:spcPct val="100000"/>
              </a:lnSpc>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lnSpc>
                <a:spcPct val="100000"/>
              </a:lnSpc>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8" name="Shape 18"/>
          <p:cNvSpPr txBox="1"/>
          <p:nvPr>
            <p:ph idx="10" type="dt"/>
          </p:nvPr>
        </p:nvSpPr>
        <p:spPr>
          <a:xfrm>
            <a:off x="457200" y="6356350"/>
            <a:ext cx="2133599" cy="36512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19" name="Shape 19"/>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20" name="Shape 20"/>
          <p:cNvSpPr txBox="1"/>
          <p:nvPr>
            <p:ph idx="12" type="sldNum"/>
          </p:nvPr>
        </p:nvSpPr>
        <p:spPr>
          <a:xfrm>
            <a:off x="6553200" y="6356350"/>
            <a:ext cx="2133599"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72" name="Shape 72"/>
        <p:cNvGrpSpPr/>
        <p:nvPr/>
      </p:nvGrpSpPr>
      <p:grpSpPr>
        <a:xfrm>
          <a:off x="0" y="0"/>
          <a:ext cx="0" cy="0"/>
          <a:chOff x="0" y="0"/>
          <a:chExt cx="0" cy="0"/>
        </a:xfrm>
      </p:grpSpPr>
      <p:sp>
        <p:nvSpPr>
          <p:cNvPr id="73" name="Shape 73"/>
          <p:cNvSpPr txBox="1"/>
          <p:nvPr>
            <p:ph type="title"/>
          </p:nvPr>
        </p:nvSpPr>
        <p:spPr>
          <a:xfrm>
            <a:off x="722312" y="4406900"/>
            <a:ext cx="7772400" cy="1362075"/>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lvl="1"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9pPr>
          </a:lstStyle>
          <a:p/>
        </p:txBody>
      </p:sp>
      <p:sp>
        <p:nvSpPr>
          <p:cNvPr id="74" name="Shape 74"/>
          <p:cNvSpPr txBox="1"/>
          <p:nvPr>
            <p:ph idx="1" type="body"/>
          </p:nvPr>
        </p:nvSpPr>
        <p:spPr>
          <a:xfrm>
            <a:off x="722312" y="2906713"/>
            <a:ext cx="7772400" cy="1500187"/>
          </a:xfrm>
          <a:prstGeom prst="rect">
            <a:avLst/>
          </a:prstGeom>
          <a:noFill/>
          <a:ln>
            <a:noFill/>
          </a:ln>
        </p:spPr>
        <p:txBody>
          <a:bodyPr anchorCtr="0" anchor="b" bIns="91425" lIns="91425" spcFirstLastPara="1" rIns="91425" wrap="square" tIns="91425"/>
          <a:lstStyle>
            <a:lvl1pPr indent="-228600" lvl="0" marL="457200" marR="0" rtl="0" algn="l">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lnSpc>
                <a:spcPct val="100000"/>
              </a:lnSpc>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lnSpc>
                <a:spcPct val="100000"/>
              </a:lnSpc>
              <a:spcBef>
                <a:spcPts val="32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75" name="Shape 75"/>
          <p:cNvSpPr txBox="1"/>
          <p:nvPr>
            <p:ph idx="10" type="dt"/>
          </p:nvPr>
        </p:nvSpPr>
        <p:spPr>
          <a:xfrm>
            <a:off x="457200" y="6356350"/>
            <a:ext cx="2133599" cy="36512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76" name="Shape 76"/>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77" name="Shape 77"/>
          <p:cNvSpPr txBox="1"/>
          <p:nvPr>
            <p:ph idx="12" type="sldNum"/>
          </p:nvPr>
        </p:nvSpPr>
        <p:spPr>
          <a:xfrm>
            <a:off x="6553200" y="6356350"/>
            <a:ext cx="2133599"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78" name="Shape 78"/>
        <p:cNvGrpSpPr/>
        <p:nvPr/>
      </p:nvGrpSpPr>
      <p:grpSpPr>
        <a:xfrm>
          <a:off x="0" y="0"/>
          <a:ext cx="0" cy="0"/>
          <a:chOff x="0" y="0"/>
          <a:chExt cx="0" cy="0"/>
        </a:xfrm>
      </p:grpSpPr>
      <p:sp>
        <p:nvSpPr>
          <p:cNvPr id="79" name="Shape 79"/>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9pPr>
          </a:lstStyle>
          <a:p/>
        </p:txBody>
      </p:sp>
      <p:sp>
        <p:nvSpPr>
          <p:cNvPr id="80" name="Shape 80"/>
          <p:cNvSpPr txBox="1"/>
          <p:nvPr>
            <p:ph idx="1" type="body"/>
          </p:nvPr>
        </p:nvSpPr>
        <p:spPr>
          <a:xfrm>
            <a:off x="457200" y="1600200"/>
            <a:ext cx="8229600" cy="4525961"/>
          </a:xfrm>
          <a:prstGeom prst="rect">
            <a:avLst/>
          </a:prstGeom>
          <a:noFill/>
          <a:ln>
            <a:noFill/>
          </a:ln>
        </p:spPr>
        <p:txBody>
          <a:bodyPr anchorCtr="0" anchor="t" bIns="91425" lIns="91425" spcFirstLastPara="1" rIns="91425" wrap="square" tIns="91425"/>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1" name="Shape 81"/>
          <p:cNvSpPr txBox="1"/>
          <p:nvPr>
            <p:ph idx="10" type="dt"/>
          </p:nvPr>
        </p:nvSpPr>
        <p:spPr>
          <a:xfrm>
            <a:off x="457200" y="6356350"/>
            <a:ext cx="2133599" cy="36512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82" name="Shape 82"/>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83" name="Shape 83"/>
          <p:cNvSpPr txBox="1"/>
          <p:nvPr>
            <p:ph idx="12" type="sldNum"/>
          </p:nvPr>
        </p:nvSpPr>
        <p:spPr>
          <a:xfrm>
            <a:off x="6553200" y="6356350"/>
            <a:ext cx="2133599"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1" name="Shape 21"/>
        <p:cNvGrpSpPr/>
        <p:nvPr/>
      </p:nvGrpSpPr>
      <p:grpSpPr>
        <a:xfrm>
          <a:off x="0" y="0"/>
          <a:ext cx="0" cy="0"/>
          <a:chOff x="0" y="0"/>
          <a:chExt cx="0" cy="0"/>
        </a:xfrm>
      </p:grpSpPr>
      <p:sp>
        <p:nvSpPr>
          <p:cNvPr id="22" name="Shape 22"/>
          <p:cNvSpPr txBox="1"/>
          <p:nvPr>
            <p:ph idx="10" type="dt"/>
          </p:nvPr>
        </p:nvSpPr>
        <p:spPr>
          <a:xfrm>
            <a:off x="457200" y="6356350"/>
            <a:ext cx="2133599" cy="36512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23" name="Shape 23"/>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24" name="Shape 24"/>
          <p:cNvSpPr txBox="1"/>
          <p:nvPr>
            <p:ph idx="12" type="sldNum"/>
          </p:nvPr>
        </p:nvSpPr>
        <p:spPr>
          <a:xfrm>
            <a:off x="6553200" y="6356350"/>
            <a:ext cx="2133599"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25" name="Shape 25"/>
        <p:cNvGrpSpPr/>
        <p:nvPr/>
      </p:nvGrpSpPr>
      <p:grpSpPr>
        <a:xfrm>
          <a:off x="0" y="0"/>
          <a:ext cx="0" cy="0"/>
          <a:chOff x="0" y="0"/>
          <a:chExt cx="0" cy="0"/>
        </a:xfrm>
      </p:grpSpPr>
      <p:sp>
        <p:nvSpPr>
          <p:cNvPr id="26" name="Shape 26"/>
          <p:cNvSpPr txBox="1"/>
          <p:nvPr>
            <p:ph type="title"/>
          </p:nvPr>
        </p:nvSpPr>
        <p:spPr>
          <a:xfrm rot="5400000">
            <a:off x="4732337" y="2171700"/>
            <a:ext cx="5851525" cy="20574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9pPr>
          </a:lstStyle>
          <a:p/>
        </p:txBody>
      </p:sp>
      <p:sp>
        <p:nvSpPr>
          <p:cNvPr id="27" name="Shape 27"/>
          <p:cNvSpPr txBox="1"/>
          <p:nvPr>
            <p:ph idx="1" type="body"/>
          </p:nvPr>
        </p:nvSpPr>
        <p:spPr>
          <a:xfrm rot="5400000">
            <a:off x="541337" y="190500"/>
            <a:ext cx="5851525" cy="6019799"/>
          </a:xfrm>
          <a:prstGeom prst="rect">
            <a:avLst/>
          </a:prstGeom>
          <a:noFill/>
          <a:ln>
            <a:noFill/>
          </a:ln>
        </p:spPr>
        <p:txBody>
          <a:bodyPr anchorCtr="0" anchor="t" bIns="91425" lIns="91425" spcFirstLastPara="1" rIns="91425" wrap="square" tIns="91425"/>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8" name="Shape 28"/>
          <p:cNvSpPr txBox="1"/>
          <p:nvPr>
            <p:ph idx="10" type="dt"/>
          </p:nvPr>
        </p:nvSpPr>
        <p:spPr>
          <a:xfrm>
            <a:off x="457200" y="6356350"/>
            <a:ext cx="2133599" cy="36512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29" name="Shape 29"/>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30" name="Shape 30"/>
          <p:cNvSpPr txBox="1"/>
          <p:nvPr>
            <p:ph idx="12" type="sldNum"/>
          </p:nvPr>
        </p:nvSpPr>
        <p:spPr>
          <a:xfrm>
            <a:off x="6553200" y="6356350"/>
            <a:ext cx="2133599"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31" name="Shape 31"/>
        <p:cNvGrpSpPr/>
        <p:nvPr/>
      </p:nvGrpSpPr>
      <p:grpSpPr>
        <a:xfrm>
          <a:off x="0" y="0"/>
          <a:ext cx="0" cy="0"/>
          <a:chOff x="0" y="0"/>
          <a:chExt cx="0" cy="0"/>
        </a:xfrm>
      </p:grpSpPr>
      <p:sp>
        <p:nvSpPr>
          <p:cNvPr id="32" name="Shape 32"/>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9pPr>
          </a:lstStyle>
          <a:p/>
        </p:txBody>
      </p:sp>
      <p:sp>
        <p:nvSpPr>
          <p:cNvPr id="33" name="Shape 33"/>
          <p:cNvSpPr txBox="1"/>
          <p:nvPr>
            <p:ph idx="1" type="body"/>
          </p:nvPr>
        </p:nvSpPr>
        <p:spPr>
          <a:xfrm rot="5400000">
            <a:off x="2309018" y="-251619"/>
            <a:ext cx="4525961" cy="8229600"/>
          </a:xfrm>
          <a:prstGeom prst="rect">
            <a:avLst/>
          </a:prstGeom>
          <a:noFill/>
          <a:ln>
            <a:noFill/>
          </a:ln>
        </p:spPr>
        <p:txBody>
          <a:bodyPr anchorCtr="0" anchor="t" bIns="91425" lIns="91425" spcFirstLastPara="1" rIns="91425" wrap="square" tIns="91425"/>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4" name="Shape 34"/>
          <p:cNvSpPr txBox="1"/>
          <p:nvPr>
            <p:ph idx="10" type="dt"/>
          </p:nvPr>
        </p:nvSpPr>
        <p:spPr>
          <a:xfrm>
            <a:off x="457200" y="6356350"/>
            <a:ext cx="2133599" cy="36512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35" name="Shape 35"/>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36" name="Shape 36"/>
          <p:cNvSpPr txBox="1"/>
          <p:nvPr>
            <p:ph idx="12" type="sldNum"/>
          </p:nvPr>
        </p:nvSpPr>
        <p:spPr>
          <a:xfrm>
            <a:off x="6553200" y="6356350"/>
            <a:ext cx="2133599"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37" name="Shape 37"/>
        <p:cNvGrpSpPr/>
        <p:nvPr/>
      </p:nvGrpSpPr>
      <p:grpSpPr>
        <a:xfrm>
          <a:off x="0" y="0"/>
          <a:ext cx="0" cy="0"/>
          <a:chOff x="0" y="0"/>
          <a:chExt cx="0" cy="0"/>
        </a:xfrm>
      </p:grpSpPr>
      <p:sp>
        <p:nvSpPr>
          <p:cNvPr id="38" name="Shape 38"/>
          <p:cNvSpPr txBox="1"/>
          <p:nvPr>
            <p:ph type="title"/>
          </p:nvPr>
        </p:nvSpPr>
        <p:spPr>
          <a:xfrm>
            <a:off x="1792288" y="4800600"/>
            <a:ext cx="5486399" cy="566737"/>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9pPr>
          </a:lstStyle>
          <a:p/>
        </p:txBody>
      </p:sp>
      <p:sp>
        <p:nvSpPr>
          <p:cNvPr id="39" name="Shape 39"/>
          <p:cNvSpPr/>
          <p:nvPr>
            <p:ph idx="2" type="pic"/>
          </p:nvPr>
        </p:nvSpPr>
        <p:spPr>
          <a:xfrm>
            <a:off x="1792288" y="612775"/>
            <a:ext cx="5486399" cy="4114800"/>
          </a:xfrm>
          <a:prstGeom prst="rect">
            <a:avLst/>
          </a:prstGeom>
          <a:noFill/>
          <a:ln>
            <a:noFill/>
          </a:ln>
        </p:spPr>
        <p:txBody>
          <a:bodyPr anchorCtr="0" anchor="t" bIns="91425" lIns="91425" spcFirstLastPara="1" rIns="91425" wrap="square" tIns="91425"/>
          <a:lstStyle>
            <a:lvl1pPr lvl="0" marR="0" rtl="0" algn="l">
              <a:lnSpc>
                <a:spcPct val="100000"/>
              </a:lnSpc>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40" name="Shape 40"/>
          <p:cNvSpPr txBox="1"/>
          <p:nvPr>
            <p:ph idx="1" type="body"/>
          </p:nvPr>
        </p:nvSpPr>
        <p:spPr>
          <a:xfrm>
            <a:off x="1792288" y="5367337"/>
            <a:ext cx="5486399" cy="804861"/>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lnSpc>
                <a:spcPct val="100000"/>
              </a:lnSpc>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41" name="Shape 41"/>
          <p:cNvSpPr txBox="1"/>
          <p:nvPr>
            <p:ph idx="10" type="dt"/>
          </p:nvPr>
        </p:nvSpPr>
        <p:spPr>
          <a:xfrm>
            <a:off x="457200" y="6356350"/>
            <a:ext cx="2133599" cy="36512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42" name="Shape 42"/>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43" name="Shape 43"/>
          <p:cNvSpPr txBox="1"/>
          <p:nvPr>
            <p:ph idx="12" type="sldNum"/>
          </p:nvPr>
        </p:nvSpPr>
        <p:spPr>
          <a:xfrm>
            <a:off x="6553200" y="6356350"/>
            <a:ext cx="2133599"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44" name="Shape 44"/>
        <p:cNvGrpSpPr/>
        <p:nvPr/>
      </p:nvGrpSpPr>
      <p:grpSpPr>
        <a:xfrm>
          <a:off x="0" y="0"/>
          <a:ext cx="0" cy="0"/>
          <a:chOff x="0" y="0"/>
          <a:chExt cx="0" cy="0"/>
        </a:xfrm>
      </p:grpSpPr>
      <p:sp>
        <p:nvSpPr>
          <p:cNvPr id="45" name="Shape 45"/>
          <p:cNvSpPr txBox="1"/>
          <p:nvPr>
            <p:ph type="title"/>
          </p:nvPr>
        </p:nvSpPr>
        <p:spPr>
          <a:xfrm>
            <a:off x="457200" y="273050"/>
            <a:ext cx="3008313" cy="1162049"/>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9pPr>
          </a:lstStyle>
          <a:p/>
        </p:txBody>
      </p:sp>
      <p:sp>
        <p:nvSpPr>
          <p:cNvPr id="46" name="Shape 46"/>
          <p:cNvSpPr txBox="1"/>
          <p:nvPr>
            <p:ph idx="1" type="body"/>
          </p:nvPr>
        </p:nvSpPr>
        <p:spPr>
          <a:xfrm>
            <a:off x="3575050" y="273050"/>
            <a:ext cx="5111750" cy="5853112"/>
          </a:xfrm>
          <a:prstGeom prst="rect">
            <a:avLst/>
          </a:prstGeom>
          <a:noFill/>
          <a:ln>
            <a:noFill/>
          </a:ln>
        </p:spPr>
        <p:txBody>
          <a:bodyPr anchorCtr="0" anchor="t" bIns="91425" lIns="91425" spcFirstLastPara="1" rIns="91425" wrap="square" tIns="91425"/>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7" name="Shape 47"/>
          <p:cNvSpPr txBox="1"/>
          <p:nvPr>
            <p:ph idx="2" type="body"/>
          </p:nvPr>
        </p:nvSpPr>
        <p:spPr>
          <a:xfrm>
            <a:off x="457200" y="1435100"/>
            <a:ext cx="3008313" cy="4691063"/>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lnSpc>
                <a:spcPct val="100000"/>
              </a:lnSpc>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48" name="Shape 48"/>
          <p:cNvSpPr txBox="1"/>
          <p:nvPr>
            <p:ph idx="10" type="dt"/>
          </p:nvPr>
        </p:nvSpPr>
        <p:spPr>
          <a:xfrm>
            <a:off x="457200" y="6356350"/>
            <a:ext cx="2133599" cy="36512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49" name="Shape 49"/>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50" name="Shape 50"/>
          <p:cNvSpPr txBox="1"/>
          <p:nvPr>
            <p:ph idx="12" type="sldNum"/>
          </p:nvPr>
        </p:nvSpPr>
        <p:spPr>
          <a:xfrm>
            <a:off x="6553200" y="6356350"/>
            <a:ext cx="2133599"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1" name="Shape 51"/>
        <p:cNvGrpSpPr/>
        <p:nvPr/>
      </p:nvGrpSpPr>
      <p:grpSpPr>
        <a:xfrm>
          <a:off x="0" y="0"/>
          <a:ext cx="0" cy="0"/>
          <a:chOff x="0" y="0"/>
          <a:chExt cx="0" cy="0"/>
        </a:xfrm>
      </p:grpSpPr>
      <p:sp>
        <p:nvSpPr>
          <p:cNvPr id="52" name="Shape 52"/>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9pPr>
          </a:lstStyle>
          <a:p/>
        </p:txBody>
      </p:sp>
      <p:sp>
        <p:nvSpPr>
          <p:cNvPr id="53" name="Shape 53"/>
          <p:cNvSpPr txBox="1"/>
          <p:nvPr>
            <p:ph idx="10" type="dt"/>
          </p:nvPr>
        </p:nvSpPr>
        <p:spPr>
          <a:xfrm>
            <a:off x="457200" y="6356350"/>
            <a:ext cx="2133599" cy="36512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54" name="Shape 54"/>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55" name="Shape 55"/>
          <p:cNvSpPr txBox="1"/>
          <p:nvPr>
            <p:ph idx="12" type="sldNum"/>
          </p:nvPr>
        </p:nvSpPr>
        <p:spPr>
          <a:xfrm>
            <a:off x="6553200" y="6356350"/>
            <a:ext cx="2133599"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56" name="Shape 56"/>
        <p:cNvGrpSpPr/>
        <p:nvPr/>
      </p:nvGrpSpPr>
      <p:grpSpPr>
        <a:xfrm>
          <a:off x="0" y="0"/>
          <a:ext cx="0" cy="0"/>
          <a:chOff x="0" y="0"/>
          <a:chExt cx="0" cy="0"/>
        </a:xfrm>
      </p:grpSpPr>
      <p:sp>
        <p:nvSpPr>
          <p:cNvPr id="57" name="Shape 57"/>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9pPr>
          </a:lstStyle>
          <a:p/>
        </p:txBody>
      </p:sp>
      <p:sp>
        <p:nvSpPr>
          <p:cNvPr id="58" name="Shape 58"/>
          <p:cNvSpPr txBox="1"/>
          <p:nvPr>
            <p:ph idx="1" type="body"/>
          </p:nvPr>
        </p:nvSpPr>
        <p:spPr>
          <a:xfrm>
            <a:off x="457200" y="1535112"/>
            <a:ext cx="4040187" cy="639762"/>
          </a:xfrm>
          <a:prstGeom prst="rect">
            <a:avLst/>
          </a:prstGeom>
          <a:noFill/>
          <a:ln>
            <a:noFill/>
          </a:ln>
        </p:spPr>
        <p:txBody>
          <a:bodyPr anchorCtr="0" anchor="b" bIns="91425" lIns="91425" spcFirstLastPara="1" rIns="91425" wrap="square" tIns="91425"/>
          <a:lstStyle>
            <a:lvl1pPr indent="-228600" lvl="0" marL="457200" marR="0" rtl="0" algn="l">
              <a:lnSpc>
                <a:spcPct val="100000"/>
              </a:lnSpc>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100000"/>
              </a:lnSpc>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 name="Shape 59"/>
          <p:cNvSpPr txBox="1"/>
          <p:nvPr>
            <p:ph idx="2" type="body"/>
          </p:nvPr>
        </p:nvSpPr>
        <p:spPr>
          <a:xfrm>
            <a:off x="457200" y="2174875"/>
            <a:ext cx="4040187" cy="3951287"/>
          </a:xfrm>
          <a:prstGeom prst="rect">
            <a:avLst/>
          </a:prstGeom>
          <a:noFill/>
          <a:ln>
            <a:noFill/>
          </a:ln>
        </p:spPr>
        <p:txBody>
          <a:bodyPr anchorCtr="0" anchor="t" bIns="91425" lIns="91425" spcFirstLastPara="1" rIns="91425" wrap="square" tIns="91425"/>
          <a:lstStyle>
            <a:lvl1pPr indent="-381000" lvl="0" marL="4572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60" name="Shape 60"/>
          <p:cNvSpPr txBox="1"/>
          <p:nvPr>
            <p:ph idx="3" type="body"/>
          </p:nvPr>
        </p:nvSpPr>
        <p:spPr>
          <a:xfrm>
            <a:off x="4645025" y="1535112"/>
            <a:ext cx="4041774" cy="639762"/>
          </a:xfrm>
          <a:prstGeom prst="rect">
            <a:avLst/>
          </a:prstGeom>
          <a:noFill/>
          <a:ln>
            <a:noFill/>
          </a:ln>
        </p:spPr>
        <p:txBody>
          <a:bodyPr anchorCtr="0" anchor="b" bIns="91425" lIns="91425" spcFirstLastPara="1" rIns="91425" wrap="square" tIns="91425"/>
          <a:lstStyle>
            <a:lvl1pPr indent="-228600" lvl="0" marL="457200" marR="0" rtl="0" algn="l">
              <a:lnSpc>
                <a:spcPct val="100000"/>
              </a:lnSpc>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100000"/>
              </a:lnSpc>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1" name="Shape 61"/>
          <p:cNvSpPr txBox="1"/>
          <p:nvPr>
            <p:ph idx="4" type="body"/>
          </p:nvPr>
        </p:nvSpPr>
        <p:spPr>
          <a:xfrm>
            <a:off x="4645025" y="2174875"/>
            <a:ext cx="4041774" cy="3951287"/>
          </a:xfrm>
          <a:prstGeom prst="rect">
            <a:avLst/>
          </a:prstGeom>
          <a:noFill/>
          <a:ln>
            <a:noFill/>
          </a:ln>
        </p:spPr>
        <p:txBody>
          <a:bodyPr anchorCtr="0" anchor="t" bIns="91425" lIns="91425" spcFirstLastPara="1" rIns="91425" wrap="square" tIns="91425"/>
          <a:lstStyle>
            <a:lvl1pPr indent="-381000" lvl="0" marL="4572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62" name="Shape 62"/>
          <p:cNvSpPr txBox="1"/>
          <p:nvPr>
            <p:ph idx="10" type="dt"/>
          </p:nvPr>
        </p:nvSpPr>
        <p:spPr>
          <a:xfrm>
            <a:off x="457200" y="6356350"/>
            <a:ext cx="2133599" cy="36512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63" name="Shape 63"/>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64" name="Shape 64"/>
          <p:cNvSpPr txBox="1"/>
          <p:nvPr>
            <p:ph idx="12" type="sldNum"/>
          </p:nvPr>
        </p:nvSpPr>
        <p:spPr>
          <a:xfrm>
            <a:off x="6553200" y="6356350"/>
            <a:ext cx="2133599"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65" name="Shape 65"/>
        <p:cNvGrpSpPr/>
        <p:nvPr/>
      </p:nvGrpSpPr>
      <p:grpSpPr>
        <a:xfrm>
          <a:off x="0" y="0"/>
          <a:ext cx="0" cy="0"/>
          <a:chOff x="0" y="0"/>
          <a:chExt cx="0" cy="0"/>
        </a:xfrm>
      </p:grpSpPr>
      <p:sp>
        <p:nvSpPr>
          <p:cNvPr id="66" name="Shape 66"/>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9pPr>
          </a:lstStyle>
          <a:p/>
        </p:txBody>
      </p:sp>
      <p:sp>
        <p:nvSpPr>
          <p:cNvPr id="67" name="Shape 67"/>
          <p:cNvSpPr txBox="1"/>
          <p:nvPr>
            <p:ph idx="1" type="body"/>
          </p:nvPr>
        </p:nvSpPr>
        <p:spPr>
          <a:xfrm>
            <a:off x="457200" y="1600200"/>
            <a:ext cx="4038599" cy="4525963"/>
          </a:xfrm>
          <a:prstGeom prst="rect">
            <a:avLst/>
          </a:prstGeom>
          <a:noFill/>
          <a:ln>
            <a:noFill/>
          </a:ln>
        </p:spPr>
        <p:txBody>
          <a:bodyPr anchorCtr="0" anchor="t" bIns="91425" lIns="91425" spcFirstLastPara="1" rIns="91425" wrap="square" tIns="91425"/>
          <a:lstStyle>
            <a:lvl1pPr indent="-406400" lvl="0" marL="4572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 name="Shape 68"/>
          <p:cNvSpPr txBox="1"/>
          <p:nvPr>
            <p:ph idx="2" type="body"/>
          </p:nvPr>
        </p:nvSpPr>
        <p:spPr>
          <a:xfrm>
            <a:off x="4648200" y="1600200"/>
            <a:ext cx="4038599" cy="4525963"/>
          </a:xfrm>
          <a:prstGeom prst="rect">
            <a:avLst/>
          </a:prstGeom>
          <a:noFill/>
          <a:ln>
            <a:noFill/>
          </a:ln>
        </p:spPr>
        <p:txBody>
          <a:bodyPr anchorCtr="0" anchor="t" bIns="91425" lIns="91425" spcFirstLastPara="1" rIns="91425" wrap="square" tIns="91425"/>
          <a:lstStyle>
            <a:lvl1pPr indent="-406400" lvl="0" marL="4572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 name="Shape 69"/>
          <p:cNvSpPr txBox="1"/>
          <p:nvPr>
            <p:ph idx="10" type="dt"/>
          </p:nvPr>
        </p:nvSpPr>
        <p:spPr>
          <a:xfrm>
            <a:off x="457200" y="6356350"/>
            <a:ext cx="2133599" cy="36512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70" name="Shape 70"/>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71" name="Shape 71"/>
          <p:cNvSpPr txBox="1"/>
          <p:nvPr>
            <p:ph idx="12" type="sldNum"/>
          </p:nvPr>
        </p:nvSpPr>
        <p:spPr>
          <a:xfrm>
            <a:off x="6553200" y="6356350"/>
            <a:ext cx="2133599"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9pPr>
          </a:lstStyle>
          <a:p/>
        </p:txBody>
      </p:sp>
      <p:sp>
        <p:nvSpPr>
          <p:cNvPr id="11" name="Shape 11"/>
          <p:cNvSpPr txBox="1"/>
          <p:nvPr>
            <p:ph idx="1" type="body"/>
          </p:nvPr>
        </p:nvSpPr>
        <p:spPr>
          <a:xfrm>
            <a:off x="457200" y="1600200"/>
            <a:ext cx="8229600" cy="4525961"/>
          </a:xfrm>
          <a:prstGeom prst="rect">
            <a:avLst/>
          </a:prstGeom>
          <a:noFill/>
          <a:ln>
            <a:noFill/>
          </a:ln>
        </p:spPr>
        <p:txBody>
          <a:bodyPr anchorCtr="0" anchor="t" bIns="91425" lIns="91425" spcFirstLastPara="1" rIns="91425" wrap="square" tIns="91425"/>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Shape 12"/>
          <p:cNvSpPr txBox="1"/>
          <p:nvPr>
            <p:ph idx="10" type="dt"/>
          </p:nvPr>
        </p:nvSpPr>
        <p:spPr>
          <a:xfrm>
            <a:off x="457200" y="6356350"/>
            <a:ext cx="2133599" cy="36512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13" name="Shape 13"/>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14" name="Shape 14"/>
          <p:cNvSpPr txBox="1"/>
          <p:nvPr>
            <p:ph idx="12" type="sldNum"/>
          </p:nvPr>
        </p:nvSpPr>
        <p:spPr>
          <a:xfrm>
            <a:off x="6553200" y="6356350"/>
            <a:ext cx="2133599"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3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7.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8.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Shape 88"/>
          <p:cNvSpPr txBox="1"/>
          <p:nvPr/>
        </p:nvSpPr>
        <p:spPr>
          <a:xfrm>
            <a:off x="163511" y="96836"/>
            <a:ext cx="3460749" cy="6684961"/>
          </a:xfrm>
          <a:prstGeom prst="rect">
            <a:avLst/>
          </a:prstGeom>
          <a:noFill/>
          <a:ln cap="flat" cmpd="sng" w="3810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9" name="Shape 89"/>
          <p:cNvSpPr txBox="1"/>
          <p:nvPr/>
        </p:nvSpPr>
        <p:spPr>
          <a:xfrm>
            <a:off x="184150" y="104775"/>
            <a:ext cx="3397250" cy="5619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750"/>
              <a:buFont typeface="Arial Black"/>
              <a:buNone/>
            </a:pPr>
            <a:r>
              <a:rPr b="0" i="0" lang="en-US" sz="3000" u="none" cap="none" strike="noStrike">
                <a:solidFill>
                  <a:schemeClr val="dk1"/>
                </a:solidFill>
                <a:latin typeface="Arial Black"/>
                <a:ea typeface="Arial Black"/>
                <a:cs typeface="Arial Black"/>
                <a:sym typeface="Arial Black"/>
              </a:rPr>
              <a:t>Nutrition Facts</a:t>
            </a:r>
            <a:endParaRPr b="0" i="0" sz="1400" u="none" cap="none" strike="noStrike">
              <a:solidFill>
                <a:srgbClr val="000000"/>
              </a:solidFill>
              <a:latin typeface="Arial"/>
              <a:ea typeface="Arial"/>
              <a:cs typeface="Arial"/>
              <a:sym typeface="Arial"/>
            </a:endParaRPr>
          </a:p>
        </p:txBody>
      </p:sp>
      <p:sp>
        <p:nvSpPr>
          <p:cNvPr id="90" name="Shape 90"/>
          <p:cNvSpPr txBox="1"/>
          <p:nvPr/>
        </p:nvSpPr>
        <p:spPr>
          <a:xfrm>
            <a:off x="163511" y="403225"/>
            <a:ext cx="3417887" cy="584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600"/>
              <a:buFont typeface="Calibri"/>
              <a:buNone/>
            </a:pPr>
            <a:r>
              <a:t/>
            </a: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25"/>
              <a:buFont typeface="Arial"/>
              <a:buNone/>
            </a:pPr>
            <a:r>
              <a:rPr b="0" i="0" lang="en-US" sz="1300" u="none" cap="none" strike="noStrike">
                <a:solidFill>
                  <a:schemeClr val="dk1"/>
                </a:solidFill>
                <a:latin typeface="Arial"/>
                <a:ea typeface="Arial"/>
                <a:cs typeface="Arial"/>
                <a:sym typeface="Arial"/>
              </a:rPr>
              <a:t>Serving Size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25"/>
              <a:buFont typeface="Arial"/>
              <a:buNone/>
            </a:pPr>
            <a:r>
              <a:rPr b="0" i="0" lang="en-US" sz="1300" u="none" cap="none" strike="noStrike">
                <a:solidFill>
                  <a:schemeClr val="dk1"/>
                </a:solidFill>
                <a:latin typeface="Arial"/>
                <a:ea typeface="Arial"/>
                <a:cs typeface="Arial"/>
                <a:sym typeface="Arial"/>
              </a:rPr>
              <a:t>Servings Per Container</a:t>
            </a:r>
            <a:endParaRPr b="0" i="0" sz="1400" u="none" cap="none" strike="noStrike">
              <a:solidFill>
                <a:srgbClr val="000000"/>
              </a:solidFill>
              <a:latin typeface="Arial"/>
              <a:ea typeface="Arial"/>
              <a:cs typeface="Arial"/>
              <a:sym typeface="Arial"/>
            </a:endParaRPr>
          </a:p>
        </p:txBody>
      </p:sp>
      <p:sp>
        <p:nvSpPr>
          <p:cNvPr id="91" name="Shape 91"/>
          <p:cNvSpPr txBox="1"/>
          <p:nvPr/>
        </p:nvSpPr>
        <p:spPr>
          <a:xfrm>
            <a:off x="163511" y="987425"/>
            <a:ext cx="200501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Amount Per Serving</a:t>
            </a:r>
            <a:endParaRPr b="0" i="0" sz="1400" u="none" cap="none" strike="noStrike">
              <a:solidFill>
                <a:srgbClr val="000000"/>
              </a:solidFill>
              <a:latin typeface="Arial"/>
              <a:ea typeface="Arial"/>
              <a:cs typeface="Arial"/>
              <a:sym typeface="Arial"/>
            </a:endParaRPr>
          </a:p>
        </p:txBody>
      </p:sp>
      <p:cxnSp>
        <p:nvCxnSpPr>
          <p:cNvPr id="92" name="Shape 92"/>
          <p:cNvCxnSpPr/>
          <p:nvPr/>
        </p:nvCxnSpPr>
        <p:spPr>
          <a:xfrm>
            <a:off x="258762" y="987425"/>
            <a:ext cx="3252787" cy="0"/>
          </a:xfrm>
          <a:prstGeom prst="straightConnector1">
            <a:avLst/>
          </a:prstGeom>
          <a:noFill/>
          <a:ln cap="flat" cmpd="sng" w="76200">
            <a:solidFill>
              <a:schemeClr val="dk1"/>
            </a:solidFill>
            <a:prstDash val="solid"/>
            <a:miter lim="8000"/>
            <a:headEnd len="sm" w="sm" type="none"/>
            <a:tailEnd len="sm" w="sm" type="none"/>
          </a:ln>
        </p:spPr>
      </p:cxnSp>
      <p:sp>
        <p:nvSpPr>
          <p:cNvPr id="93" name="Shape 93"/>
          <p:cNvSpPr txBox="1"/>
          <p:nvPr/>
        </p:nvSpPr>
        <p:spPr>
          <a:xfrm>
            <a:off x="173036" y="1762125"/>
            <a:ext cx="982661"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Total Fat</a:t>
            </a:r>
            <a:endParaRPr b="0" i="0" sz="1400" u="none" cap="none" strike="noStrike">
              <a:solidFill>
                <a:srgbClr val="000000"/>
              </a:solidFill>
              <a:latin typeface="Arial"/>
              <a:ea typeface="Arial"/>
              <a:cs typeface="Arial"/>
              <a:sym typeface="Arial"/>
            </a:endParaRPr>
          </a:p>
        </p:txBody>
      </p:sp>
      <p:cxnSp>
        <p:nvCxnSpPr>
          <p:cNvPr id="94" name="Shape 94"/>
          <p:cNvCxnSpPr/>
          <p:nvPr/>
        </p:nvCxnSpPr>
        <p:spPr>
          <a:xfrm>
            <a:off x="280987" y="1263650"/>
            <a:ext cx="3241674" cy="0"/>
          </a:xfrm>
          <a:prstGeom prst="straightConnector1">
            <a:avLst/>
          </a:prstGeom>
          <a:noFill/>
          <a:ln cap="flat" cmpd="sng" w="28575">
            <a:solidFill>
              <a:schemeClr val="dk1"/>
            </a:solidFill>
            <a:prstDash val="solid"/>
            <a:miter lim="8000"/>
            <a:headEnd len="sm" w="sm" type="none"/>
            <a:tailEnd len="sm" w="sm" type="none"/>
          </a:ln>
        </p:spPr>
      </p:cxnSp>
      <p:sp>
        <p:nvSpPr>
          <p:cNvPr id="95" name="Shape 95"/>
          <p:cNvSpPr txBox="1"/>
          <p:nvPr/>
        </p:nvSpPr>
        <p:spPr>
          <a:xfrm>
            <a:off x="2890836" y="1762125"/>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16%</a:t>
            </a:r>
            <a:endParaRPr b="0" i="0" sz="1400" u="none" cap="none" strike="noStrike">
              <a:solidFill>
                <a:srgbClr val="000000"/>
              </a:solidFill>
              <a:latin typeface="Arial"/>
              <a:ea typeface="Arial"/>
              <a:cs typeface="Arial"/>
              <a:sym typeface="Arial"/>
            </a:endParaRPr>
          </a:p>
        </p:txBody>
      </p:sp>
      <p:sp>
        <p:nvSpPr>
          <p:cNvPr id="96" name="Shape 96"/>
          <p:cNvSpPr txBox="1"/>
          <p:nvPr/>
        </p:nvSpPr>
        <p:spPr>
          <a:xfrm>
            <a:off x="173036" y="1257300"/>
            <a:ext cx="3417887" cy="46196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Calories 170         </a:t>
            </a:r>
            <a:r>
              <a:rPr b="1" i="0" lang="en-US" sz="1200" u="none" cap="none" strike="noStrike">
                <a:solidFill>
                  <a:schemeClr val="dk1"/>
                </a:solidFill>
                <a:latin typeface="Arial"/>
                <a:ea typeface="Arial"/>
                <a:cs typeface="Arial"/>
                <a:sym typeface="Arial"/>
              </a:rPr>
              <a:t>Calories from Fat   110</a:t>
            </a:r>
            <a:r>
              <a:rPr b="1" i="0" lang="en-US" sz="1200" u="none" cap="none" strike="noStrike">
                <a:solidFill>
                  <a:schemeClr val="dk1"/>
                </a:solidFill>
                <a:latin typeface="Arial Black"/>
                <a:ea typeface="Arial Black"/>
                <a:cs typeface="Arial Black"/>
                <a:sym typeface="Arial Black"/>
              </a:rPr>
              <a:t>    	</a:t>
            </a:r>
            <a:endParaRPr b="0" i="0" sz="1400" u="none" cap="none" strike="noStrike">
              <a:solidFill>
                <a:srgbClr val="000000"/>
              </a:solidFill>
              <a:latin typeface="Arial"/>
              <a:ea typeface="Arial"/>
              <a:cs typeface="Arial"/>
              <a:sym typeface="Arial"/>
            </a:endParaRPr>
          </a:p>
        </p:txBody>
      </p:sp>
      <p:cxnSp>
        <p:nvCxnSpPr>
          <p:cNvPr id="97" name="Shape 97"/>
          <p:cNvCxnSpPr/>
          <p:nvPr/>
        </p:nvCxnSpPr>
        <p:spPr>
          <a:xfrm>
            <a:off x="258762" y="1493837"/>
            <a:ext cx="3244849" cy="0"/>
          </a:xfrm>
          <a:prstGeom prst="straightConnector1">
            <a:avLst/>
          </a:prstGeom>
          <a:noFill/>
          <a:ln cap="flat" cmpd="sng" w="38100">
            <a:solidFill>
              <a:schemeClr val="dk1"/>
            </a:solidFill>
            <a:prstDash val="solid"/>
            <a:miter lim="8000"/>
            <a:headEnd len="sm" w="sm" type="none"/>
            <a:tailEnd len="sm" w="sm" type="none"/>
          </a:ln>
        </p:spPr>
      </p:cxnSp>
      <p:sp>
        <p:nvSpPr>
          <p:cNvPr id="98" name="Shape 98"/>
          <p:cNvSpPr txBox="1"/>
          <p:nvPr/>
        </p:nvSpPr>
        <p:spPr>
          <a:xfrm>
            <a:off x="1873250" y="1493837"/>
            <a:ext cx="1751012" cy="30797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50"/>
              <a:buFont typeface="Arial Black"/>
              <a:buNone/>
            </a:pPr>
            <a:r>
              <a:rPr b="1" i="0" lang="en-US" sz="1400" u="none" cap="none" strike="noStrike">
                <a:solidFill>
                  <a:schemeClr val="dk1"/>
                </a:solidFill>
                <a:latin typeface="Arial Black"/>
                <a:ea typeface="Arial Black"/>
                <a:cs typeface="Arial Black"/>
                <a:sym typeface="Arial Black"/>
              </a:rPr>
              <a:t>% Daily Value*</a:t>
            </a:r>
            <a:endParaRPr b="0" i="0" sz="1400" u="none" cap="none" strike="noStrike">
              <a:solidFill>
                <a:srgbClr val="000000"/>
              </a:solidFill>
              <a:latin typeface="Arial"/>
              <a:ea typeface="Arial"/>
              <a:cs typeface="Arial"/>
              <a:sym typeface="Arial"/>
            </a:endParaRPr>
          </a:p>
        </p:txBody>
      </p:sp>
      <p:cxnSp>
        <p:nvCxnSpPr>
          <p:cNvPr id="99" name="Shape 99"/>
          <p:cNvCxnSpPr/>
          <p:nvPr/>
        </p:nvCxnSpPr>
        <p:spPr>
          <a:xfrm>
            <a:off x="269875" y="1762125"/>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00" name="Shape 100"/>
          <p:cNvCxnSpPr/>
          <p:nvPr/>
        </p:nvCxnSpPr>
        <p:spPr>
          <a:xfrm>
            <a:off x="263525" y="2024061"/>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01" name="Shape 101"/>
          <p:cNvCxnSpPr/>
          <p:nvPr/>
        </p:nvCxnSpPr>
        <p:spPr>
          <a:xfrm>
            <a:off x="271462" y="2287586"/>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02" name="Shape 102"/>
          <p:cNvCxnSpPr/>
          <p:nvPr/>
        </p:nvCxnSpPr>
        <p:spPr>
          <a:xfrm>
            <a:off x="271462" y="2570161"/>
            <a:ext cx="3241674" cy="0"/>
          </a:xfrm>
          <a:prstGeom prst="straightConnector1">
            <a:avLst/>
          </a:prstGeom>
          <a:noFill/>
          <a:ln cap="flat" cmpd="sng" w="28575">
            <a:solidFill>
              <a:schemeClr val="dk1"/>
            </a:solidFill>
            <a:prstDash val="solid"/>
            <a:miter lim="8000"/>
            <a:headEnd len="sm" w="sm" type="none"/>
            <a:tailEnd len="sm" w="sm" type="none"/>
          </a:ln>
        </p:spPr>
      </p:cxnSp>
      <p:sp>
        <p:nvSpPr>
          <p:cNvPr id="103" name="Shape 103"/>
          <p:cNvSpPr txBox="1"/>
          <p:nvPr/>
        </p:nvSpPr>
        <p:spPr>
          <a:xfrm>
            <a:off x="195261" y="2592386"/>
            <a:ext cx="1257299"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Cholesterol</a:t>
            </a:r>
            <a:endParaRPr b="0" i="0" sz="1400" u="none" cap="none" strike="noStrike">
              <a:solidFill>
                <a:srgbClr val="000000"/>
              </a:solidFill>
              <a:latin typeface="Arial"/>
              <a:ea typeface="Arial"/>
              <a:cs typeface="Arial"/>
              <a:sym typeface="Arial"/>
            </a:endParaRPr>
          </a:p>
        </p:txBody>
      </p:sp>
      <p:sp>
        <p:nvSpPr>
          <p:cNvPr id="104" name="Shape 104"/>
          <p:cNvSpPr txBox="1"/>
          <p:nvPr/>
        </p:nvSpPr>
        <p:spPr>
          <a:xfrm>
            <a:off x="2901950" y="2586036"/>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16%</a:t>
            </a:r>
            <a:endParaRPr b="0" i="0" sz="1400" u="none" cap="none" strike="noStrike">
              <a:solidFill>
                <a:srgbClr val="000000"/>
              </a:solidFill>
              <a:latin typeface="Arial"/>
              <a:ea typeface="Arial"/>
              <a:cs typeface="Arial"/>
              <a:sym typeface="Arial"/>
            </a:endParaRPr>
          </a:p>
        </p:txBody>
      </p:sp>
      <p:cxnSp>
        <p:nvCxnSpPr>
          <p:cNvPr id="105" name="Shape 105"/>
          <p:cNvCxnSpPr/>
          <p:nvPr/>
        </p:nvCxnSpPr>
        <p:spPr>
          <a:xfrm>
            <a:off x="269875" y="2841625"/>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06" name="Shape 106"/>
          <p:cNvSpPr txBox="1"/>
          <p:nvPr/>
        </p:nvSpPr>
        <p:spPr>
          <a:xfrm>
            <a:off x="195261" y="2868611"/>
            <a:ext cx="1257299" cy="2778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Sodium</a:t>
            </a:r>
            <a:endParaRPr b="0" i="0" sz="1400" u="none" cap="none" strike="noStrike">
              <a:solidFill>
                <a:srgbClr val="000000"/>
              </a:solidFill>
              <a:latin typeface="Arial"/>
              <a:ea typeface="Arial"/>
              <a:cs typeface="Arial"/>
              <a:sym typeface="Arial"/>
            </a:endParaRPr>
          </a:p>
        </p:txBody>
      </p:sp>
      <p:sp>
        <p:nvSpPr>
          <p:cNvPr id="107" name="Shape 107"/>
          <p:cNvSpPr txBox="1"/>
          <p:nvPr/>
        </p:nvSpPr>
        <p:spPr>
          <a:xfrm>
            <a:off x="2890836" y="2868611"/>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16%</a:t>
            </a:r>
            <a:endParaRPr b="0" i="0" sz="1400" u="none" cap="none" strike="noStrike">
              <a:solidFill>
                <a:srgbClr val="000000"/>
              </a:solidFill>
              <a:latin typeface="Arial"/>
              <a:ea typeface="Arial"/>
              <a:cs typeface="Arial"/>
              <a:sym typeface="Arial"/>
            </a:endParaRPr>
          </a:p>
        </p:txBody>
      </p:sp>
      <p:cxnSp>
        <p:nvCxnSpPr>
          <p:cNvPr id="108" name="Shape 108"/>
          <p:cNvCxnSpPr/>
          <p:nvPr/>
        </p:nvCxnSpPr>
        <p:spPr>
          <a:xfrm>
            <a:off x="263525" y="3119436"/>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09" name="Shape 109"/>
          <p:cNvSpPr txBox="1"/>
          <p:nvPr/>
        </p:nvSpPr>
        <p:spPr>
          <a:xfrm>
            <a:off x="193675" y="3127375"/>
            <a:ext cx="1976437"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Total Carbohydrate</a:t>
            </a:r>
            <a:endParaRPr b="0" i="0" sz="1400" u="none" cap="none" strike="noStrike">
              <a:solidFill>
                <a:srgbClr val="000000"/>
              </a:solidFill>
              <a:latin typeface="Arial"/>
              <a:ea typeface="Arial"/>
              <a:cs typeface="Arial"/>
              <a:sym typeface="Arial"/>
            </a:endParaRPr>
          </a:p>
        </p:txBody>
      </p:sp>
      <p:sp>
        <p:nvSpPr>
          <p:cNvPr id="110" name="Shape 110"/>
          <p:cNvSpPr txBox="1"/>
          <p:nvPr/>
        </p:nvSpPr>
        <p:spPr>
          <a:xfrm>
            <a:off x="2886075" y="3127375"/>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16%</a:t>
            </a:r>
            <a:endParaRPr b="0" i="0" sz="1400" u="none" cap="none" strike="noStrike">
              <a:solidFill>
                <a:srgbClr val="000000"/>
              </a:solidFill>
              <a:latin typeface="Arial"/>
              <a:ea typeface="Arial"/>
              <a:cs typeface="Arial"/>
              <a:sym typeface="Arial"/>
            </a:endParaRPr>
          </a:p>
        </p:txBody>
      </p:sp>
      <p:cxnSp>
        <p:nvCxnSpPr>
          <p:cNvPr id="111" name="Shape 111"/>
          <p:cNvCxnSpPr/>
          <p:nvPr/>
        </p:nvCxnSpPr>
        <p:spPr>
          <a:xfrm>
            <a:off x="269875" y="3389312"/>
            <a:ext cx="3241674" cy="0"/>
          </a:xfrm>
          <a:prstGeom prst="straightConnector1">
            <a:avLst/>
          </a:prstGeom>
          <a:noFill/>
          <a:ln cap="flat" cmpd="sng" w="28575">
            <a:solidFill>
              <a:schemeClr val="dk1"/>
            </a:solidFill>
            <a:prstDash val="solid"/>
            <a:miter lim="8000"/>
            <a:headEnd len="sm" w="sm" type="none"/>
            <a:tailEnd len="sm" w="sm" type="none"/>
          </a:ln>
        </p:spPr>
      </p:cxnSp>
      <p:sp>
        <p:nvSpPr>
          <p:cNvPr id="112" name="Shape 112"/>
          <p:cNvSpPr txBox="1"/>
          <p:nvPr/>
        </p:nvSpPr>
        <p:spPr>
          <a:xfrm>
            <a:off x="388937" y="3389312"/>
            <a:ext cx="1336675" cy="2778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Fiber</a:t>
            </a:r>
            <a:endParaRPr b="0" i="0" sz="1400" u="none" cap="none" strike="noStrike">
              <a:solidFill>
                <a:srgbClr val="000000"/>
              </a:solidFill>
              <a:latin typeface="Arial"/>
              <a:ea typeface="Arial"/>
              <a:cs typeface="Arial"/>
              <a:sym typeface="Arial"/>
            </a:endParaRPr>
          </a:p>
        </p:txBody>
      </p:sp>
      <p:cxnSp>
        <p:nvCxnSpPr>
          <p:cNvPr id="113" name="Shape 113"/>
          <p:cNvCxnSpPr/>
          <p:nvPr/>
        </p:nvCxnSpPr>
        <p:spPr>
          <a:xfrm>
            <a:off x="263525" y="3651250"/>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14" name="Shape 114"/>
          <p:cNvSpPr txBox="1"/>
          <p:nvPr/>
        </p:nvSpPr>
        <p:spPr>
          <a:xfrm>
            <a:off x="377825" y="3651250"/>
            <a:ext cx="1336675"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Sugars</a:t>
            </a:r>
            <a:endParaRPr b="0" i="0" sz="1400" u="none" cap="none" strike="noStrike">
              <a:solidFill>
                <a:srgbClr val="000000"/>
              </a:solidFill>
              <a:latin typeface="Arial"/>
              <a:ea typeface="Arial"/>
              <a:cs typeface="Arial"/>
              <a:sym typeface="Arial"/>
            </a:endParaRPr>
          </a:p>
        </p:txBody>
      </p:sp>
      <p:cxnSp>
        <p:nvCxnSpPr>
          <p:cNvPr id="115" name="Shape 115"/>
          <p:cNvCxnSpPr/>
          <p:nvPr/>
        </p:nvCxnSpPr>
        <p:spPr>
          <a:xfrm>
            <a:off x="265112" y="3927475"/>
            <a:ext cx="3241674" cy="0"/>
          </a:xfrm>
          <a:prstGeom prst="straightConnector1">
            <a:avLst/>
          </a:prstGeom>
          <a:noFill/>
          <a:ln cap="flat" cmpd="sng" w="28575">
            <a:solidFill>
              <a:schemeClr val="dk1"/>
            </a:solidFill>
            <a:prstDash val="solid"/>
            <a:miter lim="8000"/>
            <a:headEnd len="sm" w="sm" type="none"/>
            <a:tailEnd len="sm" w="sm" type="none"/>
          </a:ln>
        </p:spPr>
      </p:cxnSp>
      <p:sp>
        <p:nvSpPr>
          <p:cNvPr id="116" name="Shape 116"/>
          <p:cNvSpPr txBox="1"/>
          <p:nvPr/>
        </p:nvSpPr>
        <p:spPr>
          <a:xfrm>
            <a:off x="377825" y="2011361"/>
            <a:ext cx="1539874" cy="2778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Saturated Fat</a:t>
            </a:r>
            <a:endParaRPr b="0" i="0" sz="1400" u="none" cap="none" strike="noStrike">
              <a:solidFill>
                <a:srgbClr val="000000"/>
              </a:solidFill>
              <a:latin typeface="Arial"/>
              <a:ea typeface="Arial"/>
              <a:cs typeface="Arial"/>
              <a:sym typeface="Arial"/>
            </a:endParaRPr>
          </a:p>
        </p:txBody>
      </p:sp>
      <p:sp>
        <p:nvSpPr>
          <p:cNvPr id="117" name="Shape 117"/>
          <p:cNvSpPr txBox="1"/>
          <p:nvPr/>
        </p:nvSpPr>
        <p:spPr>
          <a:xfrm>
            <a:off x="366712" y="2284411"/>
            <a:ext cx="1539874" cy="2778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Trans Fat</a:t>
            </a:r>
            <a:endParaRPr b="0" i="0" sz="1400" u="none" cap="none" strike="noStrike">
              <a:solidFill>
                <a:srgbClr val="000000"/>
              </a:solidFill>
              <a:latin typeface="Arial"/>
              <a:ea typeface="Arial"/>
              <a:cs typeface="Arial"/>
              <a:sym typeface="Arial"/>
            </a:endParaRPr>
          </a:p>
        </p:txBody>
      </p:sp>
      <p:sp>
        <p:nvSpPr>
          <p:cNvPr id="118" name="Shape 118"/>
          <p:cNvSpPr txBox="1"/>
          <p:nvPr/>
        </p:nvSpPr>
        <p:spPr>
          <a:xfrm>
            <a:off x="192086" y="3932237"/>
            <a:ext cx="1976437"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Protein</a:t>
            </a:r>
            <a:endParaRPr b="0" i="0" sz="1400" u="none" cap="none" strike="noStrike">
              <a:solidFill>
                <a:srgbClr val="000000"/>
              </a:solidFill>
              <a:latin typeface="Arial"/>
              <a:ea typeface="Arial"/>
              <a:cs typeface="Arial"/>
              <a:sym typeface="Arial"/>
            </a:endParaRPr>
          </a:p>
        </p:txBody>
      </p:sp>
      <p:cxnSp>
        <p:nvCxnSpPr>
          <p:cNvPr id="119" name="Shape 119"/>
          <p:cNvCxnSpPr/>
          <p:nvPr/>
        </p:nvCxnSpPr>
        <p:spPr>
          <a:xfrm>
            <a:off x="265112" y="4192587"/>
            <a:ext cx="3241674" cy="0"/>
          </a:xfrm>
          <a:prstGeom prst="straightConnector1">
            <a:avLst/>
          </a:prstGeom>
          <a:noFill/>
          <a:ln cap="flat" cmpd="sng" w="57150">
            <a:solidFill>
              <a:schemeClr val="dk1"/>
            </a:solidFill>
            <a:prstDash val="solid"/>
            <a:miter lim="8000"/>
            <a:headEnd len="sm" w="sm" type="none"/>
            <a:tailEnd len="sm" w="sm" type="none"/>
          </a:ln>
        </p:spPr>
      </p:cxnSp>
      <p:sp>
        <p:nvSpPr>
          <p:cNvPr id="120" name="Shape 120"/>
          <p:cNvSpPr txBox="1"/>
          <p:nvPr/>
        </p:nvSpPr>
        <p:spPr>
          <a:xfrm>
            <a:off x="2890836" y="20193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16%</a:t>
            </a:r>
            <a:endParaRPr b="0" i="0" sz="1400" u="none" cap="none" strike="noStrike">
              <a:solidFill>
                <a:srgbClr val="000000"/>
              </a:solidFill>
              <a:latin typeface="Arial"/>
              <a:ea typeface="Arial"/>
              <a:cs typeface="Arial"/>
              <a:sym typeface="Arial"/>
            </a:endParaRPr>
          </a:p>
        </p:txBody>
      </p:sp>
      <p:sp>
        <p:nvSpPr>
          <p:cNvPr id="121" name="Shape 121"/>
          <p:cNvSpPr txBox="1"/>
          <p:nvPr/>
        </p:nvSpPr>
        <p:spPr>
          <a:xfrm>
            <a:off x="2890836" y="22860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16%</a:t>
            </a:r>
            <a:endParaRPr b="0" i="0" sz="1400" u="none" cap="none" strike="noStrike">
              <a:solidFill>
                <a:srgbClr val="000000"/>
              </a:solidFill>
              <a:latin typeface="Arial"/>
              <a:ea typeface="Arial"/>
              <a:cs typeface="Arial"/>
              <a:sym typeface="Arial"/>
            </a:endParaRPr>
          </a:p>
        </p:txBody>
      </p:sp>
      <p:sp>
        <p:nvSpPr>
          <p:cNvPr id="122" name="Shape 122"/>
          <p:cNvSpPr txBox="1"/>
          <p:nvPr/>
        </p:nvSpPr>
        <p:spPr>
          <a:xfrm>
            <a:off x="2897186" y="33909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16%</a:t>
            </a:r>
            <a:endParaRPr b="0" i="0" sz="1400" u="none" cap="none" strike="noStrike">
              <a:solidFill>
                <a:srgbClr val="000000"/>
              </a:solidFill>
              <a:latin typeface="Arial"/>
              <a:ea typeface="Arial"/>
              <a:cs typeface="Arial"/>
              <a:sym typeface="Arial"/>
            </a:endParaRPr>
          </a:p>
        </p:txBody>
      </p:sp>
      <p:sp>
        <p:nvSpPr>
          <p:cNvPr id="123" name="Shape 123"/>
          <p:cNvSpPr txBox="1"/>
          <p:nvPr/>
        </p:nvSpPr>
        <p:spPr>
          <a:xfrm>
            <a:off x="2886075" y="3667125"/>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16%</a:t>
            </a:r>
            <a:endParaRPr b="0" i="0" sz="1400" u="none" cap="none" strike="noStrike">
              <a:solidFill>
                <a:srgbClr val="000000"/>
              </a:solidFill>
              <a:latin typeface="Arial"/>
              <a:ea typeface="Arial"/>
              <a:cs typeface="Arial"/>
              <a:sym typeface="Arial"/>
            </a:endParaRPr>
          </a:p>
        </p:txBody>
      </p:sp>
      <p:sp>
        <p:nvSpPr>
          <p:cNvPr id="124" name="Shape 124"/>
          <p:cNvSpPr txBox="1"/>
          <p:nvPr/>
        </p:nvSpPr>
        <p:spPr>
          <a:xfrm>
            <a:off x="2892425" y="3910012"/>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16%</a:t>
            </a:r>
            <a:endParaRPr b="0" i="0" sz="1400" u="none" cap="none" strike="noStrike">
              <a:solidFill>
                <a:srgbClr val="000000"/>
              </a:solidFill>
              <a:latin typeface="Arial"/>
              <a:ea typeface="Arial"/>
              <a:cs typeface="Arial"/>
              <a:sym typeface="Arial"/>
            </a:endParaRPr>
          </a:p>
        </p:txBody>
      </p:sp>
      <p:sp>
        <p:nvSpPr>
          <p:cNvPr id="125" name="Shape 125"/>
          <p:cNvSpPr txBox="1"/>
          <p:nvPr/>
        </p:nvSpPr>
        <p:spPr>
          <a:xfrm>
            <a:off x="184150" y="4179887"/>
            <a:ext cx="1408111"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Vitamin A  2%</a:t>
            </a:r>
            <a:endParaRPr b="0" i="0" sz="1400" u="none" cap="none" strike="noStrike">
              <a:solidFill>
                <a:srgbClr val="000000"/>
              </a:solidFill>
              <a:latin typeface="Arial"/>
              <a:ea typeface="Arial"/>
              <a:cs typeface="Arial"/>
              <a:sym typeface="Arial"/>
            </a:endParaRPr>
          </a:p>
        </p:txBody>
      </p:sp>
      <p:cxnSp>
        <p:nvCxnSpPr>
          <p:cNvPr id="126" name="Shape 126"/>
          <p:cNvCxnSpPr/>
          <p:nvPr/>
        </p:nvCxnSpPr>
        <p:spPr>
          <a:xfrm>
            <a:off x="274637" y="442436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27" name="Shape 127"/>
          <p:cNvSpPr txBox="1"/>
          <p:nvPr/>
        </p:nvSpPr>
        <p:spPr>
          <a:xfrm>
            <a:off x="2233611" y="4179887"/>
            <a:ext cx="1408111"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Vitamin C  2%</a:t>
            </a:r>
            <a:endParaRPr b="0" i="0" sz="1400" u="none" cap="none" strike="noStrike">
              <a:solidFill>
                <a:srgbClr val="000000"/>
              </a:solidFill>
              <a:latin typeface="Arial"/>
              <a:ea typeface="Arial"/>
              <a:cs typeface="Arial"/>
              <a:sym typeface="Arial"/>
            </a:endParaRPr>
          </a:p>
        </p:txBody>
      </p:sp>
      <p:sp>
        <p:nvSpPr>
          <p:cNvPr id="128" name="Shape 128"/>
          <p:cNvSpPr txBox="1"/>
          <p:nvPr/>
        </p:nvSpPr>
        <p:spPr>
          <a:xfrm>
            <a:off x="1735136" y="4133850"/>
            <a:ext cx="323850" cy="368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29" name="Shape 129"/>
          <p:cNvSpPr txBox="1"/>
          <p:nvPr/>
        </p:nvSpPr>
        <p:spPr>
          <a:xfrm>
            <a:off x="179386" y="4406900"/>
            <a:ext cx="1408111"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Vitamin A  2%</a:t>
            </a:r>
            <a:endParaRPr b="0" i="0" sz="1400" u="none" cap="none" strike="noStrike">
              <a:solidFill>
                <a:srgbClr val="000000"/>
              </a:solidFill>
              <a:latin typeface="Arial"/>
              <a:ea typeface="Arial"/>
              <a:cs typeface="Arial"/>
              <a:sym typeface="Arial"/>
            </a:endParaRPr>
          </a:p>
        </p:txBody>
      </p:sp>
      <p:cxnSp>
        <p:nvCxnSpPr>
          <p:cNvPr id="130" name="Shape 130"/>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31" name="Shape 131"/>
          <p:cNvSpPr txBox="1"/>
          <p:nvPr/>
        </p:nvSpPr>
        <p:spPr>
          <a:xfrm>
            <a:off x="2228850" y="4406900"/>
            <a:ext cx="1408111"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Vitamin C  2%</a:t>
            </a:r>
            <a:endParaRPr b="0" i="0" sz="1400" u="none" cap="none" strike="noStrike">
              <a:solidFill>
                <a:srgbClr val="000000"/>
              </a:solidFill>
              <a:latin typeface="Arial"/>
              <a:ea typeface="Arial"/>
              <a:cs typeface="Arial"/>
              <a:sym typeface="Arial"/>
            </a:endParaRPr>
          </a:p>
        </p:txBody>
      </p:sp>
      <p:sp>
        <p:nvSpPr>
          <p:cNvPr id="132" name="Shape 132"/>
          <p:cNvSpPr txBox="1"/>
          <p:nvPr/>
        </p:nvSpPr>
        <p:spPr>
          <a:xfrm>
            <a:off x="188911" y="4656137"/>
            <a:ext cx="1408111" cy="2778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Vitamin A  2%</a:t>
            </a:r>
            <a:endParaRPr b="0" i="0" sz="1400" u="none" cap="none" strike="noStrike">
              <a:solidFill>
                <a:srgbClr val="000000"/>
              </a:solidFill>
              <a:latin typeface="Arial"/>
              <a:ea typeface="Arial"/>
              <a:cs typeface="Arial"/>
              <a:sym typeface="Arial"/>
            </a:endParaRPr>
          </a:p>
        </p:txBody>
      </p:sp>
      <p:cxnSp>
        <p:nvCxnSpPr>
          <p:cNvPr id="133" name="Shape 133"/>
          <p:cNvCxnSpPr/>
          <p:nvPr/>
        </p:nvCxnSpPr>
        <p:spPr>
          <a:xfrm>
            <a:off x="269875" y="490061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34" name="Shape 134"/>
          <p:cNvSpPr txBox="1"/>
          <p:nvPr/>
        </p:nvSpPr>
        <p:spPr>
          <a:xfrm>
            <a:off x="2238375" y="4656137"/>
            <a:ext cx="1408111" cy="2778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Vitamin C  2%</a:t>
            </a:r>
            <a:endParaRPr b="0" i="0" sz="1400" u="none" cap="none" strike="noStrike">
              <a:solidFill>
                <a:srgbClr val="000000"/>
              </a:solidFill>
              <a:latin typeface="Arial"/>
              <a:ea typeface="Arial"/>
              <a:cs typeface="Arial"/>
              <a:sym typeface="Arial"/>
            </a:endParaRPr>
          </a:p>
        </p:txBody>
      </p:sp>
      <p:sp>
        <p:nvSpPr>
          <p:cNvPr id="135" name="Shape 135"/>
          <p:cNvSpPr txBox="1"/>
          <p:nvPr/>
        </p:nvSpPr>
        <p:spPr>
          <a:xfrm>
            <a:off x="179386" y="4900612"/>
            <a:ext cx="1408111"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Vitamin A  2%</a:t>
            </a:r>
            <a:endParaRPr b="0" i="0" sz="1400" u="none" cap="none" strike="noStrike">
              <a:solidFill>
                <a:srgbClr val="000000"/>
              </a:solidFill>
              <a:latin typeface="Arial"/>
              <a:ea typeface="Arial"/>
              <a:cs typeface="Arial"/>
              <a:sym typeface="Arial"/>
            </a:endParaRPr>
          </a:p>
        </p:txBody>
      </p:sp>
      <p:cxnSp>
        <p:nvCxnSpPr>
          <p:cNvPr id="136" name="Shape 136"/>
          <p:cNvCxnSpPr/>
          <p:nvPr/>
        </p:nvCxnSpPr>
        <p:spPr>
          <a:xfrm>
            <a:off x="269875" y="5145087"/>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37" name="Shape 137"/>
          <p:cNvSpPr txBox="1"/>
          <p:nvPr/>
        </p:nvSpPr>
        <p:spPr>
          <a:xfrm>
            <a:off x="2228850" y="4900612"/>
            <a:ext cx="1408111"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Vitamin C  2%</a:t>
            </a:r>
            <a:endParaRPr b="0" i="0" sz="1400" u="none" cap="none" strike="noStrike">
              <a:solidFill>
                <a:srgbClr val="000000"/>
              </a:solidFill>
              <a:latin typeface="Arial"/>
              <a:ea typeface="Arial"/>
              <a:cs typeface="Arial"/>
              <a:sym typeface="Arial"/>
            </a:endParaRPr>
          </a:p>
        </p:txBody>
      </p:sp>
      <p:sp>
        <p:nvSpPr>
          <p:cNvPr id="138" name="Shape 138"/>
          <p:cNvSpPr txBox="1"/>
          <p:nvPr/>
        </p:nvSpPr>
        <p:spPr>
          <a:xfrm>
            <a:off x="1735136" y="4360862"/>
            <a:ext cx="323850" cy="368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39" name="Shape 139"/>
          <p:cNvSpPr txBox="1"/>
          <p:nvPr/>
        </p:nvSpPr>
        <p:spPr>
          <a:xfrm>
            <a:off x="1735136" y="4610100"/>
            <a:ext cx="323850" cy="36988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40" name="Shape 140"/>
          <p:cNvSpPr txBox="1"/>
          <p:nvPr/>
        </p:nvSpPr>
        <p:spPr>
          <a:xfrm>
            <a:off x="1735136" y="4854575"/>
            <a:ext cx="323850" cy="368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41" name="Shape 141"/>
          <p:cNvSpPr txBox="1"/>
          <p:nvPr/>
        </p:nvSpPr>
        <p:spPr>
          <a:xfrm>
            <a:off x="184150" y="5145087"/>
            <a:ext cx="1408111"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Vitamin A  2%</a:t>
            </a:r>
            <a:endParaRPr b="0" i="0" sz="1400" u="none" cap="none" strike="noStrike">
              <a:solidFill>
                <a:srgbClr val="000000"/>
              </a:solidFill>
              <a:latin typeface="Arial"/>
              <a:ea typeface="Arial"/>
              <a:cs typeface="Arial"/>
              <a:sym typeface="Arial"/>
            </a:endParaRPr>
          </a:p>
        </p:txBody>
      </p:sp>
      <p:cxnSp>
        <p:nvCxnSpPr>
          <p:cNvPr id="142" name="Shape 142"/>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43" name="Shape 143"/>
          <p:cNvSpPr txBox="1"/>
          <p:nvPr/>
        </p:nvSpPr>
        <p:spPr>
          <a:xfrm>
            <a:off x="2233611" y="5145087"/>
            <a:ext cx="1408111"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Vitamin C  2%</a:t>
            </a:r>
            <a:endParaRPr b="0" i="0" sz="1400" u="none" cap="none" strike="noStrike">
              <a:solidFill>
                <a:srgbClr val="000000"/>
              </a:solidFill>
              <a:latin typeface="Arial"/>
              <a:ea typeface="Arial"/>
              <a:cs typeface="Arial"/>
              <a:sym typeface="Arial"/>
            </a:endParaRPr>
          </a:p>
        </p:txBody>
      </p:sp>
      <p:sp>
        <p:nvSpPr>
          <p:cNvPr id="144" name="Shape 144"/>
          <p:cNvSpPr txBox="1"/>
          <p:nvPr/>
        </p:nvSpPr>
        <p:spPr>
          <a:xfrm>
            <a:off x="1738311" y="5099050"/>
            <a:ext cx="323850" cy="368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45" name="Shape 145"/>
          <p:cNvSpPr txBox="1"/>
          <p:nvPr/>
        </p:nvSpPr>
        <p:spPr>
          <a:xfrm>
            <a:off x="195261" y="5376862"/>
            <a:ext cx="3429000" cy="46037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1" i="0" lang="en-US" sz="800" u="none" cap="none" strike="noStrike">
                <a:solidFill>
                  <a:schemeClr val="dk1"/>
                </a:solidFill>
                <a:latin typeface="Arial"/>
                <a:ea typeface="Arial"/>
                <a:cs typeface="Arial"/>
                <a:sym typeface="Arial"/>
              </a:rPr>
              <a:t>* Percent Daily Values are based on a 2,000 calorie diet.  Your daily values may be higher or lower depending on your caloric needs.</a:t>
            </a:r>
            <a:endParaRPr b="0" i="0" sz="1400" u="none" cap="none" strike="noStrike">
              <a:solidFill>
                <a:srgbClr val="000000"/>
              </a:solidFill>
              <a:latin typeface="Arial"/>
              <a:ea typeface="Arial"/>
              <a:cs typeface="Arial"/>
              <a:sym typeface="Arial"/>
            </a:endParaRPr>
          </a:p>
        </p:txBody>
      </p:sp>
      <p:sp>
        <p:nvSpPr>
          <p:cNvPr id="146" name="Shape 146"/>
          <p:cNvSpPr txBox="1"/>
          <p:nvPr/>
        </p:nvSpPr>
        <p:spPr>
          <a:xfrm>
            <a:off x="1371600" y="5686425"/>
            <a:ext cx="22193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Calories:            2,000                 2,500</a:t>
            </a:r>
            <a:endParaRPr b="0" i="0" sz="1400" u="none" cap="none" strike="noStrike">
              <a:solidFill>
                <a:srgbClr val="000000"/>
              </a:solidFill>
              <a:latin typeface="Arial"/>
              <a:ea typeface="Arial"/>
              <a:cs typeface="Arial"/>
              <a:sym typeface="Arial"/>
            </a:endParaRPr>
          </a:p>
        </p:txBody>
      </p:sp>
      <p:cxnSp>
        <p:nvCxnSpPr>
          <p:cNvPr id="147" name="Shape 147"/>
          <p:cNvCxnSpPr/>
          <p:nvPr/>
        </p:nvCxnSpPr>
        <p:spPr>
          <a:xfrm>
            <a:off x="265112" y="587851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48" name="Shape 148"/>
          <p:cNvSpPr txBox="1"/>
          <p:nvPr/>
        </p:nvSpPr>
        <p:spPr>
          <a:xfrm>
            <a:off x="173036" y="5878512"/>
            <a:ext cx="3451225" cy="2143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Total Fat                              Less Than            65g                    80g</a:t>
            </a:r>
            <a:endParaRPr b="0" i="0" sz="1400" u="none" cap="none" strike="noStrike">
              <a:solidFill>
                <a:srgbClr val="000000"/>
              </a:solidFill>
              <a:latin typeface="Arial"/>
              <a:ea typeface="Arial"/>
              <a:cs typeface="Arial"/>
              <a:sym typeface="Arial"/>
            </a:endParaRPr>
          </a:p>
        </p:txBody>
      </p:sp>
      <p:sp>
        <p:nvSpPr>
          <p:cNvPr id="149" name="Shape 149"/>
          <p:cNvSpPr txBox="1"/>
          <p:nvPr/>
        </p:nvSpPr>
        <p:spPr>
          <a:xfrm>
            <a:off x="158750" y="5984875"/>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Sat Fat                            Less Than            20g                    25g</a:t>
            </a:r>
            <a:endParaRPr b="0" i="0" sz="1400" u="none" cap="none" strike="noStrike">
              <a:solidFill>
                <a:srgbClr val="000000"/>
              </a:solidFill>
              <a:latin typeface="Arial"/>
              <a:ea typeface="Arial"/>
              <a:cs typeface="Arial"/>
              <a:sym typeface="Arial"/>
            </a:endParaRPr>
          </a:p>
        </p:txBody>
      </p:sp>
      <p:sp>
        <p:nvSpPr>
          <p:cNvPr id="150" name="Shape 150"/>
          <p:cNvSpPr txBox="1"/>
          <p:nvPr/>
        </p:nvSpPr>
        <p:spPr>
          <a:xfrm>
            <a:off x="173036" y="6092825"/>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Cholesterol                          Less Than            300mg               300mg</a:t>
            </a:r>
            <a:endParaRPr b="0" i="0" sz="1400" u="none" cap="none" strike="noStrike">
              <a:solidFill>
                <a:srgbClr val="000000"/>
              </a:solidFill>
              <a:latin typeface="Arial"/>
              <a:ea typeface="Arial"/>
              <a:cs typeface="Arial"/>
              <a:sym typeface="Arial"/>
            </a:endParaRPr>
          </a:p>
        </p:txBody>
      </p:sp>
      <p:sp>
        <p:nvSpPr>
          <p:cNvPr id="151" name="Shape 151"/>
          <p:cNvSpPr txBox="1"/>
          <p:nvPr/>
        </p:nvSpPr>
        <p:spPr>
          <a:xfrm>
            <a:off x="173036" y="6203950"/>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Sodium                                Less Than            2,400mg            2,400mg</a:t>
            </a:r>
            <a:endParaRPr b="0" i="0" sz="1400" u="none" cap="none" strike="noStrike">
              <a:solidFill>
                <a:srgbClr val="000000"/>
              </a:solidFill>
              <a:latin typeface="Arial"/>
              <a:ea typeface="Arial"/>
              <a:cs typeface="Arial"/>
              <a:sym typeface="Arial"/>
            </a:endParaRPr>
          </a:p>
        </p:txBody>
      </p:sp>
      <p:sp>
        <p:nvSpPr>
          <p:cNvPr id="152" name="Shape 152"/>
          <p:cNvSpPr txBox="1"/>
          <p:nvPr/>
        </p:nvSpPr>
        <p:spPr>
          <a:xfrm>
            <a:off x="173036" y="6308725"/>
            <a:ext cx="3451225" cy="2143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Total Carbohydrate                                          300g                  375g</a:t>
            </a:r>
            <a:endParaRPr b="0" i="0" sz="1400" u="none" cap="none" strike="noStrike">
              <a:solidFill>
                <a:srgbClr val="000000"/>
              </a:solidFill>
              <a:latin typeface="Arial"/>
              <a:ea typeface="Arial"/>
              <a:cs typeface="Arial"/>
              <a:sym typeface="Arial"/>
            </a:endParaRPr>
          </a:p>
        </p:txBody>
      </p:sp>
      <p:sp>
        <p:nvSpPr>
          <p:cNvPr id="153" name="Shape 153"/>
          <p:cNvSpPr txBox="1"/>
          <p:nvPr/>
        </p:nvSpPr>
        <p:spPr>
          <a:xfrm>
            <a:off x="158750" y="6415087"/>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Dietary Fiber                                                25g                    30g</a:t>
            </a:r>
            <a:endParaRPr b="0" i="0" sz="1400" u="none" cap="none" strike="noStrike">
              <a:solidFill>
                <a:srgbClr val="000000"/>
              </a:solidFill>
              <a:latin typeface="Arial"/>
              <a:ea typeface="Arial"/>
              <a:cs typeface="Arial"/>
              <a:sym typeface="Arial"/>
            </a:endParaRPr>
          </a:p>
        </p:txBody>
      </p:sp>
      <p:cxnSp>
        <p:nvCxnSpPr>
          <p:cNvPr id="154" name="Shape 154"/>
          <p:cNvCxnSpPr/>
          <p:nvPr/>
        </p:nvCxnSpPr>
        <p:spPr>
          <a:xfrm>
            <a:off x="269875" y="6630986"/>
            <a:ext cx="3243262" cy="0"/>
          </a:xfrm>
          <a:prstGeom prst="straightConnector1">
            <a:avLst/>
          </a:prstGeom>
          <a:noFill/>
          <a:ln cap="flat" cmpd="sng" w="28575">
            <a:solidFill>
              <a:schemeClr val="dk1"/>
            </a:solidFill>
            <a:prstDash val="solid"/>
            <a:miter lim="8000"/>
            <a:headEnd len="sm" w="sm" type="none"/>
            <a:tailEnd len="sm" w="sm"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4" name="Shape 704"/>
        <p:cNvGrpSpPr/>
        <p:nvPr/>
      </p:nvGrpSpPr>
      <p:grpSpPr>
        <a:xfrm>
          <a:off x="0" y="0"/>
          <a:ext cx="0" cy="0"/>
          <a:chOff x="0" y="0"/>
          <a:chExt cx="0" cy="0"/>
        </a:xfrm>
      </p:grpSpPr>
      <p:sp>
        <p:nvSpPr>
          <p:cNvPr id="705" name="Shape 705"/>
          <p:cNvSpPr txBox="1"/>
          <p:nvPr/>
        </p:nvSpPr>
        <p:spPr>
          <a:xfrm>
            <a:off x="163511" y="96836"/>
            <a:ext cx="3460749" cy="6684961"/>
          </a:xfrm>
          <a:prstGeom prst="rect">
            <a:avLst/>
          </a:prstGeom>
          <a:noFill/>
          <a:ln cap="flat" cmpd="sng" w="3810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06" name="Shape 706"/>
          <p:cNvSpPr txBox="1"/>
          <p:nvPr/>
        </p:nvSpPr>
        <p:spPr>
          <a:xfrm>
            <a:off x="184150" y="104775"/>
            <a:ext cx="3397250" cy="5619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750"/>
              <a:buFont typeface="Arial Black"/>
              <a:buNone/>
            </a:pPr>
            <a:r>
              <a:rPr b="0" i="0" lang="en-US" sz="3000" u="none" cap="none" strike="noStrike">
                <a:solidFill>
                  <a:schemeClr val="dk1"/>
                </a:solidFill>
                <a:latin typeface="Arial Black"/>
                <a:ea typeface="Arial Black"/>
                <a:cs typeface="Arial Black"/>
                <a:sym typeface="Arial Black"/>
              </a:rPr>
              <a:t>Nutrition Facts</a:t>
            </a:r>
            <a:endParaRPr b="0" i="0" sz="1400" u="none" cap="none" strike="noStrike">
              <a:solidFill>
                <a:srgbClr val="000000"/>
              </a:solidFill>
              <a:latin typeface="Arial"/>
              <a:ea typeface="Arial"/>
              <a:cs typeface="Arial"/>
              <a:sym typeface="Arial"/>
            </a:endParaRPr>
          </a:p>
        </p:txBody>
      </p:sp>
      <p:sp>
        <p:nvSpPr>
          <p:cNvPr id="707" name="Shape 707"/>
          <p:cNvSpPr txBox="1"/>
          <p:nvPr/>
        </p:nvSpPr>
        <p:spPr>
          <a:xfrm>
            <a:off x="163511" y="403225"/>
            <a:ext cx="3417887" cy="584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600"/>
              <a:buFont typeface="Calibri"/>
              <a:buNone/>
            </a:pPr>
            <a:r>
              <a:t/>
            </a: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25"/>
              <a:buFont typeface="Arial"/>
              <a:buNone/>
            </a:pPr>
            <a:r>
              <a:rPr b="0" i="0" lang="en-US" sz="1300" u="none" cap="none" strike="noStrike">
                <a:solidFill>
                  <a:schemeClr val="dk1"/>
                </a:solidFill>
                <a:latin typeface="Arial"/>
                <a:ea typeface="Arial"/>
                <a:cs typeface="Arial"/>
                <a:sym typeface="Arial"/>
              </a:rPr>
              <a:t>Serving Size 1 Container (170g)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25"/>
              <a:buFont typeface="Arial"/>
              <a:buNone/>
            </a:pPr>
            <a:r>
              <a:rPr b="0" i="0" lang="en-US" sz="1300" u="none" cap="none" strike="noStrike">
                <a:solidFill>
                  <a:schemeClr val="dk1"/>
                </a:solidFill>
                <a:latin typeface="Arial"/>
                <a:ea typeface="Arial"/>
                <a:cs typeface="Arial"/>
                <a:sym typeface="Arial"/>
              </a:rPr>
              <a:t>Servings Per Container 1  </a:t>
            </a:r>
            <a:endParaRPr b="0" i="0" sz="1400" u="none" cap="none" strike="noStrike">
              <a:solidFill>
                <a:srgbClr val="000000"/>
              </a:solidFill>
              <a:latin typeface="Arial"/>
              <a:ea typeface="Arial"/>
              <a:cs typeface="Arial"/>
              <a:sym typeface="Arial"/>
            </a:endParaRPr>
          </a:p>
        </p:txBody>
      </p:sp>
      <p:sp>
        <p:nvSpPr>
          <p:cNvPr id="708" name="Shape 708"/>
          <p:cNvSpPr txBox="1"/>
          <p:nvPr/>
        </p:nvSpPr>
        <p:spPr>
          <a:xfrm>
            <a:off x="163511" y="987425"/>
            <a:ext cx="200501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Amount Per Serving</a:t>
            </a:r>
            <a:endParaRPr b="0" i="0" sz="1400" u="none" cap="none" strike="noStrike">
              <a:solidFill>
                <a:srgbClr val="000000"/>
              </a:solidFill>
              <a:latin typeface="Arial"/>
              <a:ea typeface="Arial"/>
              <a:cs typeface="Arial"/>
              <a:sym typeface="Arial"/>
            </a:endParaRPr>
          </a:p>
        </p:txBody>
      </p:sp>
      <p:cxnSp>
        <p:nvCxnSpPr>
          <p:cNvPr id="709" name="Shape 709"/>
          <p:cNvCxnSpPr/>
          <p:nvPr/>
        </p:nvCxnSpPr>
        <p:spPr>
          <a:xfrm>
            <a:off x="258762" y="987425"/>
            <a:ext cx="3252787" cy="0"/>
          </a:xfrm>
          <a:prstGeom prst="straightConnector1">
            <a:avLst/>
          </a:prstGeom>
          <a:noFill/>
          <a:ln cap="flat" cmpd="sng" w="76200">
            <a:solidFill>
              <a:schemeClr val="dk1"/>
            </a:solidFill>
            <a:prstDash val="solid"/>
            <a:miter lim="8000"/>
            <a:headEnd len="sm" w="sm" type="none"/>
            <a:tailEnd len="sm" w="sm" type="none"/>
          </a:ln>
        </p:spPr>
      </p:cxnSp>
      <p:sp>
        <p:nvSpPr>
          <p:cNvPr id="710" name="Shape 710"/>
          <p:cNvSpPr txBox="1"/>
          <p:nvPr/>
        </p:nvSpPr>
        <p:spPr>
          <a:xfrm>
            <a:off x="173036" y="1762125"/>
            <a:ext cx="141446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Total Fat   </a:t>
            </a:r>
            <a:r>
              <a:rPr b="1" i="0" lang="en-US" sz="1200" u="none" cap="none" strike="noStrike">
                <a:solidFill>
                  <a:schemeClr val="dk1"/>
                </a:solidFill>
                <a:latin typeface="Arial"/>
                <a:ea typeface="Arial"/>
                <a:cs typeface="Arial"/>
                <a:sym typeface="Arial"/>
              </a:rPr>
              <a:t>0 g</a:t>
            </a:r>
            <a:endParaRPr b="0" i="0" sz="1400" u="none" cap="none" strike="noStrike">
              <a:solidFill>
                <a:srgbClr val="000000"/>
              </a:solidFill>
              <a:latin typeface="Arial"/>
              <a:ea typeface="Arial"/>
              <a:cs typeface="Arial"/>
              <a:sym typeface="Arial"/>
            </a:endParaRPr>
          </a:p>
        </p:txBody>
      </p:sp>
      <p:cxnSp>
        <p:nvCxnSpPr>
          <p:cNvPr id="711" name="Shape 711"/>
          <p:cNvCxnSpPr/>
          <p:nvPr/>
        </p:nvCxnSpPr>
        <p:spPr>
          <a:xfrm>
            <a:off x="280987" y="1263650"/>
            <a:ext cx="3241674" cy="0"/>
          </a:xfrm>
          <a:prstGeom prst="straightConnector1">
            <a:avLst/>
          </a:prstGeom>
          <a:noFill/>
          <a:ln cap="flat" cmpd="sng" w="28575">
            <a:solidFill>
              <a:schemeClr val="dk1"/>
            </a:solidFill>
            <a:prstDash val="solid"/>
            <a:miter lim="8000"/>
            <a:headEnd len="sm" w="sm" type="none"/>
            <a:tailEnd len="sm" w="sm" type="none"/>
          </a:ln>
        </p:spPr>
      </p:cxnSp>
      <p:sp>
        <p:nvSpPr>
          <p:cNvPr id="712" name="Shape 712"/>
          <p:cNvSpPr txBox="1"/>
          <p:nvPr/>
        </p:nvSpPr>
        <p:spPr>
          <a:xfrm>
            <a:off x="2890836" y="1762125"/>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0%</a:t>
            </a:r>
            <a:endParaRPr b="0" i="0" sz="1400" u="none" cap="none" strike="noStrike">
              <a:solidFill>
                <a:srgbClr val="000000"/>
              </a:solidFill>
              <a:latin typeface="Arial"/>
              <a:ea typeface="Arial"/>
              <a:cs typeface="Arial"/>
              <a:sym typeface="Arial"/>
            </a:endParaRPr>
          </a:p>
        </p:txBody>
      </p:sp>
      <p:sp>
        <p:nvSpPr>
          <p:cNvPr id="713" name="Shape 713"/>
          <p:cNvSpPr txBox="1"/>
          <p:nvPr/>
        </p:nvSpPr>
        <p:spPr>
          <a:xfrm>
            <a:off x="173036" y="1257300"/>
            <a:ext cx="3417887" cy="46196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Calories   80         </a:t>
            </a:r>
            <a:r>
              <a:rPr b="1" i="0" lang="en-US" sz="1200" u="none" cap="none" strike="noStrike">
                <a:solidFill>
                  <a:schemeClr val="dk1"/>
                </a:solidFill>
                <a:latin typeface="Arial"/>
                <a:ea typeface="Arial"/>
                <a:cs typeface="Arial"/>
                <a:sym typeface="Arial"/>
              </a:rPr>
              <a:t>Calories from Fat         0</a:t>
            </a:r>
            <a:r>
              <a:rPr b="1" i="0" lang="en-US" sz="1200" u="none" cap="none" strike="noStrike">
                <a:solidFill>
                  <a:schemeClr val="dk1"/>
                </a:solidFill>
                <a:latin typeface="Arial Black"/>
                <a:ea typeface="Arial Black"/>
                <a:cs typeface="Arial Black"/>
                <a:sym typeface="Arial Black"/>
              </a:rPr>
              <a:t>	</a:t>
            </a:r>
            <a:endParaRPr b="0" i="0" sz="1400" u="none" cap="none" strike="noStrike">
              <a:solidFill>
                <a:srgbClr val="000000"/>
              </a:solidFill>
              <a:latin typeface="Arial"/>
              <a:ea typeface="Arial"/>
              <a:cs typeface="Arial"/>
              <a:sym typeface="Arial"/>
            </a:endParaRPr>
          </a:p>
        </p:txBody>
      </p:sp>
      <p:cxnSp>
        <p:nvCxnSpPr>
          <p:cNvPr id="714" name="Shape 714"/>
          <p:cNvCxnSpPr/>
          <p:nvPr/>
        </p:nvCxnSpPr>
        <p:spPr>
          <a:xfrm>
            <a:off x="258762" y="1493837"/>
            <a:ext cx="3244849" cy="0"/>
          </a:xfrm>
          <a:prstGeom prst="straightConnector1">
            <a:avLst/>
          </a:prstGeom>
          <a:noFill/>
          <a:ln cap="flat" cmpd="sng" w="38100">
            <a:solidFill>
              <a:schemeClr val="dk1"/>
            </a:solidFill>
            <a:prstDash val="solid"/>
            <a:miter lim="8000"/>
            <a:headEnd len="sm" w="sm" type="none"/>
            <a:tailEnd len="sm" w="sm" type="none"/>
          </a:ln>
        </p:spPr>
      </p:cxnSp>
      <p:sp>
        <p:nvSpPr>
          <p:cNvPr id="715" name="Shape 715"/>
          <p:cNvSpPr txBox="1"/>
          <p:nvPr/>
        </p:nvSpPr>
        <p:spPr>
          <a:xfrm>
            <a:off x="1873250" y="1493837"/>
            <a:ext cx="1751012" cy="30797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50"/>
              <a:buFont typeface="Arial Black"/>
              <a:buNone/>
            </a:pPr>
            <a:r>
              <a:rPr b="1" i="0" lang="en-US" sz="1400" u="none" cap="none" strike="noStrike">
                <a:solidFill>
                  <a:schemeClr val="dk1"/>
                </a:solidFill>
                <a:latin typeface="Arial Black"/>
                <a:ea typeface="Arial Black"/>
                <a:cs typeface="Arial Black"/>
                <a:sym typeface="Arial Black"/>
              </a:rPr>
              <a:t>% Daily Value*</a:t>
            </a:r>
            <a:endParaRPr b="0" i="0" sz="1400" u="none" cap="none" strike="noStrike">
              <a:solidFill>
                <a:srgbClr val="000000"/>
              </a:solidFill>
              <a:latin typeface="Arial"/>
              <a:ea typeface="Arial"/>
              <a:cs typeface="Arial"/>
              <a:sym typeface="Arial"/>
            </a:endParaRPr>
          </a:p>
        </p:txBody>
      </p:sp>
      <p:cxnSp>
        <p:nvCxnSpPr>
          <p:cNvPr id="716" name="Shape 716"/>
          <p:cNvCxnSpPr/>
          <p:nvPr/>
        </p:nvCxnSpPr>
        <p:spPr>
          <a:xfrm>
            <a:off x="269875" y="1762125"/>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717" name="Shape 717"/>
          <p:cNvCxnSpPr/>
          <p:nvPr/>
        </p:nvCxnSpPr>
        <p:spPr>
          <a:xfrm>
            <a:off x="263525" y="2024061"/>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718" name="Shape 718"/>
          <p:cNvCxnSpPr/>
          <p:nvPr/>
        </p:nvCxnSpPr>
        <p:spPr>
          <a:xfrm>
            <a:off x="271462" y="2287586"/>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719" name="Shape 719"/>
          <p:cNvCxnSpPr/>
          <p:nvPr/>
        </p:nvCxnSpPr>
        <p:spPr>
          <a:xfrm>
            <a:off x="271462" y="2570161"/>
            <a:ext cx="3241674" cy="0"/>
          </a:xfrm>
          <a:prstGeom prst="straightConnector1">
            <a:avLst/>
          </a:prstGeom>
          <a:noFill/>
          <a:ln cap="flat" cmpd="sng" w="28575">
            <a:solidFill>
              <a:schemeClr val="dk1"/>
            </a:solidFill>
            <a:prstDash val="solid"/>
            <a:miter lim="8000"/>
            <a:headEnd len="sm" w="sm" type="none"/>
            <a:tailEnd len="sm" w="sm" type="none"/>
          </a:ln>
        </p:spPr>
      </p:cxnSp>
      <p:sp>
        <p:nvSpPr>
          <p:cNvPr id="720" name="Shape 720"/>
          <p:cNvSpPr txBox="1"/>
          <p:nvPr/>
        </p:nvSpPr>
        <p:spPr>
          <a:xfrm>
            <a:off x="195261" y="2592386"/>
            <a:ext cx="1866900"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Cholesterol   &lt;</a:t>
            </a:r>
            <a:r>
              <a:rPr b="1" i="0" lang="en-US" sz="1200" u="none" cap="none" strike="noStrike">
                <a:solidFill>
                  <a:schemeClr val="dk1"/>
                </a:solidFill>
                <a:latin typeface="Arial"/>
                <a:ea typeface="Arial"/>
                <a:cs typeface="Arial"/>
                <a:sym typeface="Arial"/>
              </a:rPr>
              <a:t>5mg</a:t>
            </a:r>
            <a:endParaRPr b="0" i="0" sz="1400" u="none" cap="none" strike="noStrike">
              <a:solidFill>
                <a:srgbClr val="000000"/>
              </a:solidFill>
              <a:latin typeface="Arial"/>
              <a:ea typeface="Arial"/>
              <a:cs typeface="Arial"/>
              <a:sym typeface="Arial"/>
            </a:endParaRPr>
          </a:p>
        </p:txBody>
      </p:sp>
      <p:sp>
        <p:nvSpPr>
          <p:cNvPr id="721" name="Shape 721"/>
          <p:cNvSpPr txBox="1"/>
          <p:nvPr/>
        </p:nvSpPr>
        <p:spPr>
          <a:xfrm>
            <a:off x="2901950" y="2586036"/>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1%</a:t>
            </a:r>
            <a:endParaRPr b="0" i="0" sz="1400" u="none" cap="none" strike="noStrike">
              <a:solidFill>
                <a:srgbClr val="000000"/>
              </a:solidFill>
              <a:latin typeface="Arial"/>
              <a:ea typeface="Arial"/>
              <a:cs typeface="Arial"/>
              <a:sym typeface="Arial"/>
            </a:endParaRPr>
          </a:p>
        </p:txBody>
      </p:sp>
      <p:cxnSp>
        <p:nvCxnSpPr>
          <p:cNvPr id="722" name="Shape 722"/>
          <p:cNvCxnSpPr/>
          <p:nvPr/>
        </p:nvCxnSpPr>
        <p:spPr>
          <a:xfrm>
            <a:off x="269875" y="2841625"/>
            <a:ext cx="3243262" cy="0"/>
          </a:xfrm>
          <a:prstGeom prst="straightConnector1">
            <a:avLst/>
          </a:prstGeom>
          <a:noFill/>
          <a:ln cap="flat" cmpd="sng" w="28575">
            <a:solidFill>
              <a:schemeClr val="dk1"/>
            </a:solidFill>
            <a:prstDash val="solid"/>
            <a:miter lim="8000"/>
            <a:headEnd len="sm" w="sm" type="none"/>
            <a:tailEnd len="sm" w="sm" type="none"/>
          </a:ln>
        </p:spPr>
      </p:cxnSp>
      <p:sp>
        <p:nvSpPr>
          <p:cNvPr id="723" name="Shape 723"/>
          <p:cNvSpPr txBox="1"/>
          <p:nvPr/>
        </p:nvSpPr>
        <p:spPr>
          <a:xfrm>
            <a:off x="195261" y="2868611"/>
            <a:ext cx="1676399"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Sodium    </a:t>
            </a:r>
            <a:r>
              <a:rPr b="1" i="0" lang="en-US" sz="1200" u="none" cap="none" strike="noStrike">
                <a:solidFill>
                  <a:schemeClr val="dk1"/>
                </a:solidFill>
                <a:latin typeface="Arial"/>
                <a:ea typeface="Arial"/>
                <a:cs typeface="Arial"/>
                <a:sym typeface="Arial"/>
              </a:rPr>
              <a:t>80mg</a:t>
            </a:r>
            <a:endParaRPr b="0" i="0" sz="1400" u="none" cap="none" strike="noStrike">
              <a:solidFill>
                <a:srgbClr val="000000"/>
              </a:solidFill>
              <a:latin typeface="Arial"/>
              <a:ea typeface="Arial"/>
              <a:cs typeface="Arial"/>
              <a:sym typeface="Arial"/>
            </a:endParaRPr>
          </a:p>
        </p:txBody>
      </p:sp>
      <p:sp>
        <p:nvSpPr>
          <p:cNvPr id="724" name="Shape 724"/>
          <p:cNvSpPr txBox="1"/>
          <p:nvPr/>
        </p:nvSpPr>
        <p:spPr>
          <a:xfrm>
            <a:off x="2890836" y="2868611"/>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3%</a:t>
            </a:r>
            <a:endParaRPr b="0" i="0" sz="1400" u="none" cap="none" strike="noStrike">
              <a:solidFill>
                <a:srgbClr val="000000"/>
              </a:solidFill>
              <a:latin typeface="Arial"/>
              <a:ea typeface="Arial"/>
              <a:cs typeface="Arial"/>
              <a:sym typeface="Arial"/>
            </a:endParaRPr>
          </a:p>
        </p:txBody>
      </p:sp>
      <p:cxnSp>
        <p:nvCxnSpPr>
          <p:cNvPr id="725" name="Shape 725"/>
          <p:cNvCxnSpPr/>
          <p:nvPr/>
        </p:nvCxnSpPr>
        <p:spPr>
          <a:xfrm>
            <a:off x="263525" y="3119436"/>
            <a:ext cx="3243262" cy="0"/>
          </a:xfrm>
          <a:prstGeom prst="straightConnector1">
            <a:avLst/>
          </a:prstGeom>
          <a:noFill/>
          <a:ln cap="flat" cmpd="sng" w="28575">
            <a:solidFill>
              <a:schemeClr val="dk1"/>
            </a:solidFill>
            <a:prstDash val="solid"/>
            <a:miter lim="8000"/>
            <a:headEnd len="sm" w="sm" type="none"/>
            <a:tailEnd len="sm" w="sm" type="none"/>
          </a:ln>
        </p:spPr>
      </p:cxnSp>
      <p:sp>
        <p:nvSpPr>
          <p:cNvPr id="726" name="Shape 726"/>
          <p:cNvSpPr txBox="1"/>
          <p:nvPr/>
        </p:nvSpPr>
        <p:spPr>
          <a:xfrm>
            <a:off x="193675" y="3127375"/>
            <a:ext cx="2287587"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Total Carbohydrate   </a:t>
            </a:r>
            <a:r>
              <a:rPr b="1" i="0" lang="en-US" sz="1200" u="none" cap="none" strike="noStrike">
                <a:solidFill>
                  <a:schemeClr val="dk1"/>
                </a:solidFill>
                <a:latin typeface="Arial"/>
                <a:ea typeface="Arial"/>
                <a:cs typeface="Arial"/>
                <a:sym typeface="Arial"/>
              </a:rPr>
              <a:t>16g</a:t>
            </a:r>
            <a:endParaRPr b="0" i="0" sz="1400" u="none" cap="none" strike="noStrike">
              <a:solidFill>
                <a:srgbClr val="000000"/>
              </a:solidFill>
              <a:latin typeface="Arial"/>
              <a:ea typeface="Arial"/>
              <a:cs typeface="Arial"/>
              <a:sym typeface="Arial"/>
            </a:endParaRPr>
          </a:p>
        </p:txBody>
      </p:sp>
      <p:sp>
        <p:nvSpPr>
          <p:cNvPr id="727" name="Shape 727"/>
          <p:cNvSpPr txBox="1"/>
          <p:nvPr/>
        </p:nvSpPr>
        <p:spPr>
          <a:xfrm>
            <a:off x="2886075" y="3127375"/>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5%</a:t>
            </a:r>
            <a:endParaRPr b="0" i="0" sz="1400" u="none" cap="none" strike="noStrike">
              <a:solidFill>
                <a:srgbClr val="000000"/>
              </a:solidFill>
              <a:latin typeface="Arial"/>
              <a:ea typeface="Arial"/>
              <a:cs typeface="Arial"/>
              <a:sym typeface="Arial"/>
            </a:endParaRPr>
          </a:p>
        </p:txBody>
      </p:sp>
      <p:cxnSp>
        <p:nvCxnSpPr>
          <p:cNvPr id="728" name="Shape 728"/>
          <p:cNvCxnSpPr/>
          <p:nvPr/>
        </p:nvCxnSpPr>
        <p:spPr>
          <a:xfrm>
            <a:off x="269875" y="3389312"/>
            <a:ext cx="3241674" cy="0"/>
          </a:xfrm>
          <a:prstGeom prst="straightConnector1">
            <a:avLst/>
          </a:prstGeom>
          <a:noFill/>
          <a:ln cap="flat" cmpd="sng" w="28575">
            <a:solidFill>
              <a:schemeClr val="dk1"/>
            </a:solidFill>
            <a:prstDash val="solid"/>
            <a:miter lim="8000"/>
            <a:headEnd len="sm" w="sm" type="none"/>
            <a:tailEnd len="sm" w="sm" type="none"/>
          </a:ln>
        </p:spPr>
      </p:cxnSp>
      <p:sp>
        <p:nvSpPr>
          <p:cNvPr id="729" name="Shape 729"/>
          <p:cNvSpPr txBox="1"/>
          <p:nvPr/>
        </p:nvSpPr>
        <p:spPr>
          <a:xfrm>
            <a:off x="388937" y="3389312"/>
            <a:ext cx="1336675" cy="2778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Fiber   0g</a:t>
            </a:r>
            <a:endParaRPr b="0" i="0" sz="1400" u="none" cap="none" strike="noStrike">
              <a:solidFill>
                <a:srgbClr val="000000"/>
              </a:solidFill>
              <a:latin typeface="Arial"/>
              <a:ea typeface="Arial"/>
              <a:cs typeface="Arial"/>
              <a:sym typeface="Arial"/>
            </a:endParaRPr>
          </a:p>
        </p:txBody>
      </p:sp>
      <p:cxnSp>
        <p:nvCxnSpPr>
          <p:cNvPr id="730" name="Shape 730"/>
          <p:cNvCxnSpPr/>
          <p:nvPr/>
        </p:nvCxnSpPr>
        <p:spPr>
          <a:xfrm>
            <a:off x="263525" y="3651250"/>
            <a:ext cx="3243262" cy="0"/>
          </a:xfrm>
          <a:prstGeom prst="straightConnector1">
            <a:avLst/>
          </a:prstGeom>
          <a:noFill/>
          <a:ln cap="flat" cmpd="sng" w="28575">
            <a:solidFill>
              <a:schemeClr val="dk1"/>
            </a:solidFill>
            <a:prstDash val="solid"/>
            <a:miter lim="8000"/>
            <a:headEnd len="sm" w="sm" type="none"/>
            <a:tailEnd len="sm" w="sm" type="none"/>
          </a:ln>
        </p:spPr>
      </p:cxnSp>
      <p:sp>
        <p:nvSpPr>
          <p:cNvPr id="731" name="Shape 731"/>
          <p:cNvSpPr txBox="1"/>
          <p:nvPr/>
        </p:nvSpPr>
        <p:spPr>
          <a:xfrm>
            <a:off x="377825" y="3651250"/>
            <a:ext cx="1336675"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Sugars   11g</a:t>
            </a:r>
            <a:endParaRPr b="0" i="0" sz="1400" u="none" cap="none" strike="noStrike">
              <a:solidFill>
                <a:srgbClr val="000000"/>
              </a:solidFill>
              <a:latin typeface="Arial"/>
              <a:ea typeface="Arial"/>
              <a:cs typeface="Arial"/>
              <a:sym typeface="Arial"/>
            </a:endParaRPr>
          </a:p>
        </p:txBody>
      </p:sp>
      <p:cxnSp>
        <p:nvCxnSpPr>
          <p:cNvPr id="732" name="Shape 732"/>
          <p:cNvCxnSpPr/>
          <p:nvPr/>
        </p:nvCxnSpPr>
        <p:spPr>
          <a:xfrm>
            <a:off x="265112" y="3927475"/>
            <a:ext cx="3241674" cy="0"/>
          </a:xfrm>
          <a:prstGeom prst="straightConnector1">
            <a:avLst/>
          </a:prstGeom>
          <a:noFill/>
          <a:ln cap="flat" cmpd="sng" w="28575">
            <a:solidFill>
              <a:schemeClr val="dk1"/>
            </a:solidFill>
            <a:prstDash val="solid"/>
            <a:miter lim="8000"/>
            <a:headEnd len="sm" w="sm" type="none"/>
            <a:tailEnd len="sm" w="sm" type="none"/>
          </a:ln>
        </p:spPr>
      </p:cxnSp>
      <p:sp>
        <p:nvSpPr>
          <p:cNvPr id="733" name="Shape 733"/>
          <p:cNvSpPr txBox="1"/>
          <p:nvPr/>
        </p:nvSpPr>
        <p:spPr>
          <a:xfrm>
            <a:off x="377825" y="2011361"/>
            <a:ext cx="1681161"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Saturated Fat    0g</a:t>
            </a:r>
            <a:endParaRPr b="0" i="0" sz="1400" u="none" cap="none" strike="noStrike">
              <a:solidFill>
                <a:srgbClr val="000000"/>
              </a:solidFill>
              <a:latin typeface="Arial"/>
              <a:ea typeface="Arial"/>
              <a:cs typeface="Arial"/>
              <a:sym typeface="Arial"/>
            </a:endParaRPr>
          </a:p>
        </p:txBody>
      </p:sp>
      <p:sp>
        <p:nvSpPr>
          <p:cNvPr id="734" name="Shape 734"/>
          <p:cNvSpPr txBox="1"/>
          <p:nvPr/>
        </p:nvSpPr>
        <p:spPr>
          <a:xfrm>
            <a:off x="366712" y="2284411"/>
            <a:ext cx="1539874" cy="2778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Trans Fat   0g</a:t>
            </a:r>
            <a:endParaRPr b="0" i="0" sz="1400" u="none" cap="none" strike="noStrike">
              <a:solidFill>
                <a:srgbClr val="000000"/>
              </a:solidFill>
              <a:latin typeface="Arial"/>
              <a:ea typeface="Arial"/>
              <a:cs typeface="Arial"/>
              <a:sym typeface="Arial"/>
            </a:endParaRPr>
          </a:p>
        </p:txBody>
      </p:sp>
      <p:sp>
        <p:nvSpPr>
          <p:cNvPr id="735" name="Shape 735"/>
          <p:cNvSpPr txBox="1"/>
          <p:nvPr/>
        </p:nvSpPr>
        <p:spPr>
          <a:xfrm>
            <a:off x="192086" y="3932237"/>
            <a:ext cx="1976437"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Protein    </a:t>
            </a:r>
            <a:r>
              <a:rPr b="1" i="0" lang="en-US" sz="1200" u="none" cap="none" strike="noStrike">
                <a:solidFill>
                  <a:schemeClr val="dk1"/>
                </a:solidFill>
                <a:latin typeface="Arial"/>
                <a:ea typeface="Arial"/>
                <a:cs typeface="Arial"/>
                <a:sym typeface="Arial"/>
              </a:rPr>
              <a:t>5g</a:t>
            </a:r>
            <a:endParaRPr b="0" i="0" sz="1400" u="none" cap="none" strike="noStrike">
              <a:solidFill>
                <a:srgbClr val="000000"/>
              </a:solidFill>
              <a:latin typeface="Arial"/>
              <a:ea typeface="Arial"/>
              <a:cs typeface="Arial"/>
              <a:sym typeface="Arial"/>
            </a:endParaRPr>
          </a:p>
        </p:txBody>
      </p:sp>
      <p:cxnSp>
        <p:nvCxnSpPr>
          <p:cNvPr id="736" name="Shape 736"/>
          <p:cNvCxnSpPr/>
          <p:nvPr/>
        </p:nvCxnSpPr>
        <p:spPr>
          <a:xfrm>
            <a:off x="265112" y="4192587"/>
            <a:ext cx="3241674" cy="0"/>
          </a:xfrm>
          <a:prstGeom prst="straightConnector1">
            <a:avLst/>
          </a:prstGeom>
          <a:noFill/>
          <a:ln cap="flat" cmpd="sng" w="57150">
            <a:solidFill>
              <a:schemeClr val="dk1"/>
            </a:solidFill>
            <a:prstDash val="solid"/>
            <a:miter lim="8000"/>
            <a:headEnd len="sm" w="sm" type="none"/>
            <a:tailEnd len="sm" w="sm" type="none"/>
          </a:ln>
        </p:spPr>
      </p:cxnSp>
      <p:sp>
        <p:nvSpPr>
          <p:cNvPr id="737" name="Shape 737"/>
          <p:cNvSpPr txBox="1"/>
          <p:nvPr/>
        </p:nvSpPr>
        <p:spPr>
          <a:xfrm>
            <a:off x="2890836" y="20193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0%</a:t>
            </a:r>
            <a:endParaRPr b="0" i="0" sz="1400" u="none" cap="none" strike="noStrike">
              <a:solidFill>
                <a:srgbClr val="000000"/>
              </a:solidFill>
              <a:latin typeface="Arial"/>
              <a:ea typeface="Arial"/>
              <a:cs typeface="Arial"/>
              <a:sym typeface="Arial"/>
            </a:endParaRPr>
          </a:p>
        </p:txBody>
      </p:sp>
      <p:sp>
        <p:nvSpPr>
          <p:cNvPr id="738" name="Shape 738"/>
          <p:cNvSpPr txBox="1"/>
          <p:nvPr/>
        </p:nvSpPr>
        <p:spPr>
          <a:xfrm>
            <a:off x="2890836" y="22860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0%</a:t>
            </a:r>
            <a:endParaRPr b="0" i="0" sz="1400" u="none" cap="none" strike="noStrike">
              <a:solidFill>
                <a:srgbClr val="000000"/>
              </a:solidFill>
              <a:latin typeface="Arial"/>
              <a:ea typeface="Arial"/>
              <a:cs typeface="Arial"/>
              <a:sym typeface="Arial"/>
            </a:endParaRPr>
          </a:p>
        </p:txBody>
      </p:sp>
      <p:sp>
        <p:nvSpPr>
          <p:cNvPr id="739" name="Shape 739"/>
          <p:cNvSpPr txBox="1"/>
          <p:nvPr/>
        </p:nvSpPr>
        <p:spPr>
          <a:xfrm>
            <a:off x="2897186" y="33909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0%</a:t>
            </a:r>
            <a:endParaRPr b="0" i="0" sz="1400" u="none" cap="none" strike="noStrike">
              <a:solidFill>
                <a:srgbClr val="000000"/>
              </a:solidFill>
              <a:latin typeface="Arial"/>
              <a:ea typeface="Arial"/>
              <a:cs typeface="Arial"/>
              <a:sym typeface="Arial"/>
            </a:endParaRPr>
          </a:p>
        </p:txBody>
      </p:sp>
      <p:sp>
        <p:nvSpPr>
          <p:cNvPr id="740" name="Shape 740"/>
          <p:cNvSpPr txBox="1"/>
          <p:nvPr/>
        </p:nvSpPr>
        <p:spPr>
          <a:xfrm>
            <a:off x="184150" y="4179887"/>
            <a:ext cx="1541461"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Vitamin A     8%</a:t>
            </a:r>
            <a:endParaRPr b="0" i="0" sz="1400" u="none" cap="none" strike="noStrike">
              <a:solidFill>
                <a:srgbClr val="000000"/>
              </a:solidFill>
              <a:latin typeface="Arial"/>
              <a:ea typeface="Arial"/>
              <a:cs typeface="Arial"/>
              <a:sym typeface="Arial"/>
            </a:endParaRPr>
          </a:p>
        </p:txBody>
      </p:sp>
      <p:cxnSp>
        <p:nvCxnSpPr>
          <p:cNvPr id="741" name="Shape 741"/>
          <p:cNvCxnSpPr/>
          <p:nvPr/>
        </p:nvCxnSpPr>
        <p:spPr>
          <a:xfrm>
            <a:off x="274637" y="442436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742" name="Shape 742"/>
          <p:cNvSpPr txBox="1"/>
          <p:nvPr/>
        </p:nvSpPr>
        <p:spPr>
          <a:xfrm>
            <a:off x="2062161" y="4179887"/>
            <a:ext cx="157956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Vitamin C     0%</a:t>
            </a:r>
            <a:endParaRPr b="0" i="0" sz="1400" u="none" cap="none" strike="noStrike">
              <a:solidFill>
                <a:srgbClr val="000000"/>
              </a:solidFill>
              <a:latin typeface="Arial"/>
              <a:ea typeface="Arial"/>
              <a:cs typeface="Arial"/>
              <a:sym typeface="Arial"/>
            </a:endParaRPr>
          </a:p>
        </p:txBody>
      </p:sp>
      <p:sp>
        <p:nvSpPr>
          <p:cNvPr id="743" name="Shape 743"/>
          <p:cNvSpPr txBox="1"/>
          <p:nvPr/>
        </p:nvSpPr>
        <p:spPr>
          <a:xfrm>
            <a:off x="1735136" y="4133850"/>
            <a:ext cx="323850" cy="368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744" name="Shape 744"/>
          <p:cNvSpPr txBox="1"/>
          <p:nvPr/>
        </p:nvSpPr>
        <p:spPr>
          <a:xfrm>
            <a:off x="179386" y="4406900"/>
            <a:ext cx="1546225"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Calcium      15%</a:t>
            </a:r>
            <a:endParaRPr b="0" i="0" sz="1400" u="none" cap="none" strike="noStrike">
              <a:solidFill>
                <a:srgbClr val="000000"/>
              </a:solidFill>
              <a:latin typeface="Arial"/>
              <a:ea typeface="Arial"/>
              <a:cs typeface="Arial"/>
              <a:sym typeface="Arial"/>
            </a:endParaRPr>
          </a:p>
        </p:txBody>
      </p:sp>
      <p:cxnSp>
        <p:nvCxnSpPr>
          <p:cNvPr id="745" name="Shape 745"/>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sp>
        <p:nvSpPr>
          <p:cNvPr id="746" name="Shape 746"/>
          <p:cNvSpPr txBox="1"/>
          <p:nvPr/>
        </p:nvSpPr>
        <p:spPr>
          <a:xfrm>
            <a:off x="2062161" y="4406900"/>
            <a:ext cx="1574800"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Vitamin D    15%</a:t>
            </a:r>
            <a:endParaRPr b="0" i="0" sz="1400" u="none" cap="none" strike="noStrike">
              <a:solidFill>
                <a:srgbClr val="000000"/>
              </a:solidFill>
              <a:latin typeface="Arial"/>
              <a:ea typeface="Arial"/>
              <a:cs typeface="Arial"/>
              <a:sym typeface="Arial"/>
            </a:endParaRPr>
          </a:p>
        </p:txBody>
      </p:sp>
      <p:sp>
        <p:nvSpPr>
          <p:cNvPr id="747" name="Shape 747"/>
          <p:cNvSpPr txBox="1"/>
          <p:nvPr/>
        </p:nvSpPr>
        <p:spPr>
          <a:xfrm>
            <a:off x="1735136" y="4360862"/>
            <a:ext cx="323850" cy="368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cxnSp>
        <p:nvCxnSpPr>
          <p:cNvPr id="748" name="Shape 748"/>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749" name="Shape 749"/>
          <p:cNvSpPr txBox="1"/>
          <p:nvPr/>
        </p:nvSpPr>
        <p:spPr>
          <a:xfrm>
            <a:off x="195261" y="5376862"/>
            <a:ext cx="3429000" cy="46037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1" i="0" lang="en-US" sz="800" u="none" cap="none" strike="noStrike">
                <a:solidFill>
                  <a:schemeClr val="dk1"/>
                </a:solidFill>
                <a:latin typeface="Arial"/>
                <a:ea typeface="Arial"/>
                <a:cs typeface="Arial"/>
                <a:sym typeface="Arial"/>
              </a:rPr>
              <a:t>* Percent Daily Values are based on a 2,000 calorie diet.  Your daily values may be higher or lower depending on your caloric needs.</a:t>
            </a:r>
            <a:endParaRPr b="0" i="0" sz="1400" u="none" cap="none" strike="noStrike">
              <a:solidFill>
                <a:srgbClr val="000000"/>
              </a:solidFill>
              <a:latin typeface="Arial"/>
              <a:ea typeface="Arial"/>
              <a:cs typeface="Arial"/>
              <a:sym typeface="Arial"/>
            </a:endParaRPr>
          </a:p>
        </p:txBody>
      </p:sp>
      <p:sp>
        <p:nvSpPr>
          <p:cNvPr id="750" name="Shape 750"/>
          <p:cNvSpPr txBox="1"/>
          <p:nvPr/>
        </p:nvSpPr>
        <p:spPr>
          <a:xfrm>
            <a:off x="1371600" y="5686425"/>
            <a:ext cx="22193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Calories:            2,000                 2,500</a:t>
            </a:r>
            <a:endParaRPr b="0" i="0" sz="1400" u="none" cap="none" strike="noStrike">
              <a:solidFill>
                <a:srgbClr val="000000"/>
              </a:solidFill>
              <a:latin typeface="Arial"/>
              <a:ea typeface="Arial"/>
              <a:cs typeface="Arial"/>
              <a:sym typeface="Arial"/>
            </a:endParaRPr>
          </a:p>
        </p:txBody>
      </p:sp>
      <p:cxnSp>
        <p:nvCxnSpPr>
          <p:cNvPr id="751" name="Shape 751"/>
          <p:cNvCxnSpPr/>
          <p:nvPr/>
        </p:nvCxnSpPr>
        <p:spPr>
          <a:xfrm>
            <a:off x="265112" y="587851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752" name="Shape 752"/>
          <p:cNvSpPr txBox="1"/>
          <p:nvPr/>
        </p:nvSpPr>
        <p:spPr>
          <a:xfrm>
            <a:off x="173036" y="5878512"/>
            <a:ext cx="3451225" cy="2143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Total Fat                              Less Than            65g                    80g</a:t>
            </a:r>
            <a:endParaRPr b="0" i="0" sz="1400" u="none" cap="none" strike="noStrike">
              <a:solidFill>
                <a:srgbClr val="000000"/>
              </a:solidFill>
              <a:latin typeface="Arial"/>
              <a:ea typeface="Arial"/>
              <a:cs typeface="Arial"/>
              <a:sym typeface="Arial"/>
            </a:endParaRPr>
          </a:p>
        </p:txBody>
      </p:sp>
      <p:sp>
        <p:nvSpPr>
          <p:cNvPr id="753" name="Shape 753"/>
          <p:cNvSpPr txBox="1"/>
          <p:nvPr/>
        </p:nvSpPr>
        <p:spPr>
          <a:xfrm>
            <a:off x="158750" y="5984875"/>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Sat Fat                            Less Than            20g                    25g</a:t>
            </a:r>
            <a:endParaRPr b="0" i="0" sz="1400" u="none" cap="none" strike="noStrike">
              <a:solidFill>
                <a:srgbClr val="000000"/>
              </a:solidFill>
              <a:latin typeface="Arial"/>
              <a:ea typeface="Arial"/>
              <a:cs typeface="Arial"/>
              <a:sym typeface="Arial"/>
            </a:endParaRPr>
          </a:p>
        </p:txBody>
      </p:sp>
      <p:sp>
        <p:nvSpPr>
          <p:cNvPr id="754" name="Shape 754"/>
          <p:cNvSpPr txBox="1"/>
          <p:nvPr/>
        </p:nvSpPr>
        <p:spPr>
          <a:xfrm>
            <a:off x="173036" y="6092825"/>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Cholesterol                          Less Than            300mg               300mg</a:t>
            </a:r>
            <a:endParaRPr b="0" i="0" sz="1400" u="none" cap="none" strike="noStrike">
              <a:solidFill>
                <a:srgbClr val="000000"/>
              </a:solidFill>
              <a:latin typeface="Arial"/>
              <a:ea typeface="Arial"/>
              <a:cs typeface="Arial"/>
              <a:sym typeface="Arial"/>
            </a:endParaRPr>
          </a:p>
        </p:txBody>
      </p:sp>
      <p:sp>
        <p:nvSpPr>
          <p:cNvPr id="755" name="Shape 755"/>
          <p:cNvSpPr txBox="1"/>
          <p:nvPr/>
        </p:nvSpPr>
        <p:spPr>
          <a:xfrm>
            <a:off x="173036" y="6203950"/>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Sodium                                Less Than            2,400mg            2,400mg</a:t>
            </a:r>
            <a:endParaRPr b="0" i="0" sz="1400" u="none" cap="none" strike="noStrike">
              <a:solidFill>
                <a:srgbClr val="000000"/>
              </a:solidFill>
              <a:latin typeface="Arial"/>
              <a:ea typeface="Arial"/>
              <a:cs typeface="Arial"/>
              <a:sym typeface="Arial"/>
            </a:endParaRPr>
          </a:p>
        </p:txBody>
      </p:sp>
      <p:sp>
        <p:nvSpPr>
          <p:cNvPr id="756" name="Shape 756"/>
          <p:cNvSpPr txBox="1"/>
          <p:nvPr/>
        </p:nvSpPr>
        <p:spPr>
          <a:xfrm>
            <a:off x="173036" y="6308725"/>
            <a:ext cx="3451225" cy="2143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Total Carbohydrate                                          300g                  375g</a:t>
            </a:r>
            <a:endParaRPr b="0" i="0" sz="1400" u="none" cap="none" strike="noStrike">
              <a:solidFill>
                <a:srgbClr val="000000"/>
              </a:solidFill>
              <a:latin typeface="Arial"/>
              <a:ea typeface="Arial"/>
              <a:cs typeface="Arial"/>
              <a:sym typeface="Arial"/>
            </a:endParaRPr>
          </a:p>
        </p:txBody>
      </p:sp>
      <p:sp>
        <p:nvSpPr>
          <p:cNvPr id="757" name="Shape 757"/>
          <p:cNvSpPr txBox="1"/>
          <p:nvPr/>
        </p:nvSpPr>
        <p:spPr>
          <a:xfrm>
            <a:off x="158750" y="6415087"/>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Dietary Fiber                                                25g                    30g</a:t>
            </a:r>
            <a:endParaRPr b="0" i="0" sz="1400" u="none" cap="none" strike="noStrike">
              <a:solidFill>
                <a:srgbClr val="000000"/>
              </a:solidFill>
              <a:latin typeface="Arial"/>
              <a:ea typeface="Arial"/>
              <a:cs typeface="Arial"/>
              <a:sym typeface="Arial"/>
            </a:endParaRPr>
          </a:p>
        </p:txBody>
      </p:sp>
      <p:cxnSp>
        <p:nvCxnSpPr>
          <p:cNvPr id="758" name="Shape 758"/>
          <p:cNvCxnSpPr/>
          <p:nvPr/>
        </p:nvCxnSpPr>
        <p:spPr>
          <a:xfrm>
            <a:off x="269875" y="6630986"/>
            <a:ext cx="3243262" cy="0"/>
          </a:xfrm>
          <a:prstGeom prst="straightConnector1">
            <a:avLst/>
          </a:prstGeom>
          <a:noFill/>
          <a:ln cap="flat" cmpd="sng" w="28575">
            <a:solidFill>
              <a:schemeClr val="dk1"/>
            </a:solidFill>
            <a:prstDash val="solid"/>
            <a:miter lim="8000"/>
            <a:headEnd len="sm" w="sm" type="none"/>
            <a:tailEnd len="sm" w="sm" type="none"/>
          </a:ln>
        </p:spPr>
      </p:cxnSp>
      <p:sp>
        <p:nvSpPr>
          <p:cNvPr id="759" name="Shape 759"/>
          <p:cNvSpPr txBox="1"/>
          <p:nvPr/>
        </p:nvSpPr>
        <p:spPr>
          <a:xfrm>
            <a:off x="3886200" y="139700"/>
            <a:ext cx="5029199" cy="40004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500"/>
              <a:buFont typeface="Arial"/>
              <a:buNone/>
            </a:pPr>
            <a:r>
              <a:rPr b="1" i="0" lang="en-US" sz="2000" u="none" cap="none" strike="noStrike">
                <a:solidFill>
                  <a:schemeClr val="dk1"/>
                </a:solidFill>
                <a:latin typeface="Arial"/>
                <a:ea typeface="Arial"/>
                <a:cs typeface="Arial"/>
                <a:sym typeface="Arial"/>
              </a:rPr>
              <a:t>Dannon Light &amp; Fit Strawberry Yogurt</a:t>
            </a:r>
            <a:endParaRPr b="0" i="0" sz="1400" u="none" cap="none" strike="noStrike">
              <a:solidFill>
                <a:srgbClr val="000000"/>
              </a:solidFill>
              <a:latin typeface="Arial"/>
              <a:ea typeface="Arial"/>
              <a:cs typeface="Arial"/>
              <a:sym typeface="Arial"/>
            </a:endParaRPr>
          </a:p>
        </p:txBody>
      </p:sp>
      <p:sp>
        <p:nvSpPr>
          <p:cNvPr id="760" name="Shape 760"/>
          <p:cNvSpPr txBox="1"/>
          <p:nvPr/>
        </p:nvSpPr>
        <p:spPr>
          <a:xfrm>
            <a:off x="3860800" y="3903662"/>
            <a:ext cx="5029199" cy="28781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50"/>
              <a:buFont typeface="Arial Black"/>
              <a:buNone/>
            </a:pPr>
            <a:r>
              <a:rPr b="1" i="0" lang="en-US" sz="1400" u="none" cap="none" strike="noStrike">
                <a:solidFill>
                  <a:schemeClr val="dk1"/>
                </a:solidFill>
                <a:latin typeface="Arial Black"/>
                <a:ea typeface="Arial Black"/>
                <a:cs typeface="Arial Black"/>
                <a:sym typeface="Arial Black"/>
              </a:rPr>
              <a:t>INGREDIENTS</a:t>
            </a:r>
            <a:r>
              <a:rPr b="1" i="0" lang="en-US" sz="1400" u="none" cap="none" strike="noStrike">
                <a:solidFill>
                  <a:schemeClr val="dk1"/>
                </a:solidFill>
                <a:latin typeface="Arial"/>
                <a:ea typeface="Arial"/>
                <a:cs typeface="Arial"/>
                <a:sym typeface="Arial"/>
              </a:rPr>
              <a:t>:  </a:t>
            </a:r>
            <a:r>
              <a:rPr b="0" i="0" lang="en-US" sz="1400" u="none" cap="none" strike="noStrike">
                <a:solidFill>
                  <a:schemeClr val="dk1"/>
                </a:solidFill>
                <a:latin typeface="Arial"/>
                <a:ea typeface="Arial"/>
                <a:cs typeface="Arial"/>
                <a:sym typeface="Arial"/>
              </a:rPr>
              <a:t>NONFAT YOGURT (CULTURED GRADE A NONFAT MILK, MODIFIED FOOD STARCH, FRUCTOSE, KOSHER GELATIN, VITAMIN A PALMITATE, VITAMIN D</a:t>
            </a:r>
            <a:r>
              <a:rPr b="0" baseline="-25000" i="0" lang="en-US" sz="1400" u="none" cap="none" strike="noStrike">
                <a:solidFill>
                  <a:schemeClr val="dk1"/>
                </a:solidFill>
                <a:latin typeface="Arial"/>
                <a:ea typeface="Arial"/>
                <a:cs typeface="Arial"/>
                <a:sym typeface="Arial"/>
              </a:rPr>
              <a:t>3</a:t>
            </a:r>
            <a:r>
              <a:rPr b="0" i="0" lang="en-US" sz="1400" u="none" cap="none" strike="noStrike">
                <a:solidFill>
                  <a:schemeClr val="dk1"/>
                </a:solidFill>
                <a:latin typeface="Arial"/>
                <a:ea typeface="Arial"/>
                <a:cs typeface="Arial"/>
                <a:sym typeface="Arial"/>
              </a:rPr>
              <a:t>) WATER, STRAWBERRIES, FRUCTOSE, CONTAINS LESS THAN 1% OF MODIFIED CORN STARCH, NATURAL AND ARTIFICIAL FLAVORS, SODIUM CITRATE, ASPARTAME, POTASSIUM SORBATE (TO MAINTAIN FRESHNESS), MALIC ACID, ACESULFAME POTASSIUM, SUCRALOSE, RED 40.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75"/>
              <a:buFont typeface="Arial"/>
              <a:buNone/>
            </a:pPr>
            <a:r>
              <a:rPr b="0" i="0" lang="en-US" sz="1100" u="none" cap="none" strike="noStrike">
                <a:solidFill>
                  <a:schemeClr val="dk1"/>
                </a:solidFill>
                <a:latin typeface="Arial"/>
                <a:ea typeface="Arial"/>
                <a:cs typeface="Arial"/>
                <a:sym typeface="Arial"/>
              </a:rPr>
              <a:t>CONTAINS ACTIVE YOGURT CULTURES </a:t>
            </a:r>
            <a:r>
              <a:rPr b="0" i="1" lang="en-US" sz="1100" u="none" cap="none" strike="noStrike">
                <a:solidFill>
                  <a:schemeClr val="dk1"/>
                </a:solidFill>
                <a:latin typeface="Arial"/>
                <a:ea typeface="Arial"/>
                <a:cs typeface="Arial"/>
                <a:sym typeface="Arial"/>
              </a:rPr>
              <a:t>INCLUDING L. ACIDOPHILUS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Calibri"/>
              <a:buNone/>
            </a:pPr>
            <a:r>
              <a:t/>
            </a:r>
            <a:endParaRPr b="0" i="1"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75"/>
              <a:buFont typeface="Arial"/>
              <a:buNone/>
            </a:pPr>
            <a:r>
              <a:rPr b="0" i="0" lang="en-US" sz="1100" u="none" cap="none" strike="noStrike">
                <a:solidFill>
                  <a:schemeClr val="dk1"/>
                </a:solidFill>
                <a:latin typeface="Arial"/>
                <a:ea typeface="Arial"/>
                <a:cs typeface="Arial"/>
                <a:sym typeface="Arial"/>
              </a:rPr>
              <a:t>PHENYLKETONURICS: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75"/>
              <a:buFont typeface="Arial"/>
              <a:buNone/>
            </a:pPr>
            <a:r>
              <a:rPr b="0" i="0" lang="en-US" sz="1100" u="none" cap="none" strike="noStrike">
                <a:solidFill>
                  <a:schemeClr val="dk1"/>
                </a:solidFill>
                <a:latin typeface="Arial"/>
                <a:ea typeface="Arial"/>
                <a:cs typeface="Arial"/>
                <a:sym typeface="Arial"/>
              </a:rPr>
              <a:t>CONTAINS PHENYLALANINE</a:t>
            </a:r>
            <a:endParaRPr b="0" i="0" sz="1400" u="none" cap="none" strike="noStrike">
              <a:solidFill>
                <a:srgbClr val="000000"/>
              </a:solidFill>
              <a:latin typeface="Arial"/>
              <a:ea typeface="Arial"/>
              <a:cs typeface="Arial"/>
              <a:sym typeface="Arial"/>
            </a:endParaRPr>
          </a:p>
        </p:txBody>
      </p:sp>
      <p:cxnSp>
        <p:nvCxnSpPr>
          <p:cNvPr id="761" name="Shape 761"/>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762" name="Shape 762"/>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763" name="Shape 763"/>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sp>
        <p:nvSpPr>
          <p:cNvPr id="764" name="Shape 764"/>
          <p:cNvSpPr txBox="1"/>
          <p:nvPr/>
        </p:nvSpPr>
        <p:spPr>
          <a:xfrm>
            <a:off x="188911" y="4656137"/>
            <a:ext cx="1682749"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Riboflavin   20%</a:t>
            </a:r>
            <a:endParaRPr b="0" i="0" sz="1400" u="none" cap="none" strike="noStrike">
              <a:solidFill>
                <a:srgbClr val="000000"/>
              </a:solidFill>
              <a:latin typeface="Arial"/>
              <a:ea typeface="Arial"/>
              <a:cs typeface="Arial"/>
              <a:sym typeface="Arial"/>
            </a:endParaRPr>
          </a:p>
        </p:txBody>
      </p:sp>
      <p:cxnSp>
        <p:nvCxnSpPr>
          <p:cNvPr id="765" name="Shape 765"/>
          <p:cNvCxnSpPr/>
          <p:nvPr/>
        </p:nvCxnSpPr>
        <p:spPr>
          <a:xfrm>
            <a:off x="269875" y="490061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766" name="Shape 766"/>
          <p:cNvSpPr txBox="1"/>
          <p:nvPr/>
        </p:nvSpPr>
        <p:spPr>
          <a:xfrm>
            <a:off x="2062161" y="4656137"/>
            <a:ext cx="1584325"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Potassium     7%</a:t>
            </a:r>
            <a:endParaRPr b="0" i="0" sz="1400" u="none" cap="none" strike="noStrike">
              <a:solidFill>
                <a:srgbClr val="000000"/>
              </a:solidFill>
              <a:latin typeface="Arial"/>
              <a:ea typeface="Arial"/>
              <a:cs typeface="Arial"/>
              <a:sym typeface="Arial"/>
            </a:endParaRPr>
          </a:p>
        </p:txBody>
      </p:sp>
      <p:sp>
        <p:nvSpPr>
          <p:cNvPr id="767" name="Shape 767"/>
          <p:cNvSpPr txBox="1"/>
          <p:nvPr/>
        </p:nvSpPr>
        <p:spPr>
          <a:xfrm>
            <a:off x="179386" y="4900612"/>
            <a:ext cx="1692275"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Phosphorus 15%</a:t>
            </a:r>
            <a:endParaRPr b="0" i="0" sz="1400" u="none" cap="none" strike="noStrike">
              <a:solidFill>
                <a:srgbClr val="000000"/>
              </a:solidFill>
              <a:latin typeface="Arial"/>
              <a:ea typeface="Arial"/>
              <a:cs typeface="Arial"/>
              <a:sym typeface="Arial"/>
            </a:endParaRPr>
          </a:p>
        </p:txBody>
      </p:sp>
      <p:cxnSp>
        <p:nvCxnSpPr>
          <p:cNvPr id="768" name="Shape 768"/>
          <p:cNvCxnSpPr/>
          <p:nvPr/>
        </p:nvCxnSpPr>
        <p:spPr>
          <a:xfrm>
            <a:off x="269875" y="5145087"/>
            <a:ext cx="3243262" cy="0"/>
          </a:xfrm>
          <a:prstGeom prst="straightConnector1">
            <a:avLst/>
          </a:prstGeom>
          <a:noFill/>
          <a:ln cap="flat" cmpd="sng" w="28575">
            <a:solidFill>
              <a:schemeClr val="dk1"/>
            </a:solidFill>
            <a:prstDash val="solid"/>
            <a:miter lim="8000"/>
            <a:headEnd len="sm" w="sm" type="none"/>
            <a:tailEnd len="sm" w="sm" type="none"/>
          </a:ln>
        </p:spPr>
      </p:cxnSp>
      <p:sp>
        <p:nvSpPr>
          <p:cNvPr id="769" name="Shape 769"/>
          <p:cNvSpPr txBox="1"/>
          <p:nvPr/>
        </p:nvSpPr>
        <p:spPr>
          <a:xfrm>
            <a:off x="1735136" y="4610100"/>
            <a:ext cx="323850" cy="36988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770" name="Shape 770"/>
          <p:cNvSpPr txBox="1"/>
          <p:nvPr/>
        </p:nvSpPr>
        <p:spPr>
          <a:xfrm>
            <a:off x="1735136" y="4854575"/>
            <a:ext cx="323850" cy="368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cxnSp>
        <p:nvCxnSpPr>
          <p:cNvPr id="771" name="Shape 771"/>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pic>
        <p:nvPicPr>
          <p:cNvPr descr="dannon-light-fit-strawberry" id="772" name="Shape 772"/>
          <p:cNvPicPr preferRelativeResize="0"/>
          <p:nvPr/>
        </p:nvPicPr>
        <p:blipFill rotWithShape="1">
          <a:blip r:embed="rId3">
            <a:alphaModFix/>
          </a:blip>
          <a:srcRect b="0" l="0" r="0" t="0"/>
          <a:stretch/>
        </p:blipFill>
        <p:spPr>
          <a:xfrm>
            <a:off x="4633912" y="709612"/>
            <a:ext cx="3533774" cy="31527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6" name="Shape 776"/>
        <p:cNvGrpSpPr/>
        <p:nvPr/>
      </p:nvGrpSpPr>
      <p:grpSpPr>
        <a:xfrm>
          <a:off x="0" y="0"/>
          <a:ext cx="0" cy="0"/>
          <a:chOff x="0" y="0"/>
          <a:chExt cx="0" cy="0"/>
        </a:xfrm>
      </p:grpSpPr>
      <p:sp>
        <p:nvSpPr>
          <p:cNvPr id="777" name="Shape 777"/>
          <p:cNvSpPr txBox="1"/>
          <p:nvPr/>
        </p:nvSpPr>
        <p:spPr>
          <a:xfrm>
            <a:off x="163511" y="96836"/>
            <a:ext cx="3460749" cy="6684961"/>
          </a:xfrm>
          <a:prstGeom prst="rect">
            <a:avLst/>
          </a:prstGeom>
          <a:noFill/>
          <a:ln cap="flat" cmpd="sng" w="3810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78" name="Shape 778"/>
          <p:cNvSpPr txBox="1"/>
          <p:nvPr/>
        </p:nvSpPr>
        <p:spPr>
          <a:xfrm>
            <a:off x="184150" y="104775"/>
            <a:ext cx="3397250" cy="5619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750"/>
              <a:buFont typeface="Arial Black"/>
              <a:buNone/>
            </a:pPr>
            <a:r>
              <a:rPr b="0" i="0" lang="en-US" sz="3000" u="none" cap="none" strike="noStrike">
                <a:solidFill>
                  <a:schemeClr val="dk1"/>
                </a:solidFill>
                <a:latin typeface="Arial Black"/>
                <a:ea typeface="Arial Black"/>
                <a:cs typeface="Arial Black"/>
                <a:sym typeface="Arial Black"/>
              </a:rPr>
              <a:t>Nutrition Facts</a:t>
            </a:r>
            <a:endParaRPr b="0" i="0" sz="1400" u="none" cap="none" strike="noStrike">
              <a:solidFill>
                <a:srgbClr val="000000"/>
              </a:solidFill>
              <a:latin typeface="Arial"/>
              <a:ea typeface="Arial"/>
              <a:cs typeface="Arial"/>
              <a:sym typeface="Arial"/>
            </a:endParaRPr>
          </a:p>
        </p:txBody>
      </p:sp>
      <p:sp>
        <p:nvSpPr>
          <p:cNvPr id="779" name="Shape 779"/>
          <p:cNvSpPr txBox="1"/>
          <p:nvPr/>
        </p:nvSpPr>
        <p:spPr>
          <a:xfrm>
            <a:off x="163511" y="403225"/>
            <a:ext cx="3417887" cy="584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600"/>
              <a:buFont typeface="Calibri"/>
              <a:buNone/>
            </a:pPr>
            <a:r>
              <a:t/>
            </a: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25"/>
              <a:buFont typeface="Arial"/>
              <a:buNone/>
            </a:pPr>
            <a:r>
              <a:rPr b="0" i="0" lang="en-US" sz="1300" u="none" cap="none" strike="noStrike">
                <a:solidFill>
                  <a:schemeClr val="dk1"/>
                </a:solidFill>
                <a:latin typeface="Arial"/>
                <a:ea typeface="Arial"/>
                <a:cs typeface="Arial"/>
                <a:sym typeface="Arial"/>
              </a:rPr>
              <a:t>Serving Size 1 ½ oz (about 6 pieces)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25"/>
              <a:buFont typeface="Arial"/>
              <a:buNone/>
            </a:pPr>
            <a:r>
              <a:rPr b="0" i="0" lang="en-US" sz="1300" u="none" cap="none" strike="noStrike">
                <a:solidFill>
                  <a:schemeClr val="dk1"/>
                </a:solidFill>
                <a:latin typeface="Arial"/>
                <a:ea typeface="Arial"/>
                <a:cs typeface="Arial"/>
                <a:sym typeface="Arial"/>
              </a:rPr>
              <a:t>Servings Per Container 4  </a:t>
            </a:r>
            <a:endParaRPr b="0" i="0" sz="1400" u="none" cap="none" strike="noStrike">
              <a:solidFill>
                <a:srgbClr val="000000"/>
              </a:solidFill>
              <a:latin typeface="Arial"/>
              <a:ea typeface="Arial"/>
              <a:cs typeface="Arial"/>
              <a:sym typeface="Arial"/>
            </a:endParaRPr>
          </a:p>
        </p:txBody>
      </p:sp>
      <p:sp>
        <p:nvSpPr>
          <p:cNvPr id="780" name="Shape 780"/>
          <p:cNvSpPr txBox="1"/>
          <p:nvPr/>
        </p:nvSpPr>
        <p:spPr>
          <a:xfrm>
            <a:off x="163511" y="987425"/>
            <a:ext cx="200501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Amount Per Serving</a:t>
            </a:r>
            <a:endParaRPr b="0" i="0" sz="1400" u="none" cap="none" strike="noStrike">
              <a:solidFill>
                <a:srgbClr val="000000"/>
              </a:solidFill>
              <a:latin typeface="Arial"/>
              <a:ea typeface="Arial"/>
              <a:cs typeface="Arial"/>
              <a:sym typeface="Arial"/>
            </a:endParaRPr>
          </a:p>
        </p:txBody>
      </p:sp>
      <p:cxnSp>
        <p:nvCxnSpPr>
          <p:cNvPr id="781" name="Shape 781"/>
          <p:cNvCxnSpPr/>
          <p:nvPr/>
        </p:nvCxnSpPr>
        <p:spPr>
          <a:xfrm>
            <a:off x="258762" y="987425"/>
            <a:ext cx="3252787" cy="0"/>
          </a:xfrm>
          <a:prstGeom prst="straightConnector1">
            <a:avLst/>
          </a:prstGeom>
          <a:noFill/>
          <a:ln cap="flat" cmpd="sng" w="76200">
            <a:solidFill>
              <a:schemeClr val="dk1"/>
            </a:solidFill>
            <a:prstDash val="solid"/>
            <a:miter lim="8000"/>
            <a:headEnd len="sm" w="sm" type="none"/>
            <a:tailEnd len="sm" w="sm" type="none"/>
          </a:ln>
        </p:spPr>
      </p:cxnSp>
      <p:sp>
        <p:nvSpPr>
          <p:cNvPr id="782" name="Shape 782"/>
          <p:cNvSpPr txBox="1"/>
          <p:nvPr/>
        </p:nvSpPr>
        <p:spPr>
          <a:xfrm>
            <a:off x="173036" y="1762125"/>
            <a:ext cx="141446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Total Fat    </a:t>
            </a:r>
            <a:r>
              <a:rPr b="1" i="0" lang="en-US" sz="1200" u="none" cap="none" strike="noStrike">
                <a:solidFill>
                  <a:schemeClr val="dk1"/>
                </a:solidFill>
                <a:latin typeface="Arial"/>
                <a:ea typeface="Arial"/>
                <a:cs typeface="Arial"/>
                <a:sym typeface="Arial"/>
              </a:rPr>
              <a:t>0g</a:t>
            </a:r>
            <a:endParaRPr b="0" i="0" sz="1400" u="none" cap="none" strike="noStrike">
              <a:solidFill>
                <a:srgbClr val="000000"/>
              </a:solidFill>
              <a:latin typeface="Arial"/>
              <a:ea typeface="Arial"/>
              <a:cs typeface="Arial"/>
              <a:sym typeface="Arial"/>
            </a:endParaRPr>
          </a:p>
        </p:txBody>
      </p:sp>
      <p:cxnSp>
        <p:nvCxnSpPr>
          <p:cNvPr id="783" name="Shape 783"/>
          <p:cNvCxnSpPr/>
          <p:nvPr/>
        </p:nvCxnSpPr>
        <p:spPr>
          <a:xfrm>
            <a:off x="280987" y="1263650"/>
            <a:ext cx="3241674" cy="0"/>
          </a:xfrm>
          <a:prstGeom prst="straightConnector1">
            <a:avLst/>
          </a:prstGeom>
          <a:noFill/>
          <a:ln cap="flat" cmpd="sng" w="28575">
            <a:solidFill>
              <a:schemeClr val="dk1"/>
            </a:solidFill>
            <a:prstDash val="solid"/>
            <a:miter lim="8000"/>
            <a:headEnd len="sm" w="sm" type="none"/>
            <a:tailEnd len="sm" w="sm" type="none"/>
          </a:ln>
        </p:spPr>
      </p:cxnSp>
      <p:sp>
        <p:nvSpPr>
          <p:cNvPr id="784" name="Shape 784"/>
          <p:cNvSpPr txBox="1"/>
          <p:nvPr/>
        </p:nvSpPr>
        <p:spPr>
          <a:xfrm>
            <a:off x="2890836" y="1762125"/>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0%</a:t>
            </a:r>
            <a:endParaRPr b="0" i="0" sz="1400" u="none" cap="none" strike="noStrike">
              <a:solidFill>
                <a:srgbClr val="000000"/>
              </a:solidFill>
              <a:latin typeface="Arial"/>
              <a:ea typeface="Arial"/>
              <a:cs typeface="Arial"/>
              <a:sym typeface="Arial"/>
            </a:endParaRPr>
          </a:p>
        </p:txBody>
      </p:sp>
      <p:sp>
        <p:nvSpPr>
          <p:cNvPr id="785" name="Shape 785"/>
          <p:cNvSpPr txBox="1"/>
          <p:nvPr/>
        </p:nvSpPr>
        <p:spPr>
          <a:xfrm>
            <a:off x="173036" y="1257300"/>
            <a:ext cx="3417887" cy="46196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Calories   100       </a:t>
            </a:r>
            <a:r>
              <a:rPr b="1" i="0" lang="en-US" sz="1200" u="none" cap="none" strike="noStrike">
                <a:solidFill>
                  <a:schemeClr val="dk1"/>
                </a:solidFill>
                <a:latin typeface="Arial"/>
                <a:ea typeface="Arial"/>
                <a:cs typeface="Arial"/>
                <a:sym typeface="Arial"/>
              </a:rPr>
              <a:t>Calories from Fat         0</a:t>
            </a:r>
            <a:r>
              <a:rPr b="1" i="0" lang="en-US" sz="1200" u="none" cap="none" strike="noStrike">
                <a:solidFill>
                  <a:schemeClr val="dk1"/>
                </a:solidFill>
                <a:latin typeface="Arial Black"/>
                <a:ea typeface="Arial Black"/>
                <a:cs typeface="Arial Black"/>
                <a:sym typeface="Arial Black"/>
              </a:rPr>
              <a:t>    	</a:t>
            </a:r>
            <a:endParaRPr b="0" i="0" sz="1400" u="none" cap="none" strike="noStrike">
              <a:solidFill>
                <a:srgbClr val="000000"/>
              </a:solidFill>
              <a:latin typeface="Arial"/>
              <a:ea typeface="Arial"/>
              <a:cs typeface="Arial"/>
              <a:sym typeface="Arial"/>
            </a:endParaRPr>
          </a:p>
        </p:txBody>
      </p:sp>
      <p:cxnSp>
        <p:nvCxnSpPr>
          <p:cNvPr id="786" name="Shape 786"/>
          <p:cNvCxnSpPr/>
          <p:nvPr/>
        </p:nvCxnSpPr>
        <p:spPr>
          <a:xfrm>
            <a:off x="258762" y="1493837"/>
            <a:ext cx="3244849" cy="0"/>
          </a:xfrm>
          <a:prstGeom prst="straightConnector1">
            <a:avLst/>
          </a:prstGeom>
          <a:noFill/>
          <a:ln cap="flat" cmpd="sng" w="38100">
            <a:solidFill>
              <a:schemeClr val="dk1"/>
            </a:solidFill>
            <a:prstDash val="solid"/>
            <a:miter lim="8000"/>
            <a:headEnd len="sm" w="sm" type="none"/>
            <a:tailEnd len="sm" w="sm" type="none"/>
          </a:ln>
        </p:spPr>
      </p:cxnSp>
      <p:sp>
        <p:nvSpPr>
          <p:cNvPr id="787" name="Shape 787"/>
          <p:cNvSpPr txBox="1"/>
          <p:nvPr/>
        </p:nvSpPr>
        <p:spPr>
          <a:xfrm>
            <a:off x="1873250" y="1493837"/>
            <a:ext cx="1751012" cy="30797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50"/>
              <a:buFont typeface="Arial Black"/>
              <a:buNone/>
            </a:pPr>
            <a:r>
              <a:rPr b="1" i="0" lang="en-US" sz="1400" u="none" cap="none" strike="noStrike">
                <a:solidFill>
                  <a:schemeClr val="dk1"/>
                </a:solidFill>
                <a:latin typeface="Arial Black"/>
                <a:ea typeface="Arial Black"/>
                <a:cs typeface="Arial Black"/>
                <a:sym typeface="Arial Black"/>
              </a:rPr>
              <a:t>% Daily Value*</a:t>
            </a:r>
            <a:endParaRPr b="0" i="0" sz="1400" u="none" cap="none" strike="noStrike">
              <a:solidFill>
                <a:srgbClr val="000000"/>
              </a:solidFill>
              <a:latin typeface="Arial"/>
              <a:ea typeface="Arial"/>
              <a:cs typeface="Arial"/>
              <a:sym typeface="Arial"/>
            </a:endParaRPr>
          </a:p>
        </p:txBody>
      </p:sp>
      <p:cxnSp>
        <p:nvCxnSpPr>
          <p:cNvPr id="788" name="Shape 788"/>
          <p:cNvCxnSpPr/>
          <p:nvPr/>
        </p:nvCxnSpPr>
        <p:spPr>
          <a:xfrm>
            <a:off x="269875" y="1762125"/>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789" name="Shape 789"/>
          <p:cNvCxnSpPr/>
          <p:nvPr/>
        </p:nvCxnSpPr>
        <p:spPr>
          <a:xfrm>
            <a:off x="263525" y="2024061"/>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790" name="Shape 790"/>
          <p:cNvCxnSpPr/>
          <p:nvPr/>
        </p:nvCxnSpPr>
        <p:spPr>
          <a:xfrm>
            <a:off x="271462" y="2287586"/>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791" name="Shape 791"/>
          <p:cNvCxnSpPr/>
          <p:nvPr/>
        </p:nvCxnSpPr>
        <p:spPr>
          <a:xfrm>
            <a:off x="271462" y="2570161"/>
            <a:ext cx="3241674" cy="0"/>
          </a:xfrm>
          <a:prstGeom prst="straightConnector1">
            <a:avLst/>
          </a:prstGeom>
          <a:noFill/>
          <a:ln cap="flat" cmpd="sng" w="28575">
            <a:solidFill>
              <a:schemeClr val="dk1"/>
            </a:solidFill>
            <a:prstDash val="solid"/>
            <a:miter lim="8000"/>
            <a:headEnd len="sm" w="sm" type="none"/>
            <a:tailEnd len="sm" w="sm" type="none"/>
          </a:ln>
        </p:spPr>
      </p:cxnSp>
      <p:sp>
        <p:nvSpPr>
          <p:cNvPr id="792" name="Shape 792"/>
          <p:cNvSpPr txBox="1"/>
          <p:nvPr/>
        </p:nvSpPr>
        <p:spPr>
          <a:xfrm>
            <a:off x="195261" y="2592386"/>
            <a:ext cx="1866900"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Cholesterol   </a:t>
            </a:r>
            <a:r>
              <a:rPr b="1" i="0" lang="en-US" sz="1200" u="none" cap="none" strike="noStrike">
                <a:solidFill>
                  <a:schemeClr val="dk1"/>
                </a:solidFill>
                <a:latin typeface="Arial"/>
                <a:ea typeface="Arial"/>
                <a:cs typeface="Arial"/>
                <a:sym typeface="Arial"/>
              </a:rPr>
              <a:t>0mg</a:t>
            </a:r>
            <a:endParaRPr b="0" i="0" sz="1400" u="none" cap="none" strike="noStrike">
              <a:solidFill>
                <a:srgbClr val="000000"/>
              </a:solidFill>
              <a:latin typeface="Arial"/>
              <a:ea typeface="Arial"/>
              <a:cs typeface="Arial"/>
              <a:sym typeface="Arial"/>
            </a:endParaRPr>
          </a:p>
        </p:txBody>
      </p:sp>
      <p:sp>
        <p:nvSpPr>
          <p:cNvPr id="793" name="Shape 793"/>
          <p:cNvSpPr txBox="1"/>
          <p:nvPr/>
        </p:nvSpPr>
        <p:spPr>
          <a:xfrm>
            <a:off x="2901950" y="2586036"/>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0%</a:t>
            </a:r>
            <a:endParaRPr b="0" i="0" sz="1400" u="none" cap="none" strike="noStrike">
              <a:solidFill>
                <a:srgbClr val="000000"/>
              </a:solidFill>
              <a:latin typeface="Arial"/>
              <a:ea typeface="Arial"/>
              <a:cs typeface="Arial"/>
              <a:sym typeface="Arial"/>
            </a:endParaRPr>
          </a:p>
        </p:txBody>
      </p:sp>
      <p:cxnSp>
        <p:nvCxnSpPr>
          <p:cNvPr id="794" name="Shape 794"/>
          <p:cNvCxnSpPr/>
          <p:nvPr/>
        </p:nvCxnSpPr>
        <p:spPr>
          <a:xfrm>
            <a:off x="269875" y="2841625"/>
            <a:ext cx="3243262" cy="0"/>
          </a:xfrm>
          <a:prstGeom prst="straightConnector1">
            <a:avLst/>
          </a:prstGeom>
          <a:noFill/>
          <a:ln cap="flat" cmpd="sng" w="28575">
            <a:solidFill>
              <a:schemeClr val="dk1"/>
            </a:solidFill>
            <a:prstDash val="solid"/>
            <a:miter lim="8000"/>
            <a:headEnd len="sm" w="sm" type="none"/>
            <a:tailEnd len="sm" w="sm" type="none"/>
          </a:ln>
        </p:spPr>
      </p:cxnSp>
      <p:sp>
        <p:nvSpPr>
          <p:cNvPr id="795" name="Shape 795"/>
          <p:cNvSpPr txBox="1"/>
          <p:nvPr/>
        </p:nvSpPr>
        <p:spPr>
          <a:xfrm>
            <a:off x="195261" y="2868611"/>
            <a:ext cx="1676399"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Sodium    </a:t>
            </a:r>
            <a:r>
              <a:rPr b="1" i="0" lang="en-US" sz="1200" u="none" cap="none" strike="noStrike">
                <a:solidFill>
                  <a:schemeClr val="dk1"/>
                </a:solidFill>
                <a:latin typeface="Arial"/>
                <a:ea typeface="Arial"/>
                <a:cs typeface="Arial"/>
                <a:sym typeface="Arial"/>
              </a:rPr>
              <a:t>25mg</a:t>
            </a:r>
            <a:endParaRPr b="0" i="0" sz="1400" u="none" cap="none" strike="noStrike">
              <a:solidFill>
                <a:srgbClr val="000000"/>
              </a:solidFill>
              <a:latin typeface="Arial"/>
              <a:ea typeface="Arial"/>
              <a:cs typeface="Arial"/>
              <a:sym typeface="Arial"/>
            </a:endParaRPr>
          </a:p>
        </p:txBody>
      </p:sp>
      <p:sp>
        <p:nvSpPr>
          <p:cNvPr id="796" name="Shape 796"/>
          <p:cNvSpPr txBox="1"/>
          <p:nvPr/>
        </p:nvSpPr>
        <p:spPr>
          <a:xfrm>
            <a:off x="2890836" y="2868611"/>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1%</a:t>
            </a:r>
            <a:endParaRPr b="0" i="0" sz="1400" u="none" cap="none" strike="noStrike">
              <a:solidFill>
                <a:srgbClr val="000000"/>
              </a:solidFill>
              <a:latin typeface="Arial"/>
              <a:ea typeface="Arial"/>
              <a:cs typeface="Arial"/>
              <a:sym typeface="Arial"/>
            </a:endParaRPr>
          </a:p>
        </p:txBody>
      </p:sp>
      <p:cxnSp>
        <p:nvCxnSpPr>
          <p:cNvPr id="797" name="Shape 797"/>
          <p:cNvCxnSpPr/>
          <p:nvPr/>
        </p:nvCxnSpPr>
        <p:spPr>
          <a:xfrm>
            <a:off x="263525" y="3119436"/>
            <a:ext cx="3243262" cy="0"/>
          </a:xfrm>
          <a:prstGeom prst="straightConnector1">
            <a:avLst/>
          </a:prstGeom>
          <a:noFill/>
          <a:ln cap="flat" cmpd="sng" w="28575">
            <a:solidFill>
              <a:schemeClr val="dk1"/>
            </a:solidFill>
            <a:prstDash val="solid"/>
            <a:miter lim="8000"/>
            <a:headEnd len="sm" w="sm" type="none"/>
            <a:tailEnd len="sm" w="sm" type="none"/>
          </a:ln>
        </p:spPr>
      </p:cxnSp>
      <p:sp>
        <p:nvSpPr>
          <p:cNvPr id="798" name="Shape 798"/>
          <p:cNvSpPr txBox="1"/>
          <p:nvPr/>
        </p:nvSpPr>
        <p:spPr>
          <a:xfrm>
            <a:off x="193675" y="3127375"/>
            <a:ext cx="2287587"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Total Carbohydrate   </a:t>
            </a:r>
            <a:r>
              <a:rPr b="1" i="0" lang="en-US" sz="1200" u="none" cap="none" strike="noStrike">
                <a:solidFill>
                  <a:schemeClr val="dk1"/>
                </a:solidFill>
                <a:latin typeface="Arial"/>
                <a:ea typeface="Arial"/>
                <a:cs typeface="Arial"/>
                <a:sym typeface="Arial"/>
              </a:rPr>
              <a:t>23g</a:t>
            </a:r>
            <a:endParaRPr b="0" i="0" sz="1400" u="none" cap="none" strike="noStrike">
              <a:solidFill>
                <a:srgbClr val="000000"/>
              </a:solidFill>
              <a:latin typeface="Arial"/>
              <a:ea typeface="Arial"/>
              <a:cs typeface="Arial"/>
              <a:sym typeface="Arial"/>
            </a:endParaRPr>
          </a:p>
        </p:txBody>
      </p:sp>
      <p:sp>
        <p:nvSpPr>
          <p:cNvPr id="799" name="Shape 799"/>
          <p:cNvSpPr txBox="1"/>
          <p:nvPr/>
        </p:nvSpPr>
        <p:spPr>
          <a:xfrm>
            <a:off x="2886075" y="3127375"/>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8%</a:t>
            </a:r>
            <a:endParaRPr b="0" i="0" sz="1400" u="none" cap="none" strike="noStrike">
              <a:solidFill>
                <a:srgbClr val="000000"/>
              </a:solidFill>
              <a:latin typeface="Arial"/>
              <a:ea typeface="Arial"/>
              <a:cs typeface="Arial"/>
              <a:sym typeface="Arial"/>
            </a:endParaRPr>
          </a:p>
        </p:txBody>
      </p:sp>
      <p:cxnSp>
        <p:nvCxnSpPr>
          <p:cNvPr id="800" name="Shape 800"/>
          <p:cNvCxnSpPr/>
          <p:nvPr/>
        </p:nvCxnSpPr>
        <p:spPr>
          <a:xfrm>
            <a:off x="269875" y="3389312"/>
            <a:ext cx="3241674" cy="0"/>
          </a:xfrm>
          <a:prstGeom prst="straightConnector1">
            <a:avLst/>
          </a:prstGeom>
          <a:noFill/>
          <a:ln cap="flat" cmpd="sng" w="28575">
            <a:solidFill>
              <a:schemeClr val="dk1"/>
            </a:solidFill>
            <a:prstDash val="solid"/>
            <a:miter lim="8000"/>
            <a:headEnd len="sm" w="sm" type="none"/>
            <a:tailEnd len="sm" w="sm" type="none"/>
          </a:ln>
        </p:spPr>
      </p:cxnSp>
      <p:sp>
        <p:nvSpPr>
          <p:cNvPr id="801" name="Shape 801"/>
          <p:cNvSpPr txBox="1"/>
          <p:nvPr/>
        </p:nvSpPr>
        <p:spPr>
          <a:xfrm>
            <a:off x="388937" y="3389312"/>
            <a:ext cx="1336675" cy="2778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Fiber   3g</a:t>
            </a:r>
            <a:endParaRPr b="0" i="0" sz="1400" u="none" cap="none" strike="noStrike">
              <a:solidFill>
                <a:srgbClr val="000000"/>
              </a:solidFill>
              <a:latin typeface="Arial"/>
              <a:ea typeface="Arial"/>
              <a:cs typeface="Arial"/>
              <a:sym typeface="Arial"/>
            </a:endParaRPr>
          </a:p>
        </p:txBody>
      </p:sp>
      <p:cxnSp>
        <p:nvCxnSpPr>
          <p:cNvPr id="802" name="Shape 802"/>
          <p:cNvCxnSpPr/>
          <p:nvPr/>
        </p:nvCxnSpPr>
        <p:spPr>
          <a:xfrm>
            <a:off x="263525" y="3651250"/>
            <a:ext cx="3243262" cy="0"/>
          </a:xfrm>
          <a:prstGeom prst="straightConnector1">
            <a:avLst/>
          </a:prstGeom>
          <a:noFill/>
          <a:ln cap="flat" cmpd="sng" w="28575">
            <a:solidFill>
              <a:schemeClr val="dk1"/>
            </a:solidFill>
            <a:prstDash val="solid"/>
            <a:miter lim="8000"/>
            <a:headEnd len="sm" w="sm" type="none"/>
            <a:tailEnd len="sm" w="sm" type="none"/>
          </a:ln>
        </p:spPr>
      </p:cxnSp>
      <p:sp>
        <p:nvSpPr>
          <p:cNvPr id="803" name="Shape 803"/>
          <p:cNvSpPr txBox="1"/>
          <p:nvPr/>
        </p:nvSpPr>
        <p:spPr>
          <a:xfrm>
            <a:off x="377825" y="3651250"/>
            <a:ext cx="1336675"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Sugars   18g</a:t>
            </a:r>
            <a:endParaRPr b="0" i="0" sz="1400" u="none" cap="none" strike="noStrike">
              <a:solidFill>
                <a:srgbClr val="000000"/>
              </a:solidFill>
              <a:latin typeface="Arial"/>
              <a:ea typeface="Arial"/>
              <a:cs typeface="Arial"/>
              <a:sym typeface="Arial"/>
            </a:endParaRPr>
          </a:p>
        </p:txBody>
      </p:sp>
      <p:cxnSp>
        <p:nvCxnSpPr>
          <p:cNvPr id="804" name="Shape 804"/>
          <p:cNvCxnSpPr/>
          <p:nvPr/>
        </p:nvCxnSpPr>
        <p:spPr>
          <a:xfrm>
            <a:off x="265112" y="3927475"/>
            <a:ext cx="3241674" cy="0"/>
          </a:xfrm>
          <a:prstGeom prst="straightConnector1">
            <a:avLst/>
          </a:prstGeom>
          <a:noFill/>
          <a:ln cap="flat" cmpd="sng" w="28575">
            <a:solidFill>
              <a:schemeClr val="dk1"/>
            </a:solidFill>
            <a:prstDash val="solid"/>
            <a:miter lim="8000"/>
            <a:headEnd len="sm" w="sm" type="none"/>
            <a:tailEnd len="sm" w="sm" type="none"/>
          </a:ln>
        </p:spPr>
      </p:cxnSp>
      <p:sp>
        <p:nvSpPr>
          <p:cNvPr id="805" name="Shape 805"/>
          <p:cNvSpPr txBox="1"/>
          <p:nvPr/>
        </p:nvSpPr>
        <p:spPr>
          <a:xfrm>
            <a:off x="377825" y="2011361"/>
            <a:ext cx="1681161"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Saturated Fat    0g</a:t>
            </a:r>
            <a:endParaRPr b="0" i="0" sz="1400" u="none" cap="none" strike="noStrike">
              <a:solidFill>
                <a:srgbClr val="000000"/>
              </a:solidFill>
              <a:latin typeface="Arial"/>
              <a:ea typeface="Arial"/>
              <a:cs typeface="Arial"/>
              <a:sym typeface="Arial"/>
            </a:endParaRPr>
          </a:p>
        </p:txBody>
      </p:sp>
      <p:sp>
        <p:nvSpPr>
          <p:cNvPr id="806" name="Shape 806"/>
          <p:cNvSpPr txBox="1"/>
          <p:nvPr/>
        </p:nvSpPr>
        <p:spPr>
          <a:xfrm>
            <a:off x="366712" y="2284411"/>
            <a:ext cx="1539874" cy="2778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Trans Fat   0g</a:t>
            </a:r>
            <a:endParaRPr b="0" i="0" sz="1400" u="none" cap="none" strike="noStrike">
              <a:solidFill>
                <a:srgbClr val="000000"/>
              </a:solidFill>
              <a:latin typeface="Arial"/>
              <a:ea typeface="Arial"/>
              <a:cs typeface="Arial"/>
              <a:sym typeface="Arial"/>
            </a:endParaRPr>
          </a:p>
        </p:txBody>
      </p:sp>
      <p:sp>
        <p:nvSpPr>
          <p:cNvPr id="807" name="Shape 807"/>
          <p:cNvSpPr txBox="1"/>
          <p:nvPr/>
        </p:nvSpPr>
        <p:spPr>
          <a:xfrm>
            <a:off x="192086" y="3932237"/>
            <a:ext cx="1976437"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Protein    </a:t>
            </a:r>
            <a:r>
              <a:rPr b="1" i="0" lang="en-US" sz="1200" u="none" cap="none" strike="noStrike">
                <a:solidFill>
                  <a:schemeClr val="dk1"/>
                </a:solidFill>
                <a:latin typeface="Arial"/>
                <a:ea typeface="Arial"/>
                <a:cs typeface="Arial"/>
                <a:sym typeface="Arial"/>
              </a:rPr>
              <a:t>1g</a:t>
            </a:r>
            <a:endParaRPr b="0" i="0" sz="1400" u="none" cap="none" strike="noStrike">
              <a:solidFill>
                <a:srgbClr val="000000"/>
              </a:solidFill>
              <a:latin typeface="Arial"/>
              <a:ea typeface="Arial"/>
              <a:cs typeface="Arial"/>
              <a:sym typeface="Arial"/>
            </a:endParaRPr>
          </a:p>
        </p:txBody>
      </p:sp>
      <p:cxnSp>
        <p:nvCxnSpPr>
          <p:cNvPr id="808" name="Shape 808"/>
          <p:cNvCxnSpPr/>
          <p:nvPr/>
        </p:nvCxnSpPr>
        <p:spPr>
          <a:xfrm>
            <a:off x="265112" y="4192587"/>
            <a:ext cx="3241674" cy="0"/>
          </a:xfrm>
          <a:prstGeom prst="straightConnector1">
            <a:avLst/>
          </a:prstGeom>
          <a:noFill/>
          <a:ln cap="flat" cmpd="sng" w="57150">
            <a:solidFill>
              <a:schemeClr val="dk1"/>
            </a:solidFill>
            <a:prstDash val="solid"/>
            <a:miter lim="8000"/>
            <a:headEnd len="sm" w="sm" type="none"/>
            <a:tailEnd len="sm" w="sm" type="none"/>
          </a:ln>
        </p:spPr>
      </p:cxnSp>
      <p:sp>
        <p:nvSpPr>
          <p:cNvPr id="809" name="Shape 809"/>
          <p:cNvSpPr txBox="1"/>
          <p:nvPr/>
        </p:nvSpPr>
        <p:spPr>
          <a:xfrm>
            <a:off x="2890836" y="20193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0%</a:t>
            </a:r>
            <a:endParaRPr b="0" i="0" sz="1400" u="none" cap="none" strike="noStrike">
              <a:solidFill>
                <a:srgbClr val="000000"/>
              </a:solidFill>
              <a:latin typeface="Arial"/>
              <a:ea typeface="Arial"/>
              <a:cs typeface="Arial"/>
              <a:sym typeface="Arial"/>
            </a:endParaRPr>
          </a:p>
        </p:txBody>
      </p:sp>
      <p:sp>
        <p:nvSpPr>
          <p:cNvPr id="810" name="Shape 810"/>
          <p:cNvSpPr txBox="1"/>
          <p:nvPr/>
        </p:nvSpPr>
        <p:spPr>
          <a:xfrm>
            <a:off x="2890836" y="22860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0%</a:t>
            </a:r>
            <a:endParaRPr b="0" i="0" sz="1400" u="none" cap="none" strike="noStrike">
              <a:solidFill>
                <a:srgbClr val="000000"/>
              </a:solidFill>
              <a:latin typeface="Arial"/>
              <a:ea typeface="Arial"/>
              <a:cs typeface="Arial"/>
              <a:sym typeface="Arial"/>
            </a:endParaRPr>
          </a:p>
        </p:txBody>
      </p:sp>
      <p:sp>
        <p:nvSpPr>
          <p:cNvPr id="811" name="Shape 811"/>
          <p:cNvSpPr txBox="1"/>
          <p:nvPr/>
        </p:nvSpPr>
        <p:spPr>
          <a:xfrm>
            <a:off x="2897186" y="33909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10%</a:t>
            </a:r>
            <a:endParaRPr b="0" i="0" sz="1400" u="none" cap="none" strike="noStrike">
              <a:solidFill>
                <a:srgbClr val="000000"/>
              </a:solidFill>
              <a:latin typeface="Arial"/>
              <a:ea typeface="Arial"/>
              <a:cs typeface="Arial"/>
              <a:sym typeface="Arial"/>
            </a:endParaRPr>
          </a:p>
        </p:txBody>
      </p:sp>
      <p:sp>
        <p:nvSpPr>
          <p:cNvPr id="812" name="Shape 812"/>
          <p:cNvSpPr txBox="1"/>
          <p:nvPr/>
        </p:nvSpPr>
        <p:spPr>
          <a:xfrm>
            <a:off x="184150" y="4179887"/>
            <a:ext cx="1541461"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Vitamin A   10%</a:t>
            </a:r>
            <a:endParaRPr b="0" i="0" sz="1400" u="none" cap="none" strike="noStrike">
              <a:solidFill>
                <a:srgbClr val="000000"/>
              </a:solidFill>
              <a:latin typeface="Arial"/>
              <a:ea typeface="Arial"/>
              <a:cs typeface="Arial"/>
              <a:sym typeface="Arial"/>
            </a:endParaRPr>
          </a:p>
        </p:txBody>
      </p:sp>
      <p:cxnSp>
        <p:nvCxnSpPr>
          <p:cNvPr id="813" name="Shape 813"/>
          <p:cNvCxnSpPr/>
          <p:nvPr/>
        </p:nvCxnSpPr>
        <p:spPr>
          <a:xfrm>
            <a:off x="274637" y="442436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814" name="Shape 814"/>
          <p:cNvSpPr txBox="1"/>
          <p:nvPr/>
        </p:nvSpPr>
        <p:spPr>
          <a:xfrm>
            <a:off x="2062161" y="4179887"/>
            <a:ext cx="157956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Vitamin C     0%</a:t>
            </a:r>
            <a:endParaRPr b="0" i="0" sz="1400" u="none" cap="none" strike="noStrike">
              <a:solidFill>
                <a:srgbClr val="000000"/>
              </a:solidFill>
              <a:latin typeface="Arial"/>
              <a:ea typeface="Arial"/>
              <a:cs typeface="Arial"/>
              <a:sym typeface="Arial"/>
            </a:endParaRPr>
          </a:p>
        </p:txBody>
      </p:sp>
      <p:sp>
        <p:nvSpPr>
          <p:cNvPr id="815" name="Shape 815"/>
          <p:cNvSpPr txBox="1"/>
          <p:nvPr/>
        </p:nvSpPr>
        <p:spPr>
          <a:xfrm>
            <a:off x="1735136" y="4133850"/>
            <a:ext cx="323850" cy="368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816" name="Shape 816"/>
          <p:cNvSpPr txBox="1"/>
          <p:nvPr/>
        </p:nvSpPr>
        <p:spPr>
          <a:xfrm>
            <a:off x="179386" y="4406900"/>
            <a:ext cx="1546225"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Calcium        2%</a:t>
            </a:r>
            <a:endParaRPr b="0" i="0" sz="1400" u="none" cap="none" strike="noStrike">
              <a:solidFill>
                <a:srgbClr val="000000"/>
              </a:solidFill>
              <a:latin typeface="Arial"/>
              <a:ea typeface="Arial"/>
              <a:cs typeface="Arial"/>
              <a:sym typeface="Arial"/>
            </a:endParaRPr>
          </a:p>
        </p:txBody>
      </p:sp>
      <p:cxnSp>
        <p:nvCxnSpPr>
          <p:cNvPr id="817" name="Shape 817"/>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sp>
        <p:nvSpPr>
          <p:cNvPr id="818" name="Shape 818"/>
          <p:cNvSpPr txBox="1"/>
          <p:nvPr/>
        </p:nvSpPr>
        <p:spPr>
          <a:xfrm>
            <a:off x="2062161" y="4406900"/>
            <a:ext cx="1574800"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Iron               4%</a:t>
            </a:r>
            <a:endParaRPr b="0" i="0" sz="1400" u="none" cap="none" strike="noStrike">
              <a:solidFill>
                <a:srgbClr val="000000"/>
              </a:solidFill>
              <a:latin typeface="Arial"/>
              <a:ea typeface="Arial"/>
              <a:cs typeface="Arial"/>
              <a:sym typeface="Arial"/>
            </a:endParaRPr>
          </a:p>
        </p:txBody>
      </p:sp>
      <p:sp>
        <p:nvSpPr>
          <p:cNvPr id="819" name="Shape 819"/>
          <p:cNvSpPr txBox="1"/>
          <p:nvPr/>
        </p:nvSpPr>
        <p:spPr>
          <a:xfrm>
            <a:off x="1735136" y="4360862"/>
            <a:ext cx="323850" cy="368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cxnSp>
        <p:nvCxnSpPr>
          <p:cNvPr id="820" name="Shape 820"/>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821" name="Shape 821"/>
          <p:cNvSpPr txBox="1"/>
          <p:nvPr/>
        </p:nvSpPr>
        <p:spPr>
          <a:xfrm>
            <a:off x="195261" y="5376862"/>
            <a:ext cx="3429000" cy="46037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1" i="0" lang="en-US" sz="800" u="none" cap="none" strike="noStrike">
                <a:solidFill>
                  <a:schemeClr val="dk1"/>
                </a:solidFill>
                <a:latin typeface="Arial"/>
                <a:ea typeface="Arial"/>
                <a:cs typeface="Arial"/>
                <a:sym typeface="Arial"/>
              </a:rPr>
              <a:t>* Percent Daily Values are based on a 2,000 calorie diet.  Your daily values may be higher or lower depending on your caloric needs.</a:t>
            </a:r>
            <a:endParaRPr b="0" i="0" sz="1400" u="none" cap="none" strike="noStrike">
              <a:solidFill>
                <a:srgbClr val="000000"/>
              </a:solidFill>
              <a:latin typeface="Arial"/>
              <a:ea typeface="Arial"/>
              <a:cs typeface="Arial"/>
              <a:sym typeface="Arial"/>
            </a:endParaRPr>
          </a:p>
        </p:txBody>
      </p:sp>
      <p:sp>
        <p:nvSpPr>
          <p:cNvPr id="822" name="Shape 822"/>
          <p:cNvSpPr txBox="1"/>
          <p:nvPr/>
        </p:nvSpPr>
        <p:spPr>
          <a:xfrm>
            <a:off x="1371600" y="5686425"/>
            <a:ext cx="22193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Calories:            2,000                 2,500</a:t>
            </a:r>
            <a:endParaRPr b="0" i="0" sz="1400" u="none" cap="none" strike="noStrike">
              <a:solidFill>
                <a:srgbClr val="000000"/>
              </a:solidFill>
              <a:latin typeface="Arial"/>
              <a:ea typeface="Arial"/>
              <a:cs typeface="Arial"/>
              <a:sym typeface="Arial"/>
            </a:endParaRPr>
          </a:p>
        </p:txBody>
      </p:sp>
      <p:cxnSp>
        <p:nvCxnSpPr>
          <p:cNvPr id="823" name="Shape 823"/>
          <p:cNvCxnSpPr/>
          <p:nvPr/>
        </p:nvCxnSpPr>
        <p:spPr>
          <a:xfrm>
            <a:off x="265112" y="587851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824" name="Shape 824"/>
          <p:cNvSpPr txBox="1"/>
          <p:nvPr/>
        </p:nvSpPr>
        <p:spPr>
          <a:xfrm>
            <a:off x="173036" y="5878512"/>
            <a:ext cx="3451225" cy="2143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Total Fat                              Less Than            65g                    80g</a:t>
            </a:r>
            <a:endParaRPr b="0" i="0" sz="1400" u="none" cap="none" strike="noStrike">
              <a:solidFill>
                <a:srgbClr val="000000"/>
              </a:solidFill>
              <a:latin typeface="Arial"/>
              <a:ea typeface="Arial"/>
              <a:cs typeface="Arial"/>
              <a:sym typeface="Arial"/>
            </a:endParaRPr>
          </a:p>
        </p:txBody>
      </p:sp>
      <p:sp>
        <p:nvSpPr>
          <p:cNvPr id="825" name="Shape 825"/>
          <p:cNvSpPr txBox="1"/>
          <p:nvPr/>
        </p:nvSpPr>
        <p:spPr>
          <a:xfrm>
            <a:off x="158750" y="5984875"/>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Sat Fat                            Less Than            20g                    25g</a:t>
            </a:r>
            <a:endParaRPr b="0" i="0" sz="1400" u="none" cap="none" strike="noStrike">
              <a:solidFill>
                <a:srgbClr val="000000"/>
              </a:solidFill>
              <a:latin typeface="Arial"/>
              <a:ea typeface="Arial"/>
              <a:cs typeface="Arial"/>
              <a:sym typeface="Arial"/>
            </a:endParaRPr>
          </a:p>
        </p:txBody>
      </p:sp>
      <p:sp>
        <p:nvSpPr>
          <p:cNvPr id="826" name="Shape 826"/>
          <p:cNvSpPr txBox="1"/>
          <p:nvPr/>
        </p:nvSpPr>
        <p:spPr>
          <a:xfrm>
            <a:off x="173036" y="6092825"/>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Cholesterol                          Less Than            300mg               300mg</a:t>
            </a:r>
            <a:endParaRPr b="0" i="0" sz="1400" u="none" cap="none" strike="noStrike">
              <a:solidFill>
                <a:srgbClr val="000000"/>
              </a:solidFill>
              <a:latin typeface="Arial"/>
              <a:ea typeface="Arial"/>
              <a:cs typeface="Arial"/>
              <a:sym typeface="Arial"/>
            </a:endParaRPr>
          </a:p>
        </p:txBody>
      </p:sp>
      <p:sp>
        <p:nvSpPr>
          <p:cNvPr id="827" name="Shape 827"/>
          <p:cNvSpPr txBox="1"/>
          <p:nvPr/>
        </p:nvSpPr>
        <p:spPr>
          <a:xfrm>
            <a:off x="173036" y="6203950"/>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Sodium                                Less Than            2,400mg            2,400mg</a:t>
            </a:r>
            <a:endParaRPr b="0" i="0" sz="1400" u="none" cap="none" strike="noStrike">
              <a:solidFill>
                <a:srgbClr val="000000"/>
              </a:solidFill>
              <a:latin typeface="Arial"/>
              <a:ea typeface="Arial"/>
              <a:cs typeface="Arial"/>
              <a:sym typeface="Arial"/>
            </a:endParaRPr>
          </a:p>
        </p:txBody>
      </p:sp>
      <p:sp>
        <p:nvSpPr>
          <p:cNvPr id="828" name="Shape 828"/>
          <p:cNvSpPr txBox="1"/>
          <p:nvPr/>
        </p:nvSpPr>
        <p:spPr>
          <a:xfrm>
            <a:off x="173036" y="6308725"/>
            <a:ext cx="3451225" cy="2143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Total Carbohydrate                                          300g                  375g</a:t>
            </a:r>
            <a:endParaRPr b="0" i="0" sz="1400" u="none" cap="none" strike="noStrike">
              <a:solidFill>
                <a:srgbClr val="000000"/>
              </a:solidFill>
              <a:latin typeface="Arial"/>
              <a:ea typeface="Arial"/>
              <a:cs typeface="Arial"/>
              <a:sym typeface="Arial"/>
            </a:endParaRPr>
          </a:p>
        </p:txBody>
      </p:sp>
      <p:sp>
        <p:nvSpPr>
          <p:cNvPr id="829" name="Shape 829"/>
          <p:cNvSpPr txBox="1"/>
          <p:nvPr/>
        </p:nvSpPr>
        <p:spPr>
          <a:xfrm>
            <a:off x="158750" y="6415087"/>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Dietary Fiber                                                25g                    30g</a:t>
            </a:r>
            <a:endParaRPr b="0" i="0" sz="1400" u="none" cap="none" strike="noStrike">
              <a:solidFill>
                <a:srgbClr val="000000"/>
              </a:solidFill>
              <a:latin typeface="Arial"/>
              <a:ea typeface="Arial"/>
              <a:cs typeface="Arial"/>
              <a:sym typeface="Arial"/>
            </a:endParaRPr>
          </a:p>
        </p:txBody>
      </p:sp>
      <p:cxnSp>
        <p:nvCxnSpPr>
          <p:cNvPr id="830" name="Shape 830"/>
          <p:cNvCxnSpPr/>
          <p:nvPr/>
        </p:nvCxnSpPr>
        <p:spPr>
          <a:xfrm>
            <a:off x="269875" y="6630986"/>
            <a:ext cx="3243262" cy="0"/>
          </a:xfrm>
          <a:prstGeom prst="straightConnector1">
            <a:avLst/>
          </a:prstGeom>
          <a:noFill/>
          <a:ln cap="flat" cmpd="sng" w="28575">
            <a:solidFill>
              <a:schemeClr val="dk1"/>
            </a:solidFill>
            <a:prstDash val="solid"/>
            <a:miter lim="8000"/>
            <a:headEnd len="sm" w="sm" type="none"/>
            <a:tailEnd len="sm" w="sm" type="none"/>
          </a:ln>
        </p:spPr>
      </p:cxnSp>
      <p:sp>
        <p:nvSpPr>
          <p:cNvPr id="831" name="Shape 831"/>
          <p:cNvSpPr txBox="1"/>
          <p:nvPr/>
        </p:nvSpPr>
        <p:spPr>
          <a:xfrm>
            <a:off x="3886200" y="139700"/>
            <a:ext cx="5029199" cy="36988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50"/>
              <a:buFont typeface="Arial"/>
              <a:buNone/>
            </a:pPr>
            <a:r>
              <a:rPr b="1" i="0" lang="en-US" sz="1800" u="none" cap="none" strike="noStrike">
                <a:solidFill>
                  <a:schemeClr val="dk1"/>
                </a:solidFill>
                <a:latin typeface="Arial"/>
                <a:ea typeface="Arial"/>
                <a:cs typeface="Arial"/>
                <a:sym typeface="Arial"/>
              </a:rPr>
              <a:t>Sunsweet Apricots Mediterranean (6 pieces)</a:t>
            </a:r>
            <a:endParaRPr b="0" i="0" sz="1400" u="none" cap="none" strike="noStrike">
              <a:solidFill>
                <a:srgbClr val="000000"/>
              </a:solidFill>
              <a:latin typeface="Arial"/>
              <a:ea typeface="Arial"/>
              <a:cs typeface="Arial"/>
              <a:sym typeface="Arial"/>
            </a:endParaRPr>
          </a:p>
        </p:txBody>
      </p:sp>
      <p:sp>
        <p:nvSpPr>
          <p:cNvPr id="832" name="Shape 832"/>
          <p:cNvSpPr txBox="1"/>
          <p:nvPr/>
        </p:nvSpPr>
        <p:spPr>
          <a:xfrm>
            <a:off x="3886200" y="4794250"/>
            <a:ext cx="5029199" cy="52387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50"/>
              <a:buFont typeface="Arial Black"/>
              <a:buNone/>
            </a:pPr>
            <a:r>
              <a:rPr b="1" i="0" lang="en-US" sz="1400" u="none" cap="none" strike="noStrike">
                <a:solidFill>
                  <a:schemeClr val="dk1"/>
                </a:solidFill>
                <a:latin typeface="Arial Black"/>
                <a:ea typeface="Arial Black"/>
                <a:cs typeface="Arial Black"/>
                <a:sym typeface="Arial Black"/>
              </a:rPr>
              <a:t>INGREDIENTS</a:t>
            </a:r>
            <a:r>
              <a:rPr b="1" i="0" lang="en-US" sz="1400" u="none" cap="none" strike="noStrike">
                <a:solidFill>
                  <a:schemeClr val="dk1"/>
                </a:solidFill>
                <a:latin typeface="Arial"/>
                <a:ea typeface="Arial"/>
                <a:cs typeface="Arial"/>
                <a:sym typeface="Arial"/>
              </a:rPr>
              <a:t>:  </a:t>
            </a:r>
            <a:r>
              <a:rPr b="0" i="0" lang="en-US" sz="1400" u="none" cap="none" strike="noStrike">
                <a:solidFill>
                  <a:schemeClr val="dk1"/>
                </a:solidFill>
                <a:latin typeface="Arial"/>
                <a:ea typeface="Arial"/>
                <a:cs typeface="Arial"/>
                <a:sym typeface="Arial"/>
              </a:rPr>
              <a:t>DRIED APRICOTS, PRESERVATIVES (SULFUR DIOXIDE AND POTASSIUM SORBATE)</a:t>
            </a:r>
            <a:endParaRPr b="0" i="0" sz="1400" u="none" cap="none" strike="noStrike">
              <a:solidFill>
                <a:srgbClr val="000000"/>
              </a:solidFill>
              <a:latin typeface="Arial"/>
              <a:ea typeface="Arial"/>
              <a:cs typeface="Arial"/>
              <a:sym typeface="Arial"/>
            </a:endParaRPr>
          </a:p>
        </p:txBody>
      </p:sp>
      <p:cxnSp>
        <p:nvCxnSpPr>
          <p:cNvPr id="833" name="Shape 833"/>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834" name="Shape 834"/>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835" name="Shape 835"/>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836" name="Shape 836"/>
          <p:cNvCxnSpPr/>
          <p:nvPr/>
        </p:nvCxnSpPr>
        <p:spPr>
          <a:xfrm>
            <a:off x="269875" y="4900612"/>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837" name="Shape 837"/>
          <p:cNvCxnSpPr/>
          <p:nvPr/>
        </p:nvCxnSpPr>
        <p:spPr>
          <a:xfrm>
            <a:off x="269875" y="5145087"/>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838" name="Shape 838"/>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pic>
        <p:nvPicPr>
          <p:cNvPr descr="APRICOTS - INTERNATIONAL - 6 OZ BAG" id="839" name="Shape 839"/>
          <p:cNvPicPr preferRelativeResize="0"/>
          <p:nvPr/>
        </p:nvPicPr>
        <p:blipFill rotWithShape="1">
          <a:blip r:embed="rId3">
            <a:alphaModFix/>
          </a:blip>
          <a:srcRect b="0" l="0" r="0" t="0"/>
          <a:stretch/>
        </p:blipFill>
        <p:spPr>
          <a:xfrm>
            <a:off x="4972050" y="919162"/>
            <a:ext cx="2857499" cy="38099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3" name="Shape 843"/>
        <p:cNvGrpSpPr/>
        <p:nvPr/>
      </p:nvGrpSpPr>
      <p:grpSpPr>
        <a:xfrm>
          <a:off x="0" y="0"/>
          <a:ext cx="0" cy="0"/>
          <a:chOff x="0" y="0"/>
          <a:chExt cx="0" cy="0"/>
        </a:xfrm>
      </p:grpSpPr>
      <p:sp>
        <p:nvSpPr>
          <p:cNvPr id="844" name="Shape 844"/>
          <p:cNvSpPr txBox="1"/>
          <p:nvPr/>
        </p:nvSpPr>
        <p:spPr>
          <a:xfrm>
            <a:off x="163511" y="96836"/>
            <a:ext cx="3460749" cy="6684961"/>
          </a:xfrm>
          <a:prstGeom prst="rect">
            <a:avLst/>
          </a:prstGeom>
          <a:noFill/>
          <a:ln cap="flat" cmpd="sng" w="3810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45" name="Shape 845"/>
          <p:cNvSpPr txBox="1"/>
          <p:nvPr/>
        </p:nvSpPr>
        <p:spPr>
          <a:xfrm>
            <a:off x="184150" y="104775"/>
            <a:ext cx="3397250" cy="5619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750"/>
              <a:buFont typeface="Arial Black"/>
              <a:buNone/>
            </a:pPr>
            <a:r>
              <a:rPr b="0" i="0" lang="en-US" sz="3000" u="none" cap="none" strike="noStrike">
                <a:solidFill>
                  <a:schemeClr val="dk1"/>
                </a:solidFill>
                <a:latin typeface="Arial Black"/>
                <a:ea typeface="Arial Black"/>
                <a:cs typeface="Arial Black"/>
                <a:sym typeface="Arial Black"/>
              </a:rPr>
              <a:t>Nutrition Facts</a:t>
            </a:r>
            <a:endParaRPr b="0" i="0" sz="1400" u="none" cap="none" strike="noStrike">
              <a:solidFill>
                <a:srgbClr val="000000"/>
              </a:solidFill>
              <a:latin typeface="Arial"/>
              <a:ea typeface="Arial"/>
              <a:cs typeface="Arial"/>
              <a:sym typeface="Arial"/>
            </a:endParaRPr>
          </a:p>
        </p:txBody>
      </p:sp>
      <p:sp>
        <p:nvSpPr>
          <p:cNvPr id="846" name="Shape 846"/>
          <p:cNvSpPr txBox="1"/>
          <p:nvPr/>
        </p:nvSpPr>
        <p:spPr>
          <a:xfrm>
            <a:off x="163511" y="403225"/>
            <a:ext cx="3417887" cy="584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600"/>
              <a:buFont typeface="Calibri"/>
              <a:buNone/>
            </a:pPr>
            <a:r>
              <a:t/>
            </a: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25"/>
              <a:buFont typeface="Arial"/>
              <a:buNone/>
            </a:pPr>
            <a:r>
              <a:rPr b="0" i="0" lang="en-US" sz="1300" u="none" cap="none" strike="noStrike">
                <a:solidFill>
                  <a:schemeClr val="dk1"/>
                </a:solidFill>
                <a:latin typeface="Arial"/>
                <a:ea typeface="Arial"/>
                <a:cs typeface="Arial"/>
                <a:sym typeface="Arial"/>
              </a:rPr>
              <a:t>Serving Size 1 bar (37g)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25"/>
              <a:buFont typeface="Arial"/>
              <a:buNone/>
            </a:pPr>
            <a:r>
              <a:rPr b="0" i="0" lang="en-US" sz="1300" u="none" cap="none" strike="noStrike">
                <a:solidFill>
                  <a:schemeClr val="dk1"/>
                </a:solidFill>
                <a:latin typeface="Arial"/>
                <a:ea typeface="Arial"/>
                <a:cs typeface="Arial"/>
                <a:sym typeface="Arial"/>
              </a:rPr>
              <a:t>Servings Per Container 6  </a:t>
            </a:r>
            <a:endParaRPr b="0" i="0" sz="1400" u="none" cap="none" strike="noStrike">
              <a:solidFill>
                <a:srgbClr val="000000"/>
              </a:solidFill>
              <a:latin typeface="Arial"/>
              <a:ea typeface="Arial"/>
              <a:cs typeface="Arial"/>
              <a:sym typeface="Arial"/>
            </a:endParaRPr>
          </a:p>
        </p:txBody>
      </p:sp>
      <p:sp>
        <p:nvSpPr>
          <p:cNvPr id="847" name="Shape 847"/>
          <p:cNvSpPr txBox="1"/>
          <p:nvPr/>
        </p:nvSpPr>
        <p:spPr>
          <a:xfrm>
            <a:off x="163511" y="987425"/>
            <a:ext cx="200501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Amount Per Serving</a:t>
            </a:r>
            <a:endParaRPr b="0" i="0" sz="1400" u="none" cap="none" strike="noStrike">
              <a:solidFill>
                <a:srgbClr val="000000"/>
              </a:solidFill>
              <a:latin typeface="Arial"/>
              <a:ea typeface="Arial"/>
              <a:cs typeface="Arial"/>
              <a:sym typeface="Arial"/>
            </a:endParaRPr>
          </a:p>
        </p:txBody>
      </p:sp>
      <p:cxnSp>
        <p:nvCxnSpPr>
          <p:cNvPr id="848" name="Shape 848"/>
          <p:cNvCxnSpPr/>
          <p:nvPr/>
        </p:nvCxnSpPr>
        <p:spPr>
          <a:xfrm>
            <a:off x="258762" y="987425"/>
            <a:ext cx="3252787" cy="0"/>
          </a:xfrm>
          <a:prstGeom prst="straightConnector1">
            <a:avLst/>
          </a:prstGeom>
          <a:noFill/>
          <a:ln cap="flat" cmpd="sng" w="76200">
            <a:solidFill>
              <a:schemeClr val="dk1"/>
            </a:solidFill>
            <a:prstDash val="solid"/>
            <a:miter lim="8000"/>
            <a:headEnd len="sm" w="sm" type="none"/>
            <a:tailEnd len="sm" w="sm" type="none"/>
          </a:ln>
        </p:spPr>
      </p:cxnSp>
      <p:sp>
        <p:nvSpPr>
          <p:cNvPr id="849" name="Shape 849"/>
          <p:cNvSpPr txBox="1"/>
          <p:nvPr/>
        </p:nvSpPr>
        <p:spPr>
          <a:xfrm>
            <a:off x="173036" y="1762125"/>
            <a:ext cx="141446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Total Fat    </a:t>
            </a:r>
            <a:r>
              <a:rPr b="1" i="0" lang="en-US" sz="1200" u="none" cap="none" strike="noStrike">
                <a:solidFill>
                  <a:schemeClr val="dk1"/>
                </a:solidFill>
                <a:latin typeface="Arial"/>
                <a:ea typeface="Arial"/>
                <a:cs typeface="Arial"/>
                <a:sym typeface="Arial"/>
              </a:rPr>
              <a:t>3g</a:t>
            </a:r>
            <a:endParaRPr b="0" i="0" sz="1400" u="none" cap="none" strike="noStrike">
              <a:solidFill>
                <a:srgbClr val="000000"/>
              </a:solidFill>
              <a:latin typeface="Arial"/>
              <a:ea typeface="Arial"/>
              <a:cs typeface="Arial"/>
              <a:sym typeface="Arial"/>
            </a:endParaRPr>
          </a:p>
        </p:txBody>
      </p:sp>
      <p:cxnSp>
        <p:nvCxnSpPr>
          <p:cNvPr id="850" name="Shape 850"/>
          <p:cNvCxnSpPr/>
          <p:nvPr/>
        </p:nvCxnSpPr>
        <p:spPr>
          <a:xfrm>
            <a:off x="280987" y="1263650"/>
            <a:ext cx="3241674" cy="0"/>
          </a:xfrm>
          <a:prstGeom prst="straightConnector1">
            <a:avLst/>
          </a:prstGeom>
          <a:noFill/>
          <a:ln cap="flat" cmpd="sng" w="28575">
            <a:solidFill>
              <a:schemeClr val="dk1"/>
            </a:solidFill>
            <a:prstDash val="solid"/>
            <a:miter lim="8000"/>
            <a:headEnd len="sm" w="sm" type="none"/>
            <a:tailEnd len="sm" w="sm" type="none"/>
          </a:ln>
        </p:spPr>
      </p:cxnSp>
      <p:sp>
        <p:nvSpPr>
          <p:cNvPr id="851" name="Shape 851"/>
          <p:cNvSpPr txBox="1"/>
          <p:nvPr/>
        </p:nvSpPr>
        <p:spPr>
          <a:xfrm>
            <a:off x="2890836" y="1762125"/>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5%</a:t>
            </a:r>
            <a:endParaRPr b="0" i="0" sz="1400" u="none" cap="none" strike="noStrike">
              <a:solidFill>
                <a:srgbClr val="000000"/>
              </a:solidFill>
              <a:latin typeface="Arial"/>
              <a:ea typeface="Arial"/>
              <a:cs typeface="Arial"/>
              <a:sym typeface="Arial"/>
            </a:endParaRPr>
          </a:p>
        </p:txBody>
      </p:sp>
      <p:sp>
        <p:nvSpPr>
          <p:cNvPr id="852" name="Shape 852"/>
          <p:cNvSpPr txBox="1"/>
          <p:nvPr/>
        </p:nvSpPr>
        <p:spPr>
          <a:xfrm>
            <a:off x="173036" y="1257300"/>
            <a:ext cx="3417887" cy="46196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Calories   120       </a:t>
            </a:r>
            <a:r>
              <a:rPr b="1" i="0" lang="en-US" sz="1200" u="none" cap="none" strike="noStrike">
                <a:solidFill>
                  <a:schemeClr val="dk1"/>
                </a:solidFill>
                <a:latin typeface="Arial"/>
                <a:ea typeface="Arial"/>
                <a:cs typeface="Arial"/>
                <a:sym typeface="Arial"/>
              </a:rPr>
              <a:t>Calories from Fat       30</a:t>
            </a:r>
            <a:r>
              <a:rPr b="1" i="0" lang="en-US" sz="1200" u="none" cap="none" strike="noStrike">
                <a:solidFill>
                  <a:schemeClr val="dk1"/>
                </a:solidFill>
                <a:latin typeface="Arial Black"/>
                <a:ea typeface="Arial Black"/>
                <a:cs typeface="Arial Black"/>
                <a:sym typeface="Arial Black"/>
              </a:rPr>
              <a:t>    	</a:t>
            </a:r>
            <a:endParaRPr b="0" i="0" sz="1400" u="none" cap="none" strike="noStrike">
              <a:solidFill>
                <a:srgbClr val="000000"/>
              </a:solidFill>
              <a:latin typeface="Arial"/>
              <a:ea typeface="Arial"/>
              <a:cs typeface="Arial"/>
              <a:sym typeface="Arial"/>
            </a:endParaRPr>
          </a:p>
        </p:txBody>
      </p:sp>
      <p:cxnSp>
        <p:nvCxnSpPr>
          <p:cNvPr id="853" name="Shape 853"/>
          <p:cNvCxnSpPr/>
          <p:nvPr/>
        </p:nvCxnSpPr>
        <p:spPr>
          <a:xfrm>
            <a:off x="258762" y="1493837"/>
            <a:ext cx="3244849" cy="0"/>
          </a:xfrm>
          <a:prstGeom prst="straightConnector1">
            <a:avLst/>
          </a:prstGeom>
          <a:noFill/>
          <a:ln cap="flat" cmpd="sng" w="38100">
            <a:solidFill>
              <a:schemeClr val="dk1"/>
            </a:solidFill>
            <a:prstDash val="solid"/>
            <a:miter lim="8000"/>
            <a:headEnd len="sm" w="sm" type="none"/>
            <a:tailEnd len="sm" w="sm" type="none"/>
          </a:ln>
        </p:spPr>
      </p:cxnSp>
      <p:sp>
        <p:nvSpPr>
          <p:cNvPr id="854" name="Shape 854"/>
          <p:cNvSpPr txBox="1"/>
          <p:nvPr/>
        </p:nvSpPr>
        <p:spPr>
          <a:xfrm>
            <a:off x="1873250" y="1493837"/>
            <a:ext cx="1751012" cy="30797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50"/>
              <a:buFont typeface="Arial Black"/>
              <a:buNone/>
            </a:pPr>
            <a:r>
              <a:rPr b="1" i="0" lang="en-US" sz="1400" u="none" cap="none" strike="noStrike">
                <a:solidFill>
                  <a:schemeClr val="dk1"/>
                </a:solidFill>
                <a:latin typeface="Arial Black"/>
                <a:ea typeface="Arial Black"/>
                <a:cs typeface="Arial Black"/>
                <a:sym typeface="Arial Black"/>
              </a:rPr>
              <a:t>% Daily Value*</a:t>
            </a:r>
            <a:endParaRPr b="0" i="0" sz="1400" u="none" cap="none" strike="noStrike">
              <a:solidFill>
                <a:srgbClr val="000000"/>
              </a:solidFill>
              <a:latin typeface="Arial"/>
              <a:ea typeface="Arial"/>
              <a:cs typeface="Arial"/>
              <a:sym typeface="Arial"/>
            </a:endParaRPr>
          </a:p>
        </p:txBody>
      </p:sp>
      <p:cxnSp>
        <p:nvCxnSpPr>
          <p:cNvPr id="855" name="Shape 855"/>
          <p:cNvCxnSpPr/>
          <p:nvPr/>
        </p:nvCxnSpPr>
        <p:spPr>
          <a:xfrm>
            <a:off x="269875" y="1762125"/>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856" name="Shape 856"/>
          <p:cNvCxnSpPr/>
          <p:nvPr/>
        </p:nvCxnSpPr>
        <p:spPr>
          <a:xfrm>
            <a:off x="263525" y="2024061"/>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857" name="Shape 857"/>
          <p:cNvCxnSpPr/>
          <p:nvPr/>
        </p:nvCxnSpPr>
        <p:spPr>
          <a:xfrm>
            <a:off x="271462" y="2287586"/>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858" name="Shape 858"/>
          <p:cNvCxnSpPr/>
          <p:nvPr/>
        </p:nvCxnSpPr>
        <p:spPr>
          <a:xfrm>
            <a:off x="271462" y="2570161"/>
            <a:ext cx="3241674" cy="0"/>
          </a:xfrm>
          <a:prstGeom prst="straightConnector1">
            <a:avLst/>
          </a:prstGeom>
          <a:noFill/>
          <a:ln cap="flat" cmpd="sng" w="28575">
            <a:solidFill>
              <a:schemeClr val="dk1"/>
            </a:solidFill>
            <a:prstDash val="solid"/>
            <a:miter lim="8000"/>
            <a:headEnd len="sm" w="sm" type="none"/>
            <a:tailEnd len="sm" w="sm" type="none"/>
          </a:ln>
        </p:spPr>
      </p:cxnSp>
      <p:sp>
        <p:nvSpPr>
          <p:cNvPr id="859" name="Shape 859"/>
          <p:cNvSpPr txBox="1"/>
          <p:nvPr/>
        </p:nvSpPr>
        <p:spPr>
          <a:xfrm>
            <a:off x="195261" y="2592386"/>
            <a:ext cx="1866900"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Cholesterol   </a:t>
            </a:r>
            <a:r>
              <a:rPr b="1" i="0" lang="en-US" sz="1200" u="none" cap="none" strike="noStrike">
                <a:solidFill>
                  <a:schemeClr val="dk1"/>
                </a:solidFill>
                <a:latin typeface="Arial"/>
                <a:ea typeface="Arial"/>
                <a:cs typeface="Arial"/>
                <a:sym typeface="Arial"/>
              </a:rPr>
              <a:t>0mg</a:t>
            </a:r>
            <a:endParaRPr b="0" i="0" sz="1400" u="none" cap="none" strike="noStrike">
              <a:solidFill>
                <a:srgbClr val="000000"/>
              </a:solidFill>
              <a:latin typeface="Arial"/>
              <a:ea typeface="Arial"/>
              <a:cs typeface="Arial"/>
              <a:sym typeface="Arial"/>
            </a:endParaRPr>
          </a:p>
        </p:txBody>
      </p:sp>
      <p:sp>
        <p:nvSpPr>
          <p:cNvPr id="860" name="Shape 860"/>
          <p:cNvSpPr txBox="1"/>
          <p:nvPr/>
        </p:nvSpPr>
        <p:spPr>
          <a:xfrm>
            <a:off x="2901950" y="2586036"/>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0%</a:t>
            </a:r>
            <a:endParaRPr b="0" i="0" sz="1400" u="none" cap="none" strike="noStrike">
              <a:solidFill>
                <a:srgbClr val="000000"/>
              </a:solidFill>
              <a:latin typeface="Arial"/>
              <a:ea typeface="Arial"/>
              <a:cs typeface="Arial"/>
              <a:sym typeface="Arial"/>
            </a:endParaRPr>
          </a:p>
        </p:txBody>
      </p:sp>
      <p:cxnSp>
        <p:nvCxnSpPr>
          <p:cNvPr id="861" name="Shape 861"/>
          <p:cNvCxnSpPr/>
          <p:nvPr/>
        </p:nvCxnSpPr>
        <p:spPr>
          <a:xfrm>
            <a:off x="269875" y="2841625"/>
            <a:ext cx="3243262" cy="0"/>
          </a:xfrm>
          <a:prstGeom prst="straightConnector1">
            <a:avLst/>
          </a:prstGeom>
          <a:noFill/>
          <a:ln cap="flat" cmpd="sng" w="28575">
            <a:solidFill>
              <a:schemeClr val="dk1"/>
            </a:solidFill>
            <a:prstDash val="solid"/>
            <a:miter lim="8000"/>
            <a:headEnd len="sm" w="sm" type="none"/>
            <a:tailEnd len="sm" w="sm" type="none"/>
          </a:ln>
        </p:spPr>
      </p:cxnSp>
      <p:sp>
        <p:nvSpPr>
          <p:cNvPr id="862" name="Shape 862"/>
          <p:cNvSpPr txBox="1"/>
          <p:nvPr/>
        </p:nvSpPr>
        <p:spPr>
          <a:xfrm>
            <a:off x="195261" y="2868611"/>
            <a:ext cx="1676399"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Sodium   </a:t>
            </a:r>
            <a:r>
              <a:rPr b="1" i="0" lang="en-US" sz="1200" u="none" cap="none" strike="noStrike">
                <a:solidFill>
                  <a:schemeClr val="dk1"/>
                </a:solidFill>
                <a:latin typeface="Arial"/>
                <a:ea typeface="Arial"/>
                <a:cs typeface="Arial"/>
                <a:sym typeface="Arial"/>
              </a:rPr>
              <a:t>110mg</a:t>
            </a:r>
            <a:endParaRPr b="0" i="0" sz="1400" u="none" cap="none" strike="noStrike">
              <a:solidFill>
                <a:srgbClr val="000000"/>
              </a:solidFill>
              <a:latin typeface="Arial"/>
              <a:ea typeface="Arial"/>
              <a:cs typeface="Arial"/>
              <a:sym typeface="Arial"/>
            </a:endParaRPr>
          </a:p>
        </p:txBody>
      </p:sp>
      <p:sp>
        <p:nvSpPr>
          <p:cNvPr id="863" name="Shape 863"/>
          <p:cNvSpPr txBox="1"/>
          <p:nvPr/>
        </p:nvSpPr>
        <p:spPr>
          <a:xfrm>
            <a:off x="2890836" y="2868611"/>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5%</a:t>
            </a:r>
            <a:endParaRPr b="0" i="0" sz="1400" u="none" cap="none" strike="noStrike">
              <a:solidFill>
                <a:srgbClr val="000000"/>
              </a:solidFill>
              <a:latin typeface="Arial"/>
              <a:ea typeface="Arial"/>
              <a:cs typeface="Arial"/>
              <a:sym typeface="Arial"/>
            </a:endParaRPr>
          </a:p>
        </p:txBody>
      </p:sp>
      <p:cxnSp>
        <p:nvCxnSpPr>
          <p:cNvPr id="864" name="Shape 864"/>
          <p:cNvCxnSpPr/>
          <p:nvPr/>
        </p:nvCxnSpPr>
        <p:spPr>
          <a:xfrm>
            <a:off x="263525" y="3119436"/>
            <a:ext cx="3243262" cy="0"/>
          </a:xfrm>
          <a:prstGeom prst="straightConnector1">
            <a:avLst/>
          </a:prstGeom>
          <a:noFill/>
          <a:ln cap="flat" cmpd="sng" w="28575">
            <a:solidFill>
              <a:schemeClr val="dk1"/>
            </a:solidFill>
            <a:prstDash val="solid"/>
            <a:miter lim="8000"/>
            <a:headEnd len="sm" w="sm" type="none"/>
            <a:tailEnd len="sm" w="sm" type="none"/>
          </a:ln>
        </p:spPr>
      </p:cxnSp>
      <p:sp>
        <p:nvSpPr>
          <p:cNvPr id="865" name="Shape 865"/>
          <p:cNvSpPr txBox="1"/>
          <p:nvPr/>
        </p:nvSpPr>
        <p:spPr>
          <a:xfrm>
            <a:off x="193675" y="3127375"/>
            <a:ext cx="2554286"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Total Carbohydrate   </a:t>
            </a:r>
            <a:r>
              <a:rPr b="1" i="0" lang="en-US" sz="1200" u="none" cap="none" strike="noStrike">
                <a:solidFill>
                  <a:schemeClr val="dk1"/>
                </a:solidFill>
                <a:latin typeface="Arial"/>
                <a:ea typeface="Arial"/>
                <a:cs typeface="Arial"/>
                <a:sym typeface="Arial"/>
              </a:rPr>
              <a:t>24g</a:t>
            </a:r>
            <a:endParaRPr b="0" i="0" sz="1400" u="none" cap="none" strike="noStrike">
              <a:solidFill>
                <a:srgbClr val="000000"/>
              </a:solidFill>
              <a:latin typeface="Arial"/>
              <a:ea typeface="Arial"/>
              <a:cs typeface="Arial"/>
              <a:sym typeface="Arial"/>
            </a:endParaRPr>
          </a:p>
        </p:txBody>
      </p:sp>
      <p:sp>
        <p:nvSpPr>
          <p:cNvPr id="866" name="Shape 866"/>
          <p:cNvSpPr txBox="1"/>
          <p:nvPr/>
        </p:nvSpPr>
        <p:spPr>
          <a:xfrm>
            <a:off x="2886075" y="3127375"/>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8%</a:t>
            </a:r>
            <a:endParaRPr b="0" i="0" sz="1400" u="none" cap="none" strike="noStrike">
              <a:solidFill>
                <a:srgbClr val="000000"/>
              </a:solidFill>
              <a:latin typeface="Arial"/>
              <a:ea typeface="Arial"/>
              <a:cs typeface="Arial"/>
              <a:sym typeface="Arial"/>
            </a:endParaRPr>
          </a:p>
        </p:txBody>
      </p:sp>
      <p:cxnSp>
        <p:nvCxnSpPr>
          <p:cNvPr id="867" name="Shape 867"/>
          <p:cNvCxnSpPr/>
          <p:nvPr/>
        </p:nvCxnSpPr>
        <p:spPr>
          <a:xfrm>
            <a:off x="269875" y="3389312"/>
            <a:ext cx="3241674" cy="0"/>
          </a:xfrm>
          <a:prstGeom prst="straightConnector1">
            <a:avLst/>
          </a:prstGeom>
          <a:noFill/>
          <a:ln cap="flat" cmpd="sng" w="28575">
            <a:solidFill>
              <a:schemeClr val="dk1"/>
            </a:solidFill>
            <a:prstDash val="solid"/>
            <a:miter lim="8000"/>
            <a:headEnd len="sm" w="sm" type="none"/>
            <a:tailEnd len="sm" w="sm" type="none"/>
          </a:ln>
        </p:spPr>
      </p:cxnSp>
      <p:sp>
        <p:nvSpPr>
          <p:cNvPr id="868" name="Shape 868"/>
          <p:cNvSpPr txBox="1"/>
          <p:nvPr/>
        </p:nvSpPr>
        <p:spPr>
          <a:xfrm>
            <a:off x="388937" y="3389312"/>
            <a:ext cx="1336675" cy="2778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Fiber   3g</a:t>
            </a:r>
            <a:endParaRPr b="0" i="0" sz="1400" u="none" cap="none" strike="noStrike">
              <a:solidFill>
                <a:srgbClr val="000000"/>
              </a:solidFill>
              <a:latin typeface="Arial"/>
              <a:ea typeface="Arial"/>
              <a:cs typeface="Arial"/>
              <a:sym typeface="Arial"/>
            </a:endParaRPr>
          </a:p>
        </p:txBody>
      </p:sp>
      <p:cxnSp>
        <p:nvCxnSpPr>
          <p:cNvPr id="869" name="Shape 869"/>
          <p:cNvCxnSpPr/>
          <p:nvPr/>
        </p:nvCxnSpPr>
        <p:spPr>
          <a:xfrm>
            <a:off x="263525" y="3651250"/>
            <a:ext cx="3243262" cy="0"/>
          </a:xfrm>
          <a:prstGeom prst="straightConnector1">
            <a:avLst/>
          </a:prstGeom>
          <a:noFill/>
          <a:ln cap="flat" cmpd="sng" w="28575">
            <a:solidFill>
              <a:schemeClr val="dk1"/>
            </a:solidFill>
            <a:prstDash val="solid"/>
            <a:miter lim="8000"/>
            <a:headEnd len="sm" w="sm" type="none"/>
            <a:tailEnd len="sm" w="sm" type="none"/>
          </a:ln>
        </p:spPr>
      </p:cxnSp>
      <p:sp>
        <p:nvSpPr>
          <p:cNvPr id="870" name="Shape 870"/>
          <p:cNvSpPr txBox="1"/>
          <p:nvPr/>
        </p:nvSpPr>
        <p:spPr>
          <a:xfrm>
            <a:off x="377825" y="3651250"/>
            <a:ext cx="1336675"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Sugars   12g</a:t>
            </a:r>
            <a:endParaRPr b="0" i="0" sz="1400" u="none" cap="none" strike="noStrike">
              <a:solidFill>
                <a:srgbClr val="000000"/>
              </a:solidFill>
              <a:latin typeface="Arial"/>
              <a:ea typeface="Arial"/>
              <a:cs typeface="Arial"/>
              <a:sym typeface="Arial"/>
            </a:endParaRPr>
          </a:p>
        </p:txBody>
      </p:sp>
      <p:cxnSp>
        <p:nvCxnSpPr>
          <p:cNvPr id="871" name="Shape 871"/>
          <p:cNvCxnSpPr/>
          <p:nvPr/>
        </p:nvCxnSpPr>
        <p:spPr>
          <a:xfrm>
            <a:off x="265112" y="3927475"/>
            <a:ext cx="3241674" cy="0"/>
          </a:xfrm>
          <a:prstGeom prst="straightConnector1">
            <a:avLst/>
          </a:prstGeom>
          <a:noFill/>
          <a:ln cap="flat" cmpd="sng" w="28575">
            <a:solidFill>
              <a:schemeClr val="dk1"/>
            </a:solidFill>
            <a:prstDash val="solid"/>
            <a:miter lim="8000"/>
            <a:headEnd len="sm" w="sm" type="none"/>
            <a:tailEnd len="sm" w="sm" type="none"/>
          </a:ln>
        </p:spPr>
      </p:cxnSp>
      <p:sp>
        <p:nvSpPr>
          <p:cNvPr id="872" name="Shape 872"/>
          <p:cNvSpPr txBox="1"/>
          <p:nvPr/>
        </p:nvSpPr>
        <p:spPr>
          <a:xfrm>
            <a:off x="377825" y="2011361"/>
            <a:ext cx="1681161"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Saturated Fat    .5g</a:t>
            </a:r>
            <a:endParaRPr b="0" i="0" sz="1400" u="none" cap="none" strike="noStrike">
              <a:solidFill>
                <a:srgbClr val="000000"/>
              </a:solidFill>
              <a:latin typeface="Arial"/>
              <a:ea typeface="Arial"/>
              <a:cs typeface="Arial"/>
              <a:sym typeface="Arial"/>
            </a:endParaRPr>
          </a:p>
        </p:txBody>
      </p:sp>
      <p:sp>
        <p:nvSpPr>
          <p:cNvPr id="873" name="Shape 873"/>
          <p:cNvSpPr txBox="1"/>
          <p:nvPr/>
        </p:nvSpPr>
        <p:spPr>
          <a:xfrm>
            <a:off x="366712" y="2284411"/>
            <a:ext cx="1539874" cy="2778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Trans Fat   0g</a:t>
            </a:r>
            <a:endParaRPr b="0" i="0" sz="1400" u="none" cap="none" strike="noStrike">
              <a:solidFill>
                <a:srgbClr val="000000"/>
              </a:solidFill>
              <a:latin typeface="Arial"/>
              <a:ea typeface="Arial"/>
              <a:cs typeface="Arial"/>
              <a:sym typeface="Arial"/>
            </a:endParaRPr>
          </a:p>
        </p:txBody>
      </p:sp>
      <p:sp>
        <p:nvSpPr>
          <p:cNvPr id="874" name="Shape 874"/>
          <p:cNvSpPr txBox="1"/>
          <p:nvPr/>
        </p:nvSpPr>
        <p:spPr>
          <a:xfrm>
            <a:off x="192086" y="3932237"/>
            <a:ext cx="1976437"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Protein    </a:t>
            </a:r>
            <a:r>
              <a:rPr b="1" i="0" lang="en-US" sz="1200" u="none" cap="none" strike="noStrike">
                <a:solidFill>
                  <a:schemeClr val="dk1"/>
                </a:solidFill>
                <a:latin typeface="Arial"/>
                <a:ea typeface="Arial"/>
                <a:cs typeface="Arial"/>
                <a:sym typeface="Arial"/>
              </a:rPr>
              <a:t>2g</a:t>
            </a:r>
            <a:endParaRPr b="0" i="0" sz="1400" u="none" cap="none" strike="noStrike">
              <a:solidFill>
                <a:srgbClr val="000000"/>
              </a:solidFill>
              <a:latin typeface="Arial"/>
              <a:ea typeface="Arial"/>
              <a:cs typeface="Arial"/>
              <a:sym typeface="Arial"/>
            </a:endParaRPr>
          </a:p>
        </p:txBody>
      </p:sp>
      <p:cxnSp>
        <p:nvCxnSpPr>
          <p:cNvPr id="875" name="Shape 875"/>
          <p:cNvCxnSpPr/>
          <p:nvPr/>
        </p:nvCxnSpPr>
        <p:spPr>
          <a:xfrm>
            <a:off x="265112" y="4192587"/>
            <a:ext cx="3241674" cy="0"/>
          </a:xfrm>
          <a:prstGeom prst="straightConnector1">
            <a:avLst/>
          </a:prstGeom>
          <a:noFill/>
          <a:ln cap="flat" cmpd="sng" w="57150">
            <a:solidFill>
              <a:schemeClr val="dk1"/>
            </a:solidFill>
            <a:prstDash val="solid"/>
            <a:miter lim="8000"/>
            <a:headEnd len="sm" w="sm" type="none"/>
            <a:tailEnd len="sm" w="sm" type="none"/>
          </a:ln>
        </p:spPr>
      </p:cxnSp>
      <p:sp>
        <p:nvSpPr>
          <p:cNvPr id="876" name="Shape 876"/>
          <p:cNvSpPr txBox="1"/>
          <p:nvPr/>
        </p:nvSpPr>
        <p:spPr>
          <a:xfrm>
            <a:off x="2890836" y="20193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3%</a:t>
            </a:r>
            <a:endParaRPr b="0" i="0" sz="1400" u="none" cap="none" strike="noStrike">
              <a:solidFill>
                <a:srgbClr val="000000"/>
              </a:solidFill>
              <a:latin typeface="Arial"/>
              <a:ea typeface="Arial"/>
              <a:cs typeface="Arial"/>
              <a:sym typeface="Arial"/>
            </a:endParaRPr>
          </a:p>
        </p:txBody>
      </p:sp>
      <p:sp>
        <p:nvSpPr>
          <p:cNvPr id="877" name="Shape 877"/>
          <p:cNvSpPr txBox="1"/>
          <p:nvPr/>
        </p:nvSpPr>
        <p:spPr>
          <a:xfrm>
            <a:off x="2890836" y="22860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0%</a:t>
            </a:r>
            <a:endParaRPr b="0" i="0" sz="1400" u="none" cap="none" strike="noStrike">
              <a:solidFill>
                <a:srgbClr val="000000"/>
              </a:solidFill>
              <a:latin typeface="Arial"/>
              <a:ea typeface="Arial"/>
              <a:cs typeface="Arial"/>
              <a:sym typeface="Arial"/>
            </a:endParaRPr>
          </a:p>
        </p:txBody>
      </p:sp>
      <p:sp>
        <p:nvSpPr>
          <p:cNvPr id="878" name="Shape 878"/>
          <p:cNvSpPr txBox="1"/>
          <p:nvPr/>
        </p:nvSpPr>
        <p:spPr>
          <a:xfrm>
            <a:off x="2897186" y="33909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10%</a:t>
            </a:r>
            <a:endParaRPr b="0" i="0" sz="1400" u="none" cap="none" strike="noStrike">
              <a:solidFill>
                <a:srgbClr val="000000"/>
              </a:solidFill>
              <a:latin typeface="Arial"/>
              <a:ea typeface="Arial"/>
              <a:cs typeface="Arial"/>
              <a:sym typeface="Arial"/>
            </a:endParaRPr>
          </a:p>
        </p:txBody>
      </p:sp>
      <p:sp>
        <p:nvSpPr>
          <p:cNvPr id="879" name="Shape 879"/>
          <p:cNvSpPr txBox="1"/>
          <p:nvPr/>
        </p:nvSpPr>
        <p:spPr>
          <a:xfrm>
            <a:off x="184150" y="4179887"/>
            <a:ext cx="1541461"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Vitamin A   15%</a:t>
            </a:r>
            <a:endParaRPr b="0" i="0" sz="1400" u="none" cap="none" strike="noStrike">
              <a:solidFill>
                <a:srgbClr val="000000"/>
              </a:solidFill>
              <a:latin typeface="Arial"/>
              <a:ea typeface="Arial"/>
              <a:cs typeface="Arial"/>
              <a:sym typeface="Arial"/>
            </a:endParaRPr>
          </a:p>
        </p:txBody>
      </p:sp>
      <p:cxnSp>
        <p:nvCxnSpPr>
          <p:cNvPr id="880" name="Shape 880"/>
          <p:cNvCxnSpPr/>
          <p:nvPr/>
        </p:nvCxnSpPr>
        <p:spPr>
          <a:xfrm>
            <a:off x="274637" y="442436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881" name="Shape 881"/>
          <p:cNvSpPr txBox="1"/>
          <p:nvPr/>
        </p:nvSpPr>
        <p:spPr>
          <a:xfrm>
            <a:off x="2062161" y="4179887"/>
            <a:ext cx="157956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Vitamin C     0%</a:t>
            </a:r>
            <a:endParaRPr b="0" i="0" sz="1400" u="none" cap="none" strike="noStrike">
              <a:solidFill>
                <a:srgbClr val="000000"/>
              </a:solidFill>
              <a:latin typeface="Arial"/>
              <a:ea typeface="Arial"/>
              <a:cs typeface="Arial"/>
              <a:sym typeface="Arial"/>
            </a:endParaRPr>
          </a:p>
        </p:txBody>
      </p:sp>
      <p:sp>
        <p:nvSpPr>
          <p:cNvPr id="882" name="Shape 882"/>
          <p:cNvSpPr txBox="1"/>
          <p:nvPr/>
        </p:nvSpPr>
        <p:spPr>
          <a:xfrm>
            <a:off x="1735136" y="4133850"/>
            <a:ext cx="323850" cy="368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883" name="Shape 883"/>
          <p:cNvSpPr txBox="1"/>
          <p:nvPr/>
        </p:nvSpPr>
        <p:spPr>
          <a:xfrm>
            <a:off x="179386" y="4406900"/>
            <a:ext cx="1546225"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Calcium      20%</a:t>
            </a:r>
            <a:endParaRPr b="0" i="0" sz="1400" u="none" cap="none" strike="noStrike">
              <a:solidFill>
                <a:srgbClr val="000000"/>
              </a:solidFill>
              <a:latin typeface="Arial"/>
              <a:ea typeface="Arial"/>
              <a:cs typeface="Arial"/>
              <a:sym typeface="Arial"/>
            </a:endParaRPr>
          </a:p>
        </p:txBody>
      </p:sp>
      <p:cxnSp>
        <p:nvCxnSpPr>
          <p:cNvPr id="884" name="Shape 884"/>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sp>
        <p:nvSpPr>
          <p:cNvPr id="885" name="Shape 885"/>
          <p:cNvSpPr txBox="1"/>
          <p:nvPr/>
        </p:nvSpPr>
        <p:spPr>
          <a:xfrm>
            <a:off x="2062161" y="4406900"/>
            <a:ext cx="1574800"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Iron             10%</a:t>
            </a:r>
            <a:endParaRPr b="0" i="0" sz="1400" u="none" cap="none" strike="noStrike">
              <a:solidFill>
                <a:srgbClr val="000000"/>
              </a:solidFill>
              <a:latin typeface="Arial"/>
              <a:ea typeface="Arial"/>
              <a:cs typeface="Arial"/>
              <a:sym typeface="Arial"/>
            </a:endParaRPr>
          </a:p>
        </p:txBody>
      </p:sp>
      <p:sp>
        <p:nvSpPr>
          <p:cNvPr id="886" name="Shape 886"/>
          <p:cNvSpPr txBox="1"/>
          <p:nvPr/>
        </p:nvSpPr>
        <p:spPr>
          <a:xfrm>
            <a:off x="1735136" y="4360862"/>
            <a:ext cx="323850" cy="368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cxnSp>
        <p:nvCxnSpPr>
          <p:cNvPr id="887" name="Shape 887"/>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888" name="Shape 888"/>
          <p:cNvSpPr txBox="1"/>
          <p:nvPr/>
        </p:nvSpPr>
        <p:spPr>
          <a:xfrm>
            <a:off x="195261" y="5376862"/>
            <a:ext cx="3429000" cy="46037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1" i="0" lang="en-US" sz="800" u="none" cap="none" strike="noStrike">
                <a:solidFill>
                  <a:schemeClr val="dk1"/>
                </a:solidFill>
                <a:latin typeface="Arial"/>
                <a:ea typeface="Arial"/>
                <a:cs typeface="Arial"/>
                <a:sym typeface="Arial"/>
              </a:rPr>
              <a:t>* Percent Daily Values are based on a 2,000 calorie diet.  Your daily values may be higher or lower depending on your caloric needs.</a:t>
            </a:r>
            <a:endParaRPr b="0" i="0" sz="1400" u="none" cap="none" strike="noStrike">
              <a:solidFill>
                <a:srgbClr val="000000"/>
              </a:solidFill>
              <a:latin typeface="Arial"/>
              <a:ea typeface="Arial"/>
              <a:cs typeface="Arial"/>
              <a:sym typeface="Arial"/>
            </a:endParaRPr>
          </a:p>
        </p:txBody>
      </p:sp>
      <p:sp>
        <p:nvSpPr>
          <p:cNvPr id="889" name="Shape 889"/>
          <p:cNvSpPr txBox="1"/>
          <p:nvPr/>
        </p:nvSpPr>
        <p:spPr>
          <a:xfrm>
            <a:off x="1371600" y="5686425"/>
            <a:ext cx="22193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Calories:            2,000                 2,500</a:t>
            </a:r>
            <a:endParaRPr b="0" i="0" sz="1400" u="none" cap="none" strike="noStrike">
              <a:solidFill>
                <a:srgbClr val="000000"/>
              </a:solidFill>
              <a:latin typeface="Arial"/>
              <a:ea typeface="Arial"/>
              <a:cs typeface="Arial"/>
              <a:sym typeface="Arial"/>
            </a:endParaRPr>
          </a:p>
        </p:txBody>
      </p:sp>
      <p:cxnSp>
        <p:nvCxnSpPr>
          <p:cNvPr id="890" name="Shape 890"/>
          <p:cNvCxnSpPr/>
          <p:nvPr/>
        </p:nvCxnSpPr>
        <p:spPr>
          <a:xfrm>
            <a:off x="265112" y="587851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891" name="Shape 891"/>
          <p:cNvSpPr txBox="1"/>
          <p:nvPr/>
        </p:nvSpPr>
        <p:spPr>
          <a:xfrm>
            <a:off x="173036" y="5878512"/>
            <a:ext cx="3451225" cy="2143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Total Fat                              Less Than            65g                    80g</a:t>
            </a:r>
            <a:endParaRPr b="0" i="0" sz="1400" u="none" cap="none" strike="noStrike">
              <a:solidFill>
                <a:srgbClr val="000000"/>
              </a:solidFill>
              <a:latin typeface="Arial"/>
              <a:ea typeface="Arial"/>
              <a:cs typeface="Arial"/>
              <a:sym typeface="Arial"/>
            </a:endParaRPr>
          </a:p>
        </p:txBody>
      </p:sp>
      <p:sp>
        <p:nvSpPr>
          <p:cNvPr id="892" name="Shape 892"/>
          <p:cNvSpPr txBox="1"/>
          <p:nvPr/>
        </p:nvSpPr>
        <p:spPr>
          <a:xfrm>
            <a:off x="158750" y="5984875"/>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Sat Fat                            Less Than            20g                    25g</a:t>
            </a:r>
            <a:endParaRPr b="0" i="0" sz="1400" u="none" cap="none" strike="noStrike">
              <a:solidFill>
                <a:srgbClr val="000000"/>
              </a:solidFill>
              <a:latin typeface="Arial"/>
              <a:ea typeface="Arial"/>
              <a:cs typeface="Arial"/>
              <a:sym typeface="Arial"/>
            </a:endParaRPr>
          </a:p>
        </p:txBody>
      </p:sp>
      <p:sp>
        <p:nvSpPr>
          <p:cNvPr id="893" name="Shape 893"/>
          <p:cNvSpPr txBox="1"/>
          <p:nvPr/>
        </p:nvSpPr>
        <p:spPr>
          <a:xfrm>
            <a:off x="173036" y="6092825"/>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Cholesterol                          Less Than            300mg               300mg</a:t>
            </a:r>
            <a:endParaRPr b="0" i="0" sz="1400" u="none" cap="none" strike="noStrike">
              <a:solidFill>
                <a:srgbClr val="000000"/>
              </a:solidFill>
              <a:latin typeface="Arial"/>
              <a:ea typeface="Arial"/>
              <a:cs typeface="Arial"/>
              <a:sym typeface="Arial"/>
            </a:endParaRPr>
          </a:p>
        </p:txBody>
      </p:sp>
      <p:sp>
        <p:nvSpPr>
          <p:cNvPr id="894" name="Shape 894"/>
          <p:cNvSpPr txBox="1"/>
          <p:nvPr/>
        </p:nvSpPr>
        <p:spPr>
          <a:xfrm>
            <a:off x="173036" y="6203950"/>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Sodium                                Less Than            2,400mg            2,400mg</a:t>
            </a:r>
            <a:endParaRPr b="0" i="0" sz="1400" u="none" cap="none" strike="noStrike">
              <a:solidFill>
                <a:srgbClr val="000000"/>
              </a:solidFill>
              <a:latin typeface="Arial"/>
              <a:ea typeface="Arial"/>
              <a:cs typeface="Arial"/>
              <a:sym typeface="Arial"/>
            </a:endParaRPr>
          </a:p>
        </p:txBody>
      </p:sp>
      <p:sp>
        <p:nvSpPr>
          <p:cNvPr id="895" name="Shape 895"/>
          <p:cNvSpPr txBox="1"/>
          <p:nvPr/>
        </p:nvSpPr>
        <p:spPr>
          <a:xfrm>
            <a:off x="173036" y="6308725"/>
            <a:ext cx="3451225" cy="2143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Total Carbohydrate                                          300g                  375g</a:t>
            </a:r>
            <a:endParaRPr b="0" i="0" sz="1400" u="none" cap="none" strike="noStrike">
              <a:solidFill>
                <a:srgbClr val="000000"/>
              </a:solidFill>
              <a:latin typeface="Arial"/>
              <a:ea typeface="Arial"/>
              <a:cs typeface="Arial"/>
              <a:sym typeface="Arial"/>
            </a:endParaRPr>
          </a:p>
        </p:txBody>
      </p:sp>
      <p:sp>
        <p:nvSpPr>
          <p:cNvPr id="896" name="Shape 896"/>
          <p:cNvSpPr txBox="1"/>
          <p:nvPr/>
        </p:nvSpPr>
        <p:spPr>
          <a:xfrm>
            <a:off x="158750" y="6415087"/>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Dietary Fiber                                                25g                    30g</a:t>
            </a:r>
            <a:endParaRPr b="0" i="0" sz="1400" u="none" cap="none" strike="noStrike">
              <a:solidFill>
                <a:srgbClr val="000000"/>
              </a:solidFill>
              <a:latin typeface="Arial"/>
              <a:ea typeface="Arial"/>
              <a:cs typeface="Arial"/>
              <a:sym typeface="Arial"/>
            </a:endParaRPr>
          </a:p>
        </p:txBody>
      </p:sp>
      <p:cxnSp>
        <p:nvCxnSpPr>
          <p:cNvPr id="897" name="Shape 897"/>
          <p:cNvCxnSpPr/>
          <p:nvPr/>
        </p:nvCxnSpPr>
        <p:spPr>
          <a:xfrm>
            <a:off x="269875" y="6630986"/>
            <a:ext cx="3243262" cy="0"/>
          </a:xfrm>
          <a:prstGeom prst="straightConnector1">
            <a:avLst/>
          </a:prstGeom>
          <a:noFill/>
          <a:ln cap="flat" cmpd="sng" w="28575">
            <a:solidFill>
              <a:schemeClr val="dk1"/>
            </a:solidFill>
            <a:prstDash val="solid"/>
            <a:miter lim="8000"/>
            <a:headEnd len="sm" w="sm" type="none"/>
            <a:tailEnd len="sm" w="sm" type="none"/>
          </a:ln>
        </p:spPr>
      </p:cxnSp>
      <p:sp>
        <p:nvSpPr>
          <p:cNvPr id="898" name="Shape 898"/>
          <p:cNvSpPr txBox="1"/>
          <p:nvPr/>
        </p:nvSpPr>
        <p:spPr>
          <a:xfrm>
            <a:off x="3886200" y="139700"/>
            <a:ext cx="5029199" cy="40004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500"/>
              <a:buFont typeface="Arial"/>
              <a:buNone/>
            </a:pPr>
            <a:r>
              <a:rPr b="1" i="0" lang="en-US" sz="2000" u="none" cap="none" strike="noStrike">
                <a:solidFill>
                  <a:schemeClr val="dk1"/>
                </a:solidFill>
                <a:latin typeface="Arial"/>
                <a:ea typeface="Arial"/>
                <a:cs typeface="Arial"/>
                <a:sym typeface="Arial"/>
              </a:rPr>
              <a:t>Kellogg’s Nutri-Grain Cereal Bar (1 bar)</a:t>
            </a:r>
            <a:endParaRPr b="0" i="0" sz="1400" u="none" cap="none" strike="noStrike">
              <a:solidFill>
                <a:srgbClr val="000000"/>
              </a:solidFill>
              <a:latin typeface="Arial"/>
              <a:ea typeface="Arial"/>
              <a:cs typeface="Arial"/>
              <a:sym typeface="Arial"/>
            </a:endParaRPr>
          </a:p>
        </p:txBody>
      </p:sp>
      <p:sp>
        <p:nvSpPr>
          <p:cNvPr id="899" name="Shape 899"/>
          <p:cNvSpPr txBox="1"/>
          <p:nvPr/>
        </p:nvSpPr>
        <p:spPr>
          <a:xfrm>
            <a:off x="3886200" y="3173411"/>
            <a:ext cx="5029199" cy="36321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50"/>
              <a:buFont typeface="Arial Black"/>
              <a:buNone/>
            </a:pPr>
            <a:r>
              <a:rPr b="1" i="0" lang="en-US" sz="1400" u="none" cap="none" strike="noStrike">
                <a:solidFill>
                  <a:schemeClr val="dk1"/>
                </a:solidFill>
                <a:latin typeface="Arial Black"/>
                <a:ea typeface="Arial Black"/>
                <a:cs typeface="Arial Black"/>
                <a:sym typeface="Arial Black"/>
              </a:rPr>
              <a:t>INGREDIENTS</a:t>
            </a:r>
            <a:r>
              <a:rPr b="1" i="0" lang="en-US" sz="1400" u="none" cap="none" strike="noStrike">
                <a:solidFill>
                  <a:schemeClr val="dk1"/>
                </a:solidFill>
                <a:latin typeface="Arial"/>
                <a:ea typeface="Arial"/>
                <a:cs typeface="Arial"/>
                <a:sym typeface="Arial"/>
              </a:rPr>
              <a:t>:  </a:t>
            </a:r>
            <a:r>
              <a:rPr b="0" i="0" lang="en-US" sz="1200" u="none" cap="none" strike="noStrike">
                <a:solidFill>
                  <a:schemeClr val="dk1"/>
                </a:solidFill>
                <a:latin typeface="Arial"/>
                <a:ea typeface="Arial"/>
                <a:cs typeface="Arial"/>
                <a:sym typeface="Arial"/>
              </a:rPr>
              <a:t>CRUST: WHOLE GRAIN OATS, ENRICHED FLOUR (WHEAT FLOUR, NIACIN, REDUCED IRON, VITAMIN B1 [THIAMIN MONONITRATE], VITAMIN B2 [RIBOFLAVIN] , FOLIC ACID), WHOLE WHEAT FLOUR, SOYBEAN OIL, HIGH FRUCTOSE CORN SYRUP, SOLUBLE CORN FIBER, SUGAR, CALCIUM CARBONATE, WHEY, WHEAT BRAN, SALT, CELLULOSE, POTASSIUM BICARBONATE, CINNAMON, MONO- AND DIGLYCERIDES, SOY LECITHIN, NATURAL AND ARTIFICIAL FLAVOR, WHEAT GLUTEN, NIACINAMIDE, VITAMIN A PALMITATE, CARRAGEENAN, ZINC OXIDE, REDUCED IRON, GUAR GUM, VITAMIN B6 (PYRIDOXINE HYDROCHLORIDE) , VITAMIN B1 (THIAMIN HYDROCHLORIDE), VITAMIN B2 (RIBOFLAVIN) , FOLIC ACID. FILLING: HIGH FRUCTOSE CORN SYRUP, CORN SYRUP, APPLE PUREE CONCENTRATE, GLYCERIN, SUGAR, SODIUM ALGINATE, MODIFIED CORN STARCH, MALIC ACID, METHYLCELLULOSE, CALCIUM PHOSPHATE, CINNAMON, CITRIC ACID, CARAMEL COLOR.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00"/>
              <a:buFont typeface="Arial"/>
              <a:buNone/>
            </a:pPr>
            <a:r>
              <a:rPr b="0" i="0" lang="en-US" sz="1200" u="none" cap="none" strike="noStrike">
                <a:solidFill>
                  <a:schemeClr val="dk1"/>
                </a:solidFill>
                <a:latin typeface="Arial"/>
                <a:ea typeface="Arial"/>
                <a:cs typeface="Arial"/>
                <a:sym typeface="Arial"/>
              </a:rPr>
              <a:t>CONTAINS WHEAT, MILK AND SOY INGREDIENTS.</a:t>
            </a:r>
            <a:endParaRPr b="0" i="0" sz="1400" u="none" cap="none" strike="noStrike">
              <a:solidFill>
                <a:srgbClr val="000000"/>
              </a:solidFill>
              <a:latin typeface="Arial"/>
              <a:ea typeface="Arial"/>
              <a:cs typeface="Arial"/>
              <a:sym typeface="Arial"/>
            </a:endParaRPr>
          </a:p>
        </p:txBody>
      </p:sp>
      <p:cxnSp>
        <p:nvCxnSpPr>
          <p:cNvPr id="900" name="Shape 900"/>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901" name="Shape 901"/>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902" name="Shape 902"/>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sp>
        <p:nvSpPr>
          <p:cNvPr id="903" name="Shape 903"/>
          <p:cNvSpPr txBox="1"/>
          <p:nvPr/>
        </p:nvSpPr>
        <p:spPr>
          <a:xfrm>
            <a:off x="188911" y="4656137"/>
            <a:ext cx="1682749"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Thiamin      15%</a:t>
            </a:r>
            <a:endParaRPr b="0" i="0" sz="1400" u="none" cap="none" strike="noStrike">
              <a:solidFill>
                <a:srgbClr val="000000"/>
              </a:solidFill>
              <a:latin typeface="Arial"/>
              <a:ea typeface="Arial"/>
              <a:cs typeface="Arial"/>
              <a:sym typeface="Arial"/>
            </a:endParaRPr>
          </a:p>
        </p:txBody>
      </p:sp>
      <p:cxnSp>
        <p:nvCxnSpPr>
          <p:cNvPr id="904" name="Shape 904"/>
          <p:cNvCxnSpPr/>
          <p:nvPr/>
        </p:nvCxnSpPr>
        <p:spPr>
          <a:xfrm>
            <a:off x="269875" y="490061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905" name="Shape 905"/>
          <p:cNvSpPr txBox="1"/>
          <p:nvPr/>
        </p:nvSpPr>
        <p:spPr>
          <a:xfrm>
            <a:off x="2062161" y="4656137"/>
            <a:ext cx="1584325"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Riboflavin   25%</a:t>
            </a:r>
            <a:endParaRPr b="0" i="0" sz="1400" u="none" cap="none" strike="noStrike">
              <a:solidFill>
                <a:srgbClr val="000000"/>
              </a:solidFill>
              <a:latin typeface="Arial"/>
              <a:ea typeface="Arial"/>
              <a:cs typeface="Arial"/>
              <a:sym typeface="Arial"/>
            </a:endParaRPr>
          </a:p>
        </p:txBody>
      </p:sp>
      <p:sp>
        <p:nvSpPr>
          <p:cNvPr id="906" name="Shape 906"/>
          <p:cNvSpPr txBox="1"/>
          <p:nvPr/>
        </p:nvSpPr>
        <p:spPr>
          <a:xfrm>
            <a:off x="179386" y="4900612"/>
            <a:ext cx="1692275"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Niacin         25%</a:t>
            </a:r>
            <a:endParaRPr b="0" i="0" sz="1400" u="none" cap="none" strike="noStrike">
              <a:solidFill>
                <a:srgbClr val="000000"/>
              </a:solidFill>
              <a:latin typeface="Arial"/>
              <a:ea typeface="Arial"/>
              <a:cs typeface="Arial"/>
              <a:sym typeface="Arial"/>
            </a:endParaRPr>
          </a:p>
        </p:txBody>
      </p:sp>
      <p:cxnSp>
        <p:nvCxnSpPr>
          <p:cNvPr id="907" name="Shape 907"/>
          <p:cNvCxnSpPr/>
          <p:nvPr/>
        </p:nvCxnSpPr>
        <p:spPr>
          <a:xfrm>
            <a:off x="269875" y="5145087"/>
            <a:ext cx="3243262" cy="0"/>
          </a:xfrm>
          <a:prstGeom prst="straightConnector1">
            <a:avLst/>
          </a:prstGeom>
          <a:noFill/>
          <a:ln cap="flat" cmpd="sng" w="28575">
            <a:solidFill>
              <a:schemeClr val="dk1"/>
            </a:solidFill>
            <a:prstDash val="solid"/>
            <a:miter lim="8000"/>
            <a:headEnd len="sm" w="sm" type="none"/>
            <a:tailEnd len="sm" w="sm" type="none"/>
          </a:ln>
        </p:spPr>
      </p:cxnSp>
      <p:sp>
        <p:nvSpPr>
          <p:cNvPr id="908" name="Shape 908"/>
          <p:cNvSpPr txBox="1"/>
          <p:nvPr/>
        </p:nvSpPr>
        <p:spPr>
          <a:xfrm>
            <a:off x="2062161" y="4900612"/>
            <a:ext cx="1574800"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Vitamin B</a:t>
            </a:r>
            <a:r>
              <a:rPr b="1" baseline="-25000" i="0" lang="en-US" sz="1200" u="none" cap="none" strike="noStrike">
                <a:solidFill>
                  <a:schemeClr val="dk1"/>
                </a:solidFill>
                <a:latin typeface="Arial Black"/>
                <a:ea typeface="Arial Black"/>
                <a:cs typeface="Arial Black"/>
                <a:sym typeface="Arial Black"/>
              </a:rPr>
              <a:t>6 </a:t>
            </a:r>
            <a:r>
              <a:rPr b="1" i="0" lang="en-US" sz="1200" u="none" cap="none" strike="noStrike">
                <a:solidFill>
                  <a:schemeClr val="dk1"/>
                </a:solidFill>
                <a:latin typeface="Arial Black"/>
                <a:ea typeface="Arial Black"/>
                <a:cs typeface="Arial Black"/>
                <a:sym typeface="Arial Black"/>
              </a:rPr>
              <a:t> 25%</a:t>
            </a:r>
            <a:endParaRPr b="0" i="0" sz="1400" u="none" cap="none" strike="noStrike">
              <a:solidFill>
                <a:srgbClr val="000000"/>
              </a:solidFill>
              <a:latin typeface="Arial"/>
              <a:ea typeface="Arial"/>
              <a:cs typeface="Arial"/>
              <a:sym typeface="Arial"/>
            </a:endParaRPr>
          </a:p>
        </p:txBody>
      </p:sp>
      <p:sp>
        <p:nvSpPr>
          <p:cNvPr id="909" name="Shape 909"/>
          <p:cNvSpPr txBox="1"/>
          <p:nvPr/>
        </p:nvSpPr>
        <p:spPr>
          <a:xfrm>
            <a:off x="1735136" y="4610100"/>
            <a:ext cx="323850" cy="36988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910" name="Shape 910"/>
          <p:cNvSpPr txBox="1"/>
          <p:nvPr/>
        </p:nvSpPr>
        <p:spPr>
          <a:xfrm>
            <a:off x="1735136" y="4854575"/>
            <a:ext cx="323850" cy="368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911" name="Shape 911"/>
          <p:cNvSpPr txBox="1"/>
          <p:nvPr/>
        </p:nvSpPr>
        <p:spPr>
          <a:xfrm>
            <a:off x="184150" y="5145087"/>
            <a:ext cx="1687511"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Folic Acid   10%</a:t>
            </a:r>
            <a:endParaRPr b="0" i="0" sz="1400" u="none" cap="none" strike="noStrike">
              <a:solidFill>
                <a:srgbClr val="000000"/>
              </a:solidFill>
              <a:latin typeface="Arial"/>
              <a:ea typeface="Arial"/>
              <a:cs typeface="Arial"/>
              <a:sym typeface="Arial"/>
            </a:endParaRPr>
          </a:p>
        </p:txBody>
      </p:sp>
      <p:cxnSp>
        <p:nvCxnSpPr>
          <p:cNvPr id="912" name="Shape 912"/>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913" name="Shape 913"/>
          <p:cNvSpPr txBox="1"/>
          <p:nvPr/>
        </p:nvSpPr>
        <p:spPr>
          <a:xfrm>
            <a:off x="2062161" y="5145087"/>
            <a:ext cx="157956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Zinc             10%</a:t>
            </a:r>
            <a:endParaRPr b="0" i="0" sz="1400" u="none" cap="none" strike="noStrike">
              <a:solidFill>
                <a:srgbClr val="000000"/>
              </a:solidFill>
              <a:latin typeface="Arial"/>
              <a:ea typeface="Arial"/>
              <a:cs typeface="Arial"/>
              <a:sym typeface="Arial"/>
            </a:endParaRPr>
          </a:p>
        </p:txBody>
      </p:sp>
      <p:sp>
        <p:nvSpPr>
          <p:cNvPr id="914" name="Shape 914"/>
          <p:cNvSpPr txBox="1"/>
          <p:nvPr/>
        </p:nvSpPr>
        <p:spPr>
          <a:xfrm>
            <a:off x="1735136" y="5073650"/>
            <a:ext cx="323850" cy="368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pic>
        <p:nvPicPr>
          <p:cNvPr descr="Nutri-Grain Apple-Cinnamon Cereal Bars 1.5oz 16ct Box" id="915" name="Shape 915"/>
          <p:cNvPicPr preferRelativeResize="0"/>
          <p:nvPr/>
        </p:nvPicPr>
        <p:blipFill rotWithShape="1">
          <a:blip r:embed="rId3">
            <a:alphaModFix/>
          </a:blip>
          <a:srcRect b="35134" l="5617" r="5466" t="31350"/>
          <a:stretch/>
        </p:blipFill>
        <p:spPr>
          <a:xfrm>
            <a:off x="3806825" y="1154112"/>
            <a:ext cx="5187950" cy="19557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9" name="Shape 919"/>
        <p:cNvGrpSpPr/>
        <p:nvPr/>
      </p:nvGrpSpPr>
      <p:grpSpPr>
        <a:xfrm>
          <a:off x="0" y="0"/>
          <a:ext cx="0" cy="0"/>
          <a:chOff x="0" y="0"/>
          <a:chExt cx="0" cy="0"/>
        </a:xfrm>
      </p:grpSpPr>
      <p:sp>
        <p:nvSpPr>
          <p:cNvPr id="920" name="Shape 920"/>
          <p:cNvSpPr txBox="1"/>
          <p:nvPr/>
        </p:nvSpPr>
        <p:spPr>
          <a:xfrm>
            <a:off x="163511" y="96836"/>
            <a:ext cx="3460749" cy="6684961"/>
          </a:xfrm>
          <a:prstGeom prst="rect">
            <a:avLst/>
          </a:prstGeom>
          <a:noFill/>
          <a:ln cap="flat" cmpd="sng" w="3810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21" name="Shape 921"/>
          <p:cNvSpPr txBox="1"/>
          <p:nvPr/>
        </p:nvSpPr>
        <p:spPr>
          <a:xfrm>
            <a:off x="184150" y="104775"/>
            <a:ext cx="3397250" cy="5619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750"/>
              <a:buFont typeface="Arial Black"/>
              <a:buNone/>
            </a:pPr>
            <a:r>
              <a:rPr b="0" i="0" lang="en-US" sz="3000" u="none" cap="none" strike="noStrike">
                <a:solidFill>
                  <a:schemeClr val="dk1"/>
                </a:solidFill>
                <a:latin typeface="Arial Black"/>
                <a:ea typeface="Arial Black"/>
                <a:cs typeface="Arial Black"/>
                <a:sym typeface="Arial Black"/>
              </a:rPr>
              <a:t>Nutrition Facts</a:t>
            </a:r>
            <a:endParaRPr b="0" i="0" sz="1400" u="none" cap="none" strike="noStrike">
              <a:solidFill>
                <a:srgbClr val="000000"/>
              </a:solidFill>
              <a:latin typeface="Arial"/>
              <a:ea typeface="Arial"/>
              <a:cs typeface="Arial"/>
              <a:sym typeface="Arial"/>
            </a:endParaRPr>
          </a:p>
        </p:txBody>
      </p:sp>
      <p:sp>
        <p:nvSpPr>
          <p:cNvPr id="922" name="Shape 922"/>
          <p:cNvSpPr txBox="1"/>
          <p:nvPr/>
        </p:nvSpPr>
        <p:spPr>
          <a:xfrm>
            <a:off x="163511" y="403225"/>
            <a:ext cx="3417887" cy="584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600"/>
              <a:buFont typeface="Calibri"/>
              <a:buNone/>
            </a:pPr>
            <a:r>
              <a:t/>
            </a: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25"/>
              <a:buFont typeface="Arial"/>
              <a:buNone/>
            </a:pPr>
            <a:r>
              <a:rPr b="0" i="0" lang="en-US" sz="1300" u="none" cap="none" strike="noStrike">
                <a:solidFill>
                  <a:schemeClr val="dk1"/>
                </a:solidFill>
                <a:latin typeface="Arial"/>
                <a:ea typeface="Arial"/>
                <a:cs typeface="Arial"/>
                <a:sym typeface="Arial"/>
              </a:rPr>
              <a:t>Serving Size 1 oz (28g/about 10 chips)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25"/>
              <a:buFont typeface="Arial"/>
              <a:buNone/>
            </a:pPr>
            <a:r>
              <a:rPr b="0" i="0" lang="en-US" sz="1300" u="none" cap="none" strike="noStrike">
                <a:solidFill>
                  <a:schemeClr val="dk1"/>
                </a:solidFill>
                <a:latin typeface="Arial"/>
                <a:ea typeface="Arial"/>
                <a:cs typeface="Arial"/>
                <a:sym typeface="Arial"/>
              </a:rPr>
              <a:t>Servings Per Container 6  </a:t>
            </a:r>
            <a:endParaRPr b="0" i="0" sz="1400" u="none" cap="none" strike="noStrike">
              <a:solidFill>
                <a:srgbClr val="000000"/>
              </a:solidFill>
              <a:latin typeface="Arial"/>
              <a:ea typeface="Arial"/>
              <a:cs typeface="Arial"/>
              <a:sym typeface="Arial"/>
            </a:endParaRPr>
          </a:p>
        </p:txBody>
      </p:sp>
      <p:sp>
        <p:nvSpPr>
          <p:cNvPr id="923" name="Shape 923"/>
          <p:cNvSpPr txBox="1"/>
          <p:nvPr/>
        </p:nvSpPr>
        <p:spPr>
          <a:xfrm>
            <a:off x="163511" y="987425"/>
            <a:ext cx="200501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Amount Per Serving</a:t>
            </a:r>
            <a:endParaRPr b="0" i="0" sz="1400" u="none" cap="none" strike="noStrike">
              <a:solidFill>
                <a:srgbClr val="000000"/>
              </a:solidFill>
              <a:latin typeface="Arial"/>
              <a:ea typeface="Arial"/>
              <a:cs typeface="Arial"/>
              <a:sym typeface="Arial"/>
            </a:endParaRPr>
          </a:p>
        </p:txBody>
      </p:sp>
      <p:cxnSp>
        <p:nvCxnSpPr>
          <p:cNvPr id="924" name="Shape 924"/>
          <p:cNvCxnSpPr/>
          <p:nvPr/>
        </p:nvCxnSpPr>
        <p:spPr>
          <a:xfrm>
            <a:off x="258762" y="987425"/>
            <a:ext cx="3252787" cy="0"/>
          </a:xfrm>
          <a:prstGeom prst="straightConnector1">
            <a:avLst/>
          </a:prstGeom>
          <a:noFill/>
          <a:ln cap="flat" cmpd="sng" w="76200">
            <a:solidFill>
              <a:schemeClr val="dk1"/>
            </a:solidFill>
            <a:prstDash val="solid"/>
            <a:miter lim="8000"/>
            <a:headEnd len="sm" w="sm" type="none"/>
            <a:tailEnd len="sm" w="sm" type="none"/>
          </a:ln>
        </p:spPr>
      </p:cxnSp>
      <p:sp>
        <p:nvSpPr>
          <p:cNvPr id="925" name="Shape 925"/>
          <p:cNvSpPr txBox="1"/>
          <p:nvPr/>
        </p:nvSpPr>
        <p:spPr>
          <a:xfrm>
            <a:off x="173036" y="1762125"/>
            <a:ext cx="141446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Total Fat    </a:t>
            </a:r>
            <a:r>
              <a:rPr b="1" i="0" lang="en-US" sz="1200" u="none" cap="none" strike="noStrike">
                <a:solidFill>
                  <a:schemeClr val="dk1"/>
                </a:solidFill>
                <a:latin typeface="Arial"/>
                <a:ea typeface="Arial"/>
                <a:cs typeface="Arial"/>
                <a:sym typeface="Arial"/>
              </a:rPr>
              <a:t>6g</a:t>
            </a:r>
            <a:endParaRPr b="0" i="0" sz="1400" u="none" cap="none" strike="noStrike">
              <a:solidFill>
                <a:srgbClr val="000000"/>
              </a:solidFill>
              <a:latin typeface="Arial"/>
              <a:ea typeface="Arial"/>
              <a:cs typeface="Arial"/>
              <a:sym typeface="Arial"/>
            </a:endParaRPr>
          </a:p>
        </p:txBody>
      </p:sp>
      <p:cxnSp>
        <p:nvCxnSpPr>
          <p:cNvPr id="926" name="Shape 926"/>
          <p:cNvCxnSpPr/>
          <p:nvPr/>
        </p:nvCxnSpPr>
        <p:spPr>
          <a:xfrm>
            <a:off x="280987" y="1263650"/>
            <a:ext cx="3241674" cy="0"/>
          </a:xfrm>
          <a:prstGeom prst="straightConnector1">
            <a:avLst/>
          </a:prstGeom>
          <a:noFill/>
          <a:ln cap="flat" cmpd="sng" w="28575">
            <a:solidFill>
              <a:schemeClr val="dk1"/>
            </a:solidFill>
            <a:prstDash val="solid"/>
            <a:miter lim="8000"/>
            <a:headEnd len="sm" w="sm" type="none"/>
            <a:tailEnd len="sm" w="sm" type="none"/>
          </a:ln>
        </p:spPr>
      </p:cxnSp>
      <p:sp>
        <p:nvSpPr>
          <p:cNvPr id="927" name="Shape 927"/>
          <p:cNvSpPr txBox="1"/>
          <p:nvPr/>
        </p:nvSpPr>
        <p:spPr>
          <a:xfrm>
            <a:off x="2890836" y="1762125"/>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10%</a:t>
            </a:r>
            <a:endParaRPr b="0" i="0" sz="1400" u="none" cap="none" strike="noStrike">
              <a:solidFill>
                <a:srgbClr val="000000"/>
              </a:solidFill>
              <a:latin typeface="Arial"/>
              <a:ea typeface="Arial"/>
              <a:cs typeface="Arial"/>
              <a:sym typeface="Arial"/>
            </a:endParaRPr>
          </a:p>
        </p:txBody>
      </p:sp>
      <p:sp>
        <p:nvSpPr>
          <p:cNvPr id="928" name="Shape 928"/>
          <p:cNvSpPr txBox="1"/>
          <p:nvPr/>
        </p:nvSpPr>
        <p:spPr>
          <a:xfrm>
            <a:off x="173036" y="1257300"/>
            <a:ext cx="3417887" cy="46196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Calories   140       </a:t>
            </a:r>
            <a:r>
              <a:rPr b="1" i="0" lang="en-US" sz="1200" u="none" cap="none" strike="noStrike">
                <a:solidFill>
                  <a:schemeClr val="dk1"/>
                </a:solidFill>
                <a:latin typeface="Arial"/>
                <a:ea typeface="Arial"/>
                <a:cs typeface="Arial"/>
                <a:sym typeface="Arial"/>
              </a:rPr>
              <a:t>Calories from Fat       60</a:t>
            </a:r>
            <a:r>
              <a:rPr b="1" i="0" lang="en-US" sz="1200" u="none" cap="none" strike="noStrike">
                <a:solidFill>
                  <a:schemeClr val="dk1"/>
                </a:solidFill>
                <a:latin typeface="Arial Black"/>
                <a:ea typeface="Arial Black"/>
                <a:cs typeface="Arial Black"/>
                <a:sym typeface="Arial Black"/>
              </a:rPr>
              <a:t>	</a:t>
            </a:r>
            <a:endParaRPr b="0" i="0" sz="1400" u="none" cap="none" strike="noStrike">
              <a:solidFill>
                <a:srgbClr val="000000"/>
              </a:solidFill>
              <a:latin typeface="Arial"/>
              <a:ea typeface="Arial"/>
              <a:cs typeface="Arial"/>
              <a:sym typeface="Arial"/>
            </a:endParaRPr>
          </a:p>
        </p:txBody>
      </p:sp>
      <p:cxnSp>
        <p:nvCxnSpPr>
          <p:cNvPr id="929" name="Shape 929"/>
          <p:cNvCxnSpPr/>
          <p:nvPr/>
        </p:nvCxnSpPr>
        <p:spPr>
          <a:xfrm>
            <a:off x="258762" y="1493837"/>
            <a:ext cx="3244849" cy="0"/>
          </a:xfrm>
          <a:prstGeom prst="straightConnector1">
            <a:avLst/>
          </a:prstGeom>
          <a:noFill/>
          <a:ln cap="flat" cmpd="sng" w="38100">
            <a:solidFill>
              <a:schemeClr val="dk1"/>
            </a:solidFill>
            <a:prstDash val="solid"/>
            <a:miter lim="8000"/>
            <a:headEnd len="sm" w="sm" type="none"/>
            <a:tailEnd len="sm" w="sm" type="none"/>
          </a:ln>
        </p:spPr>
      </p:cxnSp>
      <p:sp>
        <p:nvSpPr>
          <p:cNvPr id="930" name="Shape 930"/>
          <p:cNvSpPr txBox="1"/>
          <p:nvPr/>
        </p:nvSpPr>
        <p:spPr>
          <a:xfrm>
            <a:off x="1873250" y="1493837"/>
            <a:ext cx="1751012" cy="30797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50"/>
              <a:buFont typeface="Arial Black"/>
              <a:buNone/>
            </a:pPr>
            <a:r>
              <a:rPr b="1" i="0" lang="en-US" sz="1400" u="none" cap="none" strike="noStrike">
                <a:solidFill>
                  <a:schemeClr val="dk1"/>
                </a:solidFill>
                <a:latin typeface="Arial Black"/>
                <a:ea typeface="Arial Black"/>
                <a:cs typeface="Arial Black"/>
                <a:sym typeface="Arial Black"/>
              </a:rPr>
              <a:t>% Daily Value*</a:t>
            </a:r>
            <a:endParaRPr b="0" i="0" sz="1400" u="none" cap="none" strike="noStrike">
              <a:solidFill>
                <a:srgbClr val="000000"/>
              </a:solidFill>
              <a:latin typeface="Arial"/>
              <a:ea typeface="Arial"/>
              <a:cs typeface="Arial"/>
              <a:sym typeface="Arial"/>
            </a:endParaRPr>
          </a:p>
        </p:txBody>
      </p:sp>
      <p:cxnSp>
        <p:nvCxnSpPr>
          <p:cNvPr id="931" name="Shape 931"/>
          <p:cNvCxnSpPr/>
          <p:nvPr/>
        </p:nvCxnSpPr>
        <p:spPr>
          <a:xfrm>
            <a:off x="269875" y="1762125"/>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932" name="Shape 932"/>
          <p:cNvCxnSpPr/>
          <p:nvPr/>
        </p:nvCxnSpPr>
        <p:spPr>
          <a:xfrm>
            <a:off x="263525" y="2024061"/>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933" name="Shape 933"/>
          <p:cNvCxnSpPr/>
          <p:nvPr/>
        </p:nvCxnSpPr>
        <p:spPr>
          <a:xfrm>
            <a:off x="271462" y="2287586"/>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934" name="Shape 934"/>
          <p:cNvCxnSpPr/>
          <p:nvPr/>
        </p:nvCxnSpPr>
        <p:spPr>
          <a:xfrm>
            <a:off x="271462" y="2570161"/>
            <a:ext cx="3241674" cy="0"/>
          </a:xfrm>
          <a:prstGeom prst="straightConnector1">
            <a:avLst/>
          </a:prstGeom>
          <a:noFill/>
          <a:ln cap="flat" cmpd="sng" w="28575">
            <a:solidFill>
              <a:schemeClr val="dk1"/>
            </a:solidFill>
            <a:prstDash val="solid"/>
            <a:miter lim="8000"/>
            <a:headEnd len="sm" w="sm" type="none"/>
            <a:tailEnd len="sm" w="sm" type="none"/>
          </a:ln>
        </p:spPr>
      </p:cxnSp>
      <p:sp>
        <p:nvSpPr>
          <p:cNvPr id="935" name="Shape 935"/>
          <p:cNvSpPr txBox="1"/>
          <p:nvPr/>
        </p:nvSpPr>
        <p:spPr>
          <a:xfrm>
            <a:off x="195261" y="2592386"/>
            <a:ext cx="1866900"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Cholesterol   </a:t>
            </a:r>
            <a:r>
              <a:rPr b="1" i="0" lang="en-US" sz="1200" u="none" cap="none" strike="noStrike">
                <a:solidFill>
                  <a:schemeClr val="dk1"/>
                </a:solidFill>
                <a:latin typeface="Arial"/>
                <a:ea typeface="Arial"/>
                <a:cs typeface="Arial"/>
                <a:sym typeface="Arial"/>
              </a:rPr>
              <a:t>0mg</a:t>
            </a:r>
            <a:endParaRPr b="0" i="0" sz="1400" u="none" cap="none" strike="noStrike">
              <a:solidFill>
                <a:srgbClr val="000000"/>
              </a:solidFill>
              <a:latin typeface="Arial"/>
              <a:ea typeface="Arial"/>
              <a:cs typeface="Arial"/>
              <a:sym typeface="Arial"/>
            </a:endParaRPr>
          </a:p>
        </p:txBody>
      </p:sp>
      <p:sp>
        <p:nvSpPr>
          <p:cNvPr id="936" name="Shape 936"/>
          <p:cNvSpPr txBox="1"/>
          <p:nvPr/>
        </p:nvSpPr>
        <p:spPr>
          <a:xfrm>
            <a:off x="2901950" y="2586036"/>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0%</a:t>
            </a:r>
            <a:endParaRPr b="0" i="0" sz="1400" u="none" cap="none" strike="noStrike">
              <a:solidFill>
                <a:srgbClr val="000000"/>
              </a:solidFill>
              <a:latin typeface="Arial"/>
              <a:ea typeface="Arial"/>
              <a:cs typeface="Arial"/>
              <a:sym typeface="Arial"/>
            </a:endParaRPr>
          </a:p>
        </p:txBody>
      </p:sp>
      <p:cxnSp>
        <p:nvCxnSpPr>
          <p:cNvPr id="937" name="Shape 937"/>
          <p:cNvCxnSpPr/>
          <p:nvPr/>
        </p:nvCxnSpPr>
        <p:spPr>
          <a:xfrm>
            <a:off x="269875" y="2841625"/>
            <a:ext cx="3243262" cy="0"/>
          </a:xfrm>
          <a:prstGeom prst="straightConnector1">
            <a:avLst/>
          </a:prstGeom>
          <a:noFill/>
          <a:ln cap="flat" cmpd="sng" w="28575">
            <a:solidFill>
              <a:schemeClr val="dk1"/>
            </a:solidFill>
            <a:prstDash val="solid"/>
            <a:miter lim="8000"/>
            <a:headEnd len="sm" w="sm" type="none"/>
            <a:tailEnd len="sm" w="sm" type="none"/>
          </a:ln>
        </p:spPr>
      </p:cxnSp>
      <p:sp>
        <p:nvSpPr>
          <p:cNvPr id="938" name="Shape 938"/>
          <p:cNvSpPr txBox="1"/>
          <p:nvPr/>
        </p:nvSpPr>
        <p:spPr>
          <a:xfrm>
            <a:off x="195261" y="2868611"/>
            <a:ext cx="1676399"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Sodium    </a:t>
            </a:r>
            <a:r>
              <a:rPr b="1" i="0" lang="en-US" sz="1200" u="none" cap="none" strike="noStrike">
                <a:solidFill>
                  <a:schemeClr val="dk1"/>
                </a:solidFill>
                <a:latin typeface="Arial"/>
                <a:ea typeface="Arial"/>
                <a:cs typeface="Arial"/>
                <a:sym typeface="Arial"/>
              </a:rPr>
              <a:t>65mg</a:t>
            </a:r>
            <a:endParaRPr b="0" i="0" sz="1400" u="none" cap="none" strike="noStrike">
              <a:solidFill>
                <a:srgbClr val="000000"/>
              </a:solidFill>
              <a:latin typeface="Arial"/>
              <a:ea typeface="Arial"/>
              <a:cs typeface="Arial"/>
              <a:sym typeface="Arial"/>
            </a:endParaRPr>
          </a:p>
        </p:txBody>
      </p:sp>
      <p:sp>
        <p:nvSpPr>
          <p:cNvPr id="939" name="Shape 939"/>
          <p:cNvSpPr txBox="1"/>
          <p:nvPr/>
        </p:nvSpPr>
        <p:spPr>
          <a:xfrm>
            <a:off x="2890836" y="2868611"/>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2%</a:t>
            </a:r>
            <a:endParaRPr b="0" i="0" sz="1400" u="none" cap="none" strike="noStrike">
              <a:solidFill>
                <a:srgbClr val="000000"/>
              </a:solidFill>
              <a:latin typeface="Arial"/>
              <a:ea typeface="Arial"/>
              <a:cs typeface="Arial"/>
              <a:sym typeface="Arial"/>
            </a:endParaRPr>
          </a:p>
        </p:txBody>
      </p:sp>
      <p:cxnSp>
        <p:nvCxnSpPr>
          <p:cNvPr id="940" name="Shape 940"/>
          <p:cNvCxnSpPr/>
          <p:nvPr/>
        </p:nvCxnSpPr>
        <p:spPr>
          <a:xfrm>
            <a:off x="263525" y="3119436"/>
            <a:ext cx="3243262" cy="0"/>
          </a:xfrm>
          <a:prstGeom prst="straightConnector1">
            <a:avLst/>
          </a:prstGeom>
          <a:noFill/>
          <a:ln cap="flat" cmpd="sng" w="28575">
            <a:solidFill>
              <a:schemeClr val="dk1"/>
            </a:solidFill>
            <a:prstDash val="solid"/>
            <a:miter lim="8000"/>
            <a:headEnd len="sm" w="sm" type="none"/>
            <a:tailEnd len="sm" w="sm" type="none"/>
          </a:ln>
        </p:spPr>
      </p:cxnSp>
      <p:sp>
        <p:nvSpPr>
          <p:cNvPr id="941" name="Shape 941"/>
          <p:cNvSpPr txBox="1"/>
          <p:nvPr/>
        </p:nvSpPr>
        <p:spPr>
          <a:xfrm>
            <a:off x="193675" y="3127375"/>
            <a:ext cx="2287587"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Total Carbohydrate   1</a:t>
            </a:r>
            <a:r>
              <a:rPr b="1" i="0" lang="en-US" sz="1200" u="none" cap="none" strike="noStrike">
                <a:solidFill>
                  <a:schemeClr val="dk1"/>
                </a:solidFill>
                <a:latin typeface="Arial"/>
                <a:ea typeface="Arial"/>
                <a:cs typeface="Arial"/>
                <a:sym typeface="Arial"/>
              </a:rPr>
              <a:t>8g</a:t>
            </a:r>
            <a:endParaRPr b="0" i="0" sz="1400" u="none" cap="none" strike="noStrike">
              <a:solidFill>
                <a:srgbClr val="000000"/>
              </a:solidFill>
              <a:latin typeface="Arial"/>
              <a:ea typeface="Arial"/>
              <a:cs typeface="Arial"/>
              <a:sym typeface="Arial"/>
            </a:endParaRPr>
          </a:p>
        </p:txBody>
      </p:sp>
      <p:sp>
        <p:nvSpPr>
          <p:cNvPr id="942" name="Shape 942"/>
          <p:cNvSpPr txBox="1"/>
          <p:nvPr/>
        </p:nvSpPr>
        <p:spPr>
          <a:xfrm>
            <a:off x="2886075" y="3127375"/>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6%</a:t>
            </a:r>
            <a:endParaRPr b="0" i="0" sz="1400" u="none" cap="none" strike="noStrike">
              <a:solidFill>
                <a:srgbClr val="000000"/>
              </a:solidFill>
              <a:latin typeface="Arial"/>
              <a:ea typeface="Arial"/>
              <a:cs typeface="Arial"/>
              <a:sym typeface="Arial"/>
            </a:endParaRPr>
          </a:p>
        </p:txBody>
      </p:sp>
      <p:cxnSp>
        <p:nvCxnSpPr>
          <p:cNvPr id="943" name="Shape 943"/>
          <p:cNvCxnSpPr/>
          <p:nvPr/>
        </p:nvCxnSpPr>
        <p:spPr>
          <a:xfrm>
            <a:off x="269875" y="3389312"/>
            <a:ext cx="3241674" cy="0"/>
          </a:xfrm>
          <a:prstGeom prst="straightConnector1">
            <a:avLst/>
          </a:prstGeom>
          <a:noFill/>
          <a:ln cap="flat" cmpd="sng" w="28575">
            <a:solidFill>
              <a:schemeClr val="dk1"/>
            </a:solidFill>
            <a:prstDash val="solid"/>
            <a:miter lim="8000"/>
            <a:headEnd len="sm" w="sm" type="none"/>
            <a:tailEnd len="sm" w="sm" type="none"/>
          </a:ln>
        </p:spPr>
      </p:cxnSp>
      <p:sp>
        <p:nvSpPr>
          <p:cNvPr id="944" name="Shape 944"/>
          <p:cNvSpPr txBox="1"/>
          <p:nvPr/>
        </p:nvSpPr>
        <p:spPr>
          <a:xfrm>
            <a:off x="388937" y="3389312"/>
            <a:ext cx="1336675" cy="2778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Fiber   3g</a:t>
            </a:r>
            <a:endParaRPr b="0" i="0" sz="1400" u="none" cap="none" strike="noStrike">
              <a:solidFill>
                <a:srgbClr val="000000"/>
              </a:solidFill>
              <a:latin typeface="Arial"/>
              <a:ea typeface="Arial"/>
              <a:cs typeface="Arial"/>
              <a:sym typeface="Arial"/>
            </a:endParaRPr>
          </a:p>
        </p:txBody>
      </p:sp>
      <p:cxnSp>
        <p:nvCxnSpPr>
          <p:cNvPr id="945" name="Shape 945"/>
          <p:cNvCxnSpPr/>
          <p:nvPr/>
        </p:nvCxnSpPr>
        <p:spPr>
          <a:xfrm>
            <a:off x="263525" y="3651250"/>
            <a:ext cx="3243262" cy="0"/>
          </a:xfrm>
          <a:prstGeom prst="straightConnector1">
            <a:avLst/>
          </a:prstGeom>
          <a:noFill/>
          <a:ln cap="flat" cmpd="sng" w="28575">
            <a:solidFill>
              <a:schemeClr val="dk1"/>
            </a:solidFill>
            <a:prstDash val="solid"/>
            <a:miter lim="8000"/>
            <a:headEnd len="sm" w="sm" type="none"/>
            <a:tailEnd len="sm" w="sm" type="none"/>
          </a:ln>
        </p:spPr>
      </p:cxnSp>
      <p:sp>
        <p:nvSpPr>
          <p:cNvPr id="946" name="Shape 946"/>
          <p:cNvSpPr txBox="1"/>
          <p:nvPr/>
        </p:nvSpPr>
        <p:spPr>
          <a:xfrm>
            <a:off x="377825" y="3651250"/>
            <a:ext cx="1336675"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Sugars   1g</a:t>
            </a:r>
            <a:endParaRPr b="0" i="0" sz="1400" u="none" cap="none" strike="noStrike">
              <a:solidFill>
                <a:srgbClr val="000000"/>
              </a:solidFill>
              <a:latin typeface="Arial"/>
              <a:ea typeface="Arial"/>
              <a:cs typeface="Arial"/>
              <a:sym typeface="Arial"/>
            </a:endParaRPr>
          </a:p>
        </p:txBody>
      </p:sp>
      <p:cxnSp>
        <p:nvCxnSpPr>
          <p:cNvPr id="947" name="Shape 947"/>
          <p:cNvCxnSpPr/>
          <p:nvPr/>
        </p:nvCxnSpPr>
        <p:spPr>
          <a:xfrm>
            <a:off x="265112" y="3927475"/>
            <a:ext cx="3241674" cy="0"/>
          </a:xfrm>
          <a:prstGeom prst="straightConnector1">
            <a:avLst/>
          </a:prstGeom>
          <a:noFill/>
          <a:ln cap="flat" cmpd="sng" w="28575">
            <a:solidFill>
              <a:schemeClr val="dk1"/>
            </a:solidFill>
            <a:prstDash val="solid"/>
            <a:miter lim="8000"/>
            <a:headEnd len="sm" w="sm" type="none"/>
            <a:tailEnd len="sm" w="sm" type="none"/>
          </a:ln>
        </p:spPr>
      </p:cxnSp>
      <p:sp>
        <p:nvSpPr>
          <p:cNvPr id="948" name="Shape 948"/>
          <p:cNvSpPr txBox="1"/>
          <p:nvPr/>
        </p:nvSpPr>
        <p:spPr>
          <a:xfrm>
            <a:off x="377825" y="2011361"/>
            <a:ext cx="1681161"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Saturated Fat    .5g</a:t>
            </a:r>
            <a:endParaRPr b="0" i="0" sz="1400" u="none" cap="none" strike="noStrike">
              <a:solidFill>
                <a:srgbClr val="000000"/>
              </a:solidFill>
              <a:latin typeface="Arial"/>
              <a:ea typeface="Arial"/>
              <a:cs typeface="Arial"/>
              <a:sym typeface="Arial"/>
            </a:endParaRPr>
          </a:p>
        </p:txBody>
      </p:sp>
      <p:sp>
        <p:nvSpPr>
          <p:cNvPr id="949" name="Shape 949"/>
          <p:cNvSpPr txBox="1"/>
          <p:nvPr/>
        </p:nvSpPr>
        <p:spPr>
          <a:xfrm>
            <a:off x="366712" y="2284411"/>
            <a:ext cx="1539874" cy="2778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Trans Fat   0g</a:t>
            </a:r>
            <a:endParaRPr b="0" i="0" sz="1400" u="none" cap="none" strike="noStrike">
              <a:solidFill>
                <a:srgbClr val="000000"/>
              </a:solidFill>
              <a:latin typeface="Arial"/>
              <a:ea typeface="Arial"/>
              <a:cs typeface="Arial"/>
              <a:sym typeface="Arial"/>
            </a:endParaRPr>
          </a:p>
        </p:txBody>
      </p:sp>
      <p:sp>
        <p:nvSpPr>
          <p:cNvPr id="950" name="Shape 950"/>
          <p:cNvSpPr txBox="1"/>
          <p:nvPr/>
        </p:nvSpPr>
        <p:spPr>
          <a:xfrm>
            <a:off x="192086" y="3932237"/>
            <a:ext cx="1976437"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Protein    </a:t>
            </a:r>
            <a:r>
              <a:rPr b="1" i="0" lang="en-US" sz="1200" u="none" cap="none" strike="noStrike">
                <a:solidFill>
                  <a:schemeClr val="dk1"/>
                </a:solidFill>
                <a:latin typeface="Arial"/>
                <a:ea typeface="Arial"/>
                <a:cs typeface="Arial"/>
                <a:sym typeface="Arial"/>
              </a:rPr>
              <a:t>3g</a:t>
            </a:r>
            <a:endParaRPr b="0" i="0" sz="1400" u="none" cap="none" strike="noStrike">
              <a:solidFill>
                <a:srgbClr val="000000"/>
              </a:solidFill>
              <a:latin typeface="Arial"/>
              <a:ea typeface="Arial"/>
              <a:cs typeface="Arial"/>
              <a:sym typeface="Arial"/>
            </a:endParaRPr>
          </a:p>
        </p:txBody>
      </p:sp>
      <p:cxnSp>
        <p:nvCxnSpPr>
          <p:cNvPr id="951" name="Shape 951"/>
          <p:cNvCxnSpPr/>
          <p:nvPr/>
        </p:nvCxnSpPr>
        <p:spPr>
          <a:xfrm>
            <a:off x="265112" y="4192587"/>
            <a:ext cx="3241674" cy="0"/>
          </a:xfrm>
          <a:prstGeom prst="straightConnector1">
            <a:avLst/>
          </a:prstGeom>
          <a:noFill/>
          <a:ln cap="flat" cmpd="sng" w="57150">
            <a:solidFill>
              <a:schemeClr val="dk1"/>
            </a:solidFill>
            <a:prstDash val="solid"/>
            <a:miter lim="8000"/>
            <a:headEnd len="sm" w="sm" type="none"/>
            <a:tailEnd len="sm" w="sm" type="none"/>
          </a:ln>
        </p:spPr>
      </p:cxnSp>
      <p:sp>
        <p:nvSpPr>
          <p:cNvPr id="952" name="Shape 952"/>
          <p:cNvSpPr txBox="1"/>
          <p:nvPr/>
        </p:nvSpPr>
        <p:spPr>
          <a:xfrm>
            <a:off x="2890836" y="20193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3%</a:t>
            </a:r>
            <a:endParaRPr b="0" i="0" sz="1400" u="none" cap="none" strike="noStrike">
              <a:solidFill>
                <a:srgbClr val="000000"/>
              </a:solidFill>
              <a:latin typeface="Arial"/>
              <a:ea typeface="Arial"/>
              <a:cs typeface="Arial"/>
              <a:sym typeface="Arial"/>
            </a:endParaRPr>
          </a:p>
        </p:txBody>
      </p:sp>
      <p:sp>
        <p:nvSpPr>
          <p:cNvPr id="953" name="Shape 953"/>
          <p:cNvSpPr txBox="1"/>
          <p:nvPr/>
        </p:nvSpPr>
        <p:spPr>
          <a:xfrm>
            <a:off x="2890836" y="22860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0%</a:t>
            </a:r>
            <a:endParaRPr b="0" i="0" sz="1400" u="none" cap="none" strike="noStrike">
              <a:solidFill>
                <a:srgbClr val="000000"/>
              </a:solidFill>
              <a:latin typeface="Arial"/>
              <a:ea typeface="Arial"/>
              <a:cs typeface="Arial"/>
              <a:sym typeface="Arial"/>
            </a:endParaRPr>
          </a:p>
        </p:txBody>
      </p:sp>
      <p:sp>
        <p:nvSpPr>
          <p:cNvPr id="954" name="Shape 954"/>
          <p:cNvSpPr txBox="1"/>
          <p:nvPr/>
        </p:nvSpPr>
        <p:spPr>
          <a:xfrm>
            <a:off x="2897186" y="33909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12%</a:t>
            </a:r>
            <a:endParaRPr b="0" i="0" sz="1400" u="none" cap="none" strike="noStrike">
              <a:solidFill>
                <a:srgbClr val="000000"/>
              </a:solidFill>
              <a:latin typeface="Arial"/>
              <a:ea typeface="Arial"/>
              <a:cs typeface="Arial"/>
              <a:sym typeface="Arial"/>
            </a:endParaRPr>
          </a:p>
        </p:txBody>
      </p:sp>
      <p:sp>
        <p:nvSpPr>
          <p:cNvPr id="955" name="Shape 955"/>
          <p:cNvSpPr txBox="1"/>
          <p:nvPr/>
        </p:nvSpPr>
        <p:spPr>
          <a:xfrm>
            <a:off x="184150" y="4179887"/>
            <a:ext cx="1541461"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Vitamin A     0%</a:t>
            </a:r>
            <a:endParaRPr b="0" i="0" sz="1400" u="none" cap="none" strike="noStrike">
              <a:solidFill>
                <a:srgbClr val="000000"/>
              </a:solidFill>
              <a:latin typeface="Arial"/>
              <a:ea typeface="Arial"/>
              <a:cs typeface="Arial"/>
              <a:sym typeface="Arial"/>
            </a:endParaRPr>
          </a:p>
        </p:txBody>
      </p:sp>
      <p:cxnSp>
        <p:nvCxnSpPr>
          <p:cNvPr id="956" name="Shape 956"/>
          <p:cNvCxnSpPr/>
          <p:nvPr/>
        </p:nvCxnSpPr>
        <p:spPr>
          <a:xfrm>
            <a:off x="274637" y="442436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957" name="Shape 957"/>
          <p:cNvSpPr txBox="1"/>
          <p:nvPr/>
        </p:nvSpPr>
        <p:spPr>
          <a:xfrm>
            <a:off x="2062161" y="4179887"/>
            <a:ext cx="157956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Vitamin C     0%</a:t>
            </a:r>
            <a:endParaRPr b="0" i="0" sz="1400" u="none" cap="none" strike="noStrike">
              <a:solidFill>
                <a:srgbClr val="000000"/>
              </a:solidFill>
              <a:latin typeface="Arial"/>
              <a:ea typeface="Arial"/>
              <a:cs typeface="Arial"/>
              <a:sym typeface="Arial"/>
            </a:endParaRPr>
          </a:p>
        </p:txBody>
      </p:sp>
      <p:sp>
        <p:nvSpPr>
          <p:cNvPr id="958" name="Shape 958"/>
          <p:cNvSpPr txBox="1"/>
          <p:nvPr/>
        </p:nvSpPr>
        <p:spPr>
          <a:xfrm>
            <a:off x="1735136" y="4133850"/>
            <a:ext cx="323850" cy="368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959" name="Shape 959"/>
          <p:cNvSpPr txBox="1"/>
          <p:nvPr/>
        </p:nvSpPr>
        <p:spPr>
          <a:xfrm>
            <a:off x="179386" y="4406900"/>
            <a:ext cx="1546225"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Calcium        2%</a:t>
            </a:r>
            <a:endParaRPr b="0" i="0" sz="1400" u="none" cap="none" strike="noStrike">
              <a:solidFill>
                <a:srgbClr val="000000"/>
              </a:solidFill>
              <a:latin typeface="Arial"/>
              <a:ea typeface="Arial"/>
              <a:cs typeface="Arial"/>
              <a:sym typeface="Arial"/>
            </a:endParaRPr>
          </a:p>
        </p:txBody>
      </p:sp>
      <p:cxnSp>
        <p:nvCxnSpPr>
          <p:cNvPr id="960" name="Shape 960"/>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sp>
        <p:nvSpPr>
          <p:cNvPr id="961" name="Shape 961"/>
          <p:cNvSpPr txBox="1"/>
          <p:nvPr/>
        </p:nvSpPr>
        <p:spPr>
          <a:xfrm>
            <a:off x="2062161" y="4406900"/>
            <a:ext cx="1574800"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Iron               6%</a:t>
            </a:r>
            <a:endParaRPr b="0" i="0" sz="1400" u="none" cap="none" strike="noStrike">
              <a:solidFill>
                <a:srgbClr val="000000"/>
              </a:solidFill>
              <a:latin typeface="Arial"/>
              <a:ea typeface="Arial"/>
              <a:cs typeface="Arial"/>
              <a:sym typeface="Arial"/>
            </a:endParaRPr>
          </a:p>
        </p:txBody>
      </p:sp>
      <p:sp>
        <p:nvSpPr>
          <p:cNvPr id="962" name="Shape 962"/>
          <p:cNvSpPr txBox="1"/>
          <p:nvPr/>
        </p:nvSpPr>
        <p:spPr>
          <a:xfrm>
            <a:off x="1735136" y="4360862"/>
            <a:ext cx="323850" cy="368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cxnSp>
        <p:nvCxnSpPr>
          <p:cNvPr id="963" name="Shape 963"/>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964" name="Shape 964"/>
          <p:cNvSpPr txBox="1"/>
          <p:nvPr/>
        </p:nvSpPr>
        <p:spPr>
          <a:xfrm>
            <a:off x="195261" y="5376862"/>
            <a:ext cx="3429000" cy="46037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1" i="0" lang="en-US" sz="800" u="none" cap="none" strike="noStrike">
                <a:solidFill>
                  <a:schemeClr val="dk1"/>
                </a:solidFill>
                <a:latin typeface="Arial"/>
                <a:ea typeface="Arial"/>
                <a:cs typeface="Arial"/>
                <a:sym typeface="Arial"/>
              </a:rPr>
              <a:t>* Percent Daily Values are based on a 2,000 calorie diet.  Your daily values may be higher or lower depending on your caloric needs.</a:t>
            </a:r>
            <a:endParaRPr b="0" i="0" sz="1400" u="none" cap="none" strike="noStrike">
              <a:solidFill>
                <a:srgbClr val="000000"/>
              </a:solidFill>
              <a:latin typeface="Arial"/>
              <a:ea typeface="Arial"/>
              <a:cs typeface="Arial"/>
              <a:sym typeface="Arial"/>
            </a:endParaRPr>
          </a:p>
        </p:txBody>
      </p:sp>
      <p:sp>
        <p:nvSpPr>
          <p:cNvPr id="965" name="Shape 965"/>
          <p:cNvSpPr txBox="1"/>
          <p:nvPr/>
        </p:nvSpPr>
        <p:spPr>
          <a:xfrm>
            <a:off x="1371600" y="5686425"/>
            <a:ext cx="22193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Calories:            2,000                 2,500</a:t>
            </a:r>
            <a:endParaRPr b="0" i="0" sz="1400" u="none" cap="none" strike="noStrike">
              <a:solidFill>
                <a:srgbClr val="000000"/>
              </a:solidFill>
              <a:latin typeface="Arial"/>
              <a:ea typeface="Arial"/>
              <a:cs typeface="Arial"/>
              <a:sym typeface="Arial"/>
            </a:endParaRPr>
          </a:p>
        </p:txBody>
      </p:sp>
      <p:cxnSp>
        <p:nvCxnSpPr>
          <p:cNvPr id="966" name="Shape 966"/>
          <p:cNvCxnSpPr/>
          <p:nvPr/>
        </p:nvCxnSpPr>
        <p:spPr>
          <a:xfrm>
            <a:off x="265112" y="587851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967" name="Shape 967"/>
          <p:cNvSpPr txBox="1"/>
          <p:nvPr/>
        </p:nvSpPr>
        <p:spPr>
          <a:xfrm>
            <a:off x="173036" y="5878512"/>
            <a:ext cx="3451225" cy="2143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Total Fat                              Less Than            65g                    80g</a:t>
            </a:r>
            <a:endParaRPr b="0" i="0" sz="1400" u="none" cap="none" strike="noStrike">
              <a:solidFill>
                <a:srgbClr val="000000"/>
              </a:solidFill>
              <a:latin typeface="Arial"/>
              <a:ea typeface="Arial"/>
              <a:cs typeface="Arial"/>
              <a:sym typeface="Arial"/>
            </a:endParaRPr>
          </a:p>
        </p:txBody>
      </p:sp>
      <p:sp>
        <p:nvSpPr>
          <p:cNvPr id="968" name="Shape 968"/>
          <p:cNvSpPr txBox="1"/>
          <p:nvPr/>
        </p:nvSpPr>
        <p:spPr>
          <a:xfrm>
            <a:off x="158750" y="5984875"/>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Sat Fat                            Less Than            20g                    25g</a:t>
            </a:r>
            <a:endParaRPr b="0" i="0" sz="1400" u="none" cap="none" strike="noStrike">
              <a:solidFill>
                <a:srgbClr val="000000"/>
              </a:solidFill>
              <a:latin typeface="Arial"/>
              <a:ea typeface="Arial"/>
              <a:cs typeface="Arial"/>
              <a:sym typeface="Arial"/>
            </a:endParaRPr>
          </a:p>
        </p:txBody>
      </p:sp>
      <p:sp>
        <p:nvSpPr>
          <p:cNvPr id="969" name="Shape 969"/>
          <p:cNvSpPr txBox="1"/>
          <p:nvPr/>
        </p:nvSpPr>
        <p:spPr>
          <a:xfrm>
            <a:off x="173036" y="6092825"/>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Cholesterol                          Less Than            300mg               300mg</a:t>
            </a:r>
            <a:endParaRPr b="0" i="0" sz="1400" u="none" cap="none" strike="noStrike">
              <a:solidFill>
                <a:srgbClr val="000000"/>
              </a:solidFill>
              <a:latin typeface="Arial"/>
              <a:ea typeface="Arial"/>
              <a:cs typeface="Arial"/>
              <a:sym typeface="Arial"/>
            </a:endParaRPr>
          </a:p>
        </p:txBody>
      </p:sp>
      <p:sp>
        <p:nvSpPr>
          <p:cNvPr id="970" name="Shape 970"/>
          <p:cNvSpPr txBox="1"/>
          <p:nvPr/>
        </p:nvSpPr>
        <p:spPr>
          <a:xfrm>
            <a:off x="173036" y="6203950"/>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Sodium                                Less Than            2,400mg            2,400mg</a:t>
            </a:r>
            <a:endParaRPr b="0" i="0" sz="1400" u="none" cap="none" strike="noStrike">
              <a:solidFill>
                <a:srgbClr val="000000"/>
              </a:solidFill>
              <a:latin typeface="Arial"/>
              <a:ea typeface="Arial"/>
              <a:cs typeface="Arial"/>
              <a:sym typeface="Arial"/>
            </a:endParaRPr>
          </a:p>
        </p:txBody>
      </p:sp>
      <p:sp>
        <p:nvSpPr>
          <p:cNvPr id="971" name="Shape 971"/>
          <p:cNvSpPr txBox="1"/>
          <p:nvPr/>
        </p:nvSpPr>
        <p:spPr>
          <a:xfrm>
            <a:off x="173036" y="6308725"/>
            <a:ext cx="3451225" cy="2143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Total Carbohydrate                                          300g                  375g</a:t>
            </a:r>
            <a:endParaRPr b="0" i="0" sz="1400" u="none" cap="none" strike="noStrike">
              <a:solidFill>
                <a:srgbClr val="000000"/>
              </a:solidFill>
              <a:latin typeface="Arial"/>
              <a:ea typeface="Arial"/>
              <a:cs typeface="Arial"/>
              <a:sym typeface="Arial"/>
            </a:endParaRPr>
          </a:p>
        </p:txBody>
      </p:sp>
      <p:sp>
        <p:nvSpPr>
          <p:cNvPr id="972" name="Shape 972"/>
          <p:cNvSpPr txBox="1"/>
          <p:nvPr/>
        </p:nvSpPr>
        <p:spPr>
          <a:xfrm>
            <a:off x="158750" y="6415087"/>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Dietary Fiber                                                25g                    30g</a:t>
            </a:r>
            <a:endParaRPr b="0" i="0" sz="1400" u="none" cap="none" strike="noStrike">
              <a:solidFill>
                <a:srgbClr val="000000"/>
              </a:solidFill>
              <a:latin typeface="Arial"/>
              <a:ea typeface="Arial"/>
              <a:cs typeface="Arial"/>
              <a:sym typeface="Arial"/>
            </a:endParaRPr>
          </a:p>
        </p:txBody>
      </p:sp>
      <p:cxnSp>
        <p:nvCxnSpPr>
          <p:cNvPr id="973" name="Shape 973"/>
          <p:cNvCxnSpPr/>
          <p:nvPr/>
        </p:nvCxnSpPr>
        <p:spPr>
          <a:xfrm>
            <a:off x="269875" y="6630986"/>
            <a:ext cx="3243262" cy="0"/>
          </a:xfrm>
          <a:prstGeom prst="straightConnector1">
            <a:avLst/>
          </a:prstGeom>
          <a:noFill/>
          <a:ln cap="flat" cmpd="sng" w="28575">
            <a:solidFill>
              <a:schemeClr val="dk1"/>
            </a:solidFill>
            <a:prstDash val="solid"/>
            <a:miter lim="8000"/>
            <a:headEnd len="sm" w="sm" type="none"/>
            <a:tailEnd len="sm" w="sm" type="none"/>
          </a:ln>
        </p:spPr>
      </p:cxnSp>
      <p:sp>
        <p:nvSpPr>
          <p:cNvPr id="974" name="Shape 974"/>
          <p:cNvSpPr txBox="1"/>
          <p:nvPr/>
        </p:nvSpPr>
        <p:spPr>
          <a:xfrm>
            <a:off x="3886200" y="139700"/>
            <a:ext cx="5029199" cy="34607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
              <a:buFont typeface="Arial"/>
              <a:buNone/>
            </a:pPr>
            <a:r>
              <a:rPr b="1" i="0" lang="en-US" sz="1600" u="none" cap="none" strike="noStrike">
                <a:solidFill>
                  <a:schemeClr val="dk1"/>
                </a:solidFill>
                <a:latin typeface="Arial"/>
                <a:ea typeface="Arial"/>
                <a:cs typeface="Arial"/>
                <a:sym typeface="Arial"/>
              </a:rPr>
              <a:t>Food Should Taste Good Multigrain Chips (1 oz)</a:t>
            </a:r>
            <a:endParaRPr b="0" i="0" sz="1400" u="none" cap="none" strike="noStrike">
              <a:solidFill>
                <a:srgbClr val="000000"/>
              </a:solidFill>
              <a:latin typeface="Arial"/>
              <a:ea typeface="Arial"/>
              <a:cs typeface="Arial"/>
              <a:sym typeface="Arial"/>
            </a:endParaRPr>
          </a:p>
        </p:txBody>
      </p:sp>
      <p:sp>
        <p:nvSpPr>
          <p:cNvPr id="975" name="Shape 975"/>
          <p:cNvSpPr txBox="1"/>
          <p:nvPr/>
        </p:nvSpPr>
        <p:spPr>
          <a:xfrm>
            <a:off x="3886200" y="4794250"/>
            <a:ext cx="5029199" cy="116998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50"/>
              <a:buFont typeface="Arial Black"/>
              <a:buNone/>
            </a:pPr>
            <a:r>
              <a:rPr b="1" i="0" lang="en-US" sz="1400" u="none" cap="none" strike="noStrike">
                <a:solidFill>
                  <a:schemeClr val="dk1"/>
                </a:solidFill>
                <a:latin typeface="Arial Black"/>
                <a:ea typeface="Arial Black"/>
                <a:cs typeface="Arial Black"/>
                <a:sym typeface="Arial Black"/>
              </a:rPr>
              <a:t>INGREDIENTS</a:t>
            </a:r>
            <a:r>
              <a:rPr b="1" i="0" lang="en-US" sz="1400" u="none" cap="none" strike="noStrike">
                <a:solidFill>
                  <a:schemeClr val="dk1"/>
                </a:solidFill>
                <a:latin typeface="Arial"/>
                <a:ea typeface="Arial"/>
                <a:cs typeface="Arial"/>
                <a:sym typeface="Arial"/>
              </a:rPr>
              <a:t>:  </a:t>
            </a:r>
            <a:r>
              <a:rPr b="0" i="0" lang="en-US" sz="1400" u="none" cap="none" strike="noStrike">
                <a:solidFill>
                  <a:schemeClr val="dk1"/>
                </a:solidFill>
                <a:latin typeface="Arial"/>
                <a:ea typeface="Arial"/>
                <a:cs typeface="Arial"/>
                <a:sym typeface="Arial"/>
              </a:rPr>
              <a:t>STONE GROUND CORN, HIGH OLEIC SUNFLOWER OIL AND/OR SAFFLOWER OIL, BROWN RICE FLOUR, FLAX SEEDS, EVAPORATED CANE JUICE, OAT FIBER, SESAME SEEDS, SUNFLOWER SEEDS, QUINOA, SOY FLOUR, SEA SALT</a:t>
            </a:r>
            <a:endParaRPr b="0" i="0" sz="1400" u="none" cap="none" strike="noStrike">
              <a:solidFill>
                <a:srgbClr val="000000"/>
              </a:solidFill>
              <a:latin typeface="Arial"/>
              <a:ea typeface="Arial"/>
              <a:cs typeface="Arial"/>
              <a:sym typeface="Arial"/>
            </a:endParaRPr>
          </a:p>
        </p:txBody>
      </p:sp>
      <p:cxnSp>
        <p:nvCxnSpPr>
          <p:cNvPr id="976" name="Shape 976"/>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977" name="Shape 977"/>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978" name="Shape 978"/>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979" name="Shape 979"/>
          <p:cNvCxnSpPr/>
          <p:nvPr/>
        </p:nvCxnSpPr>
        <p:spPr>
          <a:xfrm>
            <a:off x="269875" y="4900612"/>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980" name="Shape 980"/>
          <p:cNvCxnSpPr/>
          <p:nvPr/>
        </p:nvCxnSpPr>
        <p:spPr>
          <a:xfrm>
            <a:off x="269875" y="5145087"/>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981" name="Shape 981"/>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pic>
        <p:nvPicPr>
          <p:cNvPr descr="Food Should Taste Good Multigrain Tortilla Chips" id="982" name="Shape 982"/>
          <p:cNvPicPr preferRelativeResize="0"/>
          <p:nvPr/>
        </p:nvPicPr>
        <p:blipFill rotWithShape="1">
          <a:blip r:embed="rId3">
            <a:alphaModFix/>
          </a:blip>
          <a:srcRect b="0" l="0" r="0" t="0"/>
          <a:stretch/>
        </p:blipFill>
        <p:spPr>
          <a:xfrm>
            <a:off x="4957762" y="668337"/>
            <a:ext cx="2886074" cy="399573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6" name="Shape 986"/>
        <p:cNvGrpSpPr/>
        <p:nvPr/>
      </p:nvGrpSpPr>
      <p:grpSpPr>
        <a:xfrm>
          <a:off x="0" y="0"/>
          <a:ext cx="0" cy="0"/>
          <a:chOff x="0" y="0"/>
          <a:chExt cx="0" cy="0"/>
        </a:xfrm>
      </p:grpSpPr>
      <p:sp>
        <p:nvSpPr>
          <p:cNvPr id="987" name="Shape 987"/>
          <p:cNvSpPr txBox="1"/>
          <p:nvPr/>
        </p:nvSpPr>
        <p:spPr>
          <a:xfrm>
            <a:off x="163511" y="96836"/>
            <a:ext cx="3460749" cy="6684961"/>
          </a:xfrm>
          <a:prstGeom prst="rect">
            <a:avLst/>
          </a:prstGeom>
          <a:noFill/>
          <a:ln cap="flat" cmpd="sng" w="3810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88" name="Shape 988"/>
          <p:cNvSpPr txBox="1"/>
          <p:nvPr/>
        </p:nvSpPr>
        <p:spPr>
          <a:xfrm>
            <a:off x="184150" y="104775"/>
            <a:ext cx="3397250" cy="5619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750"/>
              <a:buFont typeface="Arial Black"/>
              <a:buNone/>
            </a:pPr>
            <a:r>
              <a:rPr b="0" i="0" lang="en-US" sz="3000" u="none" cap="none" strike="noStrike">
                <a:solidFill>
                  <a:schemeClr val="dk1"/>
                </a:solidFill>
                <a:latin typeface="Arial Black"/>
                <a:ea typeface="Arial Black"/>
                <a:cs typeface="Arial Black"/>
                <a:sym typeface="Arial Black"/>
              </a:rPr>
              <a:t>Nutrition Facts</a:t>
            </a:r>
            <a:endParaRPr b="0" i="0" sz="1400" u="none" cap="none" strike="noStrike">
              <a:solidFill>
                <a:srgbClr val="000000"/>
              </a:solidFill>
              <a:latin typeface="Arial"/>
              <a:ea typeface="Arial"/>
              <a:cs typeface="Arial"/>
              <a:sym typeface="Arial"/>
            </a:endParaRPr>
          </a:p>
        </p:txBody>
      </p:sp>
      <p:sp>
        <p:nvSpPr>
          <p:cNvPr id="989" name="Shape 989"/>
          <p:cNvSpPr txBox="1"/>
          <p:nvPr/>
        </p:nvSpPr>
        <p:spPr>
          <a:xfrm>
            <a:off x="163511" y="403225"/>
            <a:ext cx="3417887" cy="584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600"/>
              <a:buFont typeface="Calibri"/>
              <a:buNone/>
            </a:pPr>
            <a:r>
              <a:t/>
            </a: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25"/>
              <a:buFont typeface="Arial"/>
              <a:buNone/>
            </a:pPr>
            <a:r>
              <a:rPr b="0" i="0" lang="en-US" sz="1300" u="none" cap="none" strike="noStrike">
                <a:solidFill>
                  <a:schemeClr val="dk1"/>
                </a:solidFill>
                <a:latin typeface="Arial"/>
                <a:ea typeface="Arial"/>
                <a:cs typeface="Arial"/>
                <a:sym typeface="Arial"/>
              </a:rPr>
              <a:t>Serving Size 1 oz (28g)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25"/>
              <a:buFont typeface="Arial"/>
              <a:buNone/>
            </a:pPr>
            <a:r>
              <a:rPr b="0" i="0" lang="en-US" sz="1300" u="none" cap="none" strike="noStrike">
                <a:solidFill>
                  <a:schemeClr val="dk1"/>
                </a:solidFill>
                <a:latin typeface="Arial"/>
                <a:ea typeface="Arial"/>
                <a:cs typeface="Arial"/>
                <a:sym typeface="Arial"/>
              </a:rPr>
              <a:t>Servings Per Container 1 </a:t>
            </a:r>
            <a:endParaRPr b="0" i="0" sz="1400" u="none" cap="none" strike="noStrike">
              <a:solidFill>
                <a:srgbClr val="000000"/>
              </a:solidFill>
              <a:latin typeface="Arial"/>
              <a:ea typeface="Arial"/>
              <a:cs typeface="Arial"/>
              <a:sym typeface="Arial"/>
            </a:endParaRPr>
          </a:p>
        </p:txBody>
      </p:sp>
      <p:sp>
        <p:nvSpPr>
          <p:cNvPr id="990" name="Shape 990"/>
          <p:cNvSpPr txBox="1"/>
          <p:nvPr/>
        </p:nvSpPr>
        <p:spPr>
          <a:xfrm>
            <a:off x="163511" y="987425"/>
            <a:ext cx="200501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Amount Per Serving</a:t>
            </a:r>
            <a:endParaRPr b="0" i="0" sz="1400" u="none" cap="none" strike="noStrike">
              <a:solidFill>
                <a:srgbClr val="000000"/>
              </a:solidFill>
              <a:latin typeface="Arial"/>
              <a:ea typeface="Arial"/>
              <a:cs typeface="Arial"/>
              <a:sym typeface="Arial"/>
            </a:endParaRPr>
          </a:p>
        </p:txBody>
      </p:sp>
      <p:cxnSp>
        <p:nvCxnSpPr>
          <p:cNvPr id="991" name="Shape 991"/>
          <p:cNvCxnSpPr/>
          <p:nvPr/>
        </p:nvCxnSpPr>
        <p:spPr>
          <a:xfrm>
            <a:off x="258762" y="987425"/>
            <a:ext cx="3252787" cy="0"/>
          </a:xfrm>
          <a:prstGeom prst="straightConnector1">
            <a:avLst/>
          </a:prstGeom>
          <a:noFill/>
          <a:ln cap="flat" cmpd="sng" w="76200">
            <a:solidFill>
              <a:schemeClr val="dk1"/>
            </a:solidFill>
            <a:prstDash val="solid"/>
            <a:miter lim="8000"/>
            <a:headEnd len="sm" w="sm" type="none"/>
            <a:tailEnd len="sm" w="sm" type="none"/>
          </a:ln>
        </p:spPr>
      </p:cxnSp>
      <p:sp>
        <p:nvSpPr>
          <p:cNvPr id="992" name="Shape 992"/>
          <p:cNvSpPr txBox="1"/>
          <p:nvPr/>
        </p:nvSpPr>
        <p:spPr>
          <a:xfrm>
            <a:off x="173036" y="1762125"/>
            <a:ext cx="141446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Total Fat    </a:t>
            </a:r>
            <a:r>
              <a:rPr b="1" i="0" lang="en-US" sz="1200" u="none" cap="none" strike="noStrike">
                <a:solidFill>
                  <a:schemeClr val="dk1"/>
                </a:solidFill>
                <a:latin typeface="Arial"/>
                <a:ea typeface="Arial"/>
                <a:cs typeface="Arial"/>
                <a:sym typeface="Arial"/>
              </a:rPr>
              <a:t>6g</a:t>
            </a:r>
            <a:endParaRPr b="0" i="0" sz="1400" u="none" cap="none" strike="noStrike">
              <a:solidFill>
                <a:srgbClr val="000000"/>
              </a:solidFill>
              <a:latin typeface="Arial"/>
              <a:ea typeface="Arial"/>
              <a:cs typeface="Arial"/>
              <a:sym typeface="Arial"/>
            </a:endParaRPr>
          </a:p>
        </p:txBody>
      </p:sp>
      <p:cxnSp>
        <p:nvCxnSpPr>
          <p:cNvPr id="993" name="Shape 993"/>
          <p:cNvCxnSpPr/>
          <p:nvPr/>
        </p:nvCxnSpPr>
        <p:spPr>
          <a:xfrm>
            <a:off x="280987" y="1263650"/>
            <a:ext cx="3241674" cy="0"/>
          </a:xfrm>
          <a:prstGeom prst="straightConnector1">
            <a:avLst/>
          </a:prstGeom>
          <a:noFill/>
          <a:ln cap="flat" cmpd="sng" w="28575">
            <a:solidFill>
              <a:schemeClr val="dk1"/>
            </a:solidFill>
            <a:prstDash val="solid"/>
            <a:miter lim="8000"/>
            <a:headEnd len="sm" w="sm" type="none"/>
            <a:tailEnd len="sm" w="sm" type="none"/>
          </a:ln>
        </p:spPr>
      </p:cxnSp>
      <p:sp>
        <p:nvSpPr>
          <p:cNvPr id="994" name="Shape 994"/>
          <p:cNvSpPr txBox="1"/>
          <p:nvPr/>
        </p:nvSpPr>
        <p:spPr>
          <a:xfrm>
            <a:off x="2890836" y="1762125"/>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10%</a:t>
            </a:r>
            <a:endParaRPr b="0" i="0" sz="1400" u="none" cap="none" strike="noStrike">
              <a:solidFill>
                <a:srgbClr val="000000"/>
              </a:solidFill>
              <a:latin typeface="Arial"/>
              <a:ea typeface="Arial"/>
              <a:cs typeface="Arial"/>
              <a:sym typeface="Arial"/>
            </a:endParaRPr>
          </a:p>
        </p:txBody>
      </p:sp>
      <p:sp>
        <p:nvSpPr>
          <p:cNvPr id="995" name="Shape 995"/>
          <p:cNvSpPr txBox="1"/>
          <p:nvPr/>
        </p:nvSpPr>
        <p:spPr>
          <a:xfrm>
            <a:off x="173036" y="1257300"/>
            <a:ext cx="3417887" cy="46196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Calories   140       </a:t>
            </a:r>
            <a:r>
              <a:rPr b="1" i="0" lang="en-US" sz="1200" u="none" cap="none" strike="noStrike">
                <a:solidFill>
                  <a:schemeClr val="dk1"/>
                </a:solidFill>
                <a:latin typeface="Arial"/>
                <a:ea typeface="Arial"/>
                <a:cs typeface="Arial"/>
                <a:sym typeface="Arial"/>
              </a:rPr>
              <a:t>Calories from Fat       50</a:t>
            </a:r>
            <a:r>
              <a:rPr b="1" i="0" lang="en-US" sz="1200" u="none" cap="none" strike="noStrike">
                <a:solidFill>
                  <a:schemeClr val="dk1"/>
                </a:solidFill>
                <a:latin typeface="Arial Black"/>
                <a:ea typeface="Arial Black"/>
                <a:cs typeface="Arial Black"/>
                <a:sym typeface="Arial Black"/>
              </a:rPr>
              <a:t>    	</a:t>
            </a:r>
            <a:endParaRPr b="0" i="0" sz="1400" u="none" cap="none" strike="noStrike">
              <a:solidFill>
                <a:srgbClr val="000000"/>
              </a:solidFill>
              <a:latin typeface="Arial"/>
              <a:ea typeface="Arial"/>
              <a:cs typeface="Arial"/>
              <a:sym typeface="Arial"/>
            </a:endParaRPr>
          </a:p>
        </p:txBody>
      </p:sp>
      <p:cxnSp>
        <p:nvCxnSpPr>
          <p:cNvPr id="996" name="Shape 996"/>
          <p:cNvCxnSpPr/>
          <p:nvPr/>
        </p:nvCxnSpPr>
        <p:spPr>
          <a:xfrm>
            <a:off x="258762" y="1493837"/>
            <a:ext cx="3244849" cy="0"/>
          </a:xfrm>
          <a:prstGeom prst="straightConnector1">
            <a:avLst/>
          </a:prstGeom>
          <a:noFill/>
          <a:ln cap="flat" cmpd="sng" w="38100">
            <a:solidFill>
              <a:schemeClr val="dk1"/>
            </a:solidFill>
            <a:prstDash val="solid"/>
            <a:miter lim="8000"/>
            <a:headEnd len="sm" w="sm" type="none"/>
            <a:tailEnd len="sm" w="sm" type="none"/>
          </a:ln>
        </p:spPr>
      </p:cxnSp>
      <p:sp>
        <p:nvSpPr>
          <p:cNvPr id="997" name="Shape 997"/>
          <p:cNvSpPr txBox="1"/>
          <p:nvPr/>
        </p:nvSpPr>
        <p:spPr>
          <a:xfrm>
            <a:off x="1873250" y="1493837"/>
            <a:ext cx="1751012" cy="30797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50"/>
              <a:buFont typeface="Arial Black"/>
              <a:buNone/>
            </a:pPr>
            <a:r>
              <a:rPr b="1" i="0" lang="en-US" sz="1400" u="none" cap="none" strike="noStrike">
                <a:solidFill>
                  <a:schemeClr val="dk1"/>
                </a:solidFill>
                <a:latin typeface="Arial Black"/>
                <a:ea typeface="Arial Black"/>
                <a:cs typeface="Arial Black"/>
                <a:sym typeface="Arial Black"/>
              </a:rPr>
              <a:t>% Daily Value*</a:t>
            </a:r>
            <a:endParaRPr b="0" i="0" sz="1400" u="none" cap="none" strike="noStrike">
              <a:solidFill>
                <a:srgbClr val="000000"/>
              </a:solidFill>
              <a:latin typeface="Arial"/>
              <a:ea typeface="Arial"/>
              <a:cs typeface="Arial"/>
              <a:sym typeface="Arial"/>
            </a:endParaRPr>
          </a:p>
        </p:txBody>
      </p:sp>
      <p:cxnSp>
        <p:nvCxnSpPr>
          <p:cNvPr id="998" name="Shape 998"/>
          <p:cNvCxnSpPr/>
          <p:nvPr/>
        </p:nvCxnSpPr>
        <p:spPr>
          <a:xfrm>
            <a:off x="269875" y="1762125"/>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999" name="Shape 999"/>
          <p:cNvCxnSpPr/>
          <p:nvPr/>
        </p:nvCxnSpPr>
        <p:spPr>
          <a:xfrm>
            <a:off x="263525" y="2024061"/>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000" name="Shape 1000"/>
          <p:cNvCxnSpPr/>
          <p:nvPr/>
        </p:nvCxnSpPr>
        <p:spPr>
          <a:xfrm>
            <a:off x="271462" y="2287586"/>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001" name="Shape 1001"/>
          <p:cNvCxnSpPr/>
          <p:nvPr/>
        </p:nvCxnSpPr>
        <p:spPr>
          <a:xfrm>
            <a:off x="271462" y="2570161"/>
            <a:ext cx="3241674" cy="0"/>
          </a:xfrm>
          <a:prstGeom prst="straightConnector1">
            <a:avLst/>
          </a:prstGeom>
          <a:noFill/>
          <a:ln cap="flat" cmpd="sng" w="28575">
            <a:solidFill>
              <a:schemeClr val="dk1"/>
            </a:solidFill>
            <a:prstDash val="solid"/>
            <a:miter lim="8000"/>
            <a:headEnd len="sm" w="sm" type="none"/>
            <a:tailEnd len="sm" w="sm" type="none"/>
          </a:ln>
        </p:spPr>
      </p:cxnSp>
      <p:sp>
        <p:nvSpPr>
          <p:cNvPr id="1002" name="Shape 1002"/>
          <p:cNvSpPr txBox="1"/>
          <p:nvPr/>
        </p:nvSpPr>
        <p:spPr>
          <a:xfrm>
            <a:off x="195261" y="2592386"/>
            <a:ext cx="1866900"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Cholesterol   </a:t>
            </a:r>
            <a:r>
              <a:rPr b="1" i="0" lang="en-US" sz="1200" u="none" cap="none" strike="noStrike">
                <a:solidFill>
                  <a:schemeClr val="dk1"/>
                </a:solidFill>
                <a:latin typeface="Arial"/>
                <a:ea typeface="Arial"/>
                <a:cs typeface="Arial"/>
                <a:sym typeface="Arial"/>
              </a:rPr>
              <a:t>0mg</a:t>
            </a:r>
            <a:endParaRPr b="0" i="0" sz="1400" u="none" cap="none" strike="noStrike">
              <a:solidFill>
                <a:srgbClr val="000000"/>
              </a:solidFill>
              <a:latin typeface="Arial"/>
              <a:ea typeface="Arial"/>
              <a:cs typeface="Arial"/>
              <a:sym typeface="Arial"/>
            </a:endParaRPr>
          </a:p>
        </p:txBody>
      </p:sp>
      <p:sp>
        <p:nvSpPr>
          <p:cNvPr id="1003" name="Shape 1003"/>
          <p:cNvSpPr txBox="1"/>
          <p:nvPr/>
        </p:nvSpPr>
        <p:spPr>
          <a:xfrm>
            <a:off x="2901950" y="2586036"/>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0%</a:t>
            </a:r>
            <a:endParaRPr b="0" i="0" sz="1400" u="none" cap="none" strike="noStrike">
              <a:solidFill>
                <a:srgbClr val="000000"/>
              </a:solidFill>
              <a:latin typeface="Arial"/>
              <a:ea typeface="Arial"/>
              <a:cs typeface="Arial"/>
              <a:sym typeface="Arial"/>
            </a:endParaRPr>
          </a:p>
        </p:txBody>
      </p:sp>
      <p:cxnSp>
        <p:nvCxnSpPr>
          <p:cNvPr id="1004" name="Shape 1004"/>
          <p:cNvCxnSpPr/>
          <p:nvPr/>
        </p:nvCxnSpPr>
        <p:spPr>
          <a:xfrm>
            <a:off x="269875" y="2841625"/>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005" name="Shape 1005"/>
          <p:cNvSpPr txBox="1"/>
          <p:nvPr/>
        </p:nvSpPr>
        <p:spPr>
          <a:xfrm>
            <a:off x="195261" y="2868611"/>
            <a:ext cx="1676399"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Sodium   </a:t>
            </a:r>
            <a:r>
              <a:rPr b="1" i="0" lang="en-US" sz="1200" u="none" cap="none" strike="noStrike">
                <a:solidFill>
                  <a:schemeClr val="dk1"/>
                </a:solidFill>
                <a:latin typeface="Arial"/>
                <a:ea typeface="Arial"/>
                <a:cs typeface="Arial"/>
                <a:sym typeface="Arial"/>
              </a:rPr>
              <a:t>120mg</a:t>
            </a:r>
            <a:endParaRPr b="0" i="0" sz="1400" u="none" cap="none" strike="noStrike">
              <a:solidFill>
                <a:srgbClr val="000000"/>
              </a:solidFill>
              <a:latin typeface="Arial"/>
              <a:ea typeface="Arial"/>
              <a:cs typeface="Arial"/>
              <a:sym typeface="Arial"/>
            </a:endParaRPr>
          </a:p>
        </p:txBody>
      </p:sp>
      <p:sp>
        <p:nvSpPr>
          <p:cNvPr id="1006" name="Shape 1006"/>
          <p:cNvSpPr txBox="1"/>
          <p:nvPr/>
        </p:nvSpPr>
        <p:spPr>
          <a:xfrm>
            <a:off x="2890836" y="2868611"/>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5%</a:t>
            </a:r>
            <a:endParaRPr b="0" i="0" sz="1400" u="none" cap="none" strike="noStrike">
              <a:solidFill>
                <a:srgbClr val="000000"/>
              </a:solidFill>
              <a:latin typeface="Arial"/>
              <a:ea typeface="Arial"/>
              <a:cs typeface="Arial"/>
              <a:sym typeface="Arial"/>
            </a:endParaRPr>
          </a:p>
        </p:txBody>
      </p:sp>
      <p:cxnSp>
        <p:nvCxnSpPr>
          <p:cNvPr id="1007" name="Shape 1007"/>
          <p:cNvCxnSpPr/>
          <p:nvPr/>
        </p:nvCxnSpPr>
        <p:spPr>
          <a:xfrm>
            <a:off x="263525" y="3119436"/>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008" name="Shape 1008"/>
          <p:cNvSpPr txBox="1"/>
          <p:nvPr/>
        </p:nvSpPr>
        <p:spPr>
          <a:xfrm>
            <a:off x="193675" y="3127375"/>
            <a:ext cx="2287587"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Total Carbohydrate   </a:t>
            </a:r>
            <a:r>
              <a:rPr b="1" i="0" lang="en-US" sz="1200" u="none" cap="none" strike="noStrike">
                <a:solidFill>
                  <a:schemeClr val="dk1"/>
                </a:solidFill>
                <a:latin typeface="Arial"/>
                <a:ea typeface="Arial"/>
                <a:cs typeface="Arial"/>
                <a:sym typeface="Arial"/>
              </a:rPr>
              <a:t>19g</a:t>
            </a:r>
            <a:endParaRPr b="0" i="0" sz="1400" u="none" cap="none" strike="noStrike">
              <a:solidFill>
                <a:srgbClr val="000000"/>
              </a:solidFill>
              <a:latin typeface="Arial"/>
              <a:ea typeface="Arial"/>
              <a:cs typeface="Arial"/>
              <a:sym typeface="Arial"/>
            </a:endParaRPr>
          </a:p>
        </p:txBody>
      </p:sp>
      <p:sp>
        <p:nvSpPr>
          <p:cNvPr id="1009" name="Shape 1009"/>
          <p:cNvSpPr txBox="1"/>
          <p:nvPr/>
        </p:nvSpPr>
        <p:spPr>
          <a:xfrm>
            <a:off x="2886075" y="3127375"/>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6%</a:t>
            </a:r>
            <a:endParaRPr b="0" i="0" sz="1400" u="none" cap="none" strike="noStrike">
              <a:solidFill>
                <a:srgbClr val="000000"/>
              </a:solidFill>
              <a:latin typeface="Arial"/>
              <a:ea typeface="Arial"/>
              <a:cs typeface="Arial"/>
              <a:sym typeface="Arial"/>
            </a:endParaRPr>
          </a:p>
        </p:txBody>
      </p:sp>
      <p:cxnSp>
        <p:nvCxnSpPr>
          <p:cNvPr id="1010" name="Shape 1010"/>
          <p:cNvCxnSpPr/>
          <p:nvPr/>
        </p:nvCxnSpPr>
        <p:spPr>
          <a:xfrm>
            <a:off x="269875" y="3389312"/>
            <a:ext cx="3241674" cy="0"/>
          </a:xfrm>
          <a:prstGeom prst="straightConnector1">
            <a:avLst/>
          </a:prstGeom>
          <a:noFill/>
          <a:ln cap="flat" cmpd="sng" w="28575">
            <a:solidFill>
              <a:schemeClr val="dk1"/>
            </a:solidFill>
            <a:prstDash val="solid"/>
            <a:miter lim="8000"/>
            <a:headEnd len="sm" w="sm" type="none"/>
            <a:tailEnd len="sm" w="sm" type="none"/>
          </a:ln>
        </p:spPr>
      </p:cxnSp>
      <p:sp>
        <p:nvSpPr>
          <p:cNvPr id="1011" name="Shape 1011"/>
          <p:cNvSpPr txBox="1"/>
          <p:nvPr/>
        </p:nvSpPr>
        <p:spPr>
          <a:xfrm>
            <a:off x="388937" y="3389312"/>
            <a:ext cx="1336675" cy="2778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Fiber   3g</a:t>
            </a:r>
            <a:endParaRPr b="0" i="0" sz="1400" u="none" cap="none" strike="noStrike">
              <a:solidFill>
                <a:srgbClr val="000000"/>
              </a:solidFill>
              <a:latin typeface="Arial"/>
              <a:ea typeface="Arial"/>
              <a:cs typeface="Arial"/>
              <a:sym typeface="Arial"/>
            </a:endParaRPr>
          </a:p>
        </p:txBody>
      </p:sp>
      <p:cxnSp>
        <p:nvCxnSpPr>
          <p:cNvPr id="1012" name="Shape 1012"/>
          <p:cNvCxnSpPr/>
          <p:nvPr/>
        </p:nvCxnSpPr>
        <p:spPr>
          <a:xfrm>
            <a:off x="263525" y="3651250"/>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013" name="Shape 1013"/>
          <p:cNvSpPr txBox="1"/>
          <p:nvPr/>
        </p:nvSpPr>
        <p:spPr>
          <a:xfrm>
            <a:off x="377825" y="3651250"/>
            <a:ext cx="1336675"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Sugars   2g</a:t>
            </a:r>
            <a:endParaRPr b="0" i="0" sz="1400" u="none" cap="none" strike="noStrike">
              <a:solidFill>
                <a:srgbClr val="000000"/>
              </a:solidFill>
              <a:latin typeface="Arial"/>
              <a:ea typeface="Arial"/>
              <a:cs typeface="Arial"/>
              <a:sym typeface="Arial"/>
            </a:endParaRPr>
          </a:p>
        </p:txBody>
      </p:sp>
      <p:cxnSp>
        <p:nvCxnSpPr>
          <p:cNvPr id="1014" name="Shape 1014"/>
          <p:cNvCxnSpPr/>
          <p:nvPr/>
        </p:nvCxnSpPr>
        <p:spPr>
          <a:xfrm>
            <a:off x="265112" y="3927475"/>
            <a:ext cx="3241674" cy="0"/>
          </a:xfrm>
          <a:prstGeom prst="straightConnector1">
            <a:avLst/>
          </a:prstGeom>
          <a:noFill/>
          <a:ln cap="flat" cmpd="sng" w="28575">
            <a:solidFill>
              <a:schemeClr val="dk1"/>
            </a:solidFill>
            <a:prstDash val="solid"/>
            <a:miter lim="8000"/>
            <a:headEnd len="sm" w="sm" type="none"/>
            <a:tailEnd len="sm" w="sm" type="none"/>
          </a:ln>
        </p:spPr>
      </p:cxnSp>
      <p:sp>
        <p:nvSpPr>
          <p:cNvPr id="1015" name="Shape 1015"/>
          <p:cNvSpPr txBox="1"/>
          <p:nvPr/>
        </p:nvSpPr>
        <p:spPr>
          <a:xfrm>
            <a:off x="377825" y="2011361"/>
            <a:ext cx="1681161"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Saturated Fat   1g</a:t>
            </a:r>
            <a:endParaRPr b="0" i="0" sz="1400" u="none" cap="none" strike="noStrike">
              <a:solidFill>
                <a:srgbClr val="000000"/>
              </a:solidFill>
              <a:latin typeface="Arial"/>
              <a:ea typeface="Arial"/>
              <a:cs typeface="Arial"/>
              <a:sym typeface="Arial"/>
            </a:endParaRPr>
          </a:p>
        </p:txBody>
      </p:sp>
      <p:sp>
        <p:nvSpPr>
          <p:cNvPr id="1016" name="Shape 1016"/>
          <p:cNvSpPr txBox="1"/>
          <p:nvPr/>
        </p:nvSpPr>
        <p:spPr>
          <a:xfrm>
            <a:off x="366712" y="2284411"/>
            <a:ext cx="1539874" cy="2778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Trans Fat   0g</a:t>
            </a:r>
            <a:endParaRPr b="0" i="0" sz="1400" u="none" cap="none" strike="noStrike">
              <a:solidFill>
                <a:srgbClr val="000000"/>
              </a:solidFill>
              <a:latin typeface="Arial"/>
              <a:ea typeface="Arial"/>
              <a:cs typeface="Arial"/>
              <a:sym typeface="Arial"/>
            </a:endParaRPr>
          </a:p>
        </p:txBody>
      </p:sp>
      <p:sp>
        <p:nvSpPr>
          <p:cNvPr id="1017" name="Shape 1017"/>
          <p:cNvSpPr txBox="1"/>
          <p:nvPr/>
        </p:nvSpPr>
        <p:spPr>
          <a:xfrm>
            <a:off x="192086" y="3932237"/>
            <a:ext cx="1976437"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Protein    </a:t>
            </a:r>
            <a:r>
              <a:rPr b="1" i="0" lang="en-US" sz="1200" u="none" cap="none" strike="noStrike">
                <a:solidFill>
                  <a:schemeClr val="dk1"/>
                </a:solidFill>
                <a:latin typeface="Arial"/>
                <a:ea typeface="Arial"/>
                <a:cs typeface="Arial"/>
                <a:sym typeface="Arial"/>
              </a:rPr>
              <a:t>2g</a:t>
            </a:r>
            <a:endParaRPr b="0" i="0" sz="1400" u="none" cap="none" strike="noStrike">
              <a:solidFill>
                <a:srgbClr val="000000"/>
              </a:solidFill>
              <a:latin typeface="Arial"/>
              <a:ea typeface="Arial"/>
              <a:cs typeface="Arial"/>
              <a:sym typeface="Arial"/>
            </a:endParaRPr>
          </a:p>
        </p:txBody>
      </p:sp>
      <p:cxnSp>
        <p:nvCxnSpPr>
          <p:cNvPr id="1018" name="Shape 1018"/>
          <p:cNvCxnSpPr/>
          <p:nvPr/>
        </p:nvCxnSpPr>
        <p:spPr>
          <a:xfrm>
            <a:off x="265112" y="4192587"/>
            <a:ext cx="3241674" cy="0"/>
          </a:xfrm>
          <a:prstGeom prst="straightConnector1">
            <a:avLst/>
          </a:prstGeom>
          <a:noFill/>
          <a:ln cap="flat" cmpd="sng" w="57150">
            <a:solidFill>
              <a:schemeClr val="dk1"/>
            </a:solidFill>
            <a:prstDash val="solid"/>
            <a:miter lim="8000"/>
            <a:headEnd len="sm" w="sm" type="none"/>
            <a:tailEnd len="sm" w="sm" type="none"/>
          </a:ln>
        </p:spPr>
      </p:cxnSp>
      <p:sp>
        <p:nvSpPr>
          <p:cNvPr id="1019" name="Shape 1019"/>
          <p:cNvSpPr txBox="1"/>
          <p:nvPr/>
        </p:nvSpPr>
        <p:spPr>
          <a:xfrm>
            <a:off x="2890836" y="20193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5%</a:t>
            </a:r>
            <a:endParaRPr b="0" i="0" sz="1400" u="none" cap="none" strike="noStrike">
              <a:solidFill>
                <a:srgbClr val="000000"/>
              </a:solidFill>
              <a:latin typeface="Arial"/>
              <a:ea typeface="Arial"/>
              <a:cs typeface="Arial"/>
              <a:sym typeface="Arial"/>
            </a:endParaRPr>
          </a:p>
        </p:txBody>
      </p:sp>
      <p:sp>
        <p:nvSpPr>
          <p:cNvPr id="1020" name="Shape 1020"/>
          <p:cNvSpPr txBox="1"/>
          <p:nvPr/>
        </p:nvSpPr>
        <p:spPr>
          <a:xfrm>
            <a:off x="2890836" y="22860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0%</a:t>
            </a:r>
            <a:endParaRPr b="0" i="0" sz="1400" u="none" cap="none" strike="noStrike">
              <a:solidFill>
                <a:srgbClr val="000000"/>
              </a:solidFill>
              <a:latin typeface="Arial"/>
              <a:ea typeface="Arial"/>
              <a:cs typeface="Arial"/>
              <a:sym typeface="Arial"/>
            </a:endParaRPr>
          </a:p>
        </p:txBody>
      </p:sp>
      <p:sp>
        <p:nvSpPr>
          <p:cNvPr id="1021" name="Shape 1021"/>
          <p:cNvSpPr txBox="1"/>
          <p:nvPr/>
        </p:nvSpPr>
        <p:spPr>
          <a:xfrm>
            <a:off x="2897186" y="33909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10%</a:t>
            </a:r>
            <a:endParaRPr b="0" i="0" sz="1400" u="none" cap="none" strike="noStrike">
              <a:solidFill>
                <a:srgbClr val="000000"/>
              </a:solidFill>
              <a:latin typeface="Arial"/>
              <a:ea typeface="Arial"/>
              <a:cs typeface="Arial"/>
              <a:sym typeface="Arial"/>
            </a:endParaRPr>
          </a:p>
        </p:txBody>
      </p:sp>
      <p:sp>
        <p:nvSpPr>
          <p:cNvPr id="1022" name="Shape 1022"/>
          <p:cNvSpPr txBox="1"/>
          <p:nvPr/>
        </p:nvSpPr>
        <p:spPr>
          <a:xfrm>
            <a:off x="184150" y="4179887"/>
            <a:ext cx="1541461"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Vitamin A     0%</a:t>
            </a:r>
            <a:endParaRPr b="0" i="0" sz="1400" u="none" cap="none" strike="noStrike">
              <a:solidFill>
                <a:srgbClr val="000000"/>
              </a:solidFill>
              <a:latin typeface="Arial"/>
              <a:ea typeface="Arial"/>
              <a:cs typeface="Arial"/>
              <a:sym typeface="Arial"/>
            </a:endParaRPr>
          </a:p>
        </p:txBody>
      </p:sp>
      <p:cxnSp>
        <p:nvCxnSpPr>
          <p:cNvPr id="1023" name="Shape 1023"/>
          <p:cNvCxnSpPr/>
          <p:nvPr/>
        </p:nvCxnSpPr>
        <p:spPr>
          <a:xfrm>
            <a:off x="274637" y="442436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024" name="Shape 1024"/>
          <p:cNvSpPr txBox="1"/>
          <p:nvPr/>
        </p:nvSpPr>
        <p:spPr>
          <a:xfrm>
            <a:off x="2062161" y="4179887"/>
            <a:ext cx="157956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Vitamin C     0%</a:t>
            </a:r>
            <a:endParaRPr b="0" i="0" sz="1400" u="none" cap="none" strike="noStrike">
              <a:solidFill>
                <a:srgbClr val="000000"/>
              </a:solidFill>
              <a:latin typeface="Arial"/>
              <a:ea typeface="Arial"/>
              <a:cs typeface="Arial"/>
              <a:sym typeface="Arial"/>
            </a:endParaRPr>
          </a:p>
        </p:txBody>
      </p:sp>
      <p:sp>
        <p:nvSpPr>
          <p:cNvPr id="1025" name="Shape 1025"/>
          <p:cNvSpPr txBox="1"/>
          <p:nvPr/>
        </p:nvSpPr>
        <p:spPr>
          <a:xfrm>
            <a:off x="1735136" y="4133850"/>
            <a:ext cx="323850" cy="368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026" name="Shape 1026"/>
          <p:cNvSpPr txBox="1"/>
          <p:nvPr/>
        </p:nvSpPr>
        <p:spPr>
          <a:xfrm>
            <a:off x="179386" y="4406900"/>
            <a:ext cx="1546225"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Calcium        0%</a:t>
            </a:r>
            <a:endParaRPr b="0" i="0" sz="1400" u="none" cap="none" strike="noStrike">
              <a:solidFill>
                <a:srgbClr val="000000"/>
              </a:solidFill>
              <a:latin typeface="Arial"/>
              <a:ea typeface="Arial"/>
              <a:cs typeface="Arial"/>
              <a:sym typeface="Arial"/>
            </a:endParaRPr>
          </a:p>
        </p:txBody>
      </p:sp>
      <p:cxnSp>
        <p:nvCxnSpPr>
          <p:cNvPr id="1027" name="Shape 1027"/>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028" name="Shape 1028"/>
          <p:cNvSpPr txBox="1"/>
          <p:nvPr/>
        </p:nvSpPr>
        <p:spPr>
          <a:xfrm>
            <a:off x="2062161" y="4406900"/>
            <a:ext cx="1574800"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Iron               2%</a:t>
            </a:r>
            <a:endParaRPr b="0" i="0" sz="1400" u="none" cap="none" strike="noStrike">
              <a:solidFill>
                <a:srgbClr val="000000"/>
              </a:solidFill>
              <a:latin typeface="Arial"/>
              <a:ea typeface="Arial"/>
              <a:cs typeface="Arial"/>
              <a:sym typeface="Arial"/>
            </a:endParaRPr>
          </a:p>
        </p:txBody>
      </p:sp>
      <p:sp>
        <p:nvSpPr>
          <p:cNvPr id="1029" name="Shape 1029"/>
          <p:cNvSpPr txBox="1"/>
          <p:nvPr/>
        </p:nvSpPr>
        <p:spPr>
          <a:xfrm>
            <a:off x="1735136" y="4360862"/>
            <a:ext cx="323850" cy="368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cxnSp>
        <p:nvCxnSpPr>
          <p:cNvPr id="1030" name="Shape 1030"/>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031" name="Shape 1031"/>
          <p:cNvSpPr txBox="1"/>
          <p:nvPr/>
        </p:nvSpPr>
        <p:spPr>
          <a:xfrm>
            <a:off x="195261" y="5376862"/>
            <a:ext cx="3429000" cy="46037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1" i="0" lang="en-US" sz="800" u="none" cap="none" strike="noStrike">
                <a:solidFill>
                  <a:schemeClr val="dk1"/>
                </a:solidFill>
                <a:latin typeface="Arial"/>
                <a:ea typeface="Arial"/>
                <a:cs typeface="Arial"/>
                <a:sym typeface="Arial"/>
              </a:rPr>
              <a:t>* Percent Daily Values are based on a 2,000 calorie diet.  Your daily values may be higher or lower depending on your caloric needs.</a:t>
            </a:r>
            <a:endParaRPr b="0" i="0" sz="1400" u="none" cap="none" strike="noStrike">
              <a:solidFill>
                <a:srgbClr val="000000"/>
              </a:solidFill>
              <a:latin typeface="Arial"/>
              <a:ea typeface="Arial"/>
              <a:cs typeface="Arial"/>
              <a:sym typeface="Arial"/>
            </a:endParaRPr>
          </a:p>
        </p:txBody>
      </p:sp>
      <p:sp>
        <p:nvSpPr>
          <p:cNvPr id="1032" name="Shape 1032"/>
          <p:cNvSpPr txBox="1"/>
          <p:nvPr/>
        </p:nvSpPr>
        <p:spPr>
          <a:xfrm>
            <a:off x="1371600" y="5686425"/>
            <a:ext cx="22193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Calories:            2,000                 2,500</a:t>
            </a:r>
            <a:endParaRPr b="0" i="0" sz="1400" u="none" cap="none" strike="noStrike">
              <a:solidFill>
                <a:srgbClr val="000000"/>
              </a:solidFill>
              <a:latin typeface="Arial"/>
              <a:ea typeface="Arial"/>
              <a:cs typeface="Arial"/>
              <a:sym typeface="Arial"/>
            </a:endParaRPr>
          </a:p>
        </p:txBody>
      </p:sp>
      <p:cxnSp>
        <p:nvCxnSpPr>
          <p:cNvPr id="1033" name="Shape 1033"/>
          <p:cNvCxnSpPr/>
          <p:nvPr/>
        </p:nvCxnSpPr>
        <p:spPr>
          <a:xfrm>
            <a:off x="265112" y="587851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034" name="Shape 1034"/>
          <p:cNvSpPr txBox="1"/>
          <p:nvPr/>
        </p:nvSpPr>
        <p:spPr>
          <a:xfrm>
            <a:off x="173036" y="5878512"/>
            <a:ext cx="3451225" cy="2143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Total Fat                              Less Than            65g                    80g</a:t>
            </a:r>
            <a:endParaRPr b="0" i="0" sz="1400" u="none" cap="none" strike="noStrike">
              <a:solidFill>
                <a:srgbClr val="000000"/>
              </a:solidFill>
              <a:latin typeface="Arial"/>
              <a:ea typeface="Arial"/>
              <a:cs typeface="Arial"/>
              <a:sym typeface="Arial"/>
            </a:endParaRPr>
          </a:p>
        </p:txBody>
      </p:sp>
      <p:sp>
        <p:nvSpPr>
          <p:cNvPr id="1035" name="Shape 1035"/>
          <p:cNvSpPr txBox="1"/>
          <p:nvPr/>
        </p:nvSpPr>
        <p:spPr>
          <a:xfrm>
            <a:off x="158750" y="5984875"/>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Sat Fat                            Less Than            20g                    25g</a:t>
            </a:r>
            <a:endParaRPr b="0" i="0" sz="1400" u="none" cap="none" strike="noStrike">
              <a:solidFill>
                <a:srgbClr val="000000"/>
              </a:solidFill>
              <a:latin typeface="Arial"/>
              <a:ea typeface="Arial"/>
              <a:cs typeface="Arial"/>
              <a:sym typeface="Arial"/>
            </a:endParaRPr>
          </a:p>
        </p:txBody>
      </p:sp>
      <p:sp>
        <p:nvSpPr>
          <p:cNvPr id="1036" name="Shape 1036"/>
          <p:cNvSpPr txBox="1"/>
          <p:nvPr/>
        </p:nvSpPr>
        <p:spPr>
          <a:xfrm>
            <a:off x="173036" y="6092825"/>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Cholesterol                          Less Than            300mg               300mg</a:t>
            </a:r>
            <a:endParaRPr b="0" i="0" sz="1400" u="none" cap="none" strike="noStrike">
              <a:solidFill>
                <a:srgbClr val="000000"/>
              </a:solidFill>
              <a:latin typeface="Arial"/>
              <a:ea typeface="Arial"/>
              <a:cs typeface="Arial"/>
              <a:sym typeface="Arial"/>
            </a:endParaRPr>
          </a:p>
        </p:txBody>
      </p:sp>
      <p:sp>
        <p:nvSpPr>
          <p:cNvPr id="1037" name="Shape 1037"/>
          <p:cNvSpPr txBox="1"/>
          <p:nvPr/>
        </p:nvSpPr>
        <p:spPr>
          <a:xfrm>
            <a:off x="173036" y="6203950"/>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Sodium                                Less Than            2,400mg            2,400mg</a:t>
            </a:r>
            <a:endParaRPr b="0" i="0" sz="1400" u="none" cap="none" strike="noStrike">
              <a:solidFill>
                <a:srgbClr val="000000"/>
              </a:solidFill>
              <a:latin typeface="Arial"/>
              <a:ea typeface="Arial"/>
              <a:cs typeface="Arial"/>
              <a:sym typeface="Arial"/>
            </a:endParaRPr>
          </a:p>
        </p:txBody>
      </p:sp>
      <p:sp>
        <p:nvSpPr>
          <p:cNvPr id="1038" name="Shape 1038"/>
          <p:cNvSpPr txBox="1"/>
          <p:nvPr/>
        </p:nvSpPr>
        <p:spPr>
          <a:xfrm>
            <a:off x="173036" y="6308725"/>
            <a:ext cx="3451225" cy="2143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Total Carbohydrate                                          300g                  375g</a:t>
            </a:r>
            <a:endParaRPr b="0" i="0" sz="1400" u="none" cap="none" strike="noStrike">
              <a:solidFill>
                <a:srgbClr val="000000"/>
              </a:solidFill>
              <a:latin typeface="Arial"/>
              <a:ea typeface="Arial"/>
              <a:cs typeface="Arial"/>
              <a:sym typeface="Arial"/>
            </a:endParaRPr>
          </a:p>
        </p:txBody>
      </p:sp>
      <p:sp>
        <p:nvSpPr>
          <p:cNvPr id="1039" name="Shape 1039"/>
          <p:cNvSpPr txBox="1"/>
          <p:nvPr/>
        </p:nvSpPr>
        <p:spPr>
          <a:xfrm>
            <a:off x="158750" y="6415087"/>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Dietary Fiber                                                25g                    30g</a:t>
            </a:r>
            <a:endParaRPr b="0" i="0" sz="1400" u="none" cap="none" strike="noStrike">
              <a:solidFill>
                <a:srgbClr val="000000"/>
              </a:solidFill>
              <a:latin typeface="Arial"/>
              <a:ea typeface="Arial"/>
              <a:cs typeface="Arial"/>
              <a:sym typeface="Arial"/>
            </a:endParaRPr>
          </a:p>
        </p:txBody>
      </p:sp>
      <p:cxnSp>
        <p:nvCxnSpPr>
          <p:cNvPr id="1040" name="Shape 1040"/>
          <p:cNvCxnSpPr/>
          <p:nvPr/>
        </p:nvCxnSpPr>
        <p:spPr>
          <a:xfrm>
            <a:off x="269875" y="6630986"/>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041" name="Shape 1041"/>
          <p:cNvSpPr txBox="1"/>
          <p:nvPr/>
        </p:nvSpPr>
        <p:spPr>
          <a:xfrm>
            <a:off x="3886200" y="139700"/>
            <a:ext cx="5029199" cy="40004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500"/>
              <a:buFont typeface="Arial"/>
              <a:buNone/>
            </a:pPr>
            <a:r>
              <a:rPr b="1" i="0" lang="en-US" sz="2000" u="none" cap="none" strike="noStrike">
                <a:solidFill>
                  <a:schemeClr val="dk1"/>
                </a:solidFill>
                <a:latin typeface="Arial"/>
                <a:ea typeface="Arial"/>
                <a:cs typeface="Arial"/>
                <a:sym typeface="Arial"/>
              </a:rPr>
              <a:t>Sun Chips Original (1 oz)</a:t>
            </a:r>
            <a:endParaRPr b="0" i="0" sz="1400" u="none" cap="none" strike="noStrike">
              <a:solidFill>
                <a:srgbClr val="000000"/>
              </a:solidFill>
              <a:latin typeface="Arial"/>
              <a:ea typeface="Arial"/>
              <a:cs typeface="Arial"/>
              <a:sym typeface="Arial"/>
            </a:endParaRPr>
          </a:p>
        </p:txBody>
      </p:sp>
      <p:sp>
        <p:nvSpPr>
          <p:cNvPr id="1042" name="Shape 1042"/>
          <p:cNvSpPr txBox="1"/>
          <p:nvPr/>
        </p:nvSpPr>
        <p:spPr>
          <a:xfrm>
            <a:off x="3886200" y="4794250"/>
            <a:ext cx="5029199" cy="1384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50"/>
              <a:buFont typeface="Arial Black"/>
              <a:buNone/>
            </a:pPr>
            <a:r>
              <a:rPr b="1" i="0" lang="en-US" sz="1400" u="none" cap="none" strike="noStrike">
                <a:solidFill>
                  <a:schemeClr val="dk1"/>
                </a:solidFill>
                <a:latin typeface="Arial Black"/>
                <a:ea typeface="Arial Black"/>
                <a:cs typeface="Arial Black"/>
                <a:sym typeface="Arial Black"/>
              </a:rPr>
              <a:t>INGREDIENTS</a:t>
            </a:r>
            <a:r>
              <a:rPr b="1" i="0" lang="en-US" sz="1400" u="none" cap="none" strike="noStrike">
                <a:solidFill>
                  <a:schemeClr val="dk1"/>
                </a:solidFill>
                <a:latin typeface="Arial"/>
                <a:ea typeface="Arial"/>
                <a:cs typeface="Arial"/>
                <a:sym typeface="Arial"/>
              </a:rPr>
              <a:t>:  </a:t>
            </a:r>
            <a:r>
              <a:rPr b="0" i="0" lang="en-US" sz="1400" u="none" cap="none" strike="noStrike">
                <a:solidFill>
                  <a:schemeClr val="dk1"/>
                </a:solidFill>
                <a:latin typeface="Arial"/>
                <a:ea typeface="Arial"/>
                <a:cs typeface="Arial"/>
                <a:sym typeface="Arial"/>
              </a:rPr>
              <a:t>WHOLE CORN, SUNFLOWER AND/OR CANOLA OIL, WHOLE WHEAT, WHOLE OAT FLOUR, RICE FLOUR, SUGAR, CORN BRAN, SALT, NATURAL FLAVOR, AND MALTODEXTRIN (MADE FROM CORN).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Calibri"/>
              <a:buNone/>
            </a:pPr>
            <a:r>
              <a:t/>
            </a:r>
            <a:endParaRPr b="1"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50"/>
              <a:buFont typeface="Arial"/>
              <a:buNone/>
            </a:pPr>
            <a:r>
              <a:rPr b="1" i="0" lang="en-US" sz="1400" u="none" cap="none" strike="noStrike">
                <a:solidFill>
                  <a:schemeClr val="dk1"/>
                </a:solidFill>
                <a:latin typeface="Arial"/>
                <a:ea typeface="Arial"/>
                <a:cs typeface="Arial"/>
                <a:sym typeface="Arial"/>
              </a:rPr>
              <a:t>CONTAINS A WHEAT INGREDIENT</a:t>
            </a:r>
            <a:endParaRPr b="0" i="0" sz="1400" u="none" cap="none" strike="noStrike">
              <a:solidFill>
                <a:srgbClr val="000000"/>
              </a:solidFill>
              <a:latin typeface="Arial"/>
              <a:ea typeface="Arial"/>
              <a:cs typeface="Arial"/>
              <a:sym typeface="Arial"/>
            </a:endParaRPr>
          </a:p>
        </p:txBody>
      </p:sp>
      <p:cxnSp>
        <p:nvCxnSpPr>
          <p:cNvPr id="1043" name="Shape 1043"/>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044" name="Shape 1044"/>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045" name="Shape 1045"/>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046" name="Shape 1046"/>
          <p:cNvSpPr txBox="1"/>
          <p:nvPr/>
        </p:nvSpPr>
        <p:spPr>
          <a:xfrm>
            <a:off x="188911" y="4656137"/>
            <a:ext cx="1682749"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Vitamin E     6%</a:t>
            </a:r>
            <a:endParaRPr b="0" i="0" sz="1400" u="none" cap="none" strike="noStrike">
              <a:solidFill>
                <a:srgbClr val="000000"/>
              </a:solidFill>
              <a:latin typeface="Arial"/>
              <a:ea typeface="Arial"/>
              <a:cs typeface="Arial"/>
              <a:sym typeface="Arial"/>
            </a:endParaRPr>
          </a:p>
        </p:txBody>
      </p:sp>
      <p:cxnSp>
        <p:nvCxnSpPr>
          <p:cNvPr id="1047" name="Shape 1047"/>
          <p:cNvCxnSpPr/>
          <p:nvPr/>
        </p:nvCxnSpPr>
        <p:spPr>
          <a:xfrm>
            <a:off x="269875" y="490061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048" name="Shape 1048"/>
          <p:cNvSpPr txBox="1"/>
          <p:nvPr/>
        </p:nvSpPr>
        <p:spPr>
          <a:xfrm>
            <a:off x="2062161" y="4656137"/>
            <a:ext cx="1584325"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Thiamin        2%</a:t>
            </a:r>
            <a:endParaRPr b="0" i="0" sz="1400" u="none" cap="none" strike="noStrike">
              <a:solidFill>
                <a:srgbClr val="000000"/>
              </a:solidFill>
              <a:latin typeface="Arial"/>
              <a:ea typeface="Arial"/>
              <a:cs typeface="Arial"/>
              <a:sym typeface="Arial"/>
            </a:endParaRPr>
          </a:p>
        </p:txBody>
      </p:sp>
      <p:sp>
        <p:nvSpPr>
          <p:cNvPr id="1049" name="Shape 1049"/>
          <p:cNvSpPr txBox="1"/>
          <p:nvPr/>
        </p:nvSpPr>
        <p:spPr>
          <a:xfrm>
            <a:off x="179386" y="4900612"/>
            <a:ext cx="1692275"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Niacin           2%</a:t>
            </a:r>
            <a:endParaRPr b="0" i="0" sz="1400" u="none" cap="none" strike="noStrike">
              <a:solidFill>
                <a:srgbClr val="000000"/>
              </a:solidFill>
              <a:latin typeface="Arial"/>
              <a:ea typeface="Arial"/>
              <a:cs typeface="Arial"/>
              <a:sym typeface="Arial"/>
            </a:endParaRPr>
          </a:p>
        </p:txBody>
      </p:sp>
      <p:cxnSp>
        <p:nvCxnSpPr>
          <p:cNvPr id="1050" name="Shape 1050"/>
          <p:cNvCxnSpPr/>
          <p:nvPr/>
        </p:nvCxnSpPr>
        <p:spPr>
          <a:xfrm>
            <a:off x="269875" y="5145087"/>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051" name="Shape 1051"/>
          <p:cNvSpPr txBox="1"/>
          <p:nvPr/>
        </p:nvSpPr>
        <p:spPr>
          <a:xfrm>
            <a:off x="2062161" y="4900612"/>
            <a:ext cx="1574800"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Vitamin B</a:t>
            </a:r>
            <a:r>
              <a:rPr b="1" baseline="-25000" i="0" lang="en-US" sz="1200" u="none" cap="none" strike="noStrike">
                <a:solidFill>
                  <a:schemeClr val="dk1"/>
                </a:solidFill>
                <a:latin typeface="Arial Black"/>
                <a:ea typeface="Arial Black"/>
                <a:cs typeface="Arial Black"/>
                <a:sym typeface="Arial Black"/>
              </a:rPr>
              <a:t>6 </a:t>
            </a:r>
            <a:r>
              <a:rPr b="1" i="0" lang="en-US" sz="1200" u="none" cap="none" strike="noStrike">
                <a:solidFill>
                  <a:schemeClr val="dk1"/>
                </a:solidFill>
                <a:latin typeface="Arial Black"/>
                <a:ea typeface="Arial Black"/>
                <a:cs typeface="Arial Black"/>
                <a:sym typeface="Arial Black"/>
              </a:rPr>
              <a:t>  2%</a:t>
            </a:r>
            <a:endParaRPr b="0" i="0" sz="1400" u="none" cap="none" strike="noStrike">
              <a:solidFill>
                <a:srgbClr val="000000"/>
              </a:solidFill>
              <a:latin typeface="Arial"/>
              <a:ea typeface="Arial"/>
              <a:cs typeface="Arial"/>
              <a:sym typeface="Arial"/>
            </a:endParaRPr>
          </a:p>
        </p:txBody>
      </p:sp>
      <p:sp>
        <p:nvSpPr>
          <p:cNvPr id="1052" name="Shape 1052"/>
          <p:cNvSpPr txBox="1"/>
          <p:nvPr/>
        </p:nvSpPr>
        <p:spPr>
          <a:xfrm>
            <a:off x="1735136" y="4610100"/>
            <a:ext cx="323850" cy="36988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053" name="Shape 1053"/>
          <p:cNvSpPr txBox="1"/>
          <p:nvPr/>
        </p:nvSpPr>
        <p:spPr>
          <a:xfrm>
            <a:off x="1735136" y="4854575"/>
            <a:ext cx="323850" cy="368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054" name="Shape 1054"/>
          <p:cNvSpPr txBox="1"/>
          <p:nvPr/>
        </p:nvSpPr>
        <p:spPr>
          <a:xfrm>
            <a:off x="184150" y="5145087"/>
            <a:ext cx="1687511"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Phosphorus  4%</a:t>
            </a:r>
            <a:endParaRPr b="0" i="0" sz="1400" u="none" cap="none" strike="noStrike">
              <a:solidFill>
                <a:srgbClr val="000000"/>
              </a:solidFill>
              <a:latin typeface="Arial"/>
              <a:ea typeface="Arial"/>
              <a:cs typeface="Arial"/>
              <a:sym typeface="Arial"/>
            </a:endParaRPr>
          </a:p>
        </p:txBody>
      </p:sp>
      <p:cxnSp>
        <p:nvCxnSpPr>
          <p:cNvPr id="1055" name="Shape 1055"/>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056" name="Shape 1056"/>
          <p:cNvSpPr txBox="1"/>
          <p:nvPr/>
        </p:nvSpPr>
        <p:spPr>
          <a:xfrm>
            <a:off x="2062161" y="5145087"/>
            <a:ext cx="157956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Magnesium   4%</a:t>
            </a:r>
            <a:endParaRPr b="0" i="0" sz="1400" u="none" cap="none" strike="noStrike">
              <a:solidFill>
                <a:srgbClr val="000000"/>
              </a:solidFill>
              <a:latin typeface="Arial"/>
              <a:ea typeface="Arial"/>
              <a:cs typeface="Arial"/>
              <a:sym typeface="Arial"/>
            </a:endParaRPr>
          </a:p>
        </p:txBody>
      </p:sp>
      <p:sp>
        <p:nvSpPr>
          <p:cNvPr id="1057" name="Shape 1057"/>
          <p:cNvSpPr txBox="1"/>
          <p:nvPr/>
        </p:nvSpPr>
        <p:spPr>
          <a:xfrm>
            <a:off x="1735136" y="5073650"/>
            <a:ext cx="323850" cy="368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pic>
        <p:nvPicPr>
          <p:cNvPr descr="photo_4678_1" id="1058" name="Shape 1058"/>
          <p:cNvPicPr preferRelativeResize="0"/>
          <p:nvPr/>
        </p:nvPicPr>
        <p:blipFill rotWithShape="1">
          <a:blip r:embed="rId3">
            <a:alphaModFix/>
          </a:blip>
          <a:srcRect b="0" l="0" r="0" t="0"/>
          <a:stretch/>
        </p:blipFill>
        <p:spPr>
          <a:xfrm>
            <a:off x="4972050" y="736600"/>
            <a:ext cx="2857499" cy="398621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2" name="Shape 1062"/>
        <p:cNvGrpSpPr/>
        <p:nvPr/>
      </p:nvGrpSpPr>
      <p:grpSpPr>
        <a:xfrm>
          <a:off x="0" y="0"/>
          <a:ext cx="0" cy="0"/>
          <a:chOff x="0" y="0"/>
          <a:chExt cx="0" cy="0"/>
        </a:xfrm>
      </p:grpSpPr>
      <p:sp>
        <p:nvSpPr>
          <p:cNvPr id="1063" name="Shape 1063"/>
          <p:cNvSpPr txBox="1"/>
          <p:nvPr/>
        </p:nvSpPr>
        <p:spPr>
          <a:xfrm>
            <a:off x="163511" y="96836"/>
            <a:ext cx="3460749" cy="6684961"/>
          </a:xfrm>
          <a:prstGeom prst="rect">
            <a:avLst/>
          </a:prstGeom>
          <a:noFill/>
          <a:ln cap="flat" cmpd="sng" w="3810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64" name="Shape 1064"/>
          <p:cNvSpPr txBox="1"/>
          <p:nvPr/>
        </p:nvSpPr>
        <p:spPr>
          <a:xfrm>
            <a:off x="184150" y="104775"/>
            <a:ext cx="3397250" cy="5619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750"/>
              <a:buFont typeface="Arial Black"/>
              <a:buNone/>
            </a:pPr>
            <a:r>
              <a:rPr b="0" i="0" lang="en-US" sz="3000" u="none" cap="none" strike="noStrike">
                <a:solidFill>
                  <a:schemeClr val="dk1"/>
                </a:solidFill>
                <a:latin typeface="Arial Black"/>
                <a:ea typeface="Arial Black"/>
                <a:cs typeface="Arial Black"/>
                <a:sym typeface="Arial Black"/>
              </a:rPr>
              <a:t>Nutrition Facts</a:t>
            </a:r>
            <a:endParaRPr b="0" i="0" sz="1400" u="none" cap="none" strike="noStrike">
              <a:solidFill>
                <a:srgbClr val="000000"/>
              </a:solidFill>
              <a:latin typeface="Arial"/>
              <a:ea typeface="Arial"/>
              <a:cs typeface="Arial"/>
              <a:sym typeface="Arial"/>
            </a:endParaRPr>
          </a:p>
        </p:txBody>
      </p:sp>
      <p:sp>
        <p:nvSpPr>
          <p:cNvPr id="1065" name="Shape 1065"/>
          <p:cNvSpPr txBox="1"/>
          <p:nvPr/>
        </p:nvSpPr>
        <p:spPr>
          <a:xfrm>
            <a:off x="163511" y="403225"/>
            <a:ext cx="3417887" cy="584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600"/>
              <a:buFont typeface="Calibri"/>
              <a:buNone/>
            </a:pPr>
            <a:r>
              <a:t/>
            </a: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25"/>
              <a:buFont typeface="Arial"/>
              <a:buNone/>
            </a:pPr>
            <a:r>
              <a:rPr b="0" i="0" lang="en-US" sz="1300" u="none" cap="none" strike="noStrike">
                <a:solidFill>
                  <a:schemeClr val="dk1"/>
                </a:solidFill>
                <a:latin typeface="Arial"/>
                <a:ea typeface="Arial"/>
                <a:cs typeface="Arial"/>
                <a:sym typeface="Arial"/>
              </a:rPr>
              <a:t>Serving Size 2 bars (42g)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25"/>
              <a:buFont typeface="Arial"/>
              <a:buNone/>
            </a:pPr>
            <a:r>
              <a:rPr b="0" i="0" lang="en-US" sz="1300" u="none" cap="none" strike="noStrike">
                <a:solidFill>
                  <a:schemeClr val="dk1"/>
                </a:solidFill>
                <a:latin typeface="Arial"/>
                <a:ea typeface="Arial"/>
                <a:cs typeface="Arial"/>
                <a:sym typeface="Arial"/>
              </a:rPr>
              <a:t>Servings Per Container 1  </a:t>
            </a:r>
            <a:endParaRPr b="0" i="0" sz="1400" u="none" cap="none" strike="noStrike">
              <a:solidFill>
                <a:srgbClr val="000000"/>
              </a:solidFill>
              <a:latin typeface="Arial"/>
              <a:ea typeface="Arial"/>
              <a:cs typeface="Arial"/>
              <a:sym typeface="Arial"/>
            </a:endParaRPr>
          </a:p>
        </p:txBody>
      </p:sp>
      <p:sp>
        <p:nvSpPr>
          <p:cNvPr id="1066" name="Shape 1066"/>
          <p:cNvSpPr txBox="1"/>
          <p:nvPr/>
        </p:nvSpPr>
        <p:spPr>
          <a:xfrm>
            <a:off x="163511" y="987425"/>
            <a:ext cx="200501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Amount Per Serving</a:t>
            </a:r>
            <a:endParaRPr b="0" i="0" sz="1400" u="none" cap="none" strike="noStrike">
              <a:solidFill>
                <a:srgbClr val="000000"/>
              </a:solidFill>
              <a:latin typeface="Arial"/>
              <a:ea typeface="Arial"/>
              <a:cs typeface="Arial"/>
              <a:sym typeface="Arial"/>
            </a:endParaRPr>
          </a:p>
        </p:txBody>
      </p:sp>
      <p:cxnSp>
        <p:nvCxnSpPr>
          <p:cNvPr id="1067" name="Shape 1067"/>
          <p:cNvCxnSpPr/>
          <p:nvPr/>
        </p:nvCxnSpPr>
        <p:spPr>
          <a:xfrm>
            <a:off x="258762" y="987425"/>
            <a:ext cx="3252787" cy="0"/>
          </a:xfrm>
          <a:prstGeom prst="straightConnector1">
            <a:avLst/>
          </a:prstGeom>
          <a:noFill/>
          <a:ln cap="flat" cmpd="sng" w="76200">
            <a:solidFill>
              <a:schemeClr val="dk1"/>
            </a:solidFill>
            <a:prstDash val="solid"/>
            <a:miter lim="8000"/>
            <a:headEnd len="sm" w="sm" type="none"/>
            <a:tailEnd len="sm" w="sm" type="none"/>
          </a:ln>
        </p:spPr>
      </p:cxnSp>
      <p:sp>
        <p:nvSpPr>
          <p:cNvPr id="1068" name="Shape 1068"/>
          <p:cNvSpPr txBox="1"/>
          <p:nvPr/>
        </p:nvSpPr>
        <p:spPr>
          <a:xfrm>
            <a:off x="173036" y="1762125"/>
            <a:ext cx="141446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Total Fat    </a:t>
            </a:r>
            <a:r>
              <a:rPr b="1" i="0" lang="en-US" sz="1200" u="none" cap="none" strike="noStrike">
                <a:solidFill>
                  <a:schemeClr val="dk1"/>
                </a:solidFill>
                <a:latin typeface="Arial"/>
                <a:ea typeface="Arial"/>
                <a:cs typeface="Arial"/>
                <a:sym typeface="Arial"/>
              </a:rPr>
              <a:t>6g</a:t>
            </a:r>
            <a:endParaRPr b="0" i="0" sz="1400" u="none" cap="none" strike="noStrike">
              <a:solidFill>
                <a:srgbClr val="000000"/>
              </a:solidFill>
              <a:latin typeface="Arial"/>
              <a:ea typeface="Arial"/>
              <a:cs typeface="Arial"/>
              <a:sym typeface="Arial"/>
            </a:endParaRPr>
          </a:p>
        </p:txBody>
      </p:sp>
      <p:cxnSp>
        <p:nvCxnSpPr>
          <p:cNvPr id="1069" name="Shape 1069"/>
          <p:cNvCxnSpPr/>
          <p:nvPr/>
        </p:nvCxnSpPr>
        <p:spPr>
          <a:xfrm>
            <a:off x="280987" y="1263650"/>
            <a:ext cx="3241674" cy="0"/>
          </a:xfrm>
          <a:prstGeom prst="straightConnector1">
            <a:avLst/>
          </a:prstGeom>
          <a:noFill/>
          <a:ln cap="flat" cmpd="sng" w="28575">
            <a:solidFill>
              <a:schemeClr val="dk1"/>
            </a:solidFill>
            <a:prstDash val="solid"/>
            <a:miter lim="8000"/>
            <a:headEnd len="sm" w="sm" type="none"/>
            <a:tailEnd len="sm" w="sm" type="none"/>
          </a:ln>
        </p:spPr>
      </p:cxnSp>
      <p:sp>
        <p:nvSpPr>
          <p:cNvPr id="1070" name="Shape 1070"/>
          <p:cNvSpPr txBox="1"/>
          <p:nvPr/>
        </p:nvSpPr>
        <p:spPr>
          <a:xfrm>
            <a:off x="2890836" y="1762125"/>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9%</a:t>
            </a:r>
            <a:endParaRPr b="0" i="0" sz="1400" u="none" cap="none" strike="noStrike">
              <a:solidFill>
                <a:srgbClr val="000000"/>
              </a:solidFill>
              <a:latin typeface="Arial"/>
              <a:ea typeface="Arial"/>
              <a:cs typeface="Arial"/>
              <a:sym typeface="Arial"/>
            </a:endParaRPr>
          </a:p>
        </p:txBody>
      </p:sp>
      <p:sp>
        <p:nvSpPr>
          <p:cNvPr id="1071" name="Shape 1071"/>
          <p:cNvSpPr txBox="1"/>
          <p:nvPr/>
        </p:nvSpPr>
        <p:spPr>
          <a:xfrm>
            <a:off x="173036" y="1257300"/>
            <a:ext cx="3417887" cy="46196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Calories   190       </a:t>
            </a:r>
            <a:r>
              <a:rPr b="1" i="0" lang="en-US" sz="1200" u="none" cap="none" strike="noStrike">
                <a:solidFill>
                  <a:schemeClr val="dk1"/>
                </a:solidFill>
                <a:latin typeface="Arial"/>
                <a:ea typeface="Arial"/>
                <a:cs typeface="Arial"/>
                <a:sym typeface="Arial"/>
              </a:rPr>
              <a:t>Calories from Fat       60</a:t>
            </a:r>
            <a:r>
              <a:rPr b="1" i="0" lang="en-US" sz="1200" u="none" cap="none" strike="noStrike">
                <a:solidFill>
                  <a:schemeClr val="dk1"/>
                </a:solidFill>
                <a:latin typeface="Arial Black"/>
                <a:ea typeface="Arial Black"/>
                <a:cs typeface="Arial Black"/>
                <a:sym typeface="Arial Black"/>
              </a:rPr>
              <a:t>    	</a:t>
            </a:r>
            <a:endParaRPr b="0" i="0" sz="1400" u="none" cap="none" strike="noStrike">
              <a:solidFill>
                <a:srgbClr val="000000"/>
              </a:solidFill>
              <a:latin typeface="Arial"/>
              <a:ea typeface="Arial"/>
              <a:cs typeface="Arial"/>
              <a:sym typeface="Arial"/>
            </a:endParaRPr>
          </a:p>
        </p:txBody>
      </p:sp>
      <p:cxnSp>
        <p:nvCxnSpPr>
          <p:cNvPr id="1072" name="Shape 1072"/>
          <p:cNvCxnSpPr/>
          <p:nvPr/>
        </p:nvCxnSpPr>
        <p:spPr>
          <a:xfrm>
            <a:off x="258762" y="1493837"/>
            <a:ext cx="3244849" cy="0"/>
          </a:xfrm>
          <a:prstGeom prst="straightConnector1">
            <a:avLst/>
          </a:prstGeom>
          <a:noFill/>
          <a:ln cap="flat" cmpd="sng" w="38100">
            <a:solidFill>
              <a:schemeClr val="dk1"/>
            </a:solidFill>
            <a:prstDash val="solid"/>
            <a:miter lim="8000"/>
            <a:headEnd len="sm" w="sm" type="none"/>
            <a:tailEnd len="sm" w="sm" type="none"/>
          </a:ln>
        </p:spPr>
      </p:cxnSp>
      <p:sp>
        <p:nvSpPr>
          <p:cNvPr id="1073" name="Shape 1073"/>
          <p:cNvSpPr txBox="1"/>
          <p:nvPr/>
        </p:nvSpPr>
        <p:spPr>
          <a:xfrm>
            <a:off x="1873250" y="1493837"/>
            <a:ext cx="1751012" cy="30797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50"/>
              <a:buFont typeface="Arial Black"/>
              <a:buNone/>
            </a:pPr>
            <a:r>
              <a:rPr b="1" i="0" lang="en-US" sz="1400" u="none" cap="none" strike="noStrike">
                <a:solidFill>
                  <a:schemeClr val="dk1"/>
                </a:solidFill>
                <a:latin typeface="Arial Black"/>
                <a:ea typeface="Arial Black"/>
                <a:cs typeface="Arial Black"/>
                <a:sym typeface="Arial Black"/>
              </a:rPr>
              <a:t>% Daily Value*</a:t>
            </a:r>
            <a:endParaRPr b="0" i="0" sz="1400" u="none" cap="none" strike="noStrike">
              <a:solidFill>
                <a:srgbClr val="000000"/>
              </a:solidFill>
              <a:latin typeface="Arial"/>
              <a:ea typeface="Arial"/>
              <a:cs typeface="Arial"/>
              <a:sym typeface="Arial"/>
            </a:endParaRPr>
          </a:p>
        </p:txBody>
      </p:sp>
      <p:cxnSp>
        <p:nvCxnSpPr>
          <p:cNvPr id="1074" name="Shape 1074"/>
          <p:cNvCxnSpPr/>
          <p:nvPr/>
        </p:nvCxnSpPr>
        <p:spPr>
          <a:xfrm>
            <a:off x="269875" y="1762125"/>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075" name="Shape 1075"/>
          <p:cNvCxnSpPr/>
          <p:nvPr/>
        </p:nvCxnSpPr>
        <p:spPr>
          <a:xfrm>
            <a:off x="263525" y="2024061"/>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076" name="Shape 1076"/>
          <p:cNvCxnSpPr/>
          <p:nvPr/>
        </p:nvCxnSpPr>
        <p:spPr>
          <a:xfrm>
            <a:off x="271462" y="2287586"/>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077" name="Shape 1077"/>
          <p:cNvCxnSpPr/>
          <p:nvPr/>
        </p:nvCxnSpPr>
        <p:spPr>
          <a:xfrm>
            <a:off x="271462" y="2570161"/>
            <a:ext cx="3241674" cy="0"/>
          </a:xfrm>
          <a:prstGeom prst="straightConnector1">
            <a:avLst/>
          </a:prstGeom>
          <a:noFill/>
          <a:ln cap="flat" cmpd="sng" w="28575">
            <a:solidFill>
              <a:schemeClr val="dk1"/>
            </a:solidFill>
            <a:prstDash val="solid"/>
            <a:miter lim="8000"/>
            <a:headEnd len="sm" w="sm" type="none"/>
            <a:tailEnd len="sm" w="sm" type="none"/>
          </a:ln>
        </p:spPr>
      </p:cxnSp>
      <p:sp>
        <p:nvSpPr>
          <p:cNvPr id="1078" name="Shape 1078"/>
          <p:cNvSpPr txBox="1"/>
          <p:nvPr/>
        </p:nvSpPr>
        <p:spPr>
          <a:xfrm>
            <a:off x="195261" y="2592386"/>
            <a:ext cx="1866900"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Cholesterol   </a:t>
            </a:r>
            <a:r>
              <a:rPr b="1" i="0" lang="en-US" sz="1200" u="none" cap="none" strike="noStrike">
                <a:solidFill>
                  <a:schemeClr val="dk1"/>
                </a:solidFill>
                <a:latin typeface="Arial"/>
                <a:ea typeface="Arial"/>
                <a:cs typeface="Arial"/>
                <a:sym typeface="Arial"/>
              </a:rPr>
              <a:t>0mg</a:t>
            </a:r>
            <a:endParaRPr b="0" i="0" sz="1400" u="none" cap="none" strike="noStrike">
              <a:solidFill>
                <a:srgbClr val="000000"/>
              </a:solidFill>
              <a:latin typeface="Arial"/>
              <a:ea typeface="Arial"/>
              <a:cs typeface="Arial"/>
              <a:sym typeface="Arial"/>
            </a:endParaRPr>
          </a:p>
        </p:txBody>
      </p:sp>
      <p:sp>
        <p:nvSpPr>
          <p:cNvPr id="1079" name="Shape 1079"/>
          <p:cNvSpPr txBox="1"/>
          <p:nvPr/>
        </p:nvSpPr>
        <p:spPr>
          <a:xfrm>
            <a:off x="2901950" y="2586036"/>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0%</a:t>
            </a:r>
            <a:endParaRPr b="0" i="0" sz="1400" u="none" cap="none" strike="noStrike">
              <a:solidFill>
                <a:srgbClr val="000000"/>
              </a:solidFill>
              <a:latin typeface="Arial"/>
              <a:ea typeface="Arial"/>
              <a:cs typeface="Arial"/>
              <a:sym typeface="Arial"/>
            </a:endParaRPr>
          </a:p>
        </p:txBody>
      </p:sp>
      <p:cxnSp>
        <p:nvCxnSpPr>
          <p:cNvPr id="1080" name="Shape 1080"/>
          <p:cNvCxnSpPr/>
          <p:nvPr/>
        </p:nvCxnSpPr>
        <p:spPr>
          <a:xfrm>
            <a:off x="269875" y="2841625"/>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081" name="Shape 1081"/>
          <p:cNvSpPr txBox="1"/>
          <p:nvPr/>
        </p:nvSpPr>
        <p:spPr>
          <a:xfrm>
            <a:off x="195261" y="2868611"/>
            <a:ext cx="1676399"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Sodium   </a:t>
            </a:r>
            <a:r>
              <a:rPr b="1" i="0" lang="en-US" sz="1200" u="none" cap="none" strike="noStrike">
                <a:solidFill>
                  <a:schemeClr val="dk1"/>
                </a:solidFill>
                <a:latin typeface="Arial"/>
                <a:ea typeface="Arial"/>
                <a:cs typeface="Arial"/>
                <a:sym typeface="Arial"/>
              </a:rPr>
              <a:t>160mg</a:t>
            </a:r>
            <a:endParaRPr b="0" i="0" sz="1400" u="none" cap="none" strike="noStrike">
              <a:solidFill>
                <a:srgbClr val="000000"/>
              </a:solidFill>
              <a:latin typeface="Arial"/>
              <a:ea typeface="Arial"/>
              <a:cs typeface="Arial"/>
              <a:sym typeface="Arial"/>
            </a:endParaRPr>
          </a:p>
        </p:txBody>
      </p:sp>
      <p:sp>
        <p:nvSpPr>
          <p:cNvPr id="1082" name="Shape 1082"/>
          <p:cNvSpPr txBox="1"/>
          <p:nvPr/>
        </p:nvSpPr>
        <p:spPr>
          <a:xfrm>
            <a:off x="2890836" y="2868611"/>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7%</a:t>
            </a:r>
            <a:endParaRPr b="0" i="0" sz="1400" u="none" cap="none" strike="noStrike">
              <a:solidFill>
                <a:srgbClr val="000000"/>
              </a:solidFill>
              <a:latin typeface="Arial"/>
              <a:ea typeface="Arial"/>
              <a:cs typeface="Arial"/>
              <a:sym typeface="Arial"/>
            </a:endParaRPr>
          </a:p>
        </p:txBody>
      </p:sp>
      <p:cxnSp>
        <p:nvCxnSpPr>
          <p:cNvPr id="1083" name="Shape 1083"/>
          <p:cNvCxnSpPr/>
          <p:nvPr/>
        </p:nvCxnSpPr>
        <p:spPr>
          <a:xfrm>
            <a:off x="263525" y="3119436"/>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084" name="Shape 1084"/>
          <p:cNvSpPr txBox="1"/>
          <p:nvPr/>
        </p:nvSpPr>
        <p:spPr>
          <a:xfrm>
            <a:off x="193675" y="3127375"/>
            <a:ext cx="2473325"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Total Carbohydrate   </a:t>
            </a:r>
            <a:r>
              <a:rPr b="1" i="0" lang="en-US" sz="1200" u="none" cap="none" strike="noStrike">
                <a:solidFill>
                  <a:schemeClr val="dk1"/>
                </a:solidFill>
                <a:latin typeface="Arial"/>
                <a:ea typeface="Arial"/>
                <a:cs typeface="Arial"/>
                <a:sym typeface="Arial"/>
              </a:rPr>
              <a:t>29g</a:t>
            </a:r>
            <a:endParaRPr b="0" i="0" sz="1400" u="none" cap="none" strike="noStrike">
              <a:solidFill>
                <a:srgbClr val="000000"/>
              </a:solidFill>
              <a:latin typeface="Arial"/>
              <a:ea typeface="Arial"/>
              <a:cs typeface="Arial"/>
              <a:sym typeface="Arial"/>
            </a:endParaRPr>
          </a:p>
        </p:txBody>
      </p:sp>
      <p:sp>
        <p:nvSpPr>
          <p:cNvPr id="1085" name="Shape 1085"/>
          <p:cNvSpPr txBox="1"/>
          <p:nvPr/>
        </p:nvSpPr>
        <p:spPr>
          <a:xfrm>
            <a:off x="2886075" y="3127375"/>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10%</a:t>
            </a:r>
            <a:endParaRPr b="0" i="0" sz="1400" u="none" cap="none" strike="noStrike">
              <a:solidFill>
                <a:srgbClr val="000000"/>
              </a:solidFill>
              <a:latin typeface="Arial"/>
              <a:ea typeface="Arial"/>
              <a:cs typeface="Arial"/>
              <a:sym typeface="Arial"/>
            </a:endParaRPr>
          </a:p>
        </p:txBody>
      </p:sp>
      <p:cxnSp>
        <p:nvCxnSpPr>
          <p:cNvPr id="1086" name="Shape 1086"/>
          <p:cNvCxnSpPr/>
          <p:nvPr/>
        </p:nvCxnSpPr>
        <p:spPr>
          <a:xfrm>
            <a:off x="269875" y="3389312"/>
            <a:ext cx="3241674" cy="0"/>
          </a:xfrm>
          <a:prstGeom prst="straightConnector1">
            <a:avLst/>
          </a:prstGeom>
          <a:noFill/>
          <a:ln cap="flat" cmpd="sng" w="28575">
            <a:solidFill>
              <a:schemeClr val="dk1"/>
            </a:solidFill>
            <a:prstDash val="solid"/>
            <a:miter lim="8000"/>
            <a:headEnd len="sm" w="sm" type="none"/>
            <a:tailEnd len="sm" w="sm" type="none"/>
          </a:ln>
        </p:spPr>
      </p:cxnSp>
      <p:sp>
        <p:nvSpPr>
          <p:cNvPr id="1087" name="Shape 1087"/>
          <p:cNvSpPr txBox="1"/>
          <p:nvPr/>
        </p:nvSpPr>
        <p:spPr>
          <a:xfrm>
            <a:off x="388937" y="3389312"/>
            <a:ext cx="1336675" cy="2778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Fiber   2g</a:t>
            </a:r>
            <a:endParaRPr b="0" i="0" sz="1400" u="none" cap="none" strike="noStrike">
              <a:solidFill>
                <a:srgbClr val="000000"/>
              </a:solidFill>
              <a:latin typeface="Arial"/>
              <a:ea typeface="Arial"/>
              <a:cs typeface="Arial"/>
              <a:sym typeface="Arial"/>
            </a:endParaRPr>
          </a:p>
        </p:txBody>
      </p:sp>
      <p:cxnSp>
        <p:nvCxnSpPr>
          <p:cNvPr id="1088" name="Shape 1088"/>
          <p:cNvCxnSpPr/>
          <p:nvPr/>
        </p:nvCxnSpPr>
        <p:spPr>
          <a:xfrm>
            <a:off x="263525" y="3651250"/>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089" name="Shape 1089"/>
          <p:cNvSpPr txBox="1"/>
          <p:nvPr/>
        </p:nvSpPr>
        <p:spPr>
          <a:xfrm>
            <a:off x="377825" y="3651250"/>
            <a:ext cx="1336675"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Sugars   12g</a:t>
            </a:r>
            <a:endParaRPr b="0" i="0" sz="1400" u="none" cap="none" strike="noStrike">
              <a:solidFill>
                <a:srgbClr val="000000"/>
              </a:solidFill>
              <a:latin typeface="Arial"/>
              <a:ea typeface="Arial"/>
              <a:cs typeface="Arial"/>
              <a:sym typeface="Arial"/>
            </a:endParaRPr>
          </a:p>
        </p:txBody>
      </p:sp>
      <p:cxnSp>
        <p:nvCxnSpPr>
          <p:cNvPr id="1090" name="Shape 1090"/>
          <p:cNvCxnSpPr/>
          <p:nvPr/>
        </p:nvCxnSpPr>
        <p:spPr>
          <a:xfrm>
            <a:off x="265112" y="3927475"/>
            <a:ext cx="3241674" cy="0"/>
          </a:xfrm>
          <a:prstGeom prst="straightConnector1">
            <a:avLst/>
          </a:prstGeom>
          <a:noFill/>
          <a:ln cap="flat" cmpd="sng" w="28575">
            <a:solidFill>
              <a:schemeClr val="dk1"/>
            </a:solidFill>
            <a:prstDash val="solid"/>
            <a:miter lim="8000"/>
            <a:headEnd len="sm" w="sm" type="none"/>
            <a:tailEnd len="sm" w="sm" type="none"/>
          </a:ln>
        </p:spPr>
      </p:cxnSp>
      <p:sp>
        <p:nvSpPr>
          <p:cNvPr id="1091" name="Shape 1091"/>
          <p:cNvSpPr txBox="1"/>
          <p:nvPr/>
        </p:nvSpPr>
        <p:spPr>
          <a:xfrm>
            <a:off x="377825" y="2011361"/>
            <a:ext cx="1681161"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Saturated Fat    .5g</a:t>
            </a:r>
            <a:endParaRPr b="0" i="0" sz="1400" u="none" cap="none" strike="noStrike">
              <a:solidFill>
                <a:srgbClr val="000000"/>
              </a:solidFill>
              <a:latin typeface="Arial"/>
              <a:ea typeface="Arial"/>
              <a:cs typeface="Arial"/>
              <a:sym typeface="Arial"/>
            </a:endParaRPr>
          </a:p>
        </p:txBody>
      </p:sp>
      <p:sp>
        <p:nvSpPr>
          <p:cNvPr id="1092" name="Shape 1092"/>
          <p:cNvSpPr txBox="1"/>
          <p:nvPr/>
        </p:nvSpPr>
        <p:spPr>
          <a:xfrm>
            <a:off x="366712" y="2284411"/>
            <a:ext cx="1539874" cy="2778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Trans Fat   0g</a:t>
            </a:r>
            <a:endParaRPr b="0" i="0" sz="1400" u="none" cap="none" strike="noStrike">
              <a:solidFill>
                <a:srgbClr val="000000"/>
              </a:solidFill>
              <a:latin typeface="Arial"/>
              <a:ea typeface="Arial"/>
              <a:cs typeface="Arial"/>
              <a:sym typeface="Arial"/>
            </a:endParaRPr>
          </a:p>
        </p:txBody>
      </p:sp>
      <p:sp>
        <p:nvSpPr>
          <p:cNvPr id="1093" name="Shape 1093"/>
          <p:cNvSpPr txBox="1"/>
          <p:nvPr/>
        </p:nvSpPr>
        <p:spPr>
          <a:xfrm>
            <a:off x="192086" y="3932237"/>
            <a:ext cx="1976437"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Protein    </a:t>
            </a:r>
            <a:r>
              <a:rPr b="1" i="0" lang="en-US" sz="1200" u="none" cap="none" strike="noStrike">
                <a:solidFill>
                  <a:schemeClr val="dk1"/>
                </a:solidFill>
                <a:latin typeface="Arial"/>
                <a:ea typeface="Arial"/>
                <a:cs typeface="Arial"/>
                <a:sym typeface="Arial"/>
              </a:rPr>
              <a:t>4g</a:t>
            </a:r>
            <a:endParaRPr b="0" i="0" sz="1400" u="none" cap="none" strike="noStrike">
              <a:solidFill>
                <a:srgbClr val="000000"/>
              </a:solidFill>
              <a:latin typeface="Arial"/>
              <a:ea typeface="Arial"/>
              <a:cs typeface="Arial"/>
              <a:sym typeface="Arial"/>
            </a:endParaRPr>
          </a:p>
        </p:txBody>
      </p:sp>
      <p:cxnSp>
        <p:nvCxnSpPr>
          <p:cNvPr id="1094" name="Shape 1094"/>
          <p:cNvCxnSpPr/>
          <p:nvPr/>
        </p:nvCxnSpPr>
        <p:spPr>
          <a:xfrm>
            <a:off x="265112" y="4192587"/>
            <a:ext cx="3241674" cy="0"/>
          </a:xfrm>
          <a:prstGeom prst="straightConnector1">
            <a:avLst/>
          </a:prstGeom>
          <a:noFill/>
          <a:ln cap="flat" cmpd="sng" w="57150">
            <a:solidFill>
              <a:schemeClr val="dk1"/>
            </a:solidFill>
            <a:prstDash val="solid"/>
            <a:miter lim="8000"/>
            <a:headEnd len="sm" w="sm" type="none"/>
            <a:tailEnd len="sm" w="sm" type="none"/>
          </a:ln>
        </p:spPr>
      </p:cxnSp>
      <p:sp>
        <p:nvSpPr>
          <p:cNvPr id="1095" name="Shape 1095"/>
          <p:cNvSpPr txBox="1"/>
          <p:nvPr/>
        </p:nvSpPr>
        <p:spPr>
          <a:xfrm>
            <a:off x="2890836" y="20193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3%</a:t>
            </a:r>
            <a:endParaRPr b="0" i="0" sz="1400" u="none" cap="none" strike="noStrike">
              <a:solidFill>
                <a:srgbClr val="000000"/>
              </a:solidFill>
              <a:latin typeface="Arial"/>
              <a:ea typeface="Arial"/>
              <a:cs typeface="Arial"/>
              <a:sym typeface="Arial"/>
            </a:endParaRPr>
          </a:p>
        </p:txBody>
      </p:sp>
      <p:sp>
        <p:nvSpPr>
          <p:cNvPr id="1096" name="Shape 1096"/>
          <p:cNvSpPr txBox="1"/>
          <p:nvPr/>
        </p:nvSpPr>
        <p:spPr>
          <a:xfrm>
            <a:off x="2890836" y="22860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0%</a:t>
            </a:r>
            <a:endParaRPr b="0" i="0" sz="1400" u="none" cap="none" strike="noStrike">
              <a:solidFill>
                <a:srgbClr val="000000"/>
              </a:solidFill>
              <a:latin typeface="Arial"/>
              <a:ea typeface="Arial"/>
              <a:cs typeface="Arial"/>
              <a:sym typeface="Arial"/>
            </a:endParaRPr>
          </a:p>
        </p:txBody>
      </p:sp>
      <p:sp>
        <p:nvSpPr>
          <p:cNvPr id="1097" name="Shape 1097"/>
          <p:cNvSpPr txBox="1"/>
          <p:nvPr/>
        </p:nvSpPr>
        <p:spPr>
          <a:xfrm>
            <a:off x="2897186" y="33909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8%</a:t>
            </a:r>
            <a:endParaRPr b="0" i="0" sz="1400" u="none" cap="none" strike="noStrike">
              <a:solidFill>
                <a:srgbClr val="000000"/>
              </a:solidFill>
              <a:latin typeface="Arial"/>
              <a:ea typeface="Arial"/>
              <a:cs typeface="Arial"/>
              <a:sym typeface="Arial"/>
            </a:endParaRPr>
          </a:p>
        </p:txBody>
      </p:sp>
      <p:sp>
        <p:nvSpPr>
          <p:cNvPr id="1098" name="Shape 1098"/>
          <p:cNvSpPr txBox="1"/>
          <p:nvPr/>
        </p:nvSpPr>
        <p:spPr>
          <a:xfrm>
            <a:off x="184150" y="4179887"/>
            <a:ext cx="1541461"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Vitamin A     0%</a:t>
            </a:r>
            <a:endParaRPr b="0" i="0" sz="1400" u="none" cap="none" strike="noStrike">
              <a:solidFill>
                <a:srgbClr val="000000"/>
              </a:solidFill>
              <a:latin typeface="Arial"/>
              <a:ea typeface="Arial"/>
              <a:cs typeface="Arial"/>
              <a:sym typeface="Arial"/>
            </a:endParaRPr>
          </a:p>
        </p:txBody>
      </p:sp>
      <p:cxnSp>
        <p:nvCxnSpPr>
          <p:cNvPr id="1099" name="Shape 1099"/>
          <p:cNvCxnSpPr/>
          <p:nvPr/>
        </p:nvCxnSpPr>
        <p:spPr>
          <a:xfrm>
            <a:off x="274637" y="442436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100" name="Shape 1100"/>
          <p:cNvSpPr txBox="1"/>
          <p:nvPr/>
        </p:nvSpPr>
        <p:spPr>
          <a:xfrm>
            <a:off x="2062161" y="4179887"/>
            <a:ext cx="157956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Vitamin C     0%</a:t>
            </a:r>
            <a:endParaRPr b="0" i="0" sz="1400" u="none" cap="none" strike="noStrike">
              <a:solidFill>
                <a:srgbClr val="000000"/>
              </a:solidFill>
              <a:latin typeface="Arial"/>
              <a:ea typeface="Arial"/>
              <a:cs typeface="Arial"/>
              <a:sym typeface="Arial"/>
            </a:endParaRPr>
          </a:p>
        </p:txBody>
      </p:sp>
      <p:sp>
        <p:nvSpPr>
          <p:cNvPr id="1101" name="Shape 1101"/>
          <p:cNvSpPr txBox="1"/>
          <p:nvPr/>
        </p:nvSpPr>
        <p:spPr>
          <a:xfrm>
            <a:off x="1735136" y="4133850"/>
            <a:ext cx="323850" cy="368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102" name="Shape 1102"/>
          <p:cNvSpPr txBox="1"/>
          <p:nvPr/>
        </p:nvSpPr>
        <p:spPr>
          <a:xfrm>
            <a:off x="179386" y="4406900"/>
            <a:ext cx="1546225"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Calcium        0%</a:t>
            </a:r>
            <a:endParaRPr b="0" i="0" sz="1400" u="none" cap="none" strike="noStrike">
              <a:solidFill>
                <a:srgbClr val="000000"/>
              </a:solidFill>
              <a:latin typeface="Arial"/>
              <a:ea typeface="Arial"/>
              <a:cs typeface="Arial"/>
              <a:sym typeface="Arial"/>
            </a:endParaRPr>
          </a:p>
        </p:txBody>
      </p:sp>
      <p:cxnSp>
        <p:nvCxnSpPr>
          <p:cNvPr id="1103" name="Shape 1103"/>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104" name="Shape 1104"/>
          <p:cNvSpPr txBox="1"/>
          <p:nvPr/>
        </p:nvSpPr>
        <p:spPr>
          <a:xfrm>
            <a:off x="2062161" y="4406900"/>
            <a:ext cx="1574800"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Iron               4%</a:t>
            </a:r>
            <a:endParaRPr b="0" i="0" sz="1400" u="none" cap="none" strike="noStrike">
              <a:solidFill>
                <a:srgbClr val="000000"/>
              </a:solidFill>
              <a:latin typeface="Arial"/>
              <a:ea typeface="Arial"/>
              <a:cs typeface="Arial"/>
              <a:sym typeface="Arial"/>
            </a:endParaRPr>
          </a:p>
        </p:txBody>
      </p:sp>
      <p:sp>
        <p:nvSpPr>
          <p:cNvPr id="1105" name="Shape 1105"/>
          <p:cNvSpPr txBox="1"/>
          <p:nvPr/>
        </p:nvSpPr>
        <p:spPr>
          <a:xfrm>
            <a:off x="1735136" y="4360862"/>
            <a:ext cx="323850" cy="368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cxnSp>
        <p:nvCxnSpPr>
          <p:cNvPr id="1106" name="Shape 1106"/>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107" name="Shape 1107"/>
          <p:cNvSpPr txBox="1"/>
          <p:nvPr/>
        </p:nvSpPr>
        <p:spPr>
          <a:xfrm>
            <a:off x="195261" y="5376862"/>
            <a:ext cx="3429000" cy="46037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1" i="0" lang="en-US" sz="800" u="none" cap="none" strike="noStrike">
                <a:solidFill>
                  <a:schemeClr val="dk1"/>
                </a:solidFill>
                <a:latin typeface="Arial"/>
                <a:ea typeface="Arial"/>
                <a:cs typeface="Arial"/>
                <a:sym typeface="Arial"/>
              </a:rPr>
              <a:t>* Percent Daily Values are based on a 2,000 calorie diet.  Your daily values may be higher or lower depending on your caloric needs.</a:t>
            </a:r>
            <a:endParaRPr b="0" i="0" sz="1400" u="none" cap="none" strike="noStrike">
              <a:solidFill>
                <a:srgbClr val="000000"/>
              </a:solidFill>
              <a:latin typeface="Arial"/>
              <a:ea typeface="Arial"/>
              <a:cs typeface="Arial"/>
              <a:sym typeface="Arial"/>
            </a:endParaRPr>
          </a:p>
        </p:txBody>
      </p:sp>
      <p:sp>
        <p:nvSpPr>
          <p:cNvPr id="1108" name="Shape 1108"/>
          <p:cNvSpPr txBox="1"/>
          <p:nvPr/>
        </p:nvSpPr>
        <p:spPr>
          <a:xfrm>
            <a:off x="1371600" y="5686425"/>
            <a:ext cx="22193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Calories:            2,000                 2,500</a:t>
            </a:r>
            <a:endParaRPr b="0" i="0" sz="1400" u="none" cap="none" strike="noStrike">
              <a:solidFill>
                <a:srgbClr val="000000"/>
              </a:solidFill>
              <a:latin typeface="Arial"/>
              <a:ea typeface="Arial"/>
              <a:cs typeface="Arial"/>
              <a:sym typeface="Arial"/>
            </a:endParaRPr>
          </a:p>
        </p:txBody>
      </p:sp>
      <p:cxnSp>
        <p:nvCxnSpPr>
          <p:cNvPr id="1109" name="Shape 1109"/>
          <p:cNvCxnSpPr/>
          <p:nvPr/>
        </p:nvCxnSpPr>
        <p:spPr>
          <a:xfrm>
            <a:off x="265112" y="587851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110" name="Shape 1110"/>
          <p:cNvSpPr txBox="1"/>
          <p:nvPr/>
        </p:nvSpPr>
        <p:spPr>
          <a:xfrm>
            <a:off x="173036" y="5878512"/>
            <a:ext cx="3451225" cy="2143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Total Fat                              Less Than            65g                    80g</a:t>
            </a:r>
            <a:endParaRPr b="0" i="0" sz="1400" u="none" cap="none" strike="noStrike">
              <a:solidFill>
                <a:srgbClr val="000000"/>
              </a:solidFill>
              <a:latin typeface="Arial"/>
              <a:ea typeface="Arial"/>
              <a:cs typeface="Arial"/>
              <a:sym typeface="Arial"/>
            </a:endParaRPr>
          </a:p>
        </p:txBody>
      </p:sp>
      <p:sp>
        <p:nvSpPr>
          <p:cNvPr id="1111" name="Shape 1111"/>
          <p:cNvSpPr txBox="1"/>
          <p:nvPr/>
        </p:nvSpPr>
        <p:spPr>
          <a:xfrm>
            <a:off x="158750" y="5984875"/>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Sat Fat                            Less Than            20g                    25g</a:t>
            </a:r>
            <a:endParaRPr b="0" i="0" sz="1400" u="none" cap="none" strike="noStrike">
              <a:solidFill>
                <a:srgbClr val="000000"/>
              </a:solidFill>
              <a:latin typeface="Arial"/>
              <a:ea typeface="Arial"/>
              <a:cs typeface="Arial"/>
              <a:sym typeface="Arial"/>
            </a:endParaRPr>
          </a:p>
        </p:txBody>
      </p:sp>
      <p:sp>
        <p:nvSpPr>
          <p:cNvPr id="1112" name="Shape 1112"/>
          <p:cNvSpPr txBox="1"/>
          <p:nvPr/>
        </p:nvSpPr>
        <p:spPr>
          <a:xfrm>
            <a:off x="173036" y="6092825"/>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Cholesterol                          Less Than            300mg               300mg</a:t>
            </a:r>
            <a:endParaRPr b="0" i="0" sz="1400" u="none" cap="none" strike="noStrike">
              <a:solidFill>
                <a:srgbClr val="000000"/>
              </a:solidFill>
              <a:latin typeface="Arial"/>
              <a:ea typeface="Arial"/>
              <a:cs typeface="Arial"/>
              <a:sym typeface="Arial"/>
            </a:endParaRPr>
          </a:p>
        </p:txBody>
      </p:sp>
      <p:sp>
        <p:nvSpPr>
          <p:cNvPr id="1113" name="Shape 1113"/>
          <p:cNvSpPr txBox="1"/>
          <p:nvPr/>
        </p:nvSpPr>
        <p:spPr>
          <a:xfrm>
            <a:off x="173036" y="6203950"/>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Sodium                                Less Than            2,400mg            2,400mg</a:t>
            </a:r>
            <a:endParaRPr b="0" i="0" sz="1400" u="none" cap="none" strike="noStrike">
              <a:solidFill>
                <a:srgbClr val="000000"/>
              </a:solidFill>
              <a:latin typeface="Arial"/>
              <a:ea typeface="Arial"/>
              <a:cs typeface="Arial"/>
              <a:sym typeface="Arial"/>
            </a:endParaRPr>
          </a:p>
        </p:txBody>
      </p:sp>
      <p:sp>
        <p:nvSpPr>
          <p:cNvPr id="1114" name="Shape 1114"/>
          <p:cNvSpPr txBox="1"/>
          <p:nvPr/>
        </p:nvSpPr>
        <p:spPr>
          <a:xfrm>
            <a:off x="173036" y="6308725"/>
            <a:ext cx="3451225" cy="2143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Total Carbohydrate                                          300g                  375g</a:t>
            </a:r>
            <a:endParaRPr b="0" i="0" sz="1400" u="none" cap="none" strike="noStrike">
              <a:solidFill>
                <a:srgbClr val="000000"/>
              </a:solidFill>
              <a:latin typeface="Arial"/>
              <a:ea typeface="Arial"/>
              <a:cs typeface="Arial"/>
              <a:sym typeface="Arial"/>
            </a:endParaRPr>
          </a:p>
        </p:txBody>
      </p:sp>
      <p:sp>
        <p:nvSpPr>
          <p:cNvPr id="1115" name="Shape 1115"/>
          <p:cNvSpPr txBox="1"/>
          <p:nvPr/>
        </p:nvSpPr>
        <p:spPr>
          <a:xfrm>
            <a:off x="158750" y="6415087"/>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Dietary Fiber                                                25g                    30g</a:t>
            </a:r>
            <a:endParaRPr b="0" i="0" sz="1400" u="none" cap="none" strike="noStrike">
              <a:solidFill>
                <a:srgbClr val="000000"/>
              </a:solidFill>
              <a:latin typeface="Arial"/>
              <a:ea typeface="Arial"/>
              <a:cs typeface="Arial"/>
              <a:sym typeface="Arial"/>
            </a:endParaRPr>
          </a:p>
        </p:txBody>
      </p:sp>
      <p:cxnSp>
        <p:nvCxnSpPr>
          <p:cNvPr id="1116" name="Shape 1116"/>
          <p:cNvCxnSpPr/>
          <p:nvPr/>
        </p:nvCxnSpPr>
        <p:spPr>
          <a:xfrm>
            <a:off x="269875" y="6630986"/>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117" name="Shape 1117"/>
          <p:cNvSpPr txBox="1"/>
          <p:nvPr/>
        </p:nvSpPr>
        <p:spPr>
          <a:xfrm>
            <a:off x="3886200" y="139700"/>
            <a:ext cx="5029199" cy="3619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25"/>
              <a:buFont typeface="Arial"/>
              <a:buNone/>
            </a:pPr>
            <a:r>
              <a:rPr b="1" i="0" lang="en-US" sz="1700" u="none" cap="none" strike="noStrike">
                <a:solidFill>
                  <a:schemeClr val="dk1"/>
                </a:solidFill>
                <a:latin typeface="Arial"/>
                <a:ea typeface="Arial"/>
                <a:cs typeface="Arial"/>
                <a:sym typeface="Arial"/>
              </a:rPr>
              <a:t>Nature Valley Crunchy Granola Bars (1 pack)</a:t>
            </a:r>
            <a:endParaRPr b="0" i="0" sz="1400" u="none" cap="none" strike="noStrike">
              <a:solidFill>
                <a:srgbClr val="000000"/>
              </a:solidFill>
              <a:latin typeface="Arial"/>
              <a:ea typeface="Arial"/>
              <a:cs typeface="Arial"/>
              <a:sym typeface="Arial"/>
            </a:endParaRPr>
          </a:p>
        </p:txBody>
      </p:sp>
      <p:sp>
        <p:nvSpPr>
          <p:cNvPr id="1118" name="Shape 1118"/>
          <p:cNvSpPr txBox="1"/>
          <p:nvPr/>
        </p:nvSpPr>
        <p:spPr>
          <a:xfrm>
            <a:off x="3886200" y="4794250"/>
            <a:ext cx="5029199" cy="197008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50"/>
              <a:buFont typeface="Arial Black"/>
              <a:buNone/>
            </a:pPr>
            <a:r>
              <a:rPr b="1" i="0" lang="en-US" sz="1400" u="none" cap="none" strike="noStrike">
                <a:solidFill>
                  <a:schemeClr val="dk1"/>
                </a:solidFill>
                <a:latin typeface="Arial Black"/>
                <a:ea typeface="Arial Black"/>
                <a:cs typeface="Arial Black"/>
                <a:sym typeface="Arial Black"/>
              </a:rPr>
              <a:t>INGREDIENTS</a:t>
            </a:r>
            <a:r>
              <a:rPr b="1" i="0" lang="en-US" sz="1400" u="none" cap="none" strike="noStrike">
                <a:solidFill>
                  <a:schemeClr val="dk1"/>
                </a:solidFill>
                <a:latin typeface="Arial"/>
                <a:ea typeface="Arial"/>
                <a:cs typeface="Arial"/>
                <a:sym typeface="Arial"/>
              </a:rPr>
              <a:t>:  </a:t>
            </a:r>
            <a:r>
              <a:rPr b="0" i="0" lang="en-US" sz="1400" u="none" cap="none" strike="noStrike">
                <a:solidFill>
                  <a:schemeClr val="dk1"/>
                </a:solidFill>
                <a:latin typeface="Arial"/>
                <a:ea typeface="Arial"/>
                <a:cs typeface="Arial"/>
                <a:sym typeface="Arial"/>
              </a:rPr>
              <a:t>WHOLE GRAIN OATS, SUGAR, CANOLA OIL, YELLOW CORN FLOUR, HONEY, SOY FLOUR, BROWN SUGAR SYRUP, SALT, SOY LECITHIN, BAKING SODA, NATURAL FLAOVR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50"/>
              <a:buFont typeface="Arial"/>
              <a:buNone/>
            </a:pPr>
            <a:r>
              <a:rPr b="1" i="0" lang="en-US" sz="1400" u="none" cap="none" strike="noStrike">
                <a:solidFill>
                  <a:schemeClr val="dk1"/>
                </a:solidFill>
                <a:latin typeface="Arial"/>
                <a:ea typeface="Arial"/>
                <a:cs typeface="Arial"/>
                <a:sym typeface="Arial"/>
              </a:rPr>
              <a:t>CONATINS SOY; MAY CONTAIN PEANUT, ALMOND AND PECAN INGREDIENTS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00"/>
              <a:buFont typeface="Arial"/>
              <a:buNone/>
            </a:pPr>
            <a:r>
              <a:rPr b="0" i="0" lang="en-US" sz="1200" u="none" cap="none" strike="noStrike">
                <a:solidFill>
                  <a:schemeClr val="dk1"/>
                </a:solidFill>
                <a:latin typeface="Arial"/>
                <a:ea typeface="Arial"/>
                <a:cs typeface="Arial"/>
                <a:sym typeface="Arial"/>
              </a:rPr>
              <a:t>* LABEL ALSO PROVIDES NUTRTIONAL INFORMATION FOR 1 BAR </a:t>
            </a:r>
            <a:endParaRPr b="0" i="0" sz="1400" u="none" cap="none" strike="noStrike">
              <a:solidFill>
                <a:srgbClr val="000000"/>
              </a:solidFill>
              <a:latin typeface="Arial"/>
              <a:ea typeface="Arial"/>
              <a:cs typeface="Arial"/>
              <a:sym typeface="Arial"/>
            </a:endParaRPr>
          </a:p>
        </p:txBody>
      </p:sp>
      <p:cxnSp>
        <p:nvCxnSpPr>
          <p:cNvPr id="1119" name="Shape 1119"/>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120" name="Shape 1120"/>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121" name="Shape 1121"/>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122" name="Shape 1122"/>
          <p:cNvCxnSpPr/>
          <p:nvPr/>
        </p:nvCxnSpPr>
        <p:spPr>
          <a:xfrm>
            <a:off x="269875" y="4900612"/>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123" name="Shape 1123"/>
          <p:cNvCxnSpPr/>
          <p:nvPr/>
        </p:nvCxnSpPr>
        <p:spPr>
          <a:xfrm>
            <a:off x="269875" y="5145087"/>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124" name="Shape 1124"/>
          <p:cNvSpPr txBox="1"/>
          <p:nvPr/>
        </p:nvSpPr>
        <p:spPr>
          <a:xfrm>
            <a:off x="1735136" y="4610100"/>
            <a:ext cx="323850" cy="36988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125" name="Shape 1125"/>
          <p:cNvSpPr txBox="1"/>
          <p:nvPr/>
        </p:nvSpPr>
        <p:spPr>
          <a:xfrm>
            <a:off x="1735136" y="4854575"/>
            <a:ext cx="323850" cy="368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cxnSp>
        <p:nvCxnSpPr>
          <p:cNvPr id="1126" name="Shape 1126"/>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127" name="Shape 1127"/>
          <p:cNvSpPr txBox="1"/>
          <p:nvPr/>
        </p:nvSpPr>
        <p:spPr>
          <a:xfrm>
            <a:off x="1735136" y="5073650"/>
            <a:ext cx="323850" cy="368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pic>
        <p:nvPicPr>
          <p:cNvPr descr="Advantus SN3353, Nature Valley Oats 'N Honey Nutrition Bar, AVTSN3353" id="1128" name="Shape 1128"/>
          <p:cNvPicPr preferRelativeResize="0"/>
          <p:nvPr/>
        </p:nvPicPr>
        <p:blipFill rotWithShape="1">
          <a:blip r:embed="rId3">
            <a:alphaModFix/>
          </a:blip>
          <a:srcRect b="31666" l="7000" r="4999" t="31666"/>
          <a:stretch/>
        </p:blipFill>
        <p:spPr>
          <a:xfrm>
            <a:off x="3765550" y="1744661"/>
            <a:ext cx="5270499" cy="21939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2" name="Shape 1132"/>
        <p:cNvGrpSpPr/>
        <p:nvPr/>
      </p:nvGrpSpPr>
      <p:grpSpPr>
        <a:xfrm>
          <a:off x="0" y="0"/>
          <a:ext cx="0" cy="0"/>
          <a:chOff x="0" y="0"/>
          <a:chExt cx="0" cy="0"/>
        </a:xfrm>
      </p:grpSpPr>
      <p:sp>
        <p:nvSpPr>
          <p:cNvPr id="1133" name="Shape 1133"/>
          <p:cNvSpPr txBox="1"/>
          <p:nvPr/>
        </p:nvSpPr>
        <p:spPr>
          <a:xfrm>
            <a:off x="163511" y="96836"/>
            <a:ext cx="3460749" cy="6684961"/>
          </a:xfrm>
          <a:prstGeom prst="rect">
            <a:avLst/>
          </a:prstGeom>
          <a:noFill/>
          <a:ln cap="flat" cmpd="sng" w="3810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34" name="Shape 1134"/>
          <p:cNvSpPr txBox="1"/>
          <p:nvPr/>
        </p:nvSpPr>
        <p:spPr>
          <a:xfrm>
            <a:off x="184150" y="104775"/>
            <a:ext cx="3397250" cy="5619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750"/>
              <a:buFont typeface="Arial Black"/>
              <a:buNone/>
            </a:pPr>
            <a:r>
              <a:rPr b="0" i="0" lang="en-US" sz="3000" u="none" cap="none" strike="noStrike">
                <a:solidFill>
                  <a:schemeClr val="dk1"/>
                </a:solidFill>
                <a:latin typeface="Arial Black"/>
                <a:ea typeface="Arial Black"/>
                <a:cs typeface="Arial Black"/>
                <a:sym typeface="Arial Black"/>
              </a:rPr>
              <a:t>Nutrition Facts</a:t>
            </a:r>
            <a:endParaRPr b="0" i="0" sz="1400" u="none" cap="none" strike="noStrike">
              <a:solidFill>
                <a:srgbClr val="000000"/>
              </a:solidFill>
              <a:latin typeface="Arial"/>
              <a:ea typeface="Arial"/>
              <a:cs typeface="Arial"/>
              <a:sym typeface="Arial"/>
            </a:endParaRPr>
          </a:p>
        </p:txBody>
      </p:sp>
      <p:sp>
        <p:nvSpPr>
          <p:cNvPr id="1135" name="Shape 1135"/>
          <p:cNvSpPr txBox="1"/>
          <p:nvPr/>
        </p:nvSpPr>
        <p:spPr>
          <a:xfrm>
            <a:off x="163511" y="403225"/>
            <a:ext cx="3417887" cy="584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600"/>
              <a:buFont typeface="Calibri"/>
              <a:buNone/>
            </a:pPr>
            <a:r>
              <a:t/>
            </a: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25"/>
              <a:buFont typeface="Arial"/>
              <a:buNone/>
            </a:pPr>
            <a:r>
              <a:rPr b="0" i="0" lang="en-US" sz="1300" u="none" cap="none" strike="noStrike">
                <a:solidFill>
                  <a:schemeClr val="dk1"/>
                </a:solidFill>
                <a:latin typeface="Arial"/>
                <a:ea typeface="Arial"/>
                <a:cs typeface="Arial"/>
                <a:sym typeface="Arial"/>
              </a:rPr>
              <a:t>Serving Size 1 bar (24g)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25"/>
              <a:buFont typeface="Arial"/>
              <a:buNone/>
            </a:pPr>
            <a:r>
              <a:rPr b="0" i="0" lang="en-US" sz="1300" u="none" cap="none" strike="noStrike">
                <a:solidFill>
                  <a:schemeClr val="dk1"/>
                </a:solidFill>
                <a:latin typeface="Arial"/>
                <a:ea typeface="Arial"/>
                <a:cs typeface="Arial"/>
                <a:sym typeface="Arial"/>
              </a:rPr>
              <a:t>Servings Per Container 1 </a:t>
            </a:r>
            <a:endParaRPr b="0" i="0" sz="1400" u="none" cap="none" strike="noStrike">
              <a:solidFill>
                <a:srgbClr val="000000"/>
              </a:solidFill>
              <a:latin typeface="Arial"/>
              <a:ea typeface="Arial"/>
              <a:cs typeface="Arial"/>
              <a:sym typeface="Arial"/>
            </a:endParaRPr>
          </a:p>
        </p:txBody>
      </p:sp>
      <p:sp>
        <p:nvSpPr>
          <p:cNvPr id="1136" name="Shape 1136"/>
          <p:cNvSpPr txBox="1"/>
          <p:nvPr/>
        </p:nvSpPr>
        <p:spPr>
          <a:xfrm>
            <a:off x="163511" y="987425"/>
            <a:ext cx="200501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Amount Per Serving</a:t>
            </a:r>
            <a:endParaRPr b="0" i="0" sz="1400" u="none" cap="none" strike="noStrike">
              <a:solidFill>
                <a:srgbClr val="000000"/>
              </a:solidFill>
              <a:latin typeface="Arial"/>
              <a:ea typeface="Arial"/>
              <a:cs typeface="Arial"/>
              <a:sym typeface="Arial"/>
            </a:endParaRPr>
          </a:p>
        </p:txBody>
      </p:sp>
      <p:cxnSp>
        <p:nvCxnSpPr>
          <p:cNvPr id="1137" name="Shape 1137"/>
          <p:cNvCxnSpPr/>
          <p:nvPr/>
        </p:nvCxnSpPr>
        <p:spPr>
          <a:xfrm>
            <a:off x="258762" y="987425"/>
            <a:ext cx="3252787" cy="0"/>
          </a:xfrm>
          <a:prstGeom prst="straightConnector1">
            <a:avLst/>
          </a:prstGeom>
          <a:noFill/>
          <a:ln cap="flat" cmpd="sng" w="76200">
            <a:solidFill>
              <a:schemeClr val="dk1"/>
            </a:solidFill>
            <a:prstDash val="solid"/>
            <a:miter lim="8000"/>
            <a:headEnd len="sm" w="sm" type="none"/>
            <a:tailEnd len="sm" w="sm" type="none"/>
          </a:ln>
        </p:spPr>
      </p:cxnSp>
      <p:sp>
        <p:nvSpPr>
          <p:cNvPr id="1138" name="Shape 1138"/>
          <p:cNvSpPr txBox="1"/>
          <p:nvPr/>
        </p:nvSpPr>
        <p:spPr>
          <a:xfrm>
            <a:off x="173036" y="1762125"/>
            <a:ext cx="141446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Total Fat    </a:t>
            </a:r>
            <a:r>
              <a:rPr b="1" i="0" lang="en-US" sz="1200" u="none" cap="none" strike="noStrike">
                <a:solidFill>
                  <a:schemeClr val="dk1"/>
                </a:solidFill>
                <a:latin typeface="Arial"/>
                <a:ea typeface="Arial"/>
                <a:cs typeface="Arial"/>
                <a:sym typeface="Arial"/>
              </a:rPr>
              <a:t>3g</a:t>
            </a:r>
            <a:endParaRPr b="0" i="0" sz="1400" u="none" cap="none" strike="noStrike">
              <a:solidFill>
                <a:srgbClr val="000000"/>
              </a:solidFill>
              <a:latin typeface="Arial"/>
              <a:ea typeface="Arial"/>
              <a:cs typeface="Arial"/>
              <a:sym typeface="Arial"/>
            </a:endParaRPr>
          </a:p>
        </p:txBody>
      </p:sp>
      <p:cxnSp>
        <p:nvCxnSpPr>
          <p:cNvPr id="1139" name="Shape 1139"/>
          <p:cNvCxnSpPr/>
          <p:nvPr/>
        </p:nvCxnSpPr>
        <p:spPr>
          <a:xfrm>
            <a:off x="280987" y="1263650"/>
            <a:ext cx="3241674" cy="0"/>
          </a:xfrm>
          <a:prstGeom prst="straightConnector1">
            <a:avLst/>
          </a:prstGeom>
          <a:noFill/>
          <a:ln cap="flat" cmpd="sng" w="28575">
            <a:solidFill>
              <a:schemeClr val="dk1"/>
            </a:solidFill>
            <a:prstDash val="solid"/>
            <a:miter lim="8000"/>
            <a:headEnd len="sm" w="sm" type="none"/>
            <a:tailEnd len="sm" w="sm" type="none"/>
          </a:ln>
        </p:spPr>
      </p:cxnSp>
      <p:sp>
        <p:nvSpPr>
          <p:cNvPr id="1140" name="Shape 1140"/>
          <p:cNvSpPr txBox="1"/>
          <p:nvPr/>
        </p:nvSpPr>
        <p:spPr>
          <a:xfrm>
            <a:off x="2890836" y="1762125"/>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4%</a:t>
            </a:r>
            <a:endParaRPr b="0" i="0" sz="1400" u="none" cap="none" strike="noStrike">
              <a:solidFill>
                <a:srgbClr val="000000"/>
              </a:solidFill>
              <a:latin typeface="Arial"/>
              <a:ea typeface="Arial"/>
              <a:cs typeface="Arial"/>
              <a:sym typeface="Arial"/>
            </a:endParaRPr>
          </a:p>
        </p:txBody>
      </p:sp>
      <p:sp>
        <p:nvSpPr>
          <p:cNvPr id="1141" name="Shape 1141"/>
          <p:cNvSpPr txBox="1"/>
          <p:nvPr/>
        </p:nvSpPr>
        <p:spPr>
          <a:xfrm>
            <a:off x="173036" y="1257300"/>
            <a:ext cx="3417887" cy="46196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Calories   100       </a:t>
            </a:r>
            <a:r>
              <a:rPr b="1" i="0" lang="en-US" sz="1200" u="none" cap="none" strike="noStrike">
                <a:solidFill>
                  <a:schemeClr val="dk1"/>
                </a:solidFill>
                <a:latin typeface="Arial"/>
                <a:ea typeface="Arial"/>
                <a:cs typeface="Arial"/>
                <a:sym typeface="Arial"/>
              </a:rPr>
              <a:t>Calories from Fat       25</a:t>
            </a:r>
            <a:r>
              <a:rPr b="1" i="0" lang="en-US" sz="1200" u="none" cap="none" strike="noStrike">
                <a:solidFill>
                  <a:schemeClr val="dk1"/>
                </a:solidFill>
                <a:latin typeface="Arial Black"/>
                <a:ea typeface="Arial Black"/>
                <a:cs typeface="Arial Black"/>
                <a:sym typeface="Arial Black"/>
              </a:rPr>
              <a:t>    	</a:t>
            </a:r>
            <a:endParaRPr b="0" i="0" sz="1400" u="none" cap="none" strike="noStrike">
              <a:solidFill>
                <a:srgbClr val="000000"/>
              </a:solidFill>
              <a:latin typeface="Arial"/>
              <a:ea typeface="Arial"/>
              <a:cs typeface="Arial"/>
              <a:sym typeface="Arial"/>
            </a:endParaRPr>
          </a:p>
        </p:txBody>
      </p:sp>
      <p:cxnSp>
        <p:nvCxnSpPr>
          <p:cNvPr id="1142" name="Shape 1142"/>
          <p:cNvCxnSpPr/>
          <p:nvPr/>
        </p:nvCxnSpPr>
        <p:spPr>
          <a:xfrm>
            <a:off x="258762" y="1493837"/>
            <a:ext cx="3244849" cy="0"/>
          </a:xfrm>
          <a:prstGeom prst="straightConnector1">
            <a:avLst/>
          </a:prstGeom>
          <a:noFill/>
          <a:ln cap="flat" cmpd="sng" w="38100">
            <a:solidFill>
              <a:schemeClr val="dk1"/>
            </a:solidFill>
            <a:prstDash val="solid"/>
            <a:miter lim="8000"/>
            <a:headEnd len="sm" w="sm" type="none"/>
            <a:tailEnd len="sm" w="sm" type="none"/>
          </a:ln>
        </p:spPr>
      </p:cxnSp>
      <p:sp>
        <p:nvSpPr>
          <p:cNvPr id="1143" name="Shape 1143"/>
          <p:cNvSpPr txBox="1"/>
          <p:nvPr/>
        </p:nvSpPr>
        <p:spPr>
          <a:xfrm>
            <a:off x="1873250" y="1493837"/>
            <a:ext cx="1751012" cy="30797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50"/>
              <a:buFont typeface="Arial Black"/>
              <a:buNone/>
            </a:pPr>
            <a:r>
              <a:rPr b="1" i="0" lang="en-US" sz="1400" u="none" cap="none" strike="noStrike">
                <a:solidFill>
                  <a:schemeClr val="dk1"/>
                </a:solidFill>
                <a:latin typeface="Arial Black"/>
                <a:ea typeface="Arial Black"/>
                <a:cs typeface="Arial Black"/>
                <a:sym typeface="Arial Black"/>
              </a:rPr>
              <a:t>% Daily Value*</a:t>
            </a:r>
            <a:endParaRPr b="0" i="0" sz="1400" u="none" cap="none" strike="noStrike">
              <a:solidFill>
                <a:srgbClr val="000000"/>
              </a:solidFill>
              <a:latin typeface="Arial"/>
              <a:ea typeface="Arial"/>
              <a:cs typeface="Arial"/>
              <a:sym typeface="Arial"/>
            </a:endParaRPr>
          </a:p>
        </p:txBody>
      </p:sp>
      <p:cxnSp>
        <p:nvCxnSpPr>
          <p:cNvPr id="1144" name="Shape 1144"/>
          <p:cNvCxnSpPr/>
          <p:nvPr/>
        </p:nvCxnSpPr>
        <p:spPr>
          <a:xfrm>
            <a:off x="269875" y="1762125"/>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145" name="Shape 1145"/>
          <p:cNvCxnSpPr/>
          <p:nvPr/>
        </p:nvCxnSpPr>
        <p:spPr>
          <a:xfrm>
            <a:off x="263525" y="2024061"/>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146" name="Shape 1146"/>
          <p:cNvCxnSpPr/>
          <p:nvPr/>
        </p:nvCxnSpPr>
        <p:spPr>
          <a:xfrm>
            <a:off x="271462" y="2287586"/>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147" name="Shape 1147"/>
          <p:cNvCxnSpPr/>
          <p:nvPr/>
        </p:nvCxnSpPr>
        <p:spPr>
          <a:xfrm>
            <a:off x="271462" y="2570161"/>
            <a:ext cx="3241674" cy="0"/>
          </a:xfrm>
          <a:prstGeom prst="straightConnector1">
            <a:avLst/>
          </a:prstGeom>
          <a:noFill/>
          <a:ln cap="flat" cmpd="sng" w="28575">
            <a:solidFill>
              <a:schemeClr val="dk1"/>
            </a:solidFill>
            <a:prstDash val="solid"/>
            <a:miter lim="8000"/>
            <a:headEnd len="sm" w="sm" type="none"/>
            <a:tailEnd len="sm" w="sm" type="none"/>
          </a:ln>
        </p:spPr>
      </p:cxnSp>
      <p:sp>
        <p:nvSpPr>
          <p:cNvPr id="1148" name="Shape 1148"/>
          <p:cNvSpPr txBox="1"/>
          <p:nvPr/>
        </p:nvSpPr>
        <p:spPr>
          <a:xfrm>
            <a:off x="195261" y="2592386"/>
            <a:ext cx="1866900"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Cholesterol   </a:t>
            </a:r>
            <a:r>
              <a:rPr b="1" i="0" lang="en-US" sz="1200" u="none" cap="none" strike="noStrike">
                <a:solidFill>
                  <a:schemeClr val="dk1"/>
                </a:solidFill>
                <a:latin typeface="Arial"/>
                <a:ea typeface="Arial"/>
                <a:cs typeface="Arial"/>
                <a:sym typeface="Arial"/>
              </a:rPr>
              <a:t>0mg</a:t>
            </a:r>
            <a:endParaRPr b="0" i="0" sz="1400" u="none" cap="none" strike="noStrike">
              <a:solidFill>
                <a:srgbClr val="000000"/>
              </a:solidFill>
              <a:latin typeface="Arial"/>
              <a:ea typeface="Arial"/>
              <a:cs typeface="Arial"/>
              <a:sym typeface="Arial"/>
            </a:endParaRPr>
          </a:p>
        </p:txBody>
      </p:sp>
      <p:sp>
        <p:nvSpPr>
          <p:cNvPr id="1149" name="Shape 1149"/>
          <p:cNvSpPr txBox="1"/>
          <p:nvPr/>
        </p:nvSpPr>
        <p:spPr>
          <a:xfrm>
            <a:off x="2901950" y="2586036"/>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0%</a:t>
            </a:r>
            <a:endParaRPr b="0" i="0" sz="1400" u="none" cap="none" strike="noStrike">
              <a:solidFill>
                <a:srgbClr val="000000"/>
              </a:solidFill>
              <a:latin typeface="Arial"/>
              <a:ea typeface="Arial"/>
              <a:cs typeface="Arial"/>
              <a:sym typeface="Arial"/>
            </a:endParaRPr>
          </a:p>
        </p:txBody>
      </p:sp>
      <p:cxnSp>
        <p:nvCxnSpPr>
          <p:cNvPr id="1150" name="Shape 1150"/>
          <p:cNvCxnSpPr/>
          <p:nvPr/>
        </p:nvCxnSpPr>
        <p:spPr>
          <a:xfrm>
            <a:off x="269875" y="2841625"/>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151" name="Shape 1151"/>
          <p:cNvSpPr txBox="1"/>
          <p:nvPr/>
        </p:nvSpPr>
        <p:spPr>
          <a:xfrm>
            <a:off x="195261" y="2868611"/>
            <a:ext cx="1676399"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Sodium    </a:t>
            </a:r>
            <a:r>
              <a:rPr b="1" i="0" lang="en-US" sz="1200" u="none" cap="none" strike="noStrike">
                <a:solidFill>
                  <a:schemeClr val="dk1"/>
                </a:solidFill>
                <a:latin typeface="Arial"/>
                <a:ea typeface="Arial"/>
                <a:cs typeface="Arial"/>
                <a:sym typeface="Arial"/>
              </a:rPr>
              <a:t>95mg</a:t>
            </a:r>
            <a:endParaRPr b="0" i="0" sz="1400" u="none" cap="none" strike="noStrike">
              <a:solidFill>
                <a:srgbClr val="000000"/>
              </a:solidFill>
              <a:latin typeface="Arial"/>
              <a:ea typeface="Arial"/>
              <a:cs typeface="Arial"/>
              <a:sym typeface="Arial"/>
            </a:endParaRPr>
          </a:p>
        </p:txBody>
      </p:sp>
      <p:sp>
        <p:nvSpPr>
          <p:cNvPr id="1152" name="Shape 1152"/>
          <p:cNvSpPr txBox="1"/>
          <p:nvPr/>
        </p:nvSpPr>
        <p:spPr>
          <a:xfrm>
            <a:off x="2890836" y="2868611"/>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4%</a:t>
            </a:r>
            <a:endParaRPr b="0" i="0" sz="1400" u="none" cap="none" strike="noStrike">
              <a:solidFill>
                <a:srgbClr val="000000"/>
              </a:solidFill>
              <a:latin typeface="Arial"/>
              <a:ea typeface="Arial"/>
              <a:cs typeface="Arial"/>
              <a:sym typeface="Arial"/>
            </a:endParaRPr>
          </a:p>
        </p:txBody>
      </p:sp>
      <p:cxnSp>
        <p:nvCxnSpPr>
          <p:cNvPr id="1153" name="Shape 1153"/>
          <p:cNvCxnSpPr/>
          <p:nvPr/>
        </p:nvCxnSpPr>
        <p:spPr>
          <a:xfrm>
            <a:off x="263525" y="3119436"/>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154" name="Shape 1154"/>
          <p:cNvSpPr txBox="1"/>
          <p:nvPr/>
        </p:nvSpPr>
        <p:spPr>
          <a:xfrm>
            <a:off x="193675" y="3127375"/>
            <a:ext cx="2473325"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Total Carbohydrate   </a:t>
            </a:r>
            <a:r>
              <a:rPr b="1" i="0" lang="en-US" sz="1200" u="none" cap="none" strike="noStrike">
                <a:solidFill>
                  <a:schemeClr val="dk1"/>
                </a:solidFill>
                <a:latin typeface="Arial"/>
                <a:ea typeface="Arial"/>
                <a:cs typeface="Arial"/>
                <a:sym typeface="Arial"/>
              </a:rPr>
              <a:t>17g</a:t>
            </a:r>
            <a:endParaRPr b="0" i="0" sz="1400" u="none" cap="none" strike="noStrike">
              <a:solidFill>
                <a:srgbClr val="000000"/>
              </a:solidFill>
              <a:latin typeface="Arial"/>
              <a:ea typeface="Arial"/>
              <a:cs typeface="Arial"/>
              <a:sym typeface="Arial"/>
            </a:endParaRPr>
          </a:p>
        </p:txBody>
      </p:sp>
      <p:sp>
        <p:nvSpPr>
          <p:cNvPr id="1155" name="Shape 1155"/>
          <p:cNvSpPr txBox="1"/>
          <p:nvPr/>
        </p:nvSpPr>
        <p:spPr>
          <a:xfrm>
            <a:off x="2886075" y="3127375"/>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6%</a:t>
            </a:r>
            <a:endParaRPr b="0" i="0" sz="1400" u="none" cap="none" strike="noStrike">
              <a:solidFill>
                <a:srgbClr val="000000"/>
              </a:solidFill>
              <a:latin typeface="Arial"/>
              <a:ea typeface="Arial"/>
              <a:cs typeface="Arial"/>
              <a:sym typeface="Arial"/>
            </a:endParaRPr>
          </a:p>
        </p:txBody>
      </p:sp>
      <p:cxnSp>
        <p:nvCxnSpPr>
          <p:cNvPr id="1156" name="Shape 1156"/>
          <p:cNvCxnSpPr/>
          <p:nvPr/>
        </p:nvCxnSpPr>
        <p:spPr>
          <a:xfrm>
            <a:off x="269875" y="3389312"/>
            <a:ext cx="3241674" cy="0"/>
          </a:xfrm>
          <a:prstGeom prst="straightConnector1">
            <a:avLst/>
          </a:prstGeom>
          <a:noFill/>
          <a:ln cap="flat" cmpd="sng" w="28575">
            <a:solidFill>
              <a:schemeClr val="dk1"/>
            </a:solidFill>
            <a:prstDash val="solid"/>
            <a:miter lim="8000"/>
            <a:headEnd len="sm" w="sm" type="none"/>
            <a:tailEnd len="sm" w="sm" type="none"/>
          </a:ln>
        </p:spPr>
      </p:cxnSp>
      <p:sp>
        <p:nvSpPr>
          <p:cNvPr id="1157" name="Shape 1157"/>
          <p:cNvSpPr txBox="1"/>
          <p:nvPr/>
        </p:nvSpPr>
        <p:spPr>
          <a:xfrm>
            <a:off x="388937" y="3389312"/>
            <a:ext cx="1336675" cy="2778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Fiber   1g</a:t>
            </a:r>
            <a:endParaRPr b="0" i="0" sz="1400" u="none" cap="none" strike="noStrike">
              <a:solidFill>
                <a:srgbClr val="000000"/>
              </a:solidFill>
              <a:latin typeface="Arial"/>
              <a:ea typeface="Arial"/>
              <a:cs typeface="Arial"/>
              <a:sym typeface="Arial"/>
            </a:endParaRPr>
          </a:p>
        </p:txBody>
      </p:sp>
      <p:cxnSp>
        <p:nvCxnSpPr>
          <p:cNvPr id="1158" name="Shape 1158"/>
          <p:cNvCxnSpPr/>
          <p:nvPr/>
        </p:nvCxnSpPr>
        <p:spPr>
          <a:xfrm>
            <a:off x="263525" y="3651250"/>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159" name="Shape 1159"/>
          <p:cNvSpPr txBox="1"/>
          <p:nvPr/>
        </p:nvSpPr>
        <p:spPr>
          <a:xfrm>
            <a:off x="377825" y="3651250"/>
            <a:ext cx="1336675"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Sugars   7g</a:t>
            </a:r>
            <a:endParaRPr b="0" i="0" sz="1400" u="none" cap="none" strike="noStrike">
              <a:solidFill>
                <a:srgbClr val="000000"/>
              </a:solidFill>
              <a:latin typeface="Arial"/>
              <a:ea typeface="Arial"/>
              <a:cs typeface="Arial"/>
              <a:sym typeface="Arial"/>
            </a:endParaRPr>
          </a:p>
        </p:txBody>
      </p:sp>
      <p:cxnSp>
        <p:nvCxnSpPr>
          <p:cNvPr id="1160" name="Shape 1160"/>
          <p:cNvCxnSpPr/>
          <p:nvPr/>
        </p:nvCxnSpPr>
        <p:spPr>
          <a:xfrm>
            <a:off x="265112" y="3927475"/>
            <a:ext cx="3241674" cy="0"/>
          </a:xfrm>
          <a:prstGeom prst="straightConnector1">
            <a:avLst/>
          </a:prstGeom>
          <a:noFill/>
          <a:ln cap="flat" cmpd="sng" w="28575">
            <a:solidFill>
              <a:schemeClr val="dk1"/>
            </a:solidFill>
            <a:prstDash val="solid"/>
            <a:miter lim="8000"/>
            <a:headEnd len="sm" w="sm" type="none"/>
            <a:tailEnd len="sm" w="sm" type="none"/>
          </a:ln>
        </p:spPr>
      </p:cxnSp>
      <p:sp>
        <p:nvSpPr>
          <p:cNvPr id="1161" name="Shape 1161"/>
          <p:cNvSpPr txBox="1"/>
          <p:nvPr/>
        </p:nvSpPr>
        <p:spPr>
          <a:xfrm>
            <a:off x="377825" y="2011361"/>
            <a:ext cx="1681161"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Saturated Fat   1g</a:t>
            </a:r>
            <a:endParaRPr b="0" i="0" sz="1400" u="none" cap="none" strike="noStrike">
              <a:solidFill>
                <a:srgbClr val="000000"/>
              </a:solidFill>
              <a:latin typeface="Arial"/>
              <a:ea typeface="Arial"/>
              <a:cs typeface="Arial"/>
              <a:sym typeface="Arial"/>
            </a:endParaRPr>
          </a:p>
        </p:txBody>
      </p:sp>
      <p:sp>
        <p:nvSpPr>
          <p:cNvPr id="1162" name="Shape 1162"/>
          <p:cNvSpPr txBox="1"/>
          <p:nvPr/>
        </p:nvSpPr>
        <p:spPr>
          <a:xfrm>
            <a:off x="366712" y="2284411"/>
            <a:ext cx="1539874" cy="2778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Trans Fat   0g</a:t>
            </a:r>
            <a:endParaRPr b="0" i="0" sz="1400" u="none" cap="none" strike="noStrike">
              <a:solidFill>
                <a:srgbClr val="000000"/>
              </a:solidFill>
              <a:latin typeface="Arial"/>
              <a:ea typeface="Arial"/>
              <a:cs typeface="Arial"/>
              <a:sym typeface="Arial"/>
            </a:endParaRPr>
          </a:p>
        </p:txBody>
      </p:sp>
      <p:sp>
        <p:nvSpPr>
          <p:cNvPr id="1163" name="Shape 1163"/>
          <p:cNvSpPr txBox="1"/>
          <p:nvPr/>
        </p:nvSpPr>
        <p:spPr>
          <a:xfrm>
            <a:off x="192086" y="3932237"/>
            <a:ext cx="1976437"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Protein    </a:t>
            </a:r>
            <a:r>
              <a:rPr b="1" i="0" lang="en-US" sz="1200" u="none" cap="none" strike="noStrike">
                <a:solidFill>
                  <a:schemeClr val="dk1"/>
                </a:solidFill>
                <a:latin typeface="Arial"/>
                <a:ea typeface="Arial"/>
                <a:cs typeface="Arial"/>
                <a:sym typeface="Arial"/>
              </a:rPr>
              <a:t>2g</a:t>
            </a:r>
            <a:endParaRPr b="0" i="0" sz="1400" u="none" cap="none" strike="noStrike">
              <a:solidFill>
                <a:srgbClr val="000000"/>
              </a:solidFill>
              <a:latin typeface="Arial"/>
              <a:ea typeface="Arial"/>
              <a:cs typeface="Arial"/>
              <a:sym typeface="Arial"/>
            </a:endParaRPr>
          </a:p>
        </p:txBody>
      </p:sp>
      <p:cxnSp>
        <p:nvCxnSpPr>
          <p:cNvPr id="1164" name="Shape 1164"/>
          <p:cNvCxnSpPr/>
          <p:nvPr/>
        </p:nvCxnSpPr>
        <p:spPr>
          <a:xfrm>
            <a:off x="265112" y="4192587"/>
            <a:ext cx="3241674" cy="0"/>
          </a:xfrm>
          <a:prstGeom prst="straightConnector1">
            <a:avLst/>
          </a:prstGeom>
          <a:noFill/>
          <a:ln cap="flat" cmpd="sng" w="57150">
            <a:solidFill>
              <a:schemeClr val="dk1"/>
            </a:solidFill>
            <a:prstDash val="solid"/>
            <a:miter lim="8000"/>
            <a:headEnd len="sm" w="sm" type="none"/>
            <a:tailEnd len="sm" w="sm" type="none"/>
          </a:ln>
        </p:spPr>
      </p:cxnSp>
      <p:sp>
        <p:nvSpPr>
          <p:cNvPr id="1165" name="Shape 1165"/>
          <p:cNvSpPr txBox="1"/>
          <p:nvPr/>
        </p:nvSpPr>
        <p:spPr>
          <a:xfrm>
            <a:off x="2890836" y="20193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4%</a:t>
            </a:r>
            <a:endParaRPr b="0" i="0" sz="1400" u="none" cap="none" strike="noStrike">
              <a:solidFill>
                <a:srgbClr val="000000"/>
              </a:solidFill>
              <a:latin typeface="Arial"/>
              <a:ea typeface="Arial"/>
              <a:cs typeface="Arial"/>
              <a:sym typeface="Arial"/>
            </a:endParaRPr>
          </a:p>
        </p:txBody>
      </p:sp>
      <p:sp>
        <p:nvSpPr>
          <p:cNvPr id="1166" name="Shape 1166"/>
          <p:cNvSpPr txBox="1"/>
          <p:nvPr/>
        </p:nvSpPr>
        <p:spPr>
          <a:xfrm>
            <a:off x="2890836" y="22860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0%</a:t>
            </a:r>
            <a:endParaRPr b="0" i="0" sz="1400" u="none" cap="none" strike="noStrike">
              <a:solidFill>
                <a:srgbClr val="000000"/>
              </a:solidFill>
              <a:latin typeface="Arial"/>
              <a:ea typeface="Arial"/>
              <a:cs typeface="Arial"/>
              <a:sym typeface="Arial"/>
            </a:endParaRPr>
          </a:p>
        </p:txBody>
      </p:sp>
      <p:sp>
        <p:nvSpPr>
          <p:cNvPr id="1167" name="Shape 1167"/>
          <p:cNvSpPr txBox="1"/>
          <p:nvPr/>
        </p:nvSpPr>
        <p:spPr>
          <a:xfrm>
            <a:off x="2897186" y="33909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4%</a:t>
            </a:r>
            <a:endParaRPr b="0" i="0" sz="1400" u="none" cap="none" strike="noStrike">
              <a:solidFill>
                <a:srgbClr val="000000"/>
              </a:solidFill>
              <a:latin typeface="Arial"/>
              <a:ea typeface="Arial"/>
              <a:cs typeface="Arial"/>
              <a:sym typeface="Arial"/>
            </a:endParaRPr>
          </a:p>
        </p:txBody>
      </p:sp>
      <p:sp>
        <p:nvSpPr>
          <p:cNvPr id="1168" name="Shape 1168"/>
          <p:cNvSpPr txBox="1"/>
          <p:nvPr/>
        </p:nvSpPr>
        <p:spPr>
          <a:xfrm>
            <a:off x="184150" y="4179887"/>
            <a:ext cx="1541461"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Vitamin A     0%</a:t>
            </a:r>
            <a:endParaRPr b="0" i="0" sz="1400" u="none" cap="none" strike="noStrike">
              <a:solidFill>
                <a:srgbClr val="000000"/>
              </a:solidFill>
              <a:latin typeface="Arial"/>
              <a:ea typeface="Arial"/>
              <a:cs typeface="Arial"/>
              <a:sym typeface="Arial"/>
            </a:endParaRPr>
          </a:p>
        </p:txBody>
      </p:sp>
      <p:cxnSp>
        <p:nvCxnSpPr>
          <p:cNvPr id="1169" name="Shape 1169"/>
          <p:cNvCxnSpPr/>
          <p:nvPr/>
        </p:nvCxnSpPr>
        <p:spPr>
          <a:xfrm>
            <a:off x="274637" y="442436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170" name="Shape 1170"/>
          <p:cNvSpPr txBox="1"/>
          <p:nvPr/>
        </p:nvSpPr>
        <p:spPr>
          <a:xfrm>
            <a:off x="2062161" y="4179887"/>
            <a:ext cx="157956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Vitamin C     0%</a:t>
            </a:r>
            <a:endParaRPr b="0" i="0" sz="1400" u="none" cap="none" strike="noStrike">
              <a:solidFill>
                <a:srgbClr val="000000"/>
              </a:solidFill>
              <a:latin typeface="Arial"/>
              <a:ea typeface="Arial"/>
              <a:cs typeface="Arial"/>
              <a:sym typeface="Arial"/>
            </a:endParaRPr>
          </a:p>
        </p:txBody>
      </p:sp>
      <p:sp>
        <p:nvSpPr>
          <p:cNvPr id="1171" name="Shape 1171"/>
          <p:cNvSpPr txBox="1"/>
          <p:nvPr/>
        </p:nvSpPr>
        <p:spPr>
          <a:xfrm>
            <a:off x="1735136" y="4133850"/>
            <a:ext cx="323850" cy="368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172" name="Shape 1172"/>
          <p:cNvSpPr txBox="1"/>
          <p:nvPr/>
        </p:nvSpPr>
        <p:spPr>
          <a:xfrm>
            <a:off x="179386" y="4406900"/>
            <a:ext cx="1546225"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Calcium      10%</a:t>
            </a:r>
            <a:endParaRPr b="0" i="0" sz="1400" u="none" cap="none" strike="noStrike">
              <a:solidFill>
                <a:srgbClr val="000000"/>
              </a:solidFill>
              <a:latin typeface="Arial"/>
              <a:ea typeface="Arial"/>
              <a:cs typeface="Arial"/>
              <a:sym typeface="Arial"/>
            </a:endParaRPr>
          </a:p>
        </p:txBody>
      </p:sp>
      <p:cxnSp>
        <p:nvCxnSpPr>
          <p:cNvPr id="1173" name="Shape 1173"/>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174" name="Shape 1174"/>
          <p:cNvSpPr txBox="1"/>
          <p:nvPr/>
        </p:nvSpPr>
        <p:spPr>
          <a:xfrm>
            <a:off x="2062161" y="4406900"/>
            <a:ext cx="1574800"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Iron               2%</a:t>
            </a:r>
            <a:endParaRPr b="0" i="0" sz="1400" u="none" cap="none" strike="noStrike">
              <a:solidFill>
                <a:srgbClr val="000000"/>
              </a:solidFill>
              <a:latin typeface="Arial"/>
              <a:ea typeface="Arial"/>
              <a:cs typeface="Arial"/>
              <a:sym typeface="Arial"/>
            </a:endParaRPr>
          </a:p>
        </p:txBody>
      </p:sp>
      <p:sp>
        <p:nvSpPr>
          <p:cNvPr id="1175" name="Shape 1175"/>
          <p:cNvSpPr txBox="1"/>
          <p:nvPr/>
        </p:nvSpPr>
        <p:spPr>
          <a:xfrm>
            <a:off x="1735136" y="4360862"/>
            <a:ext cx="323850" cy="368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cxnSp>
        <p:nvCxnSpPr>
          <p:cNvPr id="1176" name="Shape 1176"/>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177" name="Shape 1177"/>
          <p:cNvSpPr txBox="1"/>
          <p:nvPr/>
        </p:nvSpPr>
        <p:spPr>
          <a:xfrm>
            <a:off x="195261" y="5376862"/>
            <a:ext cx="3429000" cy="46037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1" i="0" lang="en-US" sz="800" u="none" cap="none" strike="noStrike">
                <a:solidFill>
                  <a:schemeClr val="dk1"/>
                </a:solidFill>
                <a:latin typeface="Arial"/>
                <a:ea typeface="Arial"/>
                <a:cs typeface="Arial"/>
                <a:sym typeface="Arial"/>
              </a:rPr>
              <a:t>* Percent Daily Values are based on a 2,000 calorie diet.  Your daily values may be higher or lower depending on your caloric needs.</a:t>
            </a:r>
            <a:endParaRPr b="0" i="0" sz="1400" u="none" cap="none" strike="noStrike">
              <a:solidFill>
                <a:srgbClr val="000000"/>
              </a:solidFill>
              <a:latin typeface="Arial"/>
              <a:ea typeface="Arial"/>
              <a:cs typeface="Arial"/>
              <a:sym typeface="Arial"/>
            </a:endParaRPr>
          </a:p>
        </p:txBody>
      </p:sp>
      <p:sp>
        <p:nvSpPr>
          <p:cNvPr id="1178" name="Shape 1178"/>
          <p:cNvSpPr txBox="1"/>
          <p:nvPr/>
        </p:nvSpPr>
        <p:spPr>
          <a:xfrm>
            <a:off x="1371600" y="5686425"/>
            <a:ext cx="22193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Calories:            2,000                 2,500</a:t>
            </a:r>
            <a:endParaRPr b="0" i="0" sz="1400" u="none" cap="none" strike="noStrike">
              <a:solidFill>
                <a:srgbClr val="000000"/>
              </a:solidFill>
              <a:latin typeface="Arial"/>
              <a:ea typeface="Arial"/>
              <a:cs typeface="Arial"/>
              <a:sym typeface="Arial"/>
            </a:endParaRPr>
          </a:p>
        </p:txBody>
      </p:sp>
      <p:cxnSp>
        <p:nvCxnSpPr>
          <p:cNvPr id="1179" name="Shape 1179"/>
          <p:cNvCxnSpPr/>
          <p:nvPr/>
        </p:nvCxnSpPr>
        <p:spPr>
          <a:xfrm>
            <a:off x="265112" y="587851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180" name="Shape 1180"/>
          <p:cNvSpPr txBox="1"/>
          <p:nvPr/>
        </p:nvSpPr>
        <p:spPr>
          <a:xfrm>
            <a:off x="173036" y="5878512"/>
            <a:ext cx="3451225" cy="2143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Total Fat                              Less Than            65g                    80g</a:t>
            </a:r>
            <a:endParaRPr b="0" i="0" sz="1400" u="none" cap="none" strike="noStrike">
              <a:solidFill>
                <a:srgbClr val="000000"/>
              </a:solidFill>
              <a:latin typeface="Arial"/>
              <a:ea typeface="Arial"/>
              <a:cs typeface="Arial"/>
              <a:sym typeface="Arial"/>
            </a:endParaRPr>
          </a:p>
        </p:txBody>
      </p:sp>
      <p:sp>
        <p:nvSpPr>
          <p:cNvPr id="1181" name="Shape 1181"/>
          <p:cNvSpPr txBox="1"/>
          <p:nvPr/>
        </p:nvSpPr>
        <p:spPr>
          <a:xfrm>
            <a:off x="158750" y="5984875"/>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Sat Fat                            Less Than            20g                    25g</a:t>
            </a:r>
            <a:endParaRPr b="0" i="0" sz="1400" u="none" cap="none" strike="noStrike">
              <a:solidFill>
                <a:srgbClr val="000000"/>
              </a:solidFill>
              <a:latin typeface="Arial"/>
              <a:ea typeface="Arial"/>
              <a:cs typeface="Arial"/>
              <a:sym typeface="Arial"/>
            </a:endParaRPr>
          </a:p>
        </p:txBody>
      </p:sp>
      <p:sp>
        <p:nvSpPr>
          <p:cNvPr id="1182" name="Shape 1182"/>
          <p:cNvSpPr txBox="1"/>
          <p:nvPr/>
        </p:nvSpPr>
        <p:spPr>
          <a:xfrm>
            <a:off x="173036" y="6092825"/>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Cholesterol                          Less Than            300mg               300mg</a:t>
            </a:r>
            <a:endParaRPr b="0" i="0" sz="1400" u="none" cap="none" strike="noStrike">
              <a:solidFill>
                <a:srgbClr val="000000"/>
              </a:solidFill>
              <a:latin typeface="Arial"/>
              <a:ea typeface="Arial"/>
              <a:cs typeface="Arial"/>
              <a:sym typeface="Arial"/>
            </a:endParaRPr>
          </a:p>
        </p:txBody>
      </p:sp>
      <p:sp>
        <p:nvSpPr>
          <p:cNvPr id="1183" name="Shape 1183"/>
          <p:cNvSpPr txBox="1"/>
          <p:nvPr/>
        </p:nvSpPr>
        <p:spPr>
          <a:xfrm>
            <a:off x="173036" y="6203950"/>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Sodium                                Less Than            2,400mg            2,400mg</a:t>
            </a:r>
            <a:endParaRPr b="0" i="0" sz="1400" u="none" cap="none" strike="noStrike">
              <a:solidFill>
                <a:srgbClr val="000000"/>
              </a:solidFill>
              <a:latin typeface="Arial"/>
              <a:ea typeface="Arial"/>
              <a:cs typeface="Arial"/>
              <a:sym typeface="Arial"/>
            </a:endParaRPr>
          </a:p>
        </p:txBody>
      </p:sp>
      <p:sp>
        <p:nvSpPr>
          <p:cNvPr id="1184" name="Shape 1184"/>
          <p:cNvSpPr txBox="1"/>
          <p:nvPr/>
        </p:nvSpPr>
        <p:spPr>
          <a:xfrm>
            <a:off x="173036" y="6308725"/>
            <a:ext cx="3451225" cy="2143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Total Carbohydrate                                          300g                  375g</a:t>
            </a:r>
            <a:endParaRPr b="0" i="0" sz="1400" u="none" cap="none" strike="noStrike">
              <a:solidFill>
                <a:srgbClr val="000000"/>
              </a:solidFill>
              <a:latin typeface="Arial"/>
              <a:ea typeface="Arial"/>
              <a:cs typeface="Arial"/>
              <a:sym typeface="Arial"/>
            </a:endParaRPr>
          </a:p>
        </p:txBody>
      </p:sp>
      <p:sp>
        <p:nvSpPr>
          <p:cNvPr id="1185" name="Shape 1185"/>
          <p:cNvSpPr txBox="1"/>
          <p:nvPr/>
        </p:nvSpPr>
        <p:spPr>
          <a:xfrm>
            <a:off x="158750" y="6415087"/>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Dietary Fiber                                                25g                    30g</a:t>
            </a:r>
            <a:endParaRPr b="0" i="0" sz="1400" u="none" cap="none" strike="noStrike">
              <a:solidFill>
                <a:srgbClr val="000000"/>
              </a:solidFill>
              <a:latin typeface="Arial"/>
              <a:ea typeface="Arial"/>
              <a:cs typeface="Arial"/>
              <a:sym typeface="Arial"/>
            </a:endParaRPr>
          </a:p>
        </p:txBody>
      </p:sp>
      <p:cxnSp>
        <p:nvCxnSpPr>
          <p:cNvPr id="1186" name="Shape 1186"/>
          <p:cNvCxnSpPr/>
          <p:nvPr/>
        </p:nvCxnSpPr>
        <p:spPr>
          <a:xfrm>
            <a:off x="269875" y="6630986"/>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187" name="Shape 1187"/>
          <p:cNvSpPr txBox="1"/>
          <p:nvPr/>
        </p:nvSpPr>
        <p:spPr>
          <a:xfrm>
            <a:off x="3886200" y="139700"/>
            <a:ext cx="5029199" cy="40004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500"/>
              <a:buFont typeface="Arial"/>
              <a:buNone/>
            </a:pPr>
            <a:r>
              <a:rPr b="1" i="0" lang="en-US" sz="2000" u="none" cap="none" strike="noStrike">
                <a:solidFill>
                  <a:schemeClr val="dk1"/>
                </a:solidFill>
                <a:latin typeface="Arial"/>
                <a:ea typeface="Arial"/>
                <a:cs typeface="Arial"/>
                <a:sym typeface="Arial"/>
              </a:rPr>
              <a:t>Quaker Chewy Granola Bars (1 bar)</a:t>
            </a:r>
            <a:endParaRPr b="0" i="0" sz="1400" u="none" cap="none" strike="noStrike">
              <a:solidFill>
                <a:srgbClr val="000000"/>
              </a:solidFill>
              <a:latin typeface="Arial"/>
              <a:ea typeface="Arial"/>
              <a:cs typeface="Arial"/>
              <a:sym typeface="Arial"/>
            </a:endParaRPr>
          </a:p>
        </p:txBody>
      </p:sp>
      <p:sp>
        <p:nvSpPr>
          <p:cNvPr id="1188" name="Shape 1188"/>
          <p:cNvSpPr txBox="1"/>
          <p:nvPr/>
        </p:nvSpPr>
        <p:spPr>
          <a:xfrm>
            <a:off x="3886200" y="3114675"/>
            <a:ext cx="5029199" cy="3670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50"/>
              <a:buFont typeface="Arial Black"/>
              <a:buNone/>
            </a:pPr>
            <a:r>
              <a:rPr b="1" i="0" lang="en-US" sz="1400" u="none" cap="none" strike="noStrike">
                <a:solidFill>
                  <a:schemeClr val="dk1"/>
                </a:solidFill>
                <a:latin typeface="Arial Black"/>
                <a:ea typeface="Arial Black"/>
                <a:cs typeface="Arial Black"/>
                <a:sym typeface="Arial Black"/>
              </a:rPr>
              <a:t>INGREDIENTS</a:t>
            </a:r>
            <a:r>
              <a:rPr b="1" i="0" lang="en-US" sz="1400" u="none" cap="none" strike="noStrike">
                <a:solidFill>
                  <a:schemeClr val="dk1"/>
                </a:solidFill>
                <a:latin typeface="Arial"/>
                <a:ea typeface="Arial"/>
                <a:cs typeface="Arial"/>
                <a:sym typeface="Arial"/>
              </a:rPr>
              <a:t>:  </a:t>
            </a:r>
            <a:r>
              <a:rPr b="0" i="0" lang="en-US" sz="1100" u="none" cap="none" strike="noStrike">
                <a:solidFill>
                  <a:schemeClr val="dk1"/>
                </a:solidFill>
                <a:latin typeface="Arial"/>
                <a:ea typeface="Arial"/>
                <a:cs typeface="Arial"/>
                <a:sym typeface="Arial"/>
              </a:rPr>
              <a:t>GRANOLA (WHOLE GRAIN ROLLED OATS, BROWN SUGAR, CRISP RICE [RICE FLOUR, SUGAR, SALT, MALTED BARLEY EXTRACT], WHOLE GRAIN ROLLED WHEAT, SOYBEAN OIL, WHOLE WHEAT FLOUR, SODIUM BICARBONATE, SOY LECITHIN, CARAMEL COLOR, NONFAT DRY MILK), CORN SYRUP, BROWN RICE CRISP (WHOLE GRAIN BROWN RICE, SUGAR, MALTED BARLEY FLOUR, SALT), PEANUT BUTTER SPREAD (PEANUTS, SUGAR, PALM OIL, SALT), SEMISWEET CHOCOLATE CHIPS (SUGAR, CHOCOLATE LIQUOR, COCOA BUTTER, SOY LECITHIN, VANILLA EXTRACT), INVERT SUGAR, PEANUT FLAVORED CHIPS (SUGAR, PALM KERNEL AND PALM OIL, PARTIALLY DEFATTED PEANUT FLOUR, LACTOSE, DRY WHEY, DEXTROSE, CORN SYRUP SOLIDS, SOY LECITHIN, SALT, VANILLIN [ARTIFICIAL FLAVOR]), CORN SYRUP SOLIDS, GLYCERIN. CONTAINS 2% OR LESS OF CALCIUM CARBONATE, SORBITOL, SALT, WATER, NATURAL AND ARTIFICIAL FLAVOR, BHT (PRESERVATIVE), CITRIC ACID.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75"/>
              <a:buFont typeface="Arial"/>
              <a:buNone/>
            </a:pPr>
            <a:r>
              <a:rPr b="1" i="0" lang="en-US" sz="1100" u="none" cap="none" strike="noStrike">
                <a:solidFill>
                  <a:schemeClr val="dk1"/>
                </a:solidFill>
                <a:latin typeface="Arial"/>
                <a:ea typeface="Arial"/>
                <a:cs typeface="Arial"/>
                <a:sym typeface="Arial"/>
              </a:rPr>
              <a:t>CONTAINS WHEAT, SOY, PEANUT AND MILK INGREDIENTS.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75"/>
              <a:buFont typeface="Arial"/>
              <a:buNone/>
            </a:pPr>
            <a:br>
              <a:rPr b="1" i="0" lang="en-US" sz="1100" u="none" cap="none" strike="noStrike">
                <a:solidFill>
                  <a:schemeClr val="dk1"/>
                </a:solidFill>
                <a:latin typeface="Arial"/>
                <a:ea typeface="Arial"/>
                <a:cs typeface="Arial"/>
                <a:sym typeface="Arial"/>
              </a:rPr>
            </a:br>
            <a:r>
              <a:rPr b="1" i="0" lang="en-US" sz="1100" u="none" cap="none" strike="noStrike">
                <a:solidFill>
                  <a:schemeClr val="dk1"/>
                </a:solidFill>
                <a:latin typeface="Arial"/>
                <a:ea typeface="Arial"/>
                <a:cs typeface="Arial"/>
                <a:sym typeface="Arial"/>
              </a:rPr>
              <a:t>MAY CONTAIN TRACES OF TREE NUTS.</a:t>
            </a:r>
            <a:endParaRPr b="0" i="0" sz="1400" u="none" cap="none" strike="noStrike">
              <a:solidFill>
                <a:srgbClr val="000000"/>
              </a:solidFill>
              <a:latin typeface="Arial"/>
              <a:ea typeface="Arial"/>
              <a:cs typeface="Arial"/>
              <a:sym typeface="Arial"/>
            </a:endParaRPr>
          </a:p>
        </p:txBody>
      </p:sp>
      <p:cxnSp>
        <p:nvCxnSpPr>
          <p:cNvPr id="1189" name="Shape 1189"/>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190" name="Shape 1190"/>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191" name="Shape 1191"/>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192" name="Shape 1192"/>
          <p:cNvCxnSpPr/>
          <p:nvPr/>
        </p:nvCxnSpPr>
        <p:spPr>
          <a:xfrm>
            <a:off x="269875" y="4900612"/>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193" name="Shape 1193"/>
          <p:cNvCxnSpPr/>
          <p:nvPr/>
        </p:nvCxnSpPr>
        <p:spPr>
          <a:xfrm>
            <a:off x="269875" y="5145087"/>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194" name="Shape 1194"/>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pic>
        <p:nvPicPr>
          <p:cNvPr descr="Quaker Chewy Granola Bars - Peanut Butter Chocolate Chip " id="1195" name="Shape 1195"/>
          <p:cNvPicPr preferRelativeResize="0"/>
          <p:nvPr/>
        </p:nvPicPr>
        <p:blipFill rotWithShape="1">
          <a:blip r:embed="rId3">
            <a:alphaModFix/>
          </a:blip>
          <a:srcRect b="12997" l="3175" r="6166" t="7749"/>
          <a:stretch/>
        </p:blipFill>
        <p:spPr>
          <a:xfrm>
            <a:off x="4437062" y="549275"/>
            <a:ext cx="3927474" cy="256698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9" name="Shape 1199"/>
        <p:cNvGrpSpPr/>
        <p:nvPr/>
      </p:nvGrpSpPr>
      <p:grpSpPr>
        <a:xfrm>
          <a:off x="0" y="0"/>
          <a:ext cx="0" cy="0"/>
          <a:chOff x="0" y="0"/>
          <a:chExt cx="0" cy="0"/>
        </a:xfrm>
      </p:grpSpPr>
      <p:sp>
        <p:nvSpPr>
          <p:cNvPr id="1200" name="Shape 1200"/>
          <p:cNvSpPr txBox="1"/>
          <p:nvPr/>
        </p:nvSpPr>
        <p:spPr>
          <a:xfrm>
            <a:off x="163511" y="96836"/>
            <a:ext cx="3460749" cy="6684961"/>
          </a:xfrm>
          <a:prstGeom prst="rect">
            <a:avLst/>
          </a:prstGeom>
          <a:noFill/>
          <a:ln cap="flat" cmpd="sng" w="3810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01" name="Shape 1201"/>
          <p:cNvSpPr txBox="1"/>
          <p:nvPr/>
        </p:nvSpPr>
        <p:spPr>
          <a:xfrm>
            <a:off x="184150" y="104775"/>
            <a:ext cx="3397250" cy="5619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750"/>
              <a:buFont typeface="Arial Black"/>
              <a:buNone/>
            </a:pPr>
            <a:r>
              <a:rPr b="0" i="0" lang="en-US" sz="3000" u="none" cap="none" strike="noStrike">
                <a:solidFill>
                  <a:schemeClr val="dk1"/>
                </a:solidFill>
                <a:latin typeface="Arial Black"/>
                <a:ea typeface="Arial Black"/>
                <a:cs typeface="Arial Black"/>
                <a:sym typeface="Arial Black"/>
              </a:rPr>
              <a:t>Nutrition Facts</a:t>
            </a:r>
            <a:endParaRPr b="0" i="0" sz="1400" u="none" cap="none" strike="noStrike">
              <a:solidFill>
                <a:srgbClr val="000000"/>
              </a:solidFill>
              <a:latin typeface="Arial"/>
              <a:ea typeface="Arial"/>
              <a:cs typeface="Arial"/>
              <a:sym typeface="Arial"/>
            </a:endParaRPr>
          </a:p>
        </p:txBody>
      </p:sp>
      <p:sp>
        <p:nvSpPr>
          <p:cNvPr id="1202" name="Shape 1202"/>
          <p:cNvSpPr txBox="1"/>
          <p:nvPr/>
        </p:nvSpPr>
        <p:spPr>
          <a:xfrm>
            <a:off x="163511" y="403225"/>
            <a:ext cx="3417887" cy="584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600"/>
              <a:buFont typeface="Calibri"/>
              <a:buNone/>
            </a:pPr>
            <a:r>
              <a:t/>
            </a: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25"/>
              <a:buFont typeface="Arial"/>
              <a:buNone/>
            </a:pPr>
            <a:r>
              <a:rPr b="0" i="0" lang="en-US" sz="1300" u="none" cap="none" strike="noStrike">
                <a:solidFill>
                  <a:schemeClr val="dk1"/>
                </a:solidFill>
                <a:latin typeface="Arial"/>
                <a:ea typeface="Arial"/>
                <a:cs typeface="Arial"/>
                <a:sym typeface="Arial"/>
              </a:rPr>
              <a:t>Serving Size 1 oz (28g)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25"/>
              <a:buFont typeface="Arial"/>
              <a:buNone/>
            </a:pPr>
            <a:r>
              <a:rPr b="0" i="0" lang="en-US" sz="1300" u="none" cap="none" strike="noStrike">
                <a:solidFill>
                  <a:schemeClr val="dk1"/>
                </a:solidFill>
                <a:latin typeface="Arial"/>
                <a:ea typeface="Arial"/>
                <a:cs typeface="Arial"/>
                <a:sym typeface="Arial"/>
              </a:rPr>
              <a:t>Servings Per Container 1  </a:t>
            </a:r>
            <a:endParaRPr b="0" i="0" sz="1400" u="none" cap="none" strike="noStrike">
              <a:solidFill>
                <a:srgbClr val="000000"/>
              </a:solidFill>
              <a:latin typeface="Arial"/>
              <a:ea typeface="Arial"/>
              <a:cs typeface="Arial"/>
              <a:sym typeface="Arial"/>
            </a:endParaRPr>
          </a:p>
        </p:txBody>
      </p:sp>
      <p:sp>
        <p:nvSpPr>
          <p:cNvPr id="1203" name="Shape 1203"/>
          <p:cNvSpPr txBox="1"/>
          <p:nvPr/>
        </p:nvSpPr>
        <p:spPr>
          <a:xfrm>
            <a:off x="163511" y="987425"/>
            <a:ext cx="200501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Amount Per Serving</a:t>
            </a:r>
            <a:endParaRPr b="0" i="0" sz="1400" u="none" cap="none" strike="noStrike">
              <a:solidFill>
                <a:srgbClr val="000000"/>
              </a:solidFill>
              <a:latin typeface="Arial"/>
              <a:ea typeface="Arial"/>
              <a:cs typeface="Arial"/>
              <a:sym typeface="Arial"/>
            </a:endParaRPr>
          </a:p>
        </p:txBody>
      </p:sp>
      <p:cxnSp>
        <p:nvCxnSpPr>
          <p:cNvPr id="1204" name="Shape 1204"/>
          <p:cNvCxnSpPr/>
          <p:nvPr/>
        </p:nvCxnSpPr>
        <p:spPr>
          <a:xfrm>
            <a:off x="258762" y="987425"/>
            <a:ext cx="3252787" cy="0"/>
          </a:xfrm>
          <a:prstGeom prst="straightConnector1">
            <a:avLst/>
          </a:prstGeom>
          <a:noFill/>
          <a:ln cap="flat" cmpd="sng" w="76200">
            <a:solidFill>
              <a:schemeClr val="dk1"/>
            </a:solidFill>
            <a:prstDash val="solid"/>
            <a:miter lim="8000"/>
            <a:headEnd len="sm" w="sm" type="none"/>
            <a:tailEnd len="sm" w="sm" type="none"/>
          </a:ln>
        </p:spPr>
      </p:cxnSp>
      <p:sp>
        <p:nvSpPr>
          <p:cNvPr id="1205" name="Shape 1205"/>
          <p:cNvSpPr txBox="1"/>
          <p:nvPr/>
        </p:nvSpPr>
        <p:spPr>
          <a:xfrm>
            <a:off x="173036" y="1762125"/>
            <a:ext cx="141446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Total Fat   </a:t>
            </a:r>
            <a:r>
              <a:rPr b="1" i="0" lang="en-US" sz="1200" u="none" cap="none" strike="noStrike">
                <a:solidFill>
                  <a:schemeClr val="dk1"/>
                </a:solidFill>
                <a:latin typeface="Arial"/>
                <a:ea typeface="Arial"/>
                <a:cs typeface="Arial"/>
                <a:sym typeface="Arial"/>
              </a:rPr>
              <a:t>10g</a:t>
            </a:r>
            <a:endParaRPr b="0" i="0" sz="1400" u="none" cap="none" strike="noStrike">
              <a:solidFill>
                <a:srgbClr val="000000"/>
              </a:solidFill>
              <a:latin typeface="Arial"/>
              <a:ea typeface="Arial"/>
              <a:cs typeface="Arial"/>
              <a:sym typeface="Arial"/>
            </a:endParaRPr>
          </a:p>
        </p:txBody>
      </p:sp>
      <p:cxnSp>
        <p:nvCxnSpPr>
          <p:cNvPr id="1206" name="Shape 1206"/>
          <p:cNvCxnSpPr/>
          <p:nvPr/>
        </p:nvCxnSpPr>
        <p:spPr>
          <a:xfrm>
            <a:off x="280987" y="1263650"/>
            <a:ext cx="3241674" cy="0"/>
          </a:xfrm>
          <a:prstGeom prst="straightConnector1">
            <a:avLst/>
          </a:prstGeom>
          <a:noFill/>
          <a:ln cap="flat" cmpd="sng" w="28575">
            <a:solidFill>
              <a:schemeClr val="dk1"/>
            </a:solidFill>
            <a:prstDash val="solid"/>
            <a:miter lim="8000"/>
            <a:headEnd len="sm" w="sm" type="none"/>
            <a:tailEnd len="sm" w="sm" type="none"/>
          </a:ln>
        </p:spPr>
      </p:cxnSp>
      <p:sp>
        <p:nvSpPr>
          <p:cNvPr id="1207" name="Shape 1207"/>
          <p:cNvSpPr txBox="1"/>
          <p:nvPr/>
        </p:nvSpPr>
        <p:spPr>
          <a:xfrm>
            <a:off x="2890836" y="1762125"/>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15%</a:t>
            </a:r>
            <a:endParaRPr b="0" i="0" sz="1400" u="none" cap="none" strike="noStrike">
              <a:solidFill>
                <a:srgbClr val="000000"/>
              </a:solidFill>
              <a:latin typeface="Arial"/>
              <a:ea typeface="Arial"/>
              <a:cs typeface="Arial"/>
              <a:sym typeface="Arial"/>
            </a:endParaRPr>
          </a:p>
        </p:txBody>
      </p:sp>
      <p:sp>
        <p:nvSpPr>
          <p:cNvPr id="1208" name="Shape 1208"/>
          <p:cNvSpPr txBox="1"/>
          <p:nvPr/>
        </p:nvSpPr>
        <p:spPr>
          <a:xfrm>
            <a:off x="173036" y="1257300"/>
            <a:ext cx="3417887" cy="46196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Calories   160       </a:t>
            </a:r>
            <a:r>
              <a:rPr b="1" i="0" lang="en-US" sz="1200" u="none" cap="none" strike="noStrike">
                <a:solidFill>
                  <a:schemeClr val="dk1"/>
                </a:solidFill>
                <a:latin typeface="Arial"/>
                <a:ea typeface="Arial"/>
                <a:cs typeface="Arial"/>
                <a:sym typeface="Arial"/>
              </a:rPr>
              <a:t>Calories from Fat       90</a:t>
            </a:r>
            <a:r>
              <a:rPr b="1" i="0" lang="en-US" sz="1200" u="none" cap="none" strike="noStrike">
                <a:solidFill>
                  <a:schemeClr val="dk1"/>
                </a:solidFill>
                <a:latin typeface="Arial Black"/>
                <a:ea typeface="Arial Black"/>
                <a:cs typeface="Arial Black"/>
                <a:sym typeface="Arial Black"/>
              </a:rPr>
              <a:t>    	</a:t>
            </a:r>
            <a:endParaRPr b="0" i="0" sz="1400" u="none" cap="none" strike="noStrike">
              <a:solidFill>
                <a:srgbClr val="000000"/>
              </a:solidFill>
              <a:latin typeface="Arial"/>
              <a:ea typeface="Arial"/>
              <a:cs typeface="Arial"/>
              <a:sym typeface="Arial"/>
            </a:endParaRPr>
          </a:p>
        </p:txBody>
      </p:sp>
      <p:cxnSp>
        <p:nvCxnSpPr>
          <p:cNvPr id="1209" name="Shape 1209"/>
          <p:cNvCxnSpPr/>
          <p:nvPr/>
        </p:nvCxnSpPr>
        <p:spPr>
          <a:xfrm>
            <a:off x="258762" y="1493837"/>
            <a:ext cx="3244849" cy="0"/>
          </a:xfrm>
          <a:prstGeom prst="straightConnector1">
            <a:avLst/>
          </a:prstGeom>
          <a:noFill/>
          <a:ln cap="flat" cmpd="sng" w="38100">
            <a:solidFill>
              <a:schemeClr val="dk1"/>
            </a:solidFill>
            <a:prstDash val="solid"/>
            <a:miter lim="8000"/>
            <a:headEnd len="sm" w="sm" type="none"/>
            <a:tailEnd len="sm" w="sm" type="none"/>
          </a:ln>
        </p:spPr>
      </p:cxnSp>
      <p:sp>
        <p:nvSpPr>
          <p:cNvPr id="1210" name="Shape 1210"/>
          <p:cNvSpPr txBox="1"/>
          <p:nvPr/>
        </p:nvSpPr>
        <p:spPr>
          <a:xfrm>
            <a:off x="1873250" y="1493837"/>
            <a:ext cx="1751012" cy="30797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50"/>
              <a:buFont typeface="Arial Black"/>
              <a:buNone/>
            </a:pPr>
            <a:r>
              <a:rPr b="1" i="0" lang="en-US" sz="1400" u="none" cap="none" strike="noStrike">
                <a:solidFill>
                  <a:schemeClr val="dk1"/>
                </a:solidFill>
                <a:latin typeface="Arial Black"/>
                <a:ea typeface="Arial Black"/>
                <a:cs typeface="Arial Black"/>
                <a:sym typeface="Arial Black"/>
              </a:rPr>
              <a:t>% Daily Value*</a:t>
            </a:r>
            <a:endParaRPr b="0" i="0" sz="1400" u="none" cap="none" strike="noStrike">
              <a:solidFill>
                <a:srgbClr val="000000"/>
              </a:solidFill>
              <a:latin typeface="Arial"/>
              <a:ea typeface="Arial"/>
              <a:cs typeface="Arial"/>
              <a:sym typeface="Arial"/>
            </a:endParaRPr>
          </a:p>
        </p:txBody>
      </p:sp>
      <p:cxnSp>
        <p:nvCxnSpPr>
          <p:cNvPr id="1211" name="Shape 1211"/>
          <p:cNvCxnSpPr/>
          <p:nvPr/>
        </p:nvCxnSpPr>
        <p:spPr>
          <a:xfrm>
            <a:off x="269875" y="1762125"/>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212" name="Shape 1212"/>
          <p:cNvCxnSpPr/>
          <p:nvPr/>
        </p:nvCxnSpPr>
        <p:spPr>
          <a:xfrm>
            <a:off x="263525" y="2024061"/>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213" name="Shape 1213"/>
          <p:cNvCxnSpPr/>
          <p:nvPr/>
        </p:nvCxnSpPr>
        <p:spPr>
          <a:xfrm>
            <a:off x="271462" y="2287586"/>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214" name="Shape 1214"/>
          <p:cNvCxnSpPr/>
          <p:nvPr/>
        </p:nvCxnSpPr>
        <p:spPr>
          <a:xfrm>
            <a:off x="271462" y="2570161"/>
            <a:ext cx="3241674" cy="0"/>
          </a:xfrm>
          <a:prstGeom prst="straightConnector1">
            <a:avLst/>
          </a:prstGeom>
          <a:noFill/>
          <a:ln cap="flat" cmpd="sng" w="28575">
            <a:solidFill>
              <a:schemeClr val="dk1"/>
            </a:solidFill>
            <a:prstDash val="solid"/>
            <a:miter lim="8000"/>
            <a:headEnd len="sm" w="sm" type="none"/>
            <a:tailEnd len="sm" w="sm" type="none"/>
          </a:ln>
        </p:spPr>
      </p:cxnSp>
      <p:sp>
        <p:nvSpPr>
          <p:cNvPr id="1215" name="Shape 1215"/>
          <p:cNvSpPr txBox="1"/>
          <p:nvPr/>
        </p:nvSpPr>
        <p:spPr>
          <a:xfrm>
            <a:off x="195261" y="2592386"/>
            <a:ext cx="1866900"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Cholesterol   </a:t>
            </a:r>
            <a:r>
              <a:rPr b="1" i="0" lang="en-US" sz="1200" u="none" cap="none" strike="noStrike">
                <a:solidFill>
                  <a:schemeClr val="dk1"/>
                </a:solidFill>
                <a:latin typeface="Arial"/>
                <a:ea typeface="Arial"/>
                <a:cs typeface="Arial"/>
                <a:sym typeface="Arial"/>
              </a:rPr>
              <a:t>5mg</a:t>
            </a:r>
            <a:endParaRPr b="0" i="0" sz="1400" u="none" cap="none" strike="noStrike">
              <a:solidFill>
                <a:srgbClr val="000000"/>
              </a:solidFill>
              <a:latin typeface="Arial"/>
              <a:ea typeface="Arial"/>
              <a:cs typeface="Arial"/>
              <a:sym typeface="Arial"/>
            </a:endParaRPr>
          </a:p>
        </p:txBody>
      </p:sp>
      <p:sp>
        <p:nvSpPr>
          <p:cNvPr id="1216" name="Shape 1216"/>
          <p:cNvSpPr txBox="1"/>
          <p:nvPr/>
        </p:nvSpPr>
        <p:spPr>
          <a:xfrm>
            <a:off x="2901950" y="2586036"/>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2%</a:t>
            </a:r>
            <a:endParaRPr b="0" i="0" sz="1400" u="none" cap="none" strike="noStrike">
              <a:solidFill>
                <a:srgbClr val="000000"/>
              </a:solidFill>
              <a:latin typeface="Arial"/>
              <a:ea typeface="Arial"/>
              <a:cs typeface="Arial"/>
              <a:sym typeface="Arial"/>
            </a:endParaRPr>
          </a:p>
        </p:txBody>
      </p:sp>
      <p:cxnSp>
        <p:nvCxnSpPr>
          <p:cNvPr id="1217" name="Shape 1217"/>
          <p:cNvCxnSpPr/>
          <p:nvPr/>
        </p:nvCxnSpPr>
        <p:spPr>
          <a:xfrm>
            <a:off x="269875" y="2841625"/>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218" name="Shape 1218"/>
          <p:cNvSpPr txBox="1"/>
          <p:nvPr/>
        </p:nvSpPr>
        <p:spPr>
          <a:xfrm>
            <a:off x="195261" y="2868611"/>
            <a:ext cx="1676399"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Sodium   </a:t>
            </a:r>
            <a:r>
              <a:rPr b="1" i="0" lang="en-US" sz="1200" u="none" cap="none" strike="noStrike">
                <a:solidFill>
                  <a:schemeClr val="dk1"/>
                </a:solidFill>
                <a:latin typeface="Arial"/>
                <a:ea typeface="Arial"/>
                <a:cs typeface="Arial"/>
                <a:sym typeface="Arial"/>
              </a:rPr>
              <a:t>290mg</a:t>
            </a:r>
            <a:endParaRPr b="0" i="0" sz="1400" u="none" cap="none" strike="noStrike">
              <a:solidFill>
                <a:srgbClr val="000000"/>
              </a:solidFill>
              <a:latin typeface="Arial"/>
              <a:ea typeface="Arial"/>
              <a:cs typeface="Arial"/>
              <a:sym typeface="Arial"/>
            </a:endParaRPr>
          </a:p>
        </p:txBody>
      </p:sp>
      <p:sp>
        <p:nvSpPr>
          <p:cNvPr id="1219" name="Shape 1219"/>
          <p:cNvSpPr txBox="1"/>
          <p:nvPr/>
        </p:nvSpPr>
        <p:spPr>
          <a:xfrm>
            <a:off x="2890836" y="2868611"/>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12%</a:t>
            </a:r>
            <a:endParaRPr b="0" i="0" sz="1400" u="none" cap="none" strike="noStrike">
              <a:solidFill>
                <a:srgbClr val="000000"/>
              </a:solidFill>
              <a:latin typeface="Arial"/>
              <a:ea typeface="Arial"/>
              <a:cs typeface="Arial"/>
              <a:sym typeface="Arial"/>
            </a:endParaRPr>
          </a:p>
        </p:txBody>
      </p:sp>
      <p:cxnSp>
        <p:nvCxnSpPr>
          <p:cNvPr id="1220" name="Shape 1220"/>
          <p:cNvCxnSpPr/>
          <p:nvPr/>
        </p:nvCxnSpPr>
        <p:spPr>
          <a:xfrm>
            <a:off x="263525" y="3119436"/>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221" name="Shape 1221"/>
          <p:cNvSpPr txBox="1"/>
          <p:nvPr/>
        </p:nvSpPr>
        <p:spPr>
          <a:xfrm>
            <a:off x="193675" y="3127375"/>
            <a:ext cx="2287587"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Total Carbohydrate   </a:t>
            </a:r>
            <a:r>
              <a:rPr b="1" i="0" lang="en-US" sz="1200" u="none" cap="none" strike="noStrike">
                <a:solidFill>
                  <a:schemeClr val="dk1"/>
                </a:solidFill>
                <a:latin typeface="Arial"/>
                <a:ea typeface="Arial"/>
                <a:cs typeface="Arial"/>
                <a:sym typeface="Arial"/>
              </a:rPr>
              <a:t>14g</a:t>
            </a:r>
            <a:endParaRPr b="0" i="0" sz="1400" u="none" cap="none" strike="noStrike">
              <a:solidFill>
                <a:srgbClr val="000000"/>
              </a:solidFill>
              <a:latin typeface="Arial"/>
              <a:ea typeface="Arial"/>
              <a:cs typeface="Arial"/>
              <a:sym typeface="Arial"/>
            </a:endParaRPr>
          </a:p>
        </p:txBody>
      </p:sp>
      <p:sp>
        <p:nvSpPr>
          <p:cNvPr id="1222" name="Shape 1222"/>
          <p:cNvSpPr txBox="1"/>
          <p:nvPr/>
        </p:nvSpPr>
        <p:spPr>
          <a:xfrm>
            <a:off x="2886075" y="3127375"/>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5%</a:t>
            </a:r>
            <a:endParaRPr b="0" i="0" sz="1400" u="none" cap="none" strike="noStrike">
              <a:solidFill>
                <a:srgbClr val="000000"/>
              </a:solidFill>
              <a:latin typeface="Arial"/>
              <a:ea typeface="Arial"/>
              <a:cs typeface="Arial"/>
              <a:sym typeface="Arial"/>
            </a:endParaRPr>
          </a:p>
        </p:txBody>
      </p:sp>
      <p:cxnSp>
        <p:nvCxnSpPr>
          <p:cNvPr id="1223" name="Shape 1223"/>
          <p:cNvCxnSpPr/>
          <p:nvPr/>
        </p:nvCxnSpPr>
        <p:spPr>
          <a:xfrm>
            <a:off x="269875" y="3389312"/>
            <a:ext cx="3241674" cy="0"/>
          </a:xfrm>
          <a:prstGeom prst="straightConnector1">
            <a:avLst/>
          </a:prstGeom>
          <a:noFill/>
          <a:ln cap="flat" cmpd="sng" w="28575">
            <a:solidFill>
              <a:schemeClr val="dk1"/>
            </a:solidFill>
            <a:prstDash val="solid"/>
            <a:miter lim="8000"/>
            <a:headEnd len="sm" w="sm" type="none"/>
            <a:tailEnd len="sm" w="sm" type="none"/>
          </a:ln>
        </p:spPr>
      </p:cxnSp>
      <p:sp>
        <p:nvSpPr>
          <p:cNvPr id="1224" name="Shape 1224"/>
          <p:cNvSpPr txBox="1"/>
          <p:nvPr/>
        </p:nvSpPr>
        <p:spPr>
          <a:xfrm>
            <a:off x="388937" y="3389312"/>
            <a:ext cx="1336675" cy="2778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Fiber   2g</a:t>
            </a:r>
            <a:endParaRPr b="0" i="0" sz="1400" u="none" cap="none" strike="noStrike">
              <a:solidFill>
                <a:srgbClr val="000000"/>
              </a:solidFill>
              <a:latin typeface="Arial"/>
              <a:ea typeface="Arial"/>
              <a:cs typeface="Arial"/>
              <a:sym typeface="Arial"/>
            </a:endParaRPr>
          </a:p>
        </p:txBody>
      </p:sp>
      <p:cxnSp>
        <p:nvCxnSpPr>
          <p:cNvPr id="1225" name="Shape 1225"/>
          <p:cNvCxnSpPr/>
          <p:nvPr/>
        </p:nvCxnSpPr>
        <p:spPr>
          <a:xfrm>
            <a:off x="263525" y="3651250"/>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226" name="Shape 1226"/>
          <p:cNvSpPr txBox="1"/>
          <p:nvPr/>
        </p:nvSpPr>
        <p:spPr>
          <a:xfrm>
            <a:off x="377825" y="3651250"/>
            <a:ext cx="1336675"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Sugars   2g</a:t>
            </a:r>
            <a:endParaRPr b="0" i="0" sz="1400" u="none" cap="none" strike="noStrike">
              <a:solidFill>
                <a:srgbClr val="000000"/>
              </a:solidFill>
              <a:latin typeface="Arial"/>
              <a:ea typeface="Arial"/>
              <a:cs typeface="Arial"/>
              <a:sym typeface="Arial"/>
            </a:endParaRPr>
          </a:p>
        </p:txBody>
      </p:sp>
      <p:cxnSp>
        <p:nvCxnSpPr>
          <p:cNvPr id="1227" name="Shape 1227"/>
          <p:cNvCxnSpPr/>
          <p:nvPr/>
        </p:nvCxnSpPr>
        <p:spPr>
          <a:xfrm>
            <a:off x="265112" y="3927475"/>
            <a:ext cx="3241674" cy="0"/>
          </a:xfrm>
          <a:prstGeom prst="straightConnector1">
            <a:avLst/>
          </a:prstGeom>
          <a:noFill/>
          <a:ln cap="flat" cmpd="sng" w="28575">
            <a:solidFill>
              <a:schemeClr val="dk1"/>
            </a:solidFill>
            <a:prstDash val="solid"/>
            <a:miter lim="8000"/>
            <a:headEnd len="sm" w="sm" type="none"/>
            <a:tailEnd len="sm" w="sm" type="none"/>
          </a:ln>
        </p:spPr>
      </p:cxnSp>
      <p:sp>
        <p:nvSpPr>
          <p:cNvPr id="1228" name="Shape 1228"/>
          <p:cNvSpPr txBox="1"/>
          <p:nvPr/>
        </p:nvSpPr>
        <p:spPr>
          <a:xfrm>
            <a:off x="377825" y="2011361"/>
            <a:ext cx="1681161"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Saturated Fat    2g</a:t>
            </a:r>
            <a:endParaRPr b="0" i="0" sz="1400" u="none" cap="none" strike="noStrike">
              <a:solidFill>
                <a:srgbClr val="000000"/>
              </a:solidFill>
              <a:latin typeface="Arial"/>
              <a:ea typeface="Arial"/>
              <a:cs typeface="Arial"/>
              <a:sym typeface="Arial"/>
            </a:endParaRPr>
          </a:p>
        </p:txBody>
      </p:sp>
      <p:sp>
        <p:nvSpPr>
          <p:cNvPr id="1229" name="Shape 1229"/>
          <p:cNvSpPr txBox="1"/>
          <p:nvPr/>
        </p:nvSpPr>
        <p:spPr>
          <a:xfrm>
            <a:off x="366712" y="2284411"/>
            <a:ext cx="1539874" cy="2778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Trans Fat   0g</a:t>
            </a:r>
            <a:endParaRPr b="0" i="0" sz="1400" u="none" cap="none" strike="noStrike">
              <a:solidFill>
                <a:srgbClr val="000000"/>
              </a:solidFill>
              <a:latin typeface="Arial"/>
              <a:ea typeface="Arial"/>
              <a:cs typeface="Arial"/>
              <a:sym typeface="Arial"/>
            </a:endParaRPr>
          </a:p>
        </p:txBody>
      </p:sp>
      <p:sp>
        <p:nvSpPr>
          <p:cNvPr id="1230" name="Shape 1230"/>
          <p:cNvSpPr txBox="1"/>
          <p:nvPr/>
        </p:nvSpPr>
        <p:spPr>
          <a:xfrm>
            <a:off x="192086" y="3932237"/>
            <a:ext cx="1976437"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Protein    </a:t>
            </a:r>
            <a:r>
              <a:rPr b="1" i="0" lang="en-US" sz="1200" u="none" cap="none" strike="noStrike">
                <a:solidFill>
                  <a:schemeClr val="dk1"/>
                </a:solidFill>
                <a:latin typeface="Arial"/>
                <a:ea typeface="Arial"/>
                <a:cs typeface="Arial"/>
                <a:sym typeface="Arial"/>
              </a:rPr>
              <a:t>3g</a:t>
            </a:r>
            <a:endParaRPr b="0" i="0" sz="1400" u="none" cap="none" strike="noStrike">
              <a:solidFill>
                <a:srgbClr val="000000"/>
              </a:solidFill>
              <a:latin typeface="Arial"/>
              <a:ea typeface="Arial"/>
              <a:cs typeface="Arial"/>
              <a:sym typeface="Arial"/>
            </a:endParaRPr>
          </a:p>
        </p:txBody>
      </p:sp>
      <p:cxnSp>
        <p:nvCxnSpPr>
          <p:cNvPr id="1231" name="Shape 1231"/>
          <p:cNvCxnSpPr/>
          <p:nvPr/>
        </p:nvCxnSpPr>
        <p:spPr>
          <a:xfrm>
            <a:off x="265112" y="4192587"/>
            <a:ext cx="3241674" cy="0"/>
          </a:xfrm>
          <a:prstGeom prst="straightConnector1">
            <a:avLst/>
          </a:prstGeom>
          <a:noFill/>
          <a:ln cap="flat" cmpd="sng" w="57150">
            <a:solidFill>
              <a:schemeClr val="dk1"/>
            </a:solidFill>
            <a:prstDash val="solid"/>
            <a:miter lim="8000"/>
            <a:headEnd len="sm" w="sm" type="none"/>
            <a:tailEnd len="sm" w="sm" type="none"/>
          </a:ln>
        </p:spPr>
      </p:cxnSp>
      <p:sp>
        <p:nvSpPr>
          <p:cNvPr id="1232" name="Shape 1232"/>
          <p:cNvSpPr txBox="1"/>
          <p:nvPr/>
        </p:nvSpPr>
        <p:spPr>
          <a:xfrm>
            <a:off x="2890836" y="20193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10%</a:t>
            </a:r>
            <a:endParaRPr b="0" i="0" sz="1400" u="none" cap="none" strike="noStrike">
              <a:solidFill>
                <a:srgbClr val="000000"/>
              </a:solidFill>
              <a:latin typeface="Arial"/>
              <a:ea typeface="Arial"/>
              <a:cs typeface="Arial"/>
              <a:sym typeface="Arial"/>
            </a:endParaRPr>
          </a:p>
        </p:txBody>
      </p:sp>
      <p:sp>
        <p:nvSpPr>
          <p:cNvPr id="1233" name="Shape 1233"/>
          <p:cNvSpPr txBox="1"/>
          <p:nvPr/>
        </p:nvSpPr>
        <p:spPr>
          <a:xfrm>
            <a:off x="2890836" y="22860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0%</a:t>
            </a:r>
            <a:endParaRPr b="0" i="0" sz="1400" u="none" cap="none" strike="noStrike">
              <a:solidFill>
                <a:srgbClr val="000000"/>
              </a:solidFill>
              <a:latin typeface="Arial"/>
              <a:ea typeface="Arial"/>
              <a:cs typeface="Arial"/>
              <a:sym typeface="Arial"/>
            </a:endParaRPr>
          </a:p>
        </p:txBody>
      </p:sp>
      <p:sp>
        <p:nvSpPr>
          <p:cNvPr id="1234" name="Shape 1234"/>
          <p:cNvSpPr txBox="1"/>
          <p:nvPr/>
        </p:nvSpPr>
        <p:spPr>
          <a:xfrm>
            <a:off x="2897186" y="33909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8%</a:t>
            </a:r>
            <a:endParaRPr b="0" i="0" sz="1400" u="none" cap="none" strike="noStrike">
              <a:solidFill>
                <a:srgbClr val="000000"/>
              </a:solidFill>
              <a:latin typeface="Arial"/>
              <a:ea typeface="Arial"/>
              <a:cs typeface="Arial"/>
              <a:sym typeface="Arial"/>
            </a:endParaRPr>
          </a:p>
        </p:txBody>
      </p:sp>
      <p:sp>
        <p:nvSpPr>
          <p:cNvPr id="1235" name="Shape 1235"/>
          <p:cNvSpPr txBox="1"/>
          <p:nvPr/>
        </p:nvSpPr>
        <p:spPr>
          <a:xfrm>
            <a:off x="184150" y="4179887"/>
            <a:ext cx="1541461"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Vitamin A     0%</a:t>
            </a:r>
            <a:endParaRPr b="0" i="0" sz="1400" u="none" cap="none" strike="noStrike">
              <a:solidFill>
                <a:srgbClr val="000000"/>
              </a:solidFill>
              <a:latin typeface="Arial"/>
              <a:ea typeface="Arial"/>
              <a:cs typeface="Arial"/>
              <a:sym typeface="Arial"/>
            </a:endParaRPr>
          </a:p>
        </p:txBody>
      </p:sp>
      <p:cxnSp>
        <p:nvCxnSpPr>
          <p:cNvPr id="1236" name="Shape 1236"/>
          <p:cNvCxnSpPr/>
          <p:nvPr/>
        </p:nvCxnSpPr>
        <p:spPr>
          <a:xfrm>
            <a:off x="274637" y="442436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237" name="Shape 1237"/>
          <p:cNvSpPr txBox="1"/>
          <p:nvPr/>
        </p:nvSpPr>
        <p:spPr>
          <a:xfrm>
            <a:off x="2062161" y="4179887"/>
            <a:ext cx="157956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Vitamin C     0%</a:t>
            </a:r>
            <a:endParaRPr b="0" i="0" sz="1400" u="none" cap="none" strike="noStrike">
              <a:solidFill>
                <a:srgbClr val="000000"/>
              </a:solidFill>
              <a:latin typeface="Arial"/>
              <a:ea typeface="Arial"/>
              <a:cs typeface="Arial"/>
              <a:sym typeface="Arial"/>
            </a:endParaRPr>
          </a:p>
        </p:txBody>
      </p:sp>
      <p:sp>
        <p:nvSpPr>
          <p:cNvPr id="1238" name="Shape 1238"/>
          <p:cNvSpPr txBox="1"/>
          <p:nvPr/>
        </p:nvSpPr>
        <p:spPr>
          <a:xfrm>
            <a:off x="1735136" y="4133850"/>
            <a:ext cx="323850" cy="368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239" name="Shape 1239"/>
          <p:cNvSpPr txBox="1"/>
          <p:nvPr/>
        </p:nvSpPr>
        <p:spPr>
          <a:xfrm>
            <a:off x="179386" y="4406900"/>
            <a:ext cx="1546225"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Calcium        6%</a:t>
            </a:r>
            <a:endParaRPr b="0" i="0" sz="1400" u="none" cap="none" strike="noStrike">
              <a:solidFill>
                <a:srgbClr val="000000"/>
              </a:solidFill>
              <a:latin typeface="Arial"/>
              <a:ea typeface="Arial"/>
              <a:cs typeface="Arial"/>
              <a:sym typeface="Arial"/>
            </a:endParaRPr>
          </a:p>
        </p:txBody>
      </p:sp>
      <p:cxnSp>
        <p:nvCxnSpPr>
          <p:cNvPr id="1240" name="Shape 1240"/>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241" name="Shape 1241"/>
          <p:cNvSpPr txBox="1"/>
          <p:nvPr/>
        </p:nvSpPr>
        <p:spPr>
          <a:xfrm>
            <a:off x="2062161" y="4406900"/>
            <a:ext cx="1574800"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Iron               2%</a:t>
            </a:r>
            <a:endParaRPr b="0" i="0" sz="1400" u="none" cap="none" strike="noStrike">
              <a:solidFill>
                <a:srgbClr val="000000"/>
              </a:solidFill>
              <a:latin typeface="Arial"/>
              <a:ea typeface="Arial"/>
              <a:cs typeface="Arial"/>
              <a:sym typeface="Arial"/>
            </a:endParaRPr>
          </a:p>
        </p:txBody>
      </p:sp>
      <p:sp>
        <p:nvSpPr>
          <p:cNvPr id="1242" name="Shape 1242"/>
          <p:cNvSpPr txBox="1"/>
          <p:nvPr/>
        </p:nvSpPr>
        <p:spPr>
          <a:xfrm>
            <a:off x="1735136" y="4360862"/>
            <a:ext cx="323850" cy="368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cxnSp>
        <p:nvCxnSpPr>
          <p:cNvPr id="1243" name="Shape 1243"/>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244" name="Shape 1244"/>
          <p:cNvSpPr txBox="1"/>
          <p:nvPr/>
        </p:nvSpPr>
        <p:spPr>
          <a:xfrm>
            <a:off x="195261" y="5376862"/>
            <a:ext cx="3429000" cy="46037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1" i="0" lang="en-US" sz="800" u="none" cap="none" strike="noStrike">
                <a:solidFill>
                  <a:schemeClr val="dk1"/>
                </a:solidFill>
                <a:latin typeface="Arial"/>
                <a:ea typeface="Arial"/>
                <a:cs typeface="Arial"/>
                <a:sym typeface="Arial"/>
              </a:rPr>
              <a:t>* Percent Daily Values are based on a 2,000 calorie diet.  Your daily values may be higher or lower depending on your caloric needs.</a:t>
            </a:r>
            <a:endParaRPr b="0" i="0" sz="1400" u="none" cap="none" strike="noStrike">
              <a:solidFill>
                <a:srgbClr val="000000"/>
              </a:solidFill>
              <a:latin typeface="Arial"/>
              <a:ea typeface="Arial"/>
              <a:cs typeface="Arial"/>
              <a:sym typeface="Arial"/>
            </a:endParaRPr>
          </a:p>
        </p:txBody>
      </p:sp>
      <p:sp>
        <p:nvSpPr>
          <p:cNvPr id="1245" name="Shape 1245"/>
          <p:cNvSpPr txBox="1"/>
          <p:nvPr/>
        </p:nvSpPr>
        <p:spPr>
          <a:xfrm>
            <a:off x="1371600" y="5686425"/>
            <a:ext cx="22193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Calories:            2,000                 2,500</a:t>
            </a:r>
            <a:endParaRPr b="0" i="0" sz="1400" u="none" cap="none" strike="noStrike">
              <a:solidFill>
                <a:srgbClr val="000000"/>
              </a:solidFill>
              <a:latin typeface="Arial"/>
              <a:ea typeface="Arial"/>
              <a:cs typeface="Arial"/>
              <a:sym typeface="Arial"/>
            </a:endParaRPr>
          </a:p>
        </p:txBody>
      </p:sp>
      <p:cxnSp>
        <p:nvCxnSpPr>
          <p:cNvPr id="1246" name="Shape 1246"/>
          <p:cNvCxnSpPr/>
          <p:nvPr/>
        </p:nvCxnSpPr>
        <p:spPr>
          <a:xfrm>
            <a:off x="265112" y="587851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247" name="Shape 1247"/>
          <p:cNvSpPr txBox="1"/>
          <p:nvPr/>
        </p:nvSpPr>
        <p:spPr>
          <a:xfrm>
            <a:off x="173036" y="5878512"/>
            <a:ext cx="3451225" cy="2143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Total Fat                              Less Than            65g                    80g</a:t>
            </a:r>
            <a:endParaRPr b="0" i="0" sz="1400" u="none" cap="none" strike="noStrike">
              <a:solidFill>
                <a:srgbClr val="000000"/>
              </a:solidFill>
              <a:latin typeface="Arial"/>
              <a:ea typeface="Arial"/>
              <a:cs typeface="Arial"/>
              <a:sym typeface="Arial"/>
            </a:endParaRPr>
          </a:p>
        </p:txBody>
      </p:sp>
      <p:sp>
        <p:nvSpPr>
          <p:cNvPr id="1248" name="Shape 1248"/>
          <p:cNvSpPr txBox="1"/>
          <p:nvPr/>
        </p:nvSpPr>
        <p:spPr>
          <a:xfrm>
            <a:off x="158750" y="5984875"/>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Sat Fat                            Less Than            20g                    25g</a:t>
            </a:r>
            <a:endParaRPr b="0" i="0" sz="1400" u="none" cap="none" strike="noStrike">
              <a:solidFill>
                <a:srgbClr val="000000"/>
              </a:solidFill>
              <a:latin typeface="Arial"/>
              <a:ea typeface="Arial"/>
              <a:cs typeface="Arial"/>
              <a:sym typeface="Arial"/>
            </a:endParaRPr>
          </a:p>
        </p:txBody>
      </p:sp>
      <p:sp>
        <p:nvSpPr>
          <p:cNvPr id="1249" name="Shape 1249"/>
          <p:cNvSpPr txBox="1"/>
          <p:nvPr/>
        </p:nvSpPr>
        <p:spPr>
          <a:xfrm>
            <a:off x="173036" y="6092825"/>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Cholesterol                          Less Than            300mg               300mg</a:t>
            </a:r>
            <a:endParaRPr b="0" i="0" sz="1400" u="none" cap="none" strike="noStrike">
              <a:solidFill>
                <a:srgbClr val="000000"/>
              </a:solidFill>
              <a:latin typeface="Arial"/>
              <a:ea typeface="Arial"/>
              <a:cs typeface="Arial"/>
              <a:sym typeface="Arial"/>
            </a:endParaRPr>
          </a:p>
        </p:txBody>
      </p:sp>
      <p:sp>
        <p:nvSpPr>
          <p:cNvPr id="1250" name="Shape 1250"/>
          <p:cNvSpPr txBox="1"/>
          <p:nvPr/>
        </p:nvSpPr>
        <p:spPr>
          <a:xfrm>
            <a:off x="173036" y="6203950"/>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Sodium                                Less Than            2,400mg            2,400mg</a:t>
            </a:r>
            <a:endParaRPr b="0" i="0" sz="1400" u="none" cap="none" strike="noStrike">
              <a:solidFill>
                <a:srgbClr val="000000"/>
              </a:solidFill>
              <a:latin typeface="Arial"/>
              <a:ea typeface="Arial"/>
              <a:cs typeface="Arial"/>
              <a:sym typeface="Arial"/>
            </a:endParaRPr>
          </a:p>
        </p:txBody>
      </p:sp>
      <p:sp>
        <p:nvSpPr>
          <p:cNvPr id="1251" name="Shape 1251"/>
          <p:cNvSpPr txBox="1"/>
          <p:nvPr/>
        </p:nvSpPr>
        <p:spPr>
          <a:xfrm>
            <a:off x="173036" y="6308725"/>
            <a:ext cx="3451225" cy="2143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Total Carbohydrate                                          300g                  375g</a:t>
            </a:r>
            <a:endParaRPr b="0" i="0" sz="1400" u="none" cap="none" strike="noStrike">
              <a:solidFill>
                <a:srgbClr val="000000"/>
              </a:solidFill>
              <a:latin typeface="Arial"/>
              <a:ea typeface="Arial"/>
              <a:cs typeface="Arial"/>
              <a:sym typeface="Arial"/>
            </a:endParaRPr>
          </a:p>
        </p:txBody>
      </p:sp>
      <p:sp>
        <p:nvSpPr>
          <p:cNvPr id="1252" name="Shape 1252"/>
          <p:cNvSpPr txBox="1"/>
          <p:nvPr/>
        </p:nvSpPr>
        <p:spPr>
          <a:xfrm>
            <a:off x="158750" y="6415087"/>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Dietary Fiber                                                25g                    30g</a:t>
            </a:r>
            <a:endParaRPr b="0" i="0" sz="1400" u="none" cap="none" strike="noStrike">
              <a:solidFill>
                <a:srgbClr val="000000"/>
              </a:solidFill>
              <a:latin typeface="Arial"/>
              <a:ea typeface="Arial"/>
              <a:cs typeface="Arial"/>
              <a:sym typeface="Arial"/>
            </a:endParaRPr>
          </a:p>
        </p:txBody>
      </p:sp>
      <p:cxnSp>
        <p:nvCxnSpPr>
          <p:cNvPr id="1253" name="Shape 1253"/>
          <p:cNvCxnSpPr/>
          <p:nvPr/>
        </p:nvCxnSpPr>
        <p:spPr>
          <a:xfrm>
            <a:off x="269875" y="6630986"/>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254" name="Shape 1254"/>
          <p:cNvSpPr txBox="1"/>
          <p:nvPr/>
        </p:nvSpPr>
        <p:spPr>
          <a:xfrm>
            <a:off x="3886200" y="139700"/>
            <a:ext cx="5029199" cy="38417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75"/>
              <a:buFont typeface="Arial"/>
              <a:buNone/>
            </a:pPr>
            <a:r>
              <a:rPr b="1" i="0" lang="en-US" sz="1900" u="none" cap="none" strike="noStrike">
                <a:solidFill>
                  <a:schemeClr val="dk1"/>
                </a:solidFill>
                <a:latin typeface="Arial"/>
                <a:ea typeface="Arial"/>
                <a:cs typeface="Arial"/>
                <a:sym typeface="Arial"/>
              </a:rPr>
              <a:t>Smartfood Popcorn White Cheddar (1 oz)</a:t>
            </a:r>
            <a:endParaRPr b="0" i="0" sz="1400" u="none" cap="none" strike="noStrike">
              <a:solidFill>
                <a:srgbClr val="000000"/>
              </a:solidFill>
              <a:latin typeface="Arial"/>
              <a:ea typeface="Arial"/>
              <a:cs typeface="Arial"/>
              <a:sym typeface="Arial"/>
            </a:endParaRPr>
          </a:p>
        </p:txBody>
      </p:sp>
      <p:sp>
        <p:nvSpPr>
          <p:cNvPr id="1255" name="Shape 1255"/>
          <p:cNvSpPr txBox="1"/>
          <p:nvPr/>
        </p:nvSpPr>
        <p:spPr>
          <a:xfrm>
            <a:off x="3886200" y="4794250"/>
            <a:ext cx="5029199" cy="1384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50"/>
              <a:buFont typeface="Arial Black"/>
              <a:buNone/>
            </a:pPr>
            <a:r>
              <a:rPr b="1" i="0" lang="en-US" sz="1400" u="none" cap="none" strike="noStrike">
                <a:solidFill>
                  <a:schemeClr val="dk1"/>
                </a:solidFill>
                <a:latin typeface="Arial Black"/>
                <a:ea typeface="Arial Black"/>
                <a:cs typeface="Arial Black"/>
                <a:sym typeface="Arial Black"/>
              </a:rPr>
              <a:t>INGREDIENTS</a:t>
            </a:r>
            <a:r>
              <a:rPr b="1" i="0" lang="en-US" sz="1400" u="none" cap="none" strike="noStrike">
                <a:solidFill>
                  <a:schemeClr val="dk1"/>
                </a:solidFill>
                <a:latin typeface="Arial"/>
                <a:ea typeface="Arial"/>
                <a:cs typeface="Arial"/>
                <a:sym typeface="Arial"/>
              </a:rPr>
              <a:t>:  </a:t>
            </a:r>
            <a:r>
              <a:rPr b="0" i="0" lang="en-US" sz="1400" u="none" cap="none" strike="noStrike">
                <a:solidFill>
                  <a:schemeClr val="dk1"/>
                </a:solidFill>
                <a:latin typeface="Arial"/>
                <a:ea typeface="Arial"/>
                <a:cs typeface="Arial"/>
                <a:sym typeface="Arial"/>
              </a:rPr>
              <a:t>POPCORN, VEGETABLE OIL (CORN, CANOLA, SOYBEAN, AND/OR SUNFLOWER OIL), CHEDDAR CHEESE (MILK, CHEESE CULTURES, SALT, ENZYMES), WHEY, BUTTERMILK, AND SALT.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Calibri"/>
              <a:buNone/>
            </a:pPr>
            <a:r>
              <a:t/>
            </a:r>
            <a:endParaRPr b="1"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50"/>
              <a:buFont typeface="Arial"/>
              <a:buNone/>
            </a:pPr>
            <a:r>
              <a:rPr b="1" i="0" lang="en-US" sz="1400" u="none" cap="none" strike="noStrike">
                <a:solidFill>
                  <a:schemeClr val="dk1"/>
                </a:solidFill>
                <a:latin typeface="Arial"/>
                <a:ea typeface="Arial"/>
                <a:cs typeface="Arial"/>
                <a:sym typeface="Arial"/>
              </a:rPr>
              <a:t>CONTAINS MILK INGREDIENTS</a:t>
            </a:r>
            <a:endParaRPr b="0" i="0" sz="1400" u="none" cap="none" strike="noStrike">
              <a:solidFill>
                <a:srgbClr val="000000"/>
              </a:solidFill>
              <a:latin typeface="Arial"/>
              <a:ea typeface="Arial"/>
              <a:cs typeface="Arial"/>
              <a:sym typeface="Arial"/>
            </a:endParaRPr>
          </a:p>
        </p:txBody>
      </p:sp>
      <p:cxnSp>
        <p:nvCxnSpPr>
          <p:cNvPr id="1256" name="Shape 1256"/>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257" name="Shape 1257"/>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258" name="Shape 1258"/>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259" name="Shape 1259"/>
          <p:cNvSpPr txBox="1"/>
          <p:nvPr/>
        </p:nvSpPr>
        <p:spPr>
          <a:xfrm>
            <a:off x="188911" y="4656137"/>
            <a:ext cx="1682749"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Potassium    3%</a:t>
            </a:r>
            <a:endParaRPr b="0" i="0" sz="1400" u="none" cap="none" strike="noStrike">
              <a:solidFill>
                <a:srgbClr val="000000"/>
              </a:solidFill>
              <a:latin typeface="Arial"/>
              <a:ea typeface="Arial"/>
              <a:cs typeface="Arial"/>
              <a:sym typeface="Arial"/>
            </a:endParaRPr>
          </a:p>
        </p:txBody>
      </p:sp>
      <p:cxnSp>
        <p:nvCxnSpPr>
          <p:cNvPr id="1260" name="Shape 1260"/>
          <p:cNvCxnSpPr/>
          <p:nvPr/>
        </p:nvCxnSpPr>
        <p:spPr>
          <a:xfrm>
            <a:off x="269875" y="4900612"/>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261" name="Shape 1261"/>
          <p:cNvCxnSpPr/>
          <p:nvPr/>
        </p:nvCxnSpPr>
        <p:spPr>
          <a:xfrm>
            <a:off x="269875" y="5145087"/>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262" name="Shape 1262"/>
          <p:cNvSpPr txBox="1"/>
          <p:nvPr/>
        </p:nvSpPr>
        <p:spPr>
          <a:xfrm>
            <a:off x="1735136" y="4610100"/>
            <a:ext cx="323850" cy="36988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cxnSp>
        <p:nvCxnSpPr>
          <p:cNvPr id="1263" name="Shape 1263"/>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pic>
        <p:nvPicPr>
          <p:cNvPr descr="SMARTFOOD_White_Cheddar_Cheese_Flavored_Popcorn__91684_zoom" id="1264" name="Shape 1264"/>
          <p:cNvPicPr preferRelativeResize="0"/>
          <p:nvPr/>
        </p:nvPicPr>
        <p:blipFill rotWithShape="1">
          <a:blip r:embed="rId3">
            <a:alphaModFix/>
          </a:blip>
          <a:srcRect b="0" l="0" r="0" t="0"/>
          <a:stretch/>
        </p:blipFill>
        <p:spPr>
          <a:xfrm>
            <a:off x="4940300" y="652462"/>
            <a:ext cx="2919411" cy="40766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8" name="Shape 1268"/>
        <p:cNvGrpSpPr/>
        <p:nvPr/>
      </p:nvGrpSpPr>
      <p:grpSpPr>
        <a:xfrm>
          <a:off x="0" y="0"/>
          <a:ext cx="0" cy="0"/>
          <a:chOff x="0" y="0"/>
          <a:chExt cx="0" cy="0"/>
        </a:xfrm>
      </p:grpSpPr>
      <p:sp>
        <p:nvSpPr>
          <p:cNvPr id="1269" name="Shape 1269"/>
          <p:cNvSpPr txBox="1"/>
          <p:nvPr/>
        </p:nvSpPr>
        <p:spPr>
          <a:xfrm>
            <a:off x="163511" y="96836"/>
            <a:ext cx="3460749" cy="6684961"/>
          </a:xfrm>
          <a:prstGeom prst="rect">
            <a:avLst/>
          </a:prstGeom>
          <a:noFill/>
          <a:ln cap="flat" cmpd="sng" w="3810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70" name="Shape 1270"/>
          <p:cNvSpPr txBox="1"/>
          <p:nvPr/>
        </p:nvSpPr>
        <p:spPr>
          <a:xfrm>
            <a:off x="184150" y="104775"/>
            <a:ext cx="3397250" cy="5619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750"/>
              <a:buFont typeface="Arial Black"/>
              <a:buNone/>
            </a:pPr>
            <a:r>
              <a:rPr b="0" i="0" lang="en-US" sz="3000" u="none" cap="none" strike="noStrike">
                <a:solidFill>
                  <a:schemeClr val="dk1"/>
                </a:solidFill>
                <a:latin typeface="Arial Black"/>
                <a:ea typeface="Arial Black"/>
                <a:cs typeface="Arial Black"/>
                <a:sym typeface="Arial Black"/>
              </a:rPr>
              <a:t>Nutrition Facts</a:t>
            </a:r>
            <a:endParaRPr b="0" i="0" sz="1400" u="none" cap="none" strike="noStrike">
              <a:solidFill>
                <a:srgbClr val="000000"/>
              </a:solidFill>
              <a:latin typeface="Arial"/>
              <a:ea typeface="Arial"/>
              <a:cs typeface="Arial"/>
              <a:sym typeface="Arial"/>
            </a:endParaRPr>
          </a:p>
        </p:txBody>
      </p:sp>
      <p:sp>
        <p:nvSpPr>
          <p:cNvPr id="1271" name="Shape 1271"/>
          <p:cNvSpPr txBox="1"/>
          <p:nvPr/>
        </p:nvSpPr>
        <p:spPr>
          <a:xfrm>
            <a:off x="163511" y="403225"/>
            <a:ext cx="3417887" cy="584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600"/>
              <a:buFont typeface="Calibri"/>
              <a:buNone/>
            </a:pPr>
            <a:r>
              <a:t/>
            </a: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25"/>
              <a:buFont typeface="Arial"/>
              <a:buNone/>
            </a:pPr>
            <a:r>
              <a:rPr b="0" i="0" lang="en-US" sz="1300" u="none" cap="none" strike="noStrike">
                <a:solidFill>
                  <a:schemeClr val="dk1"/>
                </a:solidFill>
                <a:latin typeface="Arial"/>
                <a:ea typeface="Arial"/>
                <a:cs typeface="Arial"/>
                <a:sym typeface="Arial"/>
              </a:rPr>
              <a:t>Serving Size 1 oz</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25"/>
              <a:buFont typeface="Arial"/>
              <a:buNone/>
            </a:pPr>
            <a:r>
              <a:rPr b="0" i="0" lang="en-US" sz="1300" u="none" cap="none" strike="noStrike">
                <a:solidFill>
                  <a:schemeClr val="dk1"/>
                </a:solidFill>
                <a:latin typeface="Arial"/>
                <a:ea typeface="Arial"/>
                <a:cs typeface="Arial"/>
                <a:sym typeface="Arial"/>
              </a:rPr>
              <a:t>Servings Per Container 9  </a:t>
            </a:r>
            <a:endParaRPr b="0" i="0" sz="1400" u="none" cap="none" strike="noStrike">
              <a:solidFill>
                <a:srgbClr val="000000"/>
              </a:solidFill>
              <a:latin typeface="Arial"/>
              <a:ea typeface="Arial"/>
              <a:cs typeface="Arial"/>
              <a:sym typeface="Arial"/>
            </a:endParaRPr>
          </a:p>
        </p:txBody>
      </p:sp>
      <p:sp>
        <p:nvSpPr>
          <p:cNvPr id="1272" name="Shape 1272"/>
          <p:cNvSpPr txBox="1"/>
          <p:nvPr/>
        </p:nvSpPr>
        <p:spPr>
          <a:xfrm>
            <a:off x="163511" y="987425"/>
            <a:ext cx="200501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Amount Per Serving</a:t>
            </a:r>
            <a:endParaRPr b="0" i="0" sz="1400" u="none" cap="none" strike="noStrike">
              <a:solidFill>
                <a:srgbClr val="000000"/>
              </a:solidFill>
              <a:latin typeface="Arial"/>
              <a:ea typeface="Arial"/>
              <a:cs typeface="Arial"/>
              <a:sym typeface="Arial"/>
            </a:endParaRPr>
          </a:p>
        </p:txBody>
      </p:sp>
      <p:cxnSp>
        <p:nvCxnSpPr>
          <p:cNvPr id="1273" name="Shape 1273"/>
          <p:cNvCxnSpPr/>
          <p:nvPr/>
        </p:nvCxnSpPr>
        <p:spPr>
          <a:xfrm>
            <a:off x="258762" y="987425"/>
            <a:ext cx="3252787" cy="0"/>
          </a:xfrm>
          <a:prstGeom prst="straightConnector1">
            <a:avLst/>
          </a:prstGeom>
          <a:noFill/>
          <a:ln cap="flat" cmpd="sng" w="76200">
            <a:solidFill>
              <a:schemeClr val="dk1"/>
            </a:solidFill>
            <a:prstDash val="solid"/>
            <a:miter lim="8000"/>
            <a:headEnd len="sm" w="sm" type="none"/>
            <a:tailEnd len="sm" w="sm" type="none"/>
          </a:ln>
        </p:spPr>
      </p:cxnSp>
      <p:sp>
        <p:nvSpPr>
          <p:cNvPr id="1274" name="Shape 1274"/>
          <p:cNvSpPr txBox="1"/>
          <p:nvPr/>
        </p:nvSpPr>
        <p:spPr>
          <a:xfrm>
            <a:off x="173036" y="1762125"/>
            <a:ext cx="141446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Total Fat    </a:t>
            </a:r>
            <a:r>
              <a:rPr b="1" i="0" lang="en-US" sz="1200" u="none" cap="none" strike="noStrike">
                <a:solidFill>
                  <a:schemeClr val="dk1"/>
                </a:solidFill>
                <a:latin typeface="Arial"/>
                <a:ea typeface="Arial"/>
                <a:cs typeface="Arial"/>
                <a:sym typeface="Arial"/>
              </a:rPr>
              <a:t>5g</a:t>
            </a:r>
            <a:endParaRPr b="0" i="0" sz="1400" u="none" cap="none" strike="noStrike">
              <a:solidFill>
                <a:srgbClr val="000000"/>
              </a:solidFill>
              <a:latin typeface="Arial"/>
              <a:ea typeface="Arial"/>
              <a:cs typeface="Arial"/>
              <a:sym typeface="Arial"/>
            </a:endParaRPr>
          </a:p>
        </p:txBody>
      </p:sp>
      <p:cxnSp>
        <p:nvCxnSpPr>
          <p:cNvPr id="1275" name="Shape 1275"/>
          <p:cNvCxnSpPr/>
          <p:nvPr/>
        </p:nvCxnSpPr>
        <p:spPr>
          <a:xfrm>
            <a:off x="280987" y="1263650"/>
            <a:ext cx="3241674" cy="0"/>
          </a:xfrm>
          <a:prstGeom prst="straightConnector1">
            <a:avLst/>
          </a:prstGeom>
          <a:noFill/>
          <a:ln cap="flat" cmpd="sng" w="28575">
            <a:solidFill>
              <a:schemeClr val="dk1"/>
            </a:solidFill>
            <a:prstDash val="solid"/>
            <a:miter lim="8000"/>
            <a:headEnd len="sm" w="sm" type="none"/>
            <a:tailEnd len="sm" w="sm" type="none"/>
          </a:ln>
        </p:spPr>
      </p:cxnSp>
      <p:sp>
        <p:nvSpPr>
          <p:cNvPr id="1276" name="Shape 1276"/>
          <p:cNvSpPr txBox="1"/>
          <p:nvPr/>
        </p:nvSpPr>
        <p:spPr>
          <a:xfrm>
            <a:off x="2890836" y="1762125"/>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8%</a:t>
            </a:r>
            <a:endParaRPr b="0" i="0" sz="1400" u="none" cap="none" strike="noStrike">
              <a:solidFill>
                <a:srgbClr val="000000"/>
              </a:solidFill>
              <a:latin typeface="Arial"/>
              <a:ea typeface="Arial"/>
              <a:cs typeface="Arial"/>
              <a:sym typeface="Arial"/>
            </a:endParaRPr>
          </a:p>
        </p:txBody>
      </p:sp>
      <p:sp>
        <p:nvSpPr>
          <p:cNvPr id="1277" name="Shape 1277"/>
          <p:cNvSpPr txBox="1"/>
          <p:nvPr/>
        </p:nvSpPr>
        <p:spPr>
          <a:xfrm>
            <a:off x="173036" y="1257300"/>
            <a:ext cx="3417887" cy="46196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Calories   140       </a:t>
            </a:r>
            <a:r>
              <a:rPr b="1" i="0" lang="en-US" sz="1200" u="none" cap="none" strike="noStrike">
                <a:solidFill>
                  <a:schemeClr val="dk1"/>
                </a:solidFill>
                <a:latin typeface="Arial"/>
                <a:ea typeface="Arial"/>
                <a:cs typeface="Arial"/>
                <a:sym typeface="Arial"/>
              </a:rPr>
              <a:t>Calories from Fat       45</a:t>
            </a:r>
            <a:r>
              <a:rPr b="1" i="0" lang="en-US" sz="1200" u="none" cap="none" strike="noStrike">
                <a:solidFill>
                  <a:schemeClr val="dk1"/>
                </a:solidFill>
                <a:latin typeface="Arial Black"/>
                <a:ea typeface="Arial Black"/>
                <a:cs typeface="Arial Black"/>
                <a:sym typeface="Arial Black"/>
              </a:rPr>
              <a:t>    	</a:t>
            </a:r>
            <a:endParaRPr b="0" i="0" sz="1400" u="none" cap="none" strike="noStrike">
              <a:solidFill>
                <a:srgbClr val="000000"/>
              </a:solidFill>
              <a:latin typeface="Arial"/>
              <a:ea typeface="Arial"/>
              <a:cs typeface="Arial"/>
              <a:sym typeface="Arial"/>
            </a:endParaRPr>
          </a:p>
        </p:txBody>
      </p:sp>
      <p:cxnSp>
        <p:nvCxnSpPr>
          <p:cNvPr id="1278" name="Shape 1278"/>
          <p:cNvCxnSpPr/>
          <p:nvPr/>
        </p:nvCxnSpPr>
        <p:spPr>
          <a:xfrm>
            <a:off x="258762" y="1493837"/>
            <a:ext cx="3244849" cy="0"/>
          </a:xfrm>
          <a:prstGeom prst="straightConnector1">
            <a:avLst/>
          </a:prstGeom>
          <a:noFill/>
          <a:ln cap="flat" cmpd="sng" w="38100">
            <a:solidFill>
              <a:schemeClr val="dk1"/>
            </a:solidFill>
            <a:prstDash val="solid"/>
            <a:miter lim="8000"/>
            <a:headEnd len="sm" w="sm" type="none"/>
            <a:tailEnd len="sm" w="sm" type="none"/>
          </a:ln>
        </p:spPr>
      </p:cxnSp>
      <p:sp>
        <p:nvSpPr>
          <p:cNvPr id="1279" name="Shape 1279"/>
          <p:cNvSpPr txBox="1"/>
          <p:nvPr/>
        </p:nvSpPr>
        <p:spPr>
          <a:xfrm>
            <a:off x="1873250" y="1493837"/>
            <a:ext cx="1751012" cy="30797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50"/>
              <a:buFont typeface="Arial Black"/>
              <a:buNone/>
            </a:pPr>
            <a:r>
              <a:rPr b="1" i="0" lang="en-US" sz="1400" u="none" cap="none" strike="noStrike">
                <a:solidFill>
                  <a:schemeClr val="dk1"/>
                </a:solidFill>
                <a:latin typeface="Arial Black"/>
                <a:ea typeface="Arial Black"/>
                <a:cs typeface="Arial Black"/>
                <a:sym typeface="Arial Black"/>
              </a:rPr>
              <a:t>% Daily Value*</a:t>
            </a:r>
            <a:endParaRPr b="0" i="0" sz="1400" u="none" cap="none" strike="noStrike">
              <a:solidFill>
                <a:srgbClr val="000000"/>
              </a:solidFill>
              <a:latin typeface="Arial"/>
              <a:ea typeface="Arial"/>
              <a:cs typeface="Arial"/>
              <a:sym typeface="Arial"/>
            </a:endParaRPr>
          </a:p>
        </p:txBody>
      </p:sp>
      <p:cxnSp>
        <p:nvCxnSpPr>
          <p:cNvPr id="1280" name="Shape 1280"/>
          <p:cNvCxnSpPr/>
          <p:nvPr/>
        </p:nvCxnSpPr>
        <p:spPr>
          <a:xfrm>
            <a:off x="269875" y="1762125"/>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281" name="Shape 1281"/>
          <p:cNvCxnSpPr/>
          <p:nvPr/>
        </p:nvCxnSpPr>
        <p:spPr>
          <a:xfrm>
            <a:off x="263525" y="2024061"/>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282" name="Shape 1282"/>
          <p:cNvCxnSpPr/>
          <p:nvPr/>
        </p:nvCxnSpPr>
        <p:spPr>
          <a:xfrm>
            <a:off x="271462" y="2287586"/>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283" name="Shape 1283"/>
          <p:cNvCxnSpPr/>
          <p:nvPr/>
        </p:nvCxnSpPr>
        <p:spPr>
          <a:xfrm>
            <a:off x="271462" y="2570161"/>
            <a:ext cx="3241674" cy="0"/>
          </a:xfrm>
          <a:prstGeom prst="straightConnector1">
            <a:avLst/>
          </a:prstGeom>
          <a:noFill/>
          <a:ln cap="flat" cmpd="sng" w="28575">
            <a:solidFill>
              <a:schemeClr val="dk1"/>
            </a:solidFill>
            <a:prstDash val="solid"/>
            <a:miter lim="8000"/>
            <a:headEnd len="sm" w="sm" type="none"/>
            <a:tailEnd len="sm" w="sm" type="none"/>
          </a:ln>
        </p:spPr>
      </p:cxnSp>
      <p:sp>
        <p:nvSpPr>
          <p:cNvPr id="1284" name="Shape 1284"/>
          <p:cNvSpPr txBox="1"/>
          <p:nvPr/>
        </p:nvSpPr>
        <p:spPr>
          <a:xfrm>
            <a:off x="195261" y="2592386"/>
            <a:ext cx="1866900"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Cholesterol   </a:t>
            </a:r>
            <a:r>
              <a:rPr b="1" i="0" lang="en-US" sz="1200" u="none" cap="none" strike="noStrike">
                <a:solidFill>
                  <a:schemeClr val="dk1"/>
                </a:solidFill>
                <a:latin typeface="Arial"/>
                <a:ea typeface="Arial"/>
                <a:cs typeface="Arial"/>
                <a:sym typeface="Arial"/>
              </a:rPr>
              <a:t>0mg</a:t>
            </a:r>
            <a:endParaRPr b="0" i="0" sz="1400" u="none" cap="none" strike="noStrike">
              <a:solidFill>
                <a:srgbClr val="000000"/>
              </a:solidFill>
              <a:latin typeface="Arial"/>
              <a:ea typeface="Arial"/>
              <a:cs typeface="Arial"/>
              <a:sym typeface="Arial"/>
            </a:endParaRPr>
          </a:p>
        </p:txBody>
      </p:sp>
      <p:sp>
        <p:nvSpPr>
          <p:cNvPr id="1285" name="Shape 1285"/>
          <p:cNvSpPr txBox="1"/>
          <p:nvPr/>
        </p:nvSpPr>
        <p:spPr>
          <a:xfrm>
            <a:off x="2901950" y="2586036"/>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0%</a:t>
            </a:r>
            <a:endParaRPr b="0" i="0" sz="1400" u="none" cap="none" strike="noStrike">
              <a:solidFill>
                <a:srgbClr val="000000"/>
              </a:solidFill>
              <a:latin typeface="Arial"/>
              <a:ea typeface="Arial"/>
              <a:cs typeface="Arial"/>
              <a:sym typeface="Arial"/>
            </a:endParaRPr>
          </a:p>
        </p:txBody>
      </p:sp>
      <p:cxnSp>
        <p:nvCxnSpPr>
          <p:cNvPr id="1286" name="Shape 1286"/>
          <p:cNvCxnSpPr/>
          <p:nvPr/>
        </p:nvCxnSpPr>
        <p:spPr>
          <a:xfrm>
            <a:off x="269875" y="2841625"/>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287" name="Shape 1287"/>
          <p:cNvSpPr txBox="1"/>
          <p:nvPr/>
        </p:nvSpPr>
        <p:spPr>
          <a:xfrm>
            <a:off x="195261" y="2868611"/>
            <a:ext cx="1676399"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Sodium   </a:t>
            </a:r>
            <a:r>
              <a:rPr b="1" i="0" lang="en-US" sz="1200" u="none" cap="none" strike="noStrike">
                <a:solidFill>
                  <a:schemeClr val="dk1"/>
                </a:solidFill>
                <a:latin typeface="Arial"/>
                <a:ea typeface="Arial"/>
                <a:cs typeface="Arial"/>
                <a:sym typeface="Arial"/>
              </a:rPr>
              <a:t>230mg</a:t>
            </a:r>
            <a:endParaRPr b="0" i="0" sz="1400" u="none" cap="none" strike="noStrike">
              <a:solidFill>
                <a:srgbClr val="000000"/>
              </a:solidFill>
              <a:latin typeface="Arial"/>
              <a:ea typeface="Arial"/>
              <a:cs typeface="Arial"/>
              <a:sym typeface="Arial"/>
            </a:endParaRPr>
          </a:p>
        </p:txBody>
      </p:sp>
      <p:sp>
        <p:nvSpPr>
          <p:cNvPr id="1288" name="Shape 1288"/>
          <p:cNvSpPr txBox="1"/>
          <p:nvPr/>
        </p:nvSpPr>
        <p:spPr>
          <a:xfrm>
            <a:off x="2890836" y="2868611"/>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10%</a:t>
            </a:r>
            <a:endParaRPr b="0" i="0" sz="1400" u="none" cap="none" strike="noStrike">
              <a:solidFill>
                <a:srgbClr val="000000"/>
              </a:solidFill>
              <a:latin typeface="Arial"/>
              <a:ea typeface="Arial"/>
              <a:cs typeface="Arial"/>
              <a:sym typeface="Arial"/>
            </a:endParaRPr>
          </a:p>
        </p:txBody>
      </p:sp>
      <p:cxnSp>
        <p:nvCxnSpPr>
          <p:cNvPr id="1289" name="Shape 1289"/>
          <p:cNvCxnSpPr/>
          <p:nvPr/>
        </p:nvCxnSpPr>
        <p:spPr>
          <a:xfrm>
            <a:off x="263525" y="3119436"/>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290" name="Shape 1290"/>
          <p:cNvSpPr txBox="1"/>
          <p:nvPr/>
        </p:nvSpPr>
        <p:spPr>
          <a:xfrm>
            <a:off x="193675" y="3127375"/>
            <a:ext cx="2287587"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Total Carbohydrate   </a:t>
            </a:r>
            <a:r>
              <a:rPr b="1" i="0" lang="en-US" sz="1200" u="none" cap="none" strike="noStrike">
                <a:solidFill>
                  <a:schemeClr val="dk1"/>
                </a:solidFill>
                <a:latin typeface="Arial"/>
                <a:ea typeface="Arial"/>
                <a:cs typeface="Arial"/>
                <a:sym typeface="Arial"/>
              </a:rPr>
              <a:t>22g</a:t>
            </a:r>
            <a:endParaRPr b="0" i="0" sz="1400" u="none" cap="none" strike="noStrike">
              <a:solidFill>
                <a:srgbClr val="000000"/>
              </a:solidFill>
              <a:latin typeface="Arial"/>
              <a:ea typeface="Arial"/>
              <a:cs typeface="Arial"/>
              <a:sym typeface="Arial"/>
            </a:endParaRPr>
          </a:p>
        </p:txBody>
      </p:sp>
      <p:sp>
        <p:nvSpPr>
          <p:cNvPr id="1291" name="Shape 1291"/>
          <p:cNvSpPr txBox="1"/>
          <p:nvPr/>
        </p:nvSpPr>
        <p:spPr>
          <a:xfrm>
            <a:off x="2886075" y="3127375"/>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7%</a:t>
            </a:r>
            <a:endParaRPr b="0" i="0" sz="1400" u="none" cap="none" strike="noStrike">
              <a:solidFill>
                <a:srgbClr val="000000"/>
              </a:solidFill>
              <a:latin typeface="Arial"/>
              <a:ea typeface="Arial"/>
              <a:cs typeface="Arial"/>
              <a:sym typeface="Arial"/>
            </a:endParaRPr>
          </a:p>
        </p:txBody>
      </p:sp>
      <p:cxnSp>
        <p:nvCxnSpPr>
          <p:cNvPr id="1292" name="Shape 1292"/>
          <p:cNvCxnSpPr/>
          <p:nvPr/>
        </p:nvCxnSpPr>
        <p:spPr>
          <a:xfrm>
            <a:off x="269875" y="3389312"/>
            <a:ext cx="3241674" cy="0"/>
          </a:xfrm>
          <a:prstGeom prst="straightConnector1">
            <a:avLst/>
          </a:prstGeom>
          <a:noFill/>
          <a:ln cap="flat" cmpd="sng" w="28575">
            <a:solidFill>
              <a:schemeClr val="dk1"/>
            </a:solidFill>
            <a:prstDash val="solid"/>
            <a:miter lim="8000"/>
            <a:headEnd len="sm" w="sm" type="none"/>
            <a:tailEnd len="sm" w="sm" type="none"/>
          </a:ln>
        </p:spPr>
      </p:cxnSp>
      <p:sp>
        <p:nvSpPr>
          <p:cNvPr id="1293" name="Shape 1293"/>
          <p:cNvSpPr txBox="1"/>
          <p:nvPr/>
        </p:nvSpPr>
        <p:spPr>
          <a:xfrm>
            <a:off x="388937" y="3389312"/>
            <a:ext cx="1336675" cy="2778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Fiber   2g</a:t>
            </a:r>
            <a:endParaRPr b="0" i="0" sz="1400" u="none" cap="none" strike="noStrike">
              <a:solidFill>
                <a:srgbClr val="000000"/>
              </a:solidFill>
              <a:latin typeface="Arial"/>
              <a:ea typeface="Arial"/>
              <a:cs typeface="Arial"/>
              <a:sym typeface="Arial"/>
            </a:endParaRPr>
          </a:p>
        </p:txBody>
      </p:sp>
      <p:cxnSp>
        <p:nvCxnSpPr>
          <p:cNvPr id="1294" name="Shape 1294"/>
          <p:cNvCxnSpPr/>
          <p:nvPr/>
        </p:nvCxnSpPr>
        <p:spPr>
          <a:xfrm>
            <a:off x="263525" y="3651250"/>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295" name="Shape 1295"/>
          <p:cNvSpPr txBox="1"/>
          <p:nvPr/>
        </p:nvSpPr>
        <p:spPr>
          <a:xfrm>
            <a:off x="377825" y="3651250"/>
            <a:ext cx="1336675"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Sugars   4g</a:t>
            </a:r>
            <a:endParaRPr b="0" i="0" sz="1400" u="none" cap="none" strike="noStrike">
              <a:solidFill>
                <a:srgbClr val="000000"/>
              </a:solidFill>
              <a:latin typeface="Arial"/>
              <a:ea typeface="Arial"/>
              <a:cs typeface="Arial"/>
              <a:sym typeface="Arial"/>
            </a:endParaRPr>
          </a:p>
        </p:txBody>
      </p:sp>
      <p:cxnSp>
        <p:nvCxnSpPr>
          <p:cNvPr id="1296" name="Shape 1296"/>
          <p:cNvCxnSpPr/>
          <p:nvPr/>
        </p:nvCxnSpPr>
        <p:spPr>
          <a:xfrm>
            <a:off x="265112" y="3927475"/>
            <a:ext cx="3241674" cy="0"/>
          </a:xfrm>
          <a:prstGeom prst="straightConnector1">
            <a:avLst/>
          </a:prstGeom>
          <a:noFill/>
          <a:ln cap="flat" cmpd="sng" w="28575">
            <a:solidFill>
              <a:schemeClr val="dk1"/>
            </a:solidFill>
            <a:prstDash val="solid"/>
            <a:miter lim="8000"/>
            <a:headEnd len="sm" w="sm" type="none"/>
            <a:tailEnd len="sm" w="sm" type="none"/>
          </a:ln>
        </p:spPr>
      </p:cxnSp>
      <p:sp>
        <p:nvSpPr>
          <p:cNvPr id="1297" name="Shape 1297"/>
          <p:cNvSpPr txBox="1"/>
          <p:nvPr/>
        </p:nvSpPr>
        <p:spPr>
          <a:xfrm>
            <a:off x="377825" y="2011361"/>
            <a:ext cx="1681161"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Saturated Fat   1g</a:t>
            </a:r>
            <a:endParaRPr b="0" i="0" sz="1400" u="none" cap="none" strike="noStrike">
              <a:solidFill>
                <a:srgbClr val="000000"/>
              </a:solidFill>
              <a:latin typeface="Arial"/>
              <a:ea typeface="Arial"/>
              <a:cs typeface="Arial"/>
              <a:sym typeface="Arial"/>
            </a:endParaRPr>
          </a:p>
        </p:txBody>
      </p:sp>
      <p:sp>
        <p:nvSpPr>
          <p:cNvPr id="1298" name="Shape 1298"/>
          <p:cNvSpPr txBox="1"/>
          <p:nvPr/>
        </p:nvSpPr>
        <p:spPr>
          <a:xfrm>
            <a:off x="366712" y="2284411"/>
            <a:ext cx="1539874" cy="2778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Trans Fat   0g</a:t>
            </a:r>
            <a:endParaRPr b="0" i="0" sz="1400" u="none" cap="none" strike="noStrike">
              <a:solidFill>
                <a:srgbClr val="000000"/>
              </a:solidFill>
              <a:latin typeface="Arial"/>
              <a:ea typeface="Arial"/>
              <a:cs typeface="Arial"/>
              <a:sym typeface="Arial"/>
            </a:endParaRPr>
          </a:p>
        </p:txBody>
      </p:sp>
      <p:sp>
        <p:nvSpPr>
          <p:cNvPr id="1299" name="Shape 1299"/>
          <p:cNvSpPr txBox="1"/>
          <p:nvPr/>
        </p:nvSpPr>
        <p:spPr>
          <a:xfrm>
            <a:off x="192086" y="3932237"/>
            <a:ext cx="1976437"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Protein    </a:t>
            </a:r>
            <a:r>
              <a:rPr b="1" i="0" lang="en-US" sz="1200" u="none" cap="none" strike="noStrike">
                <a:solidFill>
                  <a:schemeClr val="dk1"/>
                </a:solidFill>
                <a:latin typeface="Arial"/>
                <a:ea typeface="Arial"/>
                <a:cs typeface="Arial"/>
                <a:sym typeface="Arial"/>
              </a:rPr>
              <a:t>2g</a:t>
            </a:r>
            <a:endParaRPr b="0" i="0" sz="1400" u="none" cap="none" strike="noStrike">
              <a:solidFill>
                <a:srgbClr val="000000"/>
              </a:solidFill>
              <a:latin typeface="Arial"/>
              <a:ea typeface="Arial"/>
              <a:cs typeface="Arial"/>
              <a:sym typeface="Arial"/>
            </a:endParaRPr>
          </a:p>
        </p:txBody>
      </p:sp>
      <p:cxnSp>
        <p:nvCxnSpPr>
          <p:cNvPr id="1300" name="Shape 1300"/>
          <p:cNvCxnSpPr/>
          <p:nvPr/>
        </p:nvCxnSpPr>
        <p:spPr>
          <a:xfrm>
            <a:off x="265112" y="4192587"/>
            <a:ext cx="3241674" cy="0"/>
          </a:xfrm>
          <a:prstGeom prst="straightConnector1">
            <a:avLst/>
          </a:prstGeom>
          <a:noFill/>
          <a:ln cap="flat" cmpd="sng" w="57150">
            <a:solidFill>
              <a:schemeClr val="dk1"/>
            </a:solidFill>
            <a:prstDash val="solid"/>
            <a:miter lim="8000"/>
            <a:headEnd len="sm" w="sm" type="none"/>
            <a:tailEnd len="sm" w="sm" type="none"/>
          </a:ln>
        </p:spPr>
      </p:cxnSp>
      <p:sp>
        <p:nvSpPr>
          <p:cNvPr id="1301" name="Shape 1301"/>
          <p:cNvSpPr txBox="1"/>
          <p:nvPr/>
        </p:nvSpPr>
        <p:spPr>
          <a:xfrm>
            <a:off x="2890836" y="20193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5%</a:t>
            </a:r>
            <a:endParaRPr b="0" i="0" sz="1400" u="none" cap="none" strike="noStrike">
              <a:solidFill>
                <a:srgbClr val="000000"/>
              </a:solidFill>
              <a:latin typeface="Arial"/>
              <a:ea typeface="Arial"/>
              <a:cs typeface="Arial"/>
              <a:sym typeface="Arial"/>
            </a:endParaRPr>
          </a:p>
        </p:txBody>
      </p:sp>
      <p:sp>
        <p:nvSpPr>
          <p:cNvPr id="1302" name="Shape 1302"/>
          <p:cNvSpPr txBox="1"/>
          <p:nvPr/>
        </p:nvSpPr>
        <p:spPr>
          <a:xfrm>
            <a:off x="2890836" y="22860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0%</a:t>
            </a:r>
            <a:endParaRPr b="0" i="0" sz="1400" u="none" cap="none" strike="noStrike">
              <a:solidFill>
                <a:srgbClr val="000000"/>
              </a:solidFill>
              <a:latin typeface="Arial"/>
              <a:ea typeface="Arial"/>
              <a:cs typeface="Arial"/>
              <a:sym typeface="Arial"/>
            </a:endParaRPr>
          </a:p>
        </p:txBody>
      </p:sp>
      <p:sp>
        <p:nvSpPr>
          <p:cNvPr id="1303" name="Shape 1303"/>
          <p:cNvSpPr txBox="1"/>
          <p:nvPr/>
        </p:nvSpPr>
        <p:spPr>
          <a:xfrm>
            <a:off x="2897186" y="33909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8%</a:t>
            </a:r>
            <a:endParaRPr b="0" i="0" sz="1400" u="none" cap="none" strike="noStrike">
              <a:solidFill>
                <a:srgbClr val="000000"/>
              </a:solidFill>
              <a:latin typeface="Arial"/>
              <a:ea typeface="Arial"/>
              <a:cs typeface="Arial"/>
              <a:sym typeface="Arial"/>
            </a:endParaRPr>
          </a:p>
        </p:txBody>
      </p:sp>
      <p:sp>
        <p:nvSpPr>
          <p:cNvPr id="1304" name="Shape 1304"/>
          <p:cNvSpPr txBox="1"/>
          <p:nvPr/>
        </p:nvSpPr>
        <p:spPr>
          <a:xfrm>
            <a:off x="184150" y="4179887"/>
            <a:ext cx="1541461"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Vitamin A     0%</a:t>
            </a:r>
            <a:endParaRPr b="0" i="0" sz="1400" u="none" cap="none" strike="noStrike">
              <a:solidFill>
                <a:srgbClr val="000000"/>
              </a:solidFill>
              <a:latin typeface="Arial"/>
              <a:ea typeface="Arial"/>
              <a:cs typeface="Arial"/>
              <a:sym typeface="Arial"/>
            </a:endParaRPr>
          </a:p>
        </p:txBody>
      </p:sp>
      <p:cxnSp>
        <p:nvCxnSpPr>
          <p:cNvPr id="1305" name="Shape 1305"/>
          <p:cNvCxnSpPr/>
          <p:nvPr/>
        </p:nvCxnSpPr>
        <p:spPr>
          <a:xfrm>
            <a:off x="274637" y="442436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306" name="Shape 1306"/>
          <p:cNvSpPr txBox="1"/>
          <p:nvPr/>
        </p:nvSpPr>
        <p:spPr>
          <a:xfrm>
            <a:off x="2062161" y="4179887"/>
            <a:ext cx="157956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Vitamin C     0%</a:t>
            </a:r>
            <a:endParaRPr b="0" i="0" sz="1400" u="none" cap="none" strike="noStrike">
              <a:solidFill>
                <a:srgbClr val="000000"/>
              </a:solidFill>
              <a:latin typeface="Arial"/>
              <a:ea typeface="Arial"/>
              <a:cs typeface="Arial"/>
              <a:sym typeface="Arial"/>
            </a:endParaRPr>
          </a:p>
        </p:txBody>
      </p:sp>
      <p:sp>
        <p:nvSpPr>
          <p:cNvPr id="1307" name="Shape 1307"/>
          <p:cNvSpPr txBox="1"/>
          <p:nvPr/>
        </p:nvSpPr>
        <p:spPr>
          <a:xfrm>
            <a:off x="1735136" y="4133850"/>
            <a:ext cx="323850" cy="368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308" name="Shape 1308"/>
          <p:cNvSpPr txBox="1"/>
          <p:nvPr/>
        </p:nvSpPr>
        <p:spPr>
          <a:xfrm>
            <a:off x="179386" y="4406900"/>
            <a:ext cx="1546225"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Calcium        2%</a:t>
            </a:r>
            <a:endParaRPr b="0" i="0" sz="1400" u="none" cap="none" strike="noStrike">
              <a:solidFill>
                <a:srgbClr val="000000"/>
              </a:solidFill>
              <a:latin typeface="Arial"/>
              <a:ea typeface="Arial"/>
              <a:cs typeface="Arial"/>
              <a:sym typeface="Arial"/>
            </a:endParaRPr>
          </a:p>
        </p:txBody>
      </p:sp>
      <p:cxnSp>
        <p:nvCxnSpPr>
          <p:cNvPr id="1309" name="Shape 1309"/>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310" name="Shape 1310"/>
          <p:cNvSpPr txBox="1"/>
          <p:nvPr/>
        </p:nvSpPr>
        <p:spPr>
          <a:xfrm>
            <a:off x="2062161" y="4406900"/>
            <a:ext cx="1574800"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Iron               4%</a:t>
            </a:r>
            <a:endParaRPr b="0" i="0" sz="1400" u="none" cap="none" strike="noStrike">
              <a:solidFill>
                <a:srgbClr val="000000"/>
              </a:solidFill>
              <a:latin typeface="Arial"/>
              <a:ea typeface="Arial"/>
              <a:cs typeface="Arial"/>
              <a:sym typeface="Arial"/>
            </a:endParaRPr>
          </a:p>
        </p:txBody>
      </p:sp>
      <p:sp>
        <p:nvSpPr>
          <p:cNvPr id="1311" name="Shape 1311"/>
          <p:cNvSpPr txBox="1"/>
          <p:nvPr/>
        </p:nvSpPr>
        <p:spPr>
          <a:xfrm>
            <a:off x="1735136" y="4360862"/>
            <a:ext cx="323850" cy="368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cxnSp>
        <p:nvCxnSpPr>
          <p:cNvPr id="1312" name="Shape 1312"/>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313" name="Shape 1313"/>
          <p:cNvSpPr txBox="1"/>
          <p:nvPr/>
        </p:nvSpPr>
        <p:spPr>
          <a:xfrm>
            <a:off x="195261" y="5376862"/>
            <a:ext cx="3429000" cy="46037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1" i="0" lang="en-US" sz="800" u="none" cap="none" strike="noStrike">
                <a:solidFill>
                  <a:schemeClr val="dk1"/>
                </a:solidFill>
                <a:latin typeface="Arial"/>
                <a:ea typeface="Arial"/>
                <a:cs typeface="Arial"/>
                <a:sym typeface="Arial"/>
              </a:rPr>
              <a:t>* Percent Daily Values are based on a 2,000 calorie diet.  Your daily values may be higher or lower depending on your caloric needs.</a:t>
            </a:r>
            <a:endParaRPr b="0" i="0" sz="1400" u="none" cap="none" strike="noStrike">
              <a:solidFill>
                <a:srgbClr val="000000"/>
              </a:solidFill>
              <a:latin typeface="Arial"/>
              <a:ea typeface="Arial"/>
              <a:cs typeface="Arial"/>
              <a:sym typeface="Arial"/>
            </a:endParaRPr>
          </a:p>
        </p:txBody>
      </p:sp>
      <p:sp>
        <p:nvSpPr>
          <p:cNvPr id="1314" name="Shape 1314"/>
          <p:cNvSpPr txBox="1"/>
          <p:nvPr/>
        </p:nvSpPr>
        <p:spPr>
          <a:xfrm>
            <a:off x="1371600" y="5686425"/>
            <a:ext cx="22193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Calories:            2,000                 2,500</a:t>
            </a:r>
            <a:endParaRPr b="0" i="0" sz="1400" u="none" cap="none" strike="noStrike">
              <a:solidFill>
                <a:srgbClr val="000000"/>
              </a:solidFill>
              <a:latin typeface="Arial"/>
              <a:ea typeface="Arial"/>
              <a:cs typeface="Arial"/>
              <a:sym typeface="Arial"/>
            </a:endParaRPr>
          </a:p>
        </p:txBody>
      </p:sp>
      <p:cxnSp>
        <p:nvCxnSpPr>
          <p:cNvPr id="1315" name="Shape 1315"/>
          <p:cNvCxnSpPr/>
          <p:nvPr/>
        </p:nvCxnSpPr>
        <p:spPr>
          <a:xfrm>
            <a:off x="265112" y="587851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316" name="Shape 1316"/>
          <p:cNvSpPr txBox="1"/>
          <p:nvPr/>
        </p:nvSpPr>
        <p:spPr>
          <a:xfrm>
            <a:off x="173036" y="5878512"/>
            <a:ext cx="3451225" cy="2143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Total Fat                              Less Than            65g                    80g</a:t>
            </a:r>
            <a:endParaRPr b="0" i="0" sz="1400" u="none" cap="none" strike="noStrike">
              <a:solidFill>
                <a:srgbClr val="000000"/>
              </a:solidFill>
              <a:latin typeface="Arial"/>
              <a:ea typeface="Arial"/>
              <a:cs typeface="Arial"/>
              <a:sym typeface="Arial"/>
            </a:endParaRPr>
          </a:p>
        </p:txBody>
      </p:sp>
      <p:sp>
        <p:nvSpPr>
          <p:cNvPr id="1317" name="Shape 1317"/>
          <p:cNvSpPr txBox="1"/>
          <p:nvPr/>
        </p:nvSpPr>
        <p:spPr>
          <a:xfrm>
            <a:off x="158750" y="5984875"/>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Sat Fat                            Less Than            20g                    25g</a:t>
            </a:r>
            <a:endParaRPr b="0" i="0" sz="1400" u="none" cap="none" strike="noStrike">
              <a:solidFill>
                <a:srgbClr val="000000"/>
              </a:solidFill>
              <a:latin typeface="Arial"/>
              <a:ea typeface="Arial"/>
              <a:cs typeface="Arial"/>
              <a:sym typeface="Arial"/>
            </a:endParaRPr>
          </a:p>
        </p:txBody>
      </p:sp>
      <p:sp>
        <p:nvSpPr>
          <p:cNvPr id="1318" name="Shape 1318"/>
          <p:cNvSpPr txBox="1"/>
          <p:nvPr/>
        </p:nvSpPr>
        <p:spPr>
          <a:xfrm>
            <a:off x="173036" y="6092825"/>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Cholesterol                          Less Than            300mg               300mg</a:t>
            </a:r>
            <a:endParaRPr b="0" i="0" sz="1400" u="none" cap="none" strike="noStrike">
              <a:solidFill>
                <a:srgbClr val="000000"/>
              </a:solidFill>
              <a:latin typeface="Arial"/>
              <a:ea typeface="Arial"/>
              <a:cs typeface="Arial"/>
              <a:sym typeface="Arial"/>
            </a:endParaRPr>
          </a:p>
        </p:txBody>
      </p:sp>
      <p:sp>
        <p:nvSpPr>
          <p:cNvPr id="1319" name="Shape 1319"/>
          <p:cNvSpPr txBox="1"/>
          <p:nvPr/>
        </p:nvSpPr>
        <p:spPr>
          <a:xfrm>
            <a:off x="173036" y="6203950"/>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Sodium                                Less Than            2,400mg            2,400mg</a:t>
            </a:r>
            <a:endParaRPr b="0" i="0" sz="1400" u="none" cap="none" strike="noStrike">
              <a:solidFill>
                <a:srgbClr val="000000"/>
              </a:solidFill>
              <a:latin typeface="Arial"/>
              <a:ea typeface="Arial"/>
              <a:cs typeface="Arial"/>
              <a:sym typeface="Arial"/>
            </a:endParaRPr>
          </a:p>
        </p:txBody>
      </p:sp>
      <p:sp>
        <p:nvSpPr>
          <p:cNvPr id="1320" name="Shape 1320"/>
          <p:cNvSpPr txBox="1"/>
          <p:nvPr/>
        </p:nvSpPr>
        <p:spPr>
          <a:xfrm>
            <a:off x="173036" y="6308725"/>
            <a:ext cx="3451225" cy="2143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Total Carbohydrate                                          300g                  375g</a:t>
            </a:r>
            <a:endParaRPr b="0" i="0" sz="1400" u="none" cap="none" strike="noStrike">
              <a:solidFill>
                <a:srgbClr val="000000"/>
              </a:solidFill>
              <a:latin typeface="Arial"/>
              <a:ea typeface="Arial"/>
              <a:cs typeface="Arial"/>
              <a:sym typeface="Arial"/>
            </a:endParaRPr>
          </a:p>
        </p:txBody>
      </p:sp>
      <p:sp>
        <p:nvSpPr>
          <p:cNvPr id="1321" name="Shape 1321"/>
          <p:cNvSpPr txBox="1"/>
          <p:nvPr/>
        </p:nvSpPr>
        <p:spPr>
          <a:xfrm>
            <a:off x="158750" y="6415087"/>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Dietary Fiber                                                25g                    30g</a:t>
            </a:r>
            <a:endParaRPr b="0" i="0" sz="1400" u="none" cap="none" strike="noStrike">
              <a:solidFill>
                <a:srgbClr val="000000"/>
              </a:solidFill>
              <a:latin typeface="Arial"/>
              <a:ea typeface="Arial"/>
              <a:cs typeface="Arial"/>
              <a:sym typeface="Arial"/>
            </a:endParaRPr>
          </a:p>
        </p:txBody>
      </p:sp>
      <p:cxnSp>
        <p:nvCxnSpPr>
          <p:cNvPr id="1322" name="Shape 1322"/>
          <p:cNvCxnSpPr/>
          <p:nvPr/>
        </p:nvCxnSpPr>
        <p:spPr>
          <a:xfrm>
            <a:off x="269875" y="6630986"/>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323" name="Shape 1323"/>
          <p:cNvSpPr txBox="1"/>
          <p:nvPr/>
        </p:nvSpPr>
        <p:spPr>
          <a:xfrm>
            <a:off x="3886200" y="139700"/>
            <a:ext cx="5029199" cy="40004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500"/>
              <a:buFont typeface="Arial"/>
              <a:buNone/>
            </a:pPr>
            <a:r>
              <a:rPr b="1" i="0" lang="en-US" sz="2000" u="none" cap="none" strike="noStrike">
                <a:solidFill>
                  <a:schemeClr val="dk1"/>
                </a:solidFill>
                <a:latin typeface="Arial"/>
                <a:ea typeface="Arial"/>
                <a:cs typeface="Arial"/>
                <a:sym typeface="Arial"/>
              </a:rPr>
              <a:t>Wheat Thins Original (1 oz)</a:t>
            </a:r>
            <a:endParaRPr b="0" i="0" sz="1400" u="none" cap="none" strike="noStrike">
              <a:solidFill>
                <a:srgbClr val="000000"/>
              </a:solidFill>
              <a:latin typeface="Arial"/>
              <a:ea typeface="Arial"/>
              <a:cs typeface="Arial"/>
              <a:sym typeface="Arial"/>
            </a:endParaRPr>
          </a:p>
        </p:txBody>
      </p:sp>
      <p:sp>
        <p:nvSpPr>
          <p:cNvPr id="1324" name="Shape 1324"/>
          <p:cNvSpPr txBox="1"/>
          <p:nvPr/>
        </p:nvSpPr>
        <p:spPr>
          <a:xfrm>
            <a:off x="3886200" y="4133850"/>
            <a:ext cx="5029199" cy="26781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50"/>
              <a:buFont typeface="Arial Black"/>
              <a:buNone/>
            </a:pPr>
            <a:r>
              <a:rPr b="1" i="0" lang="en-US" sz="1400" u="none" cap="none" strike="noStrike">
                <a:solidFill>
                  <a:schemeClr val="dk1"/>
                </a:solidFill>
                <a:latin typeface="Arial Black"/>
                <a:ea typeface="Arial Black"/>
                <a:cs typeface="Arial Black"/>
                <a:sym typeface="Arial Black"/>
              </a:rPr>
              <a:t>INGREDIENTS</a:t>
            </a:r>
            <a:r>
              <a:rPr b="1" i="0" lang="en-US" sz="1400" u="none" cap="none" strike="noStrike">
                <a:solidFill>
                  <a:schemeClr val="dk1"/>
                </a:solidFill>
                <a:latin typeface="Arial"/>
                <a:ea typeface="Arial"/>
                <a:cs typeface="Arial"/>
                <a:sym typeface="Arial"/>
              </a:rPr>
              <a:t>:  </a:t>
            </a:r>
            <a:r>
              <a:rPr b="0" i="0" lang="en-US" sz="1400" u="none" cap="none" strike="noStrike">
                <a:solidFill>
                  <a:schemeClr val="dk1"/>
                </a:solidFill>
                <a:latin typeface="Arial"/>
                <a:ea typeface="Arial"/>
                <a:cs typeface="Arial"/>
                <a:sym typeface="Arial"/>
              </a:rPr>
              <a:t>WHOLE GRAIN WHEAT FLOUR, UNBLEACHED ENRICHED FLOUR (WHEAT FLOUR, NIACIN, REDUCED IRON, THIAMINE MONONITRATE {VITAMIN B1}, RIBOFLAVIN {VITAMIN B2}, FOLIC ACID), SOYBEAN OIL, SUGAR, CORNSTARCH, MALT SYRUP (FROM BARLEY AND CORN), SALT, INVERT SUGAR, LEAVENING (CALCIUM PHOSPHATE AND/OR BAKING SODA), VEGETABLE COLOR (ANNATTO EXTRACT, TURMERIC OLEORESIN). BHT ADDED TO PACKAGING MATERIAL TO PRESERVE FRESHNESS.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Calibri"/>
              <a:buNone/>
            </a:pPr>
            <a:r>
              <a:t/>
            </a:r>
            <a:endParaRPr b="1"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50"/>
              <a:buFont typeface="Arial"/>
              <a:buNone/>
            </a:pPr>
            <a:r>
              <a:rPr b="1" i="0" lang="en-US" sz="1400" u="none" cap="none" strike="noStrike">
                <a:solidFill>
                  <a:schemeClr val="dk1"/>
                </a:solidFill>
                <a:latin typeface="Arial"/>
                <a:ea typeface="Arial"/>
                <a:cs typeface="Arial"/>
                <a:sym typeface="Arial"/>
              </a:rPr>
              <a:t> CONTAINS WHEAT</a:t>
            </a:r>
            <a:endParaRPr b="0" i="0" sz="1400" u="none" cap="none" strike="noStrike">
              <a:solidFill>
                <a:srgbClr val="000000"/>
              </a:solidFill>
              <a:latin typeface="Arial"/>
              <a:ea typeface="Arial"/>
              <a:cs typeface="Arial"/>
              <a:sym typeface="Arial"/>
            </a:endParaRPr>
          </a:p>
        </p:txBody>
      </p:sp>
      <p:cxnSp>
        <p:nvCxnSpPr>
          <p:cNvPr id="1325" name="Shape 1325"/>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326" name="Shape 1326"/>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327" name="Shape 1327"/>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328" name="Shape 1328"/>
          <p:cNvCxnSpPr/>
          <p:nvPr/>
        </p:nvCxnSpPr>
        <p:spPr>
          <a:xfrm>
            <a:off x="269875" y="4900612"/>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329" name="Shape 1329"/>
          <p:cNvCxnSpPr/>
          <p:nvPr/>
        </p:nvCxnSpPr>
        <p:spPr>
          <a:xfrm>
            <a:off x="269875" y="5145087"/>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330" name="Shape 1330"/>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pic>
        <p:nvPicPr>
          <p:cNvPr descr="Nabisco Wheat Thins Crackers, Original" id="1331" name="Shape 1331"/>
          <p:cNvPicPr preferRelativeResize="0"/>
          <p:nvPr/>
        </p:nvPicPr>
        <p:blipFill rotWithShape="1">
          <a:blip r:embed="rId3">
            <a:alphaModFix/>
          </a:blip>
          <a:srcRect b="4778" l="13000" r="15332" t="3333"/>
          <a:stretch/>
        </p:blipFill>
        <p:spPr>
          <a:xfrm>
            <a:off x="5113337" y="627062"/>
            <a:ext cx="2574924" cy="330041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5" name="Shape 1335"/>
        <p:cNvGrpSpPr/>
        <p:nvPr/>
      </p:nvGrpSpPr>
      <p:grpSpPr>
        <a:xfrm>
          <a:off x="0" y="0"/>
          <a:ext cx="0" cy="0"/>
          <a:chOff x="0" y="0"/>
          <a:chExt cx="0" cy="0"/>
        </a:xfrm>
      </p:grpSpPr>
      <p:sp>
        <p:nvSpPr>
          <p:cNvPr id="1336" name="Shape 1336"/>
          <p:cNvSpPr txBox="1"/>
          <p:nvPr/>
        </p:nvSpPr>
        <p:spPr>
          <a:xfrm>
            <a:off x="163511" y="96836"/>
            <a:ext cx="3460749" cy="6684961"/>
          </a:xfrm>
          <a:prstGeom prst="rect">
            <a:avLst/>
          </a:prstGeom>
          <a:noFill/>
          <a:ln cap="flat" cmpd="sng" w="3810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37" name="Shape 1337"/>
          <p:cNvSpPr txBox="1"/>
          <p:nvPr/>
        </p:nvSpPr>
        <p:spPr>
          <a:xfrm>
            <a:off x="184150" y="104775"/>
            <a:ext cx="3397250" cy="5619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750"/>
              <a:buFont typeface="Arial Black"/>
              <a:buNone/>
            </a:pPr>
            <a:r>
              <a:rPr b="0" i="0" lang="en-US" sz="3000" u="none" cap="none" strike="noStrike">
                <a:solidFill>
                  <a:schemeClr val="dk1"/>
                </a:solidFill>
                <a:latin typeface="Arial Black"/>
                <a:ea typeface="Arial Black"/>
                <a:cs typeface="Arial Black"/>
                <a:sym typeface="Arial Black"/>
              </a:rPr>
              <a:t>Nutrition Facts</a:t>
            </a:r>
            <a:endParaRPr b="0" i="0" sz="1400" u="none" cap="none" strike="noStrike">
              <a:solidFill>
                <a:srgbClr val="000000"/>
              </a:solidFill>
              <a:latin typeface="Arial"/>
              <a:ea typeface="Arial"/>
              <a:cs typeface="Arial"/>
              <a:sym typeface="Arial"/>
            </a:endParaRPr>
          </a:p>
        </p:txBody>
      </p:sp>
      <p:sp>
        <p:nvSpPr>
          <p:cNvPr id="1338" name="Shape 1338"/>
          <p:cNvSpPr txBox="1"/>
          <p:nvPr/>
        </p:nvSpPr>
        <p:spPr>
          <a:xfrm>
            <a:off x="163511" y="403225"/>
            <a:ext cx="3417887" cy="584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600"/>
              <a:buFont typeface="Calibri"/>
              <a:buNone/>
            </a:pPr>
            <a:r>
              <a:t/>
            </a: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25"/>
              <a:buFont typeface="Arial"/>
              <a:buNone/>
            </a:pPr>
            <a:r>
              <a:rPr b="0" i="0" lang="en-US" sz="1300" u="none" cap="none" strike="noStrike">
                <a:solidFill>
                  <a:schemeClr val="dk1"/>
                </a:solidFill>
                <a:latin typeface="Arial"/>
                <a:ea typeface="Arial"/>
                <a:cs typeface="Arial"/>
                <a:sym typeface="Arial"/>
              </a:rPr>
              <a:t>Serving Size 1 oz (28g/about 10 chips)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25"/>
              <a:buFont typeface="Arial"/>
              <a:buNone/>
            </a:pPr>
            <a:r>
              <a:rPr b="0" i="0" lang="en-US" sz="1300" u="none" cap="none" strike="noStrike">
                <a:solidFill>
                  <a:schemeClr val="dk1"/>
                </a:solidFill>
                <a:latin typeface="Arial"/>
                <a:ea typeface="Arial"/>
                <a:cs typeface="Arial"/>
                <a:sym typeface="Arial"/>
              </a:rPr>
              <a:t>Servings Per Container 8</a:t>
            </a:r>
            <a:endParaRPr b="0" i="0" sz="1400" u="none" cap="none" strike="noStrike">
              <a:solidFill>
                <a:srgbClr val="000000"/>
              </a:solidFill>
              <a:latin typeface="Arial"/>
              <a:ea typeface="Arial"/>
              <a:cs typeface="Arial"/>
              <a:sym typeface="Arial"/>
            </a:endParaRPr>
          </a:p>
        </p:txBody>
      </p:sp>
      <p:sp>
        <p:nvSpPr>
          <p:cNvPr id="1339" name="Shape 1339"/>
          <p:cNvSpPr txBox="1"/>
          <p:nvPr/>
        </p:nvSpPr>
        <p:spPr>
          <a:xfrm>
            <a:off x="163511" y="987425"/>
            <a:ext cx="200501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Amount Per Serving</a:t>
            </a:r>
            <a:endParaRPr b="0" i="0" sz="1400" u="none" cap="none" strike="noStrike">
              <a:solidFill>
                <a:srgbClr val="000000"/>
              </a:solidFill>
              <a:latin typeface="Arial"/>
              <a:ea typeface="Arial"/>
              <a:cs typeface="Arial"/>
              <a:sym typeface="Arial"/>
            </a:endParaRPr>
          </a:p>
        </p:txBody>
      </p:sp>
      <p:cxnSp>
        <p:nvCxnSpPr>
          <p:cNvPr id="1340" name="Shape 1340"/>
          <p:cNvCxnSpPr/>
          <p:nvPr/>
        </p:nvCxnSpPr>
        <p:spPr>
          <a:xfrm>
            <a:off x="258762" y="987425"/>
            <a:ext cx="3252787" cy="0"/>
          </a:xfrm>
          <a:prstGeom prst="straightConnector1">
            <a:avLst/>
          </a:prstGeom>
          <a:noFill/>
          <a:ln cap="flat" cmpd="sng" w="76200">
            <a:solidFill>
              <a:schemeClr val="dk1"/>
            </a:solidFill>
            <a:prstDash val="solid"/>
            <a:miter lim="8000"/>
            <a:headEnd len="sm" w="sm" type="none"/>
            <a:tailEnd len="sm" w="sm" type="none"/>
          </a:ln>
        </p:spPr>
      </p:cxnSp>
      <p:sp>
        <p:nvSpPr>
          <p:cNvPr id="1341" name="Shape 1341"/>
          <p:cNvSpPr txBox="1"/>
          <p:nvPr/>
        </p:nvSpPr>
        <p:spPr>
          <a:xfrm>
            <a:off x="173036" y="1762125"/>
            <a:ext cx="141446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Total Fat    </a:t>
            </a:r>
            <a:r>
              <a:rPr b="1" i="0" lang="en-US" sz="1200" u="none" cap="none" strike="noStrike">
                <a:solidFill>
                  <a:schemeClr val="dk1"/>
                </a:solidFill>
                <a:latin typeface="Arial"/>
                <a:ea typeface="Arial"/>
                <a:cs typeface="Arial"/>
                <a:sym typeface="Arial"/>
              </a:rPr>
              <a:t>5g</a:t>
            </a:r>
            <a:endParaRPr b="0" i="0" sz="1400" u="none" cap="none" strike="noStrike">
              <a:solidFill>
                <a:srgbClr val="000000"/>
              </a:solidFill>
              <a:latin typeface="Arial"/>
              <a:ea typeface="Arial"/>
              <a:cs typeface="Arial"/>
              <a:sym typeface="Arial"/>
            </a:endParaRPr>
          </a:p>
        </p:txBody>
      </p:sp>
      <p:cxnSp>
        <p:nvCxnSpPr>
          <p:cNvPr id="1342" name="Shape 1342"/>
          <p:cNvCxnSpPr/>
          <p:nvPr/>
        </p:nvCxnSpPr>
        <p:spPr>
          <a:xfrm>
            <a:off x="280987" y="1263650"/>
            <a:ext cx="3241674" cy="0"/>
          </a:xfrm>
          <a:prstGeom prst="straightConnector1">
            <a:avLst/>
          </a:prstGeom>
          <a:noFill/>
          <a:ln cap="flat" cmpd="sng" w="28575">
            <a:solidFill>
              <a:schemeClr val="dk1"/>
            </a:solidFill>
            <a:prstDash val="solid"/>
            <a:miter lim="8000"/>
            <a:headEnd len="sm" w="sm" type="none"/>
            <a:tailEnd len="sm" w="sm" type="none"/>
          </a:ln>
        </p:spPr>
      </p:cxnSp>
      <p:sp>
        <p:nvSpPr>
          <p:cNvPr id="1343" name="Shape 1343"/>
          <p:cNvSpPr txBox="1"/>
          <p:nvPr/>
        </p:nvSpPr>
        <p:spPr>
          <a:xfrm>
            <a:off x="2890836" y="1762125"/>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8%</a:t>
            </a:r>
            <a:endParaRPr b="0" i="0" sz="1400" u="none" cap="none" strike="noStrike">
              <a:solidFill>
                <a:srgbClr val="000000"/>
              </a:solidFill>
              <a:latin typeface="Arial"/>
              <a:ea typeface="Arial"/>
              <a:cs typeface="Arial"/>
              <a:sym typeface="Arial"/>
            </a:endParaRPr>
          </a:p>
        </p:txBody>
      </p:sp>
      <p:sp>
        <p:nvSpPr>
          <p:cNvPr id="1344" name="Shape 1344"/>
          <p:cNvSpPr txBox="1"/>
          <p:nvPr/>
        </p:nvSpPr>
        <p:spPr>
          <a:xfrm>
            <a:off x="173036" y="1257300"/>
            <a:ext cx="3417887" cy="46196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Calories   130       </a:t>
            </a:r>
            <a:r>
              <a:rPr b="1" i="0" lang="en-US" sz="1200" u="none" cap="none" strike="noStrike">
                <a:solidFill>
                  <a:schemeClr val="dk1"/>
                </a:solidFill>
                <a:latin typeface="Arial"/>
                <a:ea typeface="Arial"/>
                <a:cs typeface="Arial"/>
                <a:sym typeface="Arial"/>
              </a:rPr>
              <a:t>Calories from Fat       45</a:t>
            </a:r>
            <a:r>
              <a:rPr b="1" i="0" lang="en-US" sz="1200" u="none" cap="none" strike="noStrike">
                <a:solidFill>
                  <a:schemeClr val="dk1"/>
                </a:solidFill>
                <a:latin typeface="Arial Black"/>
                <a:ea typeface="Arial Black"/>
                <a:cs typeface="Arial Black"/>
                <a:sym typeface="Arial Black"/>
              </a:rPr>
              <a:t>    	</a:t>
            </a:r>
            <a:endParaRPr b="0" i="0" sz="1400" u="none" cap="none" strike="noStrike">
              <a:solidFill>
                <a:srgbClr val="000000"/>
              </a:solidFill>
              <a:latin typeface="Arial"/>
              <a:ea typeface="Arial"/>
              <a:cs typeface="Arial"/>
              <a:sym typeface="Arial"/>
            </a:endParaRPr>
          </a:p>
        </p:txBody>
      </p:sp>
      <p:cxnSp>
        <p:nvCxnSpPr>
          <p:cNvPr id="1345" name="Shape 1345"/>
          <p:cNvCxnSpPr/>
          <p:nvPr/>
        </p:nvCxnSpPr>
        <p:spPr>
          <a:xfrm>
            <a:off x="258762" y="1493837"/>
            <a:ext cx="3244849" cy="0"/>
          </a:xfrm>
          <a:prstGeom prst="straightConnector1">
            <a:avLst/>
          </a:prstGeom>
          <a:noFill/>
          <a:ln cap="flat" cmpd="sng" w="38100">
            <a:solidFill>
              <a:schemeClr val="dk1"/>
            </a:solidFill>
            <a:prstDash val="solid"/>
            <a:miter lim="8000"/>
            <a:headEnd len="sm" w="sm" type="none"/>
            <a:tailEnd len="sm" w="sm" type="none"/>
          </a:ln>
        </p:spPr>
      </p:cxnSp>
      <p:sp>
        <p:nvSpPr>
          <p:cNvPr id="1346" name="Shape 1346"/>
          <p:cNvSpPr txBox="1"/>
          <p:nvPr/>
        </p:nvSpPr>
        <p:spPr>
          <a:xfrm>
            <a:off x="1873250" y="1493837"/>
            <a:ext cx="1751012" cy="30797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50"/>
              <a:buFont typeface="Arial Black"/>
              <a:buNone/>
            </a:pPr>
            <a:r>
              <a:rPr b="1" i="0" lang="en-US" sz="1400" u="none" cap="none" strike="noStrike">
                <a:solidFill>
                  <a:schemeClr val="dk1"/>
                </a:solidFill>
                <a:latin typeface="Arial Black"/>
                <a:ea typeface="Arial Black"/>
                <a:cs typeface="Arial Black"/>
                <a:sym typeface="Arial Black"/>
              </a:rPr>
              <a:t>% Daily Value*</a:t>
            </a:r>
            <a:endParaRPr b="0" i="0" sz="1400" u="none" cap="none" strike="noStrike">
              <a:solidFill>
                <a:srgbClr val="000000"/>
              </a:solidFill>
              <a:latin typeface="Arial"/>
              <a:ea typeface="Arial"/>
              <a:cs typeface="Arial"/>
              <a:sym typeface="Arial"/>
            </a:endParaRPr>
          </a:p>
        </p:txBody>
      </p:sp>
      <p:cxnSp>
        <p:nvCxnSpPr>
          <p:cNvPr id="1347" name="Shape 1347"/>
          <p:cNvCxnSpPr/>
          <p:nvPr/>
        </p:nvCxnSpPr>
        <p:spPr>
          <a:xfrm>
            <a:off x="269875" y="1762125"/>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348" name="Shape 1348"/>
          <p:cNvCxnSpPr/>
          <p:nvPr/>
        </p:nvCxnSpPr>
        <p:spPr>
          <a:xfrm>
            <a:off x="263525" y="2024061"/>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349" name="Shape 1349"/>
          <p:cNvCxnSpPr/>
          <p:nvPr/>
        </p:nvCxnSpPr>
        <p:spPr>
          <a:xfrm>
            <a:off x="271462" y="2287586"/>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350" name="Shape 1350"/>
          <p:cNvCxnSpPr/>
          <p:nvPr/>
        </p:nvCxnSpPr>
        <p:spPr>
          <a:xfrm>
            <a:off x="271462" y="2570161"/>
            <a:ext cx="3241674" cy="0"/>
          </a:xfrm>
          <a:prstGeom prst="straightConnector1">
            <a:avLst/>
          </a:prstGeom>
          <a:noFill/>
          <a:ln cap="flat" cmpd="sng" w="28575">
            <a:solidFill>
              <a:schemeClr val="dk1"/>
            </a:solidFill>
            <a:prstDash val="solid"/>
            <a:miter lim="8000"/>
            <a:headEnd len="sm" w="sm" type="none"/>
            <a:tailEnd len="sm" w="sm" type="none"/>
          </a:ln>
        </p:spPr>
      </p:cxnSp>
      <p:sp>
        <p:nvSpPr>
          <p:cNvPr id="1351" name="Shape 1351"/>
          <p:cNvSpPr txBox="1"/>
          <p:nvPr/>
        </p:nvSpPr>
        <p:spPr>
          <a:xfrm>
            <a:off x="195261" y="2592386"/>
            <a:ext cx="1866900"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Cholesterol   </a:t>
            </a:r>
            <a:r>
              <a:rPr b="1" i="0" lang="en-US" sz="1200" u="none" cap="none" strike="noStrike">
                <a:solidFill>
                  <a:schemeClr val="dk1"/>
                </a:solidFill>
                <a:latin typeface="Arial"/>
                <a:ea typeface="Arial"/>
                <a:cs typeface="Arial"/>
                <a:sym typeface="Arial"/>
              </a:rPr>
              <a:t>0mg</a:t>
            </a:r>
            <a:endParaRPr b="0" i="0" sz="1400" u="none" cap="none" strike="noStrike">
              <a:solidFill>
                <a:srgbClr val="000000"/>
              </a:solidFill>
              <a:latin typeface="Arial"/>
              <a:ea typeface="Arial"/>
              <a:cs typeface="Arial"/>
              <a:sym typeface="Arial"/>
            </a:endParaRPr>
          </a:p>
        </p:txBody>
      </p:sp>
      <p:sp>
        <p:nvSpPr>
          <p:cNvPr id="1352" name="Shape 1352"/>
          <p:cNvSpPr txBox="1"/>
          <p:nvPr/>
        </p:nvSpPr>
        <p:spPr>
          <a:xfrm>
            <a:off x="2901950" y="2586036"/>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0%</a:t>
            </a:r>
            <a:endParaRPr b="0" i="0" sz="1400" u="none" cap="none" strike="noStrike">
              <a:solidFill>
                <a:srgbClr val="000000"/>
              </a:solidFill>
              <a:latin typeface="Arial"/>
              <a:ea typeface="Arial"/>
              <a:cs typeface="Arial"/>
              <a:sym typeface="Arial"/>
            </a:endParaRPr>
          </a:p>
        </p:txBody>
      </p:sp>
      <p:cxnSp>
        <p:nvCxnSpPr>
          <p:cNvPr id="1353" name="Shape 1353"/>
          <p:cNvCxnSpPr/>
          <p:nvPr/>
        </p:nvCxnSpPr>
        <p:spPr>
          <a:xfrm>
            <a:off x="269875" y="2841625"/>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354" name="Shape 1354"/>
          <p:cNvSpPr txBox="1"/>
          <p:nvPr/>
        </p:nvSpPr>
        <p:spPr>
          <a:xfrm>
            <a:off x="195261" y="2868611"/>
            <a:ext cx="1676399"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Sodium   </a:t>
            </a:r>
            <a:r>
              <a:rPr b="1" i="0" lang="en-US" sz="1200" u="none" cap="none" strike="noStrike">
                <a:solidFill>
                  <a:schemeClr val="dk1"/>
                </a:solidFill>
                <a:latin typeface="Arial"/>
                <a:ea typeface="Arial"/>
                <a:cs typeface="Arial"/>
                <a:sym typeface="Arial"/>
              </a:rPr>
              <a:t>270mg</a:t>
            </a:r>
            <a:endParaRPr b="0" i="0" sz="1400" u="none" cap="none" strike="noStrike">
              <a:solidFill>
                <a:srgbClr val="000000"/>
              </a:solidFill>
              <a:latin typeface="Arial"/>
              <a:ea typeface="Arial"/>
              <a:cs typeface="Arial"/>
              <a:sym typeface="Arial"/>
            </a:endParaRPr>
          </a:p>
        </p:txBody>
      </p:sp>
      <p:sp>
        <p:nvSpPr>
          <p:cNvPr id="1355" name="Shape 1355"/>
          <p:cNvSpPr txBox="1"/>
          <p:nvPr/>
        </p:nvSpPr>
        <p:spPr>
          <a:xfrm>
            <a:off x="2890836" y="2868611"/>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11%</a:t>
            </a:r>
            <a:endParaRPr b="0" i="0" sz="1400" u="none" cap="none" strike="noStrike">
              <a:solidFill>
                <a:srgbClr val="000000"/>
              </a:solidFill>
              <a:latin typeface="Arial"/>
              <a:ea typeface="Arial"/>
              <a:cs typeface="Arial"/>
              <a:sym typeface="Arial"/>
            </a:endParaRPr>
          </a:p>
        </p:txBody>
      </p:sp>
      <p:cxnSp>
        <p:nvCxnSpPr>
          <p:cNvPr id="1356" name="Shape 1356"/>
          <p:cNvCxnSpPr/>
          <p:nvPr/>
        </p:nvCxnSpPr>
        <p:spPr>
          <a:xfrm>
            <a:off x="263525" y="3119436"/>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357" name="Shape 1357"/>
          <p:cNvSpPr txBox="1"/>
          <p:nvPr/>
        </p:nvSpPr>
        <p:spPr>
          <a:xfrm>
            <a:off x="193675" y="3127375"/>
            <a:ext cx="2287587"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Total Carbohydrate   </a:t>
            </a:r>
            <a:r>
              <a:rPr b="1" i="0" lang="en-US" sz="1200" u="none" cap="none" strike="noStrike">
                <a:solidFill>
                  <a:schemeClr val="dk1"/>
                </a:solidFill>
                <a:latin typeface="Arial"/>
                <a:ea typeface="Arial"/>
                <a:cs typeface="Arial"/>
                <a:sym typeface="Arial"/>
              </a:rPr>
              <a:t>19g</a:t>
            </a:r>
            <a:endParaRPr b="0" i="0" sz="1400" u="none" cap="none" strike="noStrike">
              <a:solidFill>
                <a:srgbClr val="000000"/>
              </a:solidFill>
              <a:latin typeface="Arial"/>
              <a:ea typeface="Arial"/>
              <a:cs typeface="Arial"/>
              <a:sym typeface="Arial"/>
            </a:endParaRPr>
          </a:p>
        </p:txBody>
      </p:sp>
      <p:sp>
        <p:nvSpPr>
          <p:cNvPr id="1358" name="Shape 1358"/>
          <p:cNvSpPr txBox="1"/>
          <p:nvPr/>
        </p:nvSpPr>
        <p:spPr>
          <a:xfrm>
            <a:off x="2886075" y="3127375"/>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6%</a:t>
            </a:r>
            <a:endParaRPr b="0" i="0" sz="1400" u="none" cap="none" strike="noStrike">
              <a:solidFill>
                <a:srgbClr val="000000"/>
              </a:solidFill>
              <a:latin typeface="Arial"/>
              <a:ea typeface="Arial"/>
              <a:cs typeface="Arial"/>
              <a:sym typeface="Arial"/>
            </a:endParaRPr>
          </a:p>
        </p:txBody>
      </p:sp>
      <p:cxnSp>
        <p:nvCxnSpPr>
          <p:cNvPr id="1359" name="Shape 1359"/>
          <p:cNvCxnSpPr/>
          <p:nvPr/>
        </p:nvCxnSpPr>
        <p:spPr>
          <a:xfrm>
            <a:off x="269875" y="3389312"/>
            <a:ext cx="3241674" cy="0"/>
          </a:xfrm>
          <a:prstGeom prst="straightConnector1">
            <a:avLst/>
          </a:prstGeom>
          <a:noFill/>
          <a:ln cap="flat" cmpd="sng" w="28575">
            <a:solidFill>
              <a:schemeClr val="dk1"/>
            </a:solidFill>
            <a:prstDash val="solid"/>
            <a:miter lim="8000"/>
            <a:headEnd len="sm" w="sm" type="none"/>
            <a:tailEnd len="sm" w="sm" type="none"/>
          </a:ln>
        </p:spPr>
      </p:cxnSp>
      <p:sp>
        <p:nvSpPr>
          <p:cNvPr id="1360" name="Shape 1360"/>
          <p:cNvSpPr txBox="1"/>
          <p:nvPr/>
        </p:nvSpPr>
        <p:spPr>
          <a:xfrm>
            <a:off x="388937" y="3389312"/>
            <a:ext cx="1336675" cy="2778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Fiber   1g</a:t>
            </a:r>
            <a:endParaRPr b="0" i="0" sz="1400" u="none" cap="none" strike="noStrike">
              <a:solidFill>
                <a:srgbClr val="000000"/>
              </a:solidFill>
              <a:latin typeface="Arial"/>
              <a:ea typeface="Arial"/>
              <a:cs typeface="Arial"/>
              <a:sym typeface="Arial"/>
            </a:endParaRPr>
          </a:p>
        </p:txBody>
      </p:sp>
      <p:cxnSp>
        <p:nvCxnSpPr>
          <p:cNvPr id="1361" name="Shape 1361"/>
          <p:cNvCxnSpPr/>
          <p:nvPr/>
        </p:nvCxnSpPr>
        <p:spPr>
          <a:xfrm>
            <a:off x="263525" y="3651250"/>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362" name="Shape 1362"/>
          <p:cNvSpPr txBox="1"/>
          <p:nvPr/>
        </p:nvSpPr>
        <p:spPr>
          <a:xfrm>
            <a:off x="377825" y="3651250"/>
            <a:ext cx="1336675"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Sugars   1g</a:t>
            </a:r>
            <a:endParaRPr b="0" i="0" sz="1400" u="none" cap="none" strike="noStrike">
              <a:solidFill>
                <a:srgbClr val="000000"/>
              </a:solidFill>
              <a:latin typeface="Arial"/>
              <a:ea typeface="Arial"/>
              <a:cs typeface="Arial"/>
              <a:sym typeface="Arial"/>
            </a:endParaRPr>
          </a:p>
        </p:txBody>
      </p:sp>
      <p:cxnSp>
        <p:nvCxnSpPr>
          <p:cNvPr id="1363" name="Shape 1363"/>
          <p:cNvCxnSpPr/>
          <p:nvPr/>
        </p:nvCxnSpPr>
        <p:spPr>
          <a:xfrm>
            <a:off x="265112" y="3927475"/>
            <a:ext cx="3241674" cy="0"/>
          </a:xfrm>
          <a:prstGeom prst="straightConnector1">
            <a:avLst/>
          </a:prstGeom>
          <a:noFill/>
          <a:ln cap="flat" cmpd="sng" w="28575">
            <a:solidFill>
              <a:schemeClr val="dk1"/>
            </a:solidFill>
            <a:prstDash val="solid"/>
            <a:miter lim="8000"/>
            <a:headEnd len="sm" w="sm" type="none"/>
            <a:tailEnd len="sm" w="sm" type="none"/>
          </a:ln>
        </p:spPr>
      </p:cxnSp>
      <p:sp>
        <p:nvSpPr>
          <p:cNvPr id="1364" name="Shape 1364"/>
          <p:cNvSpPr txBox="1"/>
          <p:nvPr/>
        </p:nvSpPr>
        <p:spPr>
          <a:xfrm>
            <a:off x="377825" y="2011361"/>
            <a:ext cx="1681161"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Saturated Fat    .5g</a:t>
            </a:r>
            <a:endParaRPr b="0" i="0" sz="1400" u="none" cap="none" strike="noStrike">
              <a:solidFill>
                <a:srgbClr val="000000"/>
              </a:solidFill>
              <a:latin typeface="Arial"/>
              <a:ea typeface="Arial"/>
              <a:cs typeface="Arial"/>
              <a:sym typeface="Arial"/>
            </a:endParaRPr>
          </a:p>
        </p:txBody>
      </p:sp>
      <p:sp>
        <p:nvSpPr>
          <p:cNvPr id="1365" name="Shape 1365"/>
          <p:cNvSpPr txBox="1"/>
          <p:nvPr/>
        </p:nvSpPr>
        <p:spPr>
          <a:xfrm>
            <a:off x="366712" y="2284411"/>
            <a:ext cx="1539874" cy="2778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Trans Fat   0g</a:t>
            </a:r>
            <a:endParaRPr b="0" i="0" sz="1400" u="none" cap="none" strike="noStrike">
              <a:solidFill>
                <a:srgbClr val="000000"/>
              </a:solidFill>
              <a:latin typeface="Arial"/>
              <a:ea typeface="Arial"/>
              <a:cs typeface="Arial"/>
              <a:sym typeface="Arial"/>
            </a:endParaRPr>
          </a:p>
        </p:txBody>
      </p:sp>
      <p:sp>
        <p:nvSpPr>
          <p:cNvPr id="1366" name="Shape 1366"/>
          <p:cNvSpPr txBox="1"/>
          <p:nvPr/>
        </p:nvSpPr>
        <p:spPr>
          <a:xfrm>
            <a:off x="192086" y="3932237"/>
            <a:ext cx="1976437"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Protein    </a:t>
            </a:r>
            <a:r>
              <a:rPr b="1" i="0" lang="en-US" sz="1200" u="none" cap="none" strike="noStrike">
                <a:solidFill>
                  <a:schemeClr val="dk1"/>
                </a:solidFill>
                <a:latin typeface="Arial"/>
                <a:ea typeface="Arial"/>
                <a:cs typeface="Arial"/>
                <a:sym typeface="Arial"/>
              </a:rPr>
              <a:t>3g</a:t>
            </a:r>
            <a:endParaRPr b="0" i="0" sz="1400" u="none" cap="none" strike="noStrike">
              <a:solidFill>
                <a:srgbClr val="000000"/>
              </a:solidFill>
              <a:latin typeface="Arial"/>
              <a:ea typeface="Arial"/>
              <a:cs typeface="Arial"/>
              <a:sym typeface="Arial"/>
            </a:endParaRPr>
          </a:p>
        </p:txBody>
      </p:sp>
      <p:cxnSp>
        <p:nvCxnSpPr>
          <p:cNvPr id="1367" name="Shape 1367"/>
          <p:cNvCxnSpPr/>
          <p:nvPr/>
        </p:nvCxnSpPr>
        <p:spPr>
          <a:xfrm>
            <a:off x="265112" y="4192587"/>
            <a:ext cx="3241674" cy="0"/>
          </a:xfrm>
          <a:prstGeom prst="straightConnector1">
            <a:avLst/>
          </a:prstGeom>
          <a:noFill/>
          <a:ln cap="flat" cmpd="sng" w="57150">
            <a:solidFill>
              <a:schemeClr val="dk1"/>
            </a:solidFill>
            <a:prstDash val="solid"/>
            <a:miter lim="8000"/>
            <a:headEnd len="sm" w="sm" type="none"/>
            <a:tailEnd len="sm" w="sm" type="none"/>
          </a:ln>
        </p:spPr>
      </p:cxnSp>
      <p:sp>
        <p:nvSpPr>
          <p:cNvPr id="1368" name="Shape 1368"/>
          <p:cNvSpPr txBox="1"/>
          <p:nvPr/>
        </p:nvSpPr>
        <p:spPr>
          <a:xfrm>
            <a:off x="2890836" y="20193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3%</a:t>
            </a:r>
            <a:endParaRPr b="0" i="0" sz="1400" u="none" cap="none" strike="noStrike">
              <a:solidFill>
                <a:srgbClr val="000000"/>
              </a:solidFill>
              <a:latin typeface="Arial"/>
              <a:ea typeface="Arial"/>
              <a:cs typeface="Arial"/>
              <a:sym typeface="Arial"/>
            </a:endParaRPr>
          </a:p>
        </p:txBody>
      </p:sp>
      <p:sp>
        <p:nvSpPr>
          <p:cNvPr id="1369" name="Shape 1369"/>
          <p:cNvSpPr txBox="1"/>
          <p:nvPr/>
        </p:nvSpPr>
        <p:spPr>
          <a:xfrm>
            <a:off x="2890836" y="22860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0%</a:t>
            </a:r>
            <a:endParaRPr b="0" i="0" sz="1400" u="none" cap="none" strike="noStrike">
              <a:solidFill>
                <a:srgbClr val="000000"/>
              </a:solidFill>
              <a:latin typeface="Arial"/>
              <a:ea typeface="Arial"/>
              <a:cs typeface="Arial"/>
              <a:sym typeface="Arial"/>
            </a:endParaRPr>
          </a:p>
        </p:txBody>
      </p:sp>
      <p:sp>
        <p:nvSpPr>
          <p:cNvPr id="1370" name="Shape 1370"/>
          <p:cNvSpPr txBox="1"/>
          <p:nvPr/>
        </p:nvSpPr>
        <p:spPr>
          <a:xfrm>
            <a:off x="2897186" y="33909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5%</a:t>
            </a:r>
            <a:endParaRPr b="0" i="0" sz="1400" u="none" cap="none" strike="noStrike">
              <a:solidFill>
                <a:srgbClr val="000000"/>
              </a:solidFill>
              <a:latin typeface="Arial"/>
              <a:ea typeface="Arial"/>
              <a:cs typeface="Arial"/>
              <a:sym typeface="Arial"/>
            </a:endParaRPr>
          </a:p>
        </p:txBody>
      </p:sp>
      <p:sp>
        <p:nvSpPr>
          <p:cNvPr id="1371" name="Shape 1371"/>
          <p:cNvSpPr txBox="1"/>
          <p:nvPr/>
        </p:nvSpPr>
        <p:spPr>
          <a:xfrm>
            <a:off x="184150" y="4179887"/>
            <a:ext cx="1541461"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Vitamin A     0%</a:t>
            </a:r>
            <a:endParaRPr b="0" i="0" sz="1400" u="none" cap="none" strike="noStrike">
              <a:solidFill>
                <a:srgbClr val="000000"/>
              </a:solidFill>
              <a:latin typeface="Arial"/>
              <a:ea typeface="Arial"/>
              <a:cs typeface="Arial"/>
              <a:sym typeface="Arial"/>
            </a:endParaRPr>
          </a:p>
        </p:txBody>
      </p:sp>
      <p:cxnSp>
        <p:nvCxnSpPr>
          <p:cNvPr id="1372" name="Shape 1372"/>
          <p:cNvCxnSpPr/>
          <p:nvPr/>
        </p:nvCxnSpPr>
        <p:spPr>
          <a:xfrm>
            <a:off x="274637" y="442436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373" name="Shape 1373"/>
          <p:cNvSpPr txBox="1"/>
          <p:nvPr/>
        </p:nvSpPr>
        <p:spPr>
          <a:xfrm>
            <a:off x="2062161" y="4179887"/>
            <a:ext cx="157956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Vitamin C     0%</a:t>
            </a:r>
            <a:endParaRPr b="0" i="0" sz="1400" u="none" cap="none" strike="noStrike">
              <a:solidFill>
                <a:srgbClr val="000000"/>
              </a:solidFill>
              <a:latin typeface="Arial"/>
              <a:ea typeface="Arial"/>
              <a:cs typeface="Arial"/>
              <a:sym typeface="Arial"/>
            </a:endParaRPr>
          </a:p>
        </p:txBody>
      </p:sp>
      <p:sp>
        <p:nvSpPr>
          <p:cNvPr id="1374" name="Shape 1374"/>
          <p:cNvSpPr txBox="1"/>
          <p:nvPr/>
        </p:nvSpPr>
        <p:spPr>
          <a:xfrm>
            <a:off x="1735136" y="4133850"/>
            <a:ext cx="323850" cy="368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375" name="Shape 1375"/>
          <p:cNvSpPr txBox="1"/>
          <p:nvPr/>
        </p:nvSpPr>
        <p:spPr>
          <a:xfrm>
            <a:off x="179386" y="4406900"/>
            <a:ext cx="1546225"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Calcium        0%</a:t>
            </a:r>
            <a:endParaRPr b="0" i="0" sz="1400" u="none" cap="none" strike="noStrike">
              <a:solidFill>
                <a:srgbClr val="000000"/>
              </a:solidFill>
              <a:latin typeface="Arial"/>
              <a:ea typeface="Arial"/>
              <a:cs typeface="Arial"/>
              <a:sym typeface="Arial"/>
            </a:endParaRPr>
          </a:p>
        </p:txBody>
      </p:sp>
      <p:cxnSp>
        <p:nvCxnSpPr>
          <p:cNvPr id="1376" name="Shape 1376"/>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377" name="Shape 1377"/>
          <p:cNvSpPr txBox="1"/>
          <p:nvPr/>
        </p:nvSpPr>
        <p:spPr>
          <a:xfrm>
            <a:off x="2062161" y="4406900"/>
            <a:ext cx="1574800"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Iron               4%</a:t>
            </a:r>
            <a:endParaRPr b="0" i="0" sz="1400" u="none" cap="none" strike="noStrike">
              <a:solidFill>
                <a:srgbClr val="000000"/>
              </a:solidFill>
              <a:latin typeface="Arial"/>
              <a:ea typeface="Arial"/>
              <a:cs typeface="Arial"/>
              <a:sym typeface="Arial"/>
            </a:endParaRPr>
          </a:p>
        </p:txBody>
      </p:sp>
      <p:sp>
        <p:nvSpPr>
          <p:cNvPr id="1378" name="Shape 1378"/>
          <p:cNvSpPr txBox="1"/>
          <p:nvPr/>
        </p:nvSpPr>
        <p:spPr>
          <a:xfrm>
            <a:off x="1735136" y="4360862"/>
            <a:ext cx="323850" cy="368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cxnSp>
        <p:nvCxnSpPr>
          <p:cNvPr id="1379" name="Shape 1379"/>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380" name="Shape 1380"/>
          <p:cNvSpPr txBox="1"/>
          <p:nvPr/>
        </p:nvSpPr>
        <p:spPr>
          <a:xfrm>
            <a:off x="195261" y="5376862"/>
            <a:ext cx="3429000" cy="46037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1" i="0" lang="en-US" sz="800" u="none" cap="none" strike="noStrike">
                <a:solidFill>
                  <a:schemeClr val="dk1"/>
                </a:solidFill>
                <a:latin typeface="Arial"/>
                <a:ea typeface="Arial"/>
                <a:cs typeface="Arial"/>
                <a:sym typeface="Arial"/>
              </a:rPr>
              <a:t>* Percent Daily Values are based on a 2,000 calorie diet.  Your daily values may be higher or lower depending on your caloric needs.</a:t>
            </a:r>
            <a:endParaRPr b="0" i="0" sz="1400" u="none" cap="none" strike="noStrike">
              <a:solidFill>
                <a:srgbClr val="000000"/>
              </a:solidFill>
              <a:latin typeface="Arial"/>
              <a:ea typeface="Arial"/>
              <a:cs typeface="Arial"/>
              <a:sym typeface="Arial"/>
            </a:endParaRPr>
          </a:p>
        </p:txBody>
      </p:sp>
      <p:sp>
        <p:nvSpPr>
          <p:cNvPr id="1381" name="Shape 1381"/>
          <p:cNvSpPr txBox="1"/>
          <p:nvPr/>
        </p:nvSpPr>
        <p:spPr>
          <a:xfrm>
            <a:off x="1371600" y="5686425"/>
            <a:ext cx="22193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Calories:            2,000                 2,500</a:t>
            </a:r>
            <a:endParaRPr b="0" i="0" sz="1400" u="none" cap="none" strike="noStrike">
              <a:solidFill>
                <a:srgbClr val="000000"/>
              </a:solidFill>
              <a:latin typeface="Arial"/>
              <a:ea typeface="Arial"/>
              <a:cs typeface="Arial"/>
              <a:sym typeface="Arial"/>
            </a:endParaRPr>
          </a:p>
        </p:txBody>
      </p:sp>
      <p:cxnSp>
        <p:nvCxnSpPr>
          <p:cNvPr id="1382" name="Shape 1382"/>
          <p:cNvCxnSpPr/>
          <p:nvPr/>
        </p:nvCxnSpPr>
        <p:spPr>
          <a:xfrm>
            <a:off x="265112" y="587851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383" name="Shape 1383"/>
          <p:cNvSpPr txBox="1"/>
          <p:nvPr/>
        </p:nvSpPr>
        <p:spPr>
          <a:xfrm>
            <a:off x="173036" y="5878512"/>
            <a:ext cx="3451225" cy="2143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Total Fat                              Less Than            65g                    80g</a:t>
            </a:r>
            <a:endParaRPr b="0" i="0" sz="1400" u="none" cap="none" strike="noStrike">
              <a:solidFill>
                <a:srgbClr val="000000"/>
              </a:solidFill>
              <a:latin typeface="Arial"/>
              <a:ea typeface="Arial"/>
              <a:cs typeface="Arial"/>
              <a:sym typeface="Arial"/>
            </a:endParaRPr>
          </a:p>
        </p:txBody>
      </p:sp>
      <p:sp>
        <p:nvSpPr>
          <p:cNvPr id="1384" name="Shape 1384"/>
          <p:cNvSpPr txBox="1"/>
          <p:nvPr/>
        </p:nvSpPr>
        <p:spPr>
          <a:xfrm>
            <a:off x="158750" y="5984875"/>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Sat Fat                            Less Than            20g                    25g</a:t>
            </a:r>
            <a:endParaRPr b="0" i="0" sz="1400" u="none" cap="none" strike="noStrike">
              <a:solidFill>
                <a:srgbClr val="000000"/>
              </a:solidFill>
              <a:latin typeface="Arial"/>
              <a:ea typeface="Arial"/>
              <a:cs typeface="Arial"/>
              <a:sym typeface="Arial"/>
            </a:endParaRPr>
          </a:p>
        </p:txBody>
      </p:sp>
      <p:sp>
        <p:nvSpPr>
          <p:cNvPr id="1385" name="Shape 1385"/>
          <p:cNvSpPr txBox="1"/>
          <p:nvPr/>
        </p:nvSpPr>
        <p:spPr>
          <a:xfrm>
            <a:off x="173036" y="6092825"/>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Cholesterol                          Less Than            300mg               300mg</a:t>
            </a:r>
            <a:endParaRPr b="0" i="0" sz="1400" u="none" cap="none" strike="noStrike">
              <a:solidFill>
                <a:srgbClr val="000000"/>
              </a:solidFill>
              <a:latin typeface="Arial"/>
              <a:ea typeface="Arial"/>
              <a:cs typeface="Arial"/>
              <a:sym typeface="Arial"/>
            </a:endParaRPr>
          </a:p>
        </p:txBody>
      </p:sp>
      <p:sp>
        <p:nvSpPr>
          <p:cNvPr id="1386" name="Shape 1386"/>
          <p:cNvSpPr txBox="1"/>
          <p:nvPr/>
        </p:nvSpPr>
        <p:spPr>
          <a:xfrm>
            <a:off x="173036" y="6203950"/>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Sodium                                Less Than            2,400mg            2,400mg</a:t>
            </a:r>
            <a:endParaRPr b="0" i="0" sz="1400" u="none" cap="none" strike="noStrike">
              <a:solidFill>
                <a:srgbClr val="000000"/>
              </a:solidFill>
              <a:latin typeface="Arial"/>
              <a:ea typeface="Arial"/>
              <a:cs typeface="Arial"/>
              <a:sym typeface="Arial"/>
            </a:endParaRPr>
          </a:p>
        </p:txBody>
      </p:sp>
      <p:sp>
        <p:nvSpPr>
          <p:cNvPr id="1387" name="Shape 1387"/>
          <p:cNvSpPr txBox="1"/>
          <p:nvPr/>
        </p:nvSpPr>
        <p:spPr>
          <a:xfrm>
            <a:off x="173036" y="6308725"/>
            <a:ext cx="3451225" cy="2143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Total Carbohydrate                                          300g                  375g</a:t>
            </a:r>
            <a:endParaRPr b="0" i="0" sz="1400" u="none" cap="none" strike="noStrike">
              <a:solidFill>
                <a:srgbClr val="000000"/>
              </a:solidFill>
              <a:latin typeface="Arial"/>
              <a:ea typeface="Arial"/>
              <a:cs typeface="Arial"/>
              <a:sym typeface="Arial"/>
            </a:endParaRPr>
          </a:p>
        </p:txBody>
      </p:sp>
      <p:sp>
        <p:nvSpPr>
          <p:cNvPr id="1388" name="Shape 1388"/>
          <p:cNvSpPr txBox="1"/>
          <p:nvPr/>
        </p:nvSpPr>
        <p:spPr>
          <a:xfrm>
            <a:off x="158750" y="6415087"/>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Dietary Fiber                                                25g                    30g</a:t>
            </a:r>
            <a:endParaRPr b="0" i="0" sz="1400" u="none" cap="none" strike="noStrike">
              <a:solidFill>
                <a:srgbClr val="000000"/>
              </a:solidFill>
              <a:latin typeface="Arial"/>
              <a:ea typeface="Arial"/>
              <a:cs typeface="Arial"/>
              <a:sym typeface="Arial"/>
            </a:endParaRPr>
          </a:p>
        </p:txBody>
      </p:sp>
      <p:cxnSp>
        <p:nvCxnSpPr>
          <p:cNvPr id="1389" name="Shape 1389"/>
          <p:cNvCxnSpPr/>
          <p:nvPr/>
        </p:nvCxnSpPr>
        <p:spPr>
          <a:xfrm>
            <a:off x="269875" y="6630986"/>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390" name="Shape 1390"/>
          <p:cNvSpPr txBox="1"/>
          <p:nvPr/>
        </p:nvSpPr>
        <p:spPr>
          <a:xfrm>
            <a:off x="3886200" y="139700"/>
            <a:ext cx="5029199" cy="40004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500"/>
              <a:buFont typeface="Arial"/>
              <a:buNone/>
            </a:pPr>
            <a:r>
              <a:rPr b="1" i="0" lang="en-US" sz="2000" u="none" cap="none" strike="noStrike">
                <a:solidFill>
                  <a:schemeClr val="dk1"/>
                </a:solidFill>
                <a:latin typeface="Arial"/>
                <a:ea typeface="Arial"/>
                <a:cs typeface="Arial"/>
                <a:sym typeface="Arial"/>
              </a:rPr>
              <a:t>Stacy’s Pita Chips Simply Naked (1 oz)</a:t>
            </a:r>
            <a:endParaRPr b="0" i="0" sz="1400" u="none" cap="none" strike="noStrike">
              <a:solidFill>
                <a:srgbClr val="000000"/>
              </a:solidFill>
              <a:latin typeface="Arial"/>
              <a:ea typeface="Arial"/>
              <a:cs typeface="Arial"/>
              <a:sym typeface="Arial"/>
            </a:endParaRPr>
          </a:p>
        </p:txBody>
      </p:sp>
      <p:sp>
        <p:nvSpPr>
          <p:cNvPr id="1391" name="Shape 1391"/>
          <p:cNvSpPr txBox="1"/>
          <p:nvPr/>
        </p:nvSpPr>
        <p:spPr>
          <a:xfrm>
            <a:off x="3886200" y="4562475"/>
            <a:ext cx="5029199" cy="22463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50"/>
              <a:buFont typeface="Arial Black"/>
              <a:buNone/>
            </a:pPr>
            <a:r>
              <a:rPr b="1" i="0" lang="en-US" sz="1400" u="none" cap="none" strike="noStrike">
                <a:solidFill>
                  <a:schemeClr val="dk1"/>
                </a:solidFill>
                <a:latin typeface="Arial Black"/>
                <a:ea typeface="Arial Black"/>
                <a:cs typeface="Arial Black"/>
                <a:sym typeface="Arial Black"/>
              </a:rPr>
              <a:t>INGREDIENTS</a:t>
            </a:r>
            <a:r>
              <a:rPr b="1" i="0" lang="en-US" sz="1400" u="none" cap="none" strike="noStrike">
                <a:solidFill>
                  <a:schemeClr val="dk1"/>
                </a:solidFill>
                <a:latin typeface="Arial"/>
                <a:ea typeface="Arial"/>
                <a:cs typeface="Arial"/>
                <a:sym typeface="Arial"/>
              </a:rPr>
              <a:t>:  </a:t>
            </a:r>
            <a:r>
              <a:rPr b="0" i="0" lang="en-US" sz="1400" u="none" cap="none" strike="noStrike">
                <a:solidFill>
                  <a:schemeClr val="dk1"/>
                </a:solidFill>
                <a:latin typeface="Arial"/>
                <a:ea typeface="Arial"/>
                <a:cs typeface="Arial"/>
                <a:sym typeface="Arial"/>
              </a:rPr>
              <a:t>ENRICHED WHEAT FLOUR, (WHEAT FLOUR, NIACIN, REDUCED IRON, THIAMIN MONONITRATE, RIBOFLAVIN, FOLIC ACID), SUNFLOWER OIL (ROSEMARY EXTRACT, ASCORBIC ACID) AND/OR CANOLA OIL (ROSEMARY EXTRACT, ASCORBIC ACID), SEA SALT, WHOLE WHEAT FLOUR, AND LESS THAN 2% OF THE FOLLOWING: ORGANIC CANE SUGAR, OAT FIBER, YEAST, AND MALTED BARLEY FLOUR.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50"/>
              <a:buFont typeface="Arial"/>
              <a:buNone/>
            </a:pPr>
            <a:r>
              <a:rPr b="1" i="0" lang="en-US" sz="1400" u="none" cap="none" strike="noStrike">
                <a:solidFill>
                  <a:schemeClr val="dk1"/>
                </a:solidFill>
                <a:latin typeface="Arial"/>
                <a:ea typeface="Arial"/>
                <a:cs typeface="Arial"/>
                <a:sym typeface="Arial"/>
              </a:rPr>
              <a:t>CONTAINS WHEAT INGREDIENTS</a:t>
            </a:r>
            <a:endParaRPr b="0" i="0" sz="1400" u="none" cap="none" strike="noStrike">
              <a:solidFill>
                <a:srgbClr val="000000"/>
              </a:solidFill>
              <a:latin typeface="Arial"/>
              <a:ea typeface="Arial"/>
              <a:cs typeface="Arial"/>
              <a:sym typeface="Arial"/>
            </a:endParaRPr>
          </a:p>
        </p:txBody>
      </p:sp>
      <p:cxnSp>
        <p:nvCxnSpPr>
          <p:cNvPr id="1392" name="Shape 1392"/>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393" name="Shape 1393"/>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394" name="Shape 1394"/>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395" name="Shape 1395"/>
          <p:cNvCxnSpPr/>
          <p:nvPr/>
        </p:nvCxnSpPr>
        <p:spPr>
          <a:xfrm>
            <a:off x="269875" y="4900612"/>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396" name="Shape 1396"/>
          <p:cNvCxnSpPr/>
          <p:nvPr/>
        </p:nvCxnSpPr>
        <p:spPr>
          <a:xfrm>
            <a:off x="269875" y="5145087"/>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397" name="Shape 1397"/>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pic>
        <p:nvPicPr>
          <p:cNvPr descr="STACY'S® SIMPLY NAKED™ Pita Chips" id="1398" name="Shape 1398"/>
          <p:cNvPicPr preferRelativeResize="0"/>
          <p:nvPr/>
        </p:nvPicPr>
        <p:blipFill rotWithShape="1">
          <a:blip r:embed="rId3">
            <a:alphaModFix/>
          </a:blip>
          <a:srcRect b="0" l="0" r="0" t="0"/>
          <a:stretch/>
        </p:blipFill>
        <p:spPr>
          <a:xfrm>
            <a:off x="4994275" y="742950"/>
            <a:ext cx="2813050" cy="36385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Shape 159"/>
          <p:cNvSpPr txBox="1"/>
          <p:nvPr/>
        </p:nvSpPr>
        <p:spPr>
          <a:xfrm>
            <a:off x="163511" y="96836"/>
            <a:ext cx="3460749" cy="6684961"/>
          </a:xfrm>
          <a:prstGeom prst="rect">
            <a:avLst/>
          </a:prstGeom>
          <a:noFill/>
          <a:ln cap="flat" cmpd="sng" w="3810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0" name="Shape 160"/>
          <p:cNvSpPr txBox="1"/>
          <p:nvPr/>
        </p:nvSpPr>
        <p:spPr>
          <a:xfrm>
            <a:off x="184150" y="104775"/>
            <a:ext cx="3397250" cy="5619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750"/>
              <a:buFont typeface="Arial Black"/>
              <a:buNone/>
            </a:pPr>
            <a:r>
              <a:rPr b="0" i="0" lang="en-US" sz="3000" u="none" cap="none" strike="noStrike">
                <a:solidFill>
                  <a:schemeClr val="dk1"/>
                </a:solidFill>
                <a:latin typeface="Arial Black"/>
                <a:ea typeface="Arial Black"/>
                <a:cs typeface="Arial Black"/>
                <a:sym typeface="Arial Black"/>
              </a:rPr>
              <a:t>Nutrition Facts</a:t>
            </a:r>
            <a:endParaRPr b="0" i="0" sz="1400" u="none" cap="none" strike="noStrike">
              <a:solidFill>
                <a:srgbClr val="000000"/>
              </a:solidFill>
              <a:latin typeface="Arial"/>
              <a:ea typeface="Arial"/>
              <a:cs typeface="Arial"/>
              <a:sym typeface="Arial"/>
            </a:endParaRPr>
          </a:p>
        </p:txBody>
      </p:sp>
      <p:sp>
        <p:nvSpPr>
          <p:cNvPr id="161" name="Shape 161"/>
          <p:cNvSpPr txBox="1"/>
          <p:nvPr/>
        </p:nvSpPr>
        <p:spPr>
          <a:xfrm>
            <a:off x="163511" y="403225"/>
            <a:ext cx="3417887" cy="584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600"/>
              <a:buFont typeface="Calibri"/>
              <a:buNone/>
            </a:pPr>
            <a:r>
              <a:t/>
            </a: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25"/>
              <a:buFont typeface="Arial"/>
              <a:buNone/>
            </a:pPr>
            <a:r>
              <a:rPr b="0" i="0" lang="en-US" sz="1300" u="none" cap="none" strike="noStrike">
                <a:solidFill>
                  <a:schemeClr val="dk1"/>
                </a:solidFill>
                <a:latin typeface="Arial"/>
                <a:ea typeface="Arial"/>
                <a:cs typeface="Arial"/>
                <a:sym typeface="Arial"/>
              </a:rPr>
              <a:t>Serving Size 1 oz (28g)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25"/>
              <a:buFont typeface="Arial"/>
              <a:buNone/>
            </a:pPr>
            <a:r>
              <a:rPr b="0" i="0" lang="en-US" sz="1300" u="none" cap="none" strike="noStrike">
                <a:solidFill>
                  <a:schemeClr val="dk1"/>
                </a:solidFill>
                <a:latin typeface="Arial"/>
                <a:ea typeface="Arial"/>
                <a:cs typeface="Arial"/>
                <a:sym typeface="Arial"/>
              </a:rPr>
              <a:t>Servings Per Container 3.5  </a:t>
            </a:r>
            <a:endParaRPr b="0" i="0" sz="1400" u="none" cap="none" strike="noStrike">
              <a:solidFill>
                <a:srgbClr val="000000"/>
              </a:solidFill>
              <a:latin typeface="Arial"/>
              <a:ea typeface="Arial"/>
              <a:cs typeface="Arial"/>
              <a:sym typeface="Arial"/>
            </a:endParaRPr>
          </a:p>
        </p:txBody>
      </p:sp>
      <p:sp>
        <p:nvSpPr>
          <p:cNvPr id="162" name="Shape 162"/>
          <p:cNvSpPr txBox="1"/>
          <p:nvPr/>
        </p:nvSpPr>
        <p:spPr>
          <a:xfrm>
            <a:off x="163511" y="987425"/>
            <a:ext cx="200501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Amount Per Serving</a:t>
            </a:r>
            <a:endParaRPr b="0" i="0" sz="1400" u="none" cap="none" strike="noStrike">
              <a:solidFill>
                <a:srgbClr val="000000"/>
              </a:solidFill>
              <a:latin typeface="Arial"/>
              <a:ea typeface="Arial"/>
              <a:cs typeface="Arial"/>
              <a:sym typeface="Arial"/>
            </a:endParaRPr>
          </a:p>
        </p:txBody>
      </p:sp>
      <p:cxnSp>
        <p:nvCxnSpPr>
          <p:cNvPr id="163" name="Shape 163"/>
          <p:cNvCxnSpPr/>
          <p:nvPr/>
        </p:nvCxnSpPr>
        <p:spPr>
          <a:xfrm>
            <a:off x="258762" y="987425"/>
            <a:ext cx="3252787" cy="0"/>
          </a:xfrm>
          <a:prstGeom prst="straightConnector1">
            <a:avLst/>
          </a:prstGeom>
          <a:noFill/>
          <a:ln cap="flat" cmpd="sng" w="76200">
            <a:solidFill>
              <a:schemeClr val="dk1"/>
            </a:solidFill>
            <a:prstDash val="solid"/>
            <a:miter lim="8000"/>
            <a:headEnd len="sm" w="sm" type="none"/>
            <a:tailEnd len="sm" w="sm" type="none"/>
          </a:ln>
        </p:spPr>
      </p:cxnSp>
      <p:sp>
        <p:nvSpPr>
          <p:cNvPr id="164" name="Shape 164"/>
          <p:cNvSpPr txBox="1"/>
          <p:nvPr/>
        </p:nvSpPr>
        <p:spPr>
          <a:xfrm>
            <a:off x="173036" y="1762125"/>
            <a:ext cx="141446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Total Fat   </a:t>
            </a:r>
            <a:r>
              <a:rPr b="1" i="0" lang="en-US" sz="1200" u="none" cap="none" strike="noStrike">
                <a:solidFill>
                  <a:schemeClr val="dk1"/>
                </a:solidFill>
                <a:latin typeface="Arial"/>
                <a:ea typeface="Arial"/>
                <a:cs typeface="Arial"/>
                <a:sym typeface="Arial"/>
              </a:rPr>
              <a:t>1g</a:t>
            </a:r>
            <a:endParaRPr b="0" i="0" sz="1400" u="none" cap="none" strike="noStrike">
              <a:solidFill>
                <a:srgbClr val="000000"/>
              </a:solidFill>
              <a:latin typeface="Arial"/>
              <a:ea typeface="Arial"/>
              <a:cs typeface="Arial"/>
              <a:sym typeface="Arial"/>
            </a:endParaRPr>
          </a:p>
        </p:txBody>
      </p:sp>
      <p:cxnSp>
        <p:nvCxnSpPr>
          <p:cNvPr id="165" name="Shape 165"/>
          <p:cNvCxnSpPr/>
          <p:nvPr/>
        </p:nvCxnSpPr>
        <p:spPr>
          <a:xfrm>
            <a:off x="280987" y="1263650"/>
            <a:ext cx="3241674" cy="0"/>
          </a:xfrm>
          <a:prstGeom prst="straightConnector1">
            <a:avLst/>
          </a:prstGeom>
          <a:noFill/>
          <a:ln cap="flat" cmpd="sng" w="28575">
            <a:solidFill>
              <a:schemeClr val="dk1"/>
            </a:solidFill>
            <a:prstDash val="solid"/>
            <a:miter lim="8000"/>
            <a:headEnd len="sm" w="sm" type="none"/>
            <a:tailEnd len="sm" w="sm" type="none"/>
          </a:ln>
        </p:spPr>
      </p:cxnSp>
      <p:sp>
        <p:nvSpPr>
          <p:cNvPr id="166" name="Shape 166"/>
          <p:cNvSpPr txBox="1"/>
          <p:nvPr/>
        </p:nvSpPr>
        <p:spPr>
          <a:xfrm>
            <a:off x="2890836" y="1762125"/>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2%</a:t>
            </a:r>
            <a:endParaRPr b="0" i="0" sz="1400" u="none" cap="none" strike="noStrike">
              <a:solidFill>
                <a:srgbClr val="000000"/>
              </a:solidFill>
              <a:latin typeface="Arial"/>
              <a:ea typeface="Arial"/>
              <a:cs typeface="Arial"/>
              <a:sym typeface="Arial"/>
            </a:endParaRPr>
          </a:p>
        </p:txBody>
      </p:sp>
      <p:sp>
        <p:nvSpPr>
          <p:cNvPr id="167" name="Shape 167"/>
          <p:cNvSpPr txBox="1"/>
          <p:nvPr/>
        </p:nvSpPr>
        <p:spPr>
          <a:xfrm>
            <a:off x="173036" y="1257300"/>
            <a:ext cx="3417887" cy="46196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Calories   80          </a:t>
            </a:r>
            <a:r>
              <a:rPr b="1" i="0" lang="en-US" sz="1200" u="none" cap="none" strike="noStrike">
                <a:solidFill>
                  <a:schemeClr val="dk1"/>
                </a:solidFill>
                <a:latin typeface="Arial"/>
                <a:ea typeface="Arial"/>
                <a:cs typeface="Arial"/>
                <a:sym typeface="Arial"/>
              </a:rPr>
              <a:t>Calories from Fat     10</a:t>
            </a:r>
            <a:r>
              <a:rPr b="1" i="0" lang="en-US" sz="1200" u="none" cap="none" strike="noStrike">
                <a:solidFill>
                  <a:schemeClr val="dk1"/>
                </a:solidFill>
                <a:latin typeface="Arial Black"/>
                <a:ea typeface="Arial Black"/>
                <a:cs typeface="Arial Black"/>
                <a:sym typeface="Arial Black"/>
              </a:rPr>
              <a:t>    	</a:t>
            </a:r>
            <a:endParaRPr b="0" i="0" sz="1400" u="none" cap="none" strike="noStrike">
              <a:solidFill>
                <a:srgbClr val="000000"/>
              </a:solidFill>
              <a:latin typeface="Arial"/>
              <a:ea typeface="Arial"/>
              <a:cs typeface="Arial"/>
              <a:sym typeface="Arial"/>
            </a:endParaRPr>
          </a:p>
        </p:txBody>
      </p:sp>
      <p:cxnSp>
        <p:nvCxnSpPr>
          <p:cNvPr id="168" name="Shape 168"/>
          <p:cNvCxnSpPr/>
          <p:nvPr/>
        </p:nvCxnSpPr>
        <p:spPr>
          <a:xfrm>
            <a:off x="258762" y="1493837"/>
            <a:ext cx="3244849" cy="0"/>
          </a:xfrm>
          <a:prstGeom prst="straightConnector1">
            <a:avLst/>
          </a:prstGeom>
          <a:noFill/>
          <a:ln cap="flat" cmpd="sng" w="38100">
            <a:solidFill>
              <a:schemeClr val="dk1"/>
            </a:solidFill>
            <a:prstDash val="solid"/>
            <a:miter lim="8000"/>
            <a:headEnd len="sm" w="sm" type="none"/>
            <a:tailEnd len="sm" w="sm" type="none"/>
          </a:ln>
        </p:spPr>
      </p:cxnSp>
      <p:sp>
        <p:nvSpPr>
          <p:cNvPr id="169" name="Shape 169"/>
          <p:cNvSpPr txBox="1"/>
          <p:nvPr/>
        </p:nvSpPr>
        <p:spPr>
          <a:xfrm>
            <a:off x="1873250" y="1493837"/>
            <a:ext cx="1751012" cy="30797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50"/>
              <a:buFont typeface="Arial Black"/>
              <a:buNone/>
            </a:pPr>
            <a:r>
              <a:rPr b="1" i="0" lang="en-US" sz="1400" u="none" cap="none" strike="noStrike">
                <a:solidFill>
                  <a:schemeClr val="dk1"/>
                </a:solidFill>
                <a:latin typeface="Arial Black"/>
                <a:ea typeface="Arial Black"/>
                <a:cs typeface="Arial Black"/>
                <a:sym typeface="Arial Black"/>
              </a:rPr>
              <a:t>% Daily Value*</a:t>
            </a:r>
            <a:endParaRPr b="0" i="0" sz="1400" u="none" cap="none" strike="noStrike">
              <a:solidFill>
                <a:srgbClr val="000000"/>
              </a:solidFill>
              <a:latin typeface="Arial"/>
              <a:ea typeface="Arial"/>
              <a:cs typeface="Arial"/>
              <a:sym typeface="Arial"/>
            </a:endParaRPr>
          </a:p>
        </p:txBody>
      </p:sp>
      <p:cxnSp>
        <p:nvCxnSpPr>
          <p:cNvPr id="170" name="Shape 170"/>
          <p:cNvCxnSpPr/>
          <p:nvPr/>
        </p:nvCxnSpPr>
        <p:spPr>
          <a:xfrm>
            <a:off x="269875" y="1762125"/>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71" name="Shape 171"/>
          <p:cNvCxnSpPr/>
          <p:nvPr/>
        </p:nvCxnSpPr>
        <p:spPr>
          <a:xfrm>
            <a:off x="263525" y="2024061"/>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72" name="Shape 172"/>
          <p:cNvCxnSpPr/>
          <p:nvPr/>
        </p:nvCxnSpPr>
        <p:spPr>
          <a:xfrm>
            <a:off x="271462" y="2287586"/>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73" name="Shape 173"/>
          <p:cNvCxnSpPr/>
          <p:nvPr/>
        </p:nvCxnSpPr>
        <p:spPr>
          <a:xfrm>
            <a:off x="271462" y="2570161"/>
            <a:ext cx="3241674" cy="0"/>
          </a:xfrm>
          <a:prstGeom prst="straightConnector1">
            <a:avLst/>
          </a:prstGeom>
          <a:noFill/>
          <a:ln cap="flat" cmpd="sng" w="28575">
            <a:solidFill>
              <a:schemeClr val="dk1"/>
            </a:solidFill>
            <a:prstDash val="solid"/>
            <a:miter lim="8000"/>
            <a:headEnd len="sm" w="sm" type="none"/>
            <a:tailEnd len="sm" w="sm" type="none"/>
          </a:ln>
        </p:spPr>
      </p:cxnSp>
      <p:sp>
        <p:nvSpPr>
          <p:cNvPr id="174" name="Shape 174"/>
          <p:cNvSpPr txBox="1"/>
          <p:nvPr/>
        </p:nvSpPr>
        <p:spPr>
          <a:xfrm>
            <a:off x="195261" y="2592386"/>
            <a:ext cx="1866900"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Cholesterol   </a:t>
            </a:r>
            <a:r>
              <a:rPr b="1" i="0" lang="en-US" sz="1200" u="none" cap="none" strike="noStrike">
                <a:solidFill>
                  <a:schemeClr val="dk1"/>
                </a:solidFill>
                <a:latin typeface="Arial"/>
                <a:ea typeface="Arial"/>
                <a:cs typeface="Arial"/>
                <a:sym typeface="Arial"/>
              </a:rPr>
              <a:t>20mg</a:t>
            </a:r>
            <a:endParaRPr b="0" i="0" sz="1400" u="none" cap="none" strike="noStrike">
              <a:solidFill>
                <a:srgbClr val="000000"/>
              </a:solidFill>
              <a:latin typeface="Arial"/>
              <a:ea typeface="Arial"/>
              <a:cs typeface="Arial"/>
              <a:sym typeface="Arial"/>
            </a:endParaRPr>
          </a:p>
        </p:txBody>
      </p:sp>
      <p:sp>
        <p:nvSpPr>
          <p:cNvPr id="175" name="Shape 175"/>
          <p:cNvSpPr txBox="1"/>
          <p:nvPr/>
        </p:nvSpPr>
        <p:spPr>
          <a:xfrm>
            <a:off x="2901950" y="2586036"/>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7%</a:t>
            </a:r>
            <a:endParaRPr b="0" i="0" sz="1400" u="none" cap="none" strike="noStrike">
              <a:solidFill>
                <a:srgbClr val="000000"/>
              </a:solidFill>
              <a:latin typeface="Arial"/>
              <a:ea typeface="Arial"/>
              <a:cs typeface="Arial"/>
              <a:sym typeface="Arial"/>
            </a:endParaRPr>
          </a:p>
        </p:txBody>
      </p:sp>
      <p:cxnSp>
        <p:nvCxnSpPr>
          <p:cNvPr id="176" name="Shape 176"/>
          <p:cNvCxnSpPr/>
          <p:nvPr/>
        </p:nvCxnSpPr>
        <p:spPr>
          <a:xfrm>
            <a:off x="269875" y="2841625"/>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77" name="Shape 177"/>
          <p:cNvSpPr txBox="1"/>
          <p:nvPr/>
        </p:nvSpPr>
        <p:spPr>
          <a:xfrm>
            <a:off x="195261" y="2868611"/>
            <a:ext cx="1676399"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Sodium   </a:t>
            </a:r>
            <a:r>
              <a:rPr b="1" i="0" lang="en-US" sz="1200" u="none" cap="none" strike="noStrike">
                <a:solidFill>
                  <a:schemeClr val="dk1"/>
                </a:solidFill>
                <a:latin typeface="Arial"/>
                <a:ea typeface="Arial"/>
                <a:cs typeface="Arial"/>
                <a:sym typeface="Arial"/>
              </a:rPr>
              <a:t>590mg</a:t>
            </a:r>
            <a:endParaRPr b="0" i="0" sz="1400" u="none" cap="none" strike="noStrike">
              <a:solidFill>
                <a:srgbClr val="000000"/>
              </a:solidFill>
              <a:latin typeface="Arial"/>
              <a:ea typeface="Arial"/>
              <a:cs typeface="Arial"/>
              <a:sym typeface="Arial"/>
            </a:endParaRPr>
          </a:p>
        </p:txBody>
      </p:sp>
      <p:sp>
        <p:nvSpPr>
          <p:cNvPr id="178" name="Shape 178"/>
          <p:cNvSpPr txBox="1"/>
          <p:nvPr/>
        </p:nvSpPr>
        <p:spPr>
          <a:xfrm>
            <a:off x="2890836" y="2868611"/>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25%</a:t>
            </a:r>
            <a:endParaRPr b="0" i="0" sz="1400" u="none" cap="none" strike="noStrike">
              <a:solidFill>
                <a:srgbClr val="000000"/>
              </a:solidFill>
              <a:latin typeface="Arial"/>
              <a:ea typeface="Arial"/>
              <a:cs typeface="Arial"/>
              <a:sym typeface="Arial"/>
            </a:endParaRPr>
          </a:p>
        </p:txBody>
      </p:sp>
      <p:cxnSp>
        <p:nvCxnSpPr>
          <p:cNvPr id="179" name="Shape 179"/>
          <p:cNvCxnSpPr/>
          <p:nvPr/>
        </p:nvCxnSpPr>
        <p:spPr>
          <a:xfrm>
            <a:off x="263525" y="3119436"/>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80" name="Shape 180"/>
          <p:cNvSpPr txBox="1"/>
          <p:nvPr/>
        </p:nvSpPr>
        <p:spPr>
          <a:xfrm>
            <a:off x="193675" y="3127375"/>
            <a:ext cx="2168525"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Total Carbohydrate   </a:t>
            </a:r>
            <a:r>
              <a:rPr b="1" i="0" lang="en-US" sz="1200" u="none" cap="none" strike="noStrike">
                <a:solidFill>
                  <a:schemeClr val="dk1"/>
                </a:solidFill>
                <a:latin typeface="Arial"/>
                <a:ea typeface="Arial"/>
                <a:cs typeface="Arial"/>
                <a:sym typeface="Arial"/>
              </a:rPr>
              <a:t>3g</a:t>
            </a:r>
            <a:endParaRPr b="0" i="0" sz="1400" u="none" cap="none" strike="noStrike">
              <a:solidFill>
                <a:srgbClr val="000000"/>
              </a:solidFill>
              <a:latin typeface="Arial"/>
              <a:ea typeface="Arial"/>
              <a:cs typeface="Arial"/>
              <a:sym typeface="Arial"/>
            </a:endParaRPr>
          </a:p>
        </p:txBody>
      </p:sp>
      <p:sp>
        <p:nvSpPr>
          <p:cNvPr id="181" name="Shape 181"/>
          <p:cNvSpPr txBox="1"/>
          <p:nvPr/>
        </p:nvSpPr>
        <p:spPr>
          <a:xfrm>
            <a:off x="2886075" y="3127375"/>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1%</a:t>
            </a:r>
            <a:endParaRPr b="0" i="0" sz="1400" u="none" cap="none" strike="noStrike">
              <a:solidFill>
                <a:srgbClr val="000000"/>
              </a:solidFill>
              <a:latin typeface="Arial"/>
              <a:ea typeface="Arial"/>
              <a:cs typeface="Arial"/>
              <a:sym typeface="Arial"/>
            </a:endParaRPr>
          </a:p>
        </p:txBody>
      </p:sp>
      <p:cxnSp>
        <p:nvCxnSpPr>
          <p:cNvPr id="182" name="Shape 182"/>
          <p:cNvCxnSpPr/>
          <p:nvPr/>
        </p:nvCxnSpPr>
        <p:spPr>
          <a:xfrm>
            <a:off x="269875" y="3389312"/>
            <a:ext cx="3241674" cy="0"/>
          </a:xfrm>
          <a:prstGeom prst="straightConnector1">
            <a:avLst/>
          </a:prstGeom>
          <a:noFill/>
          <a:ln cap="flat" cmpd="sng" w="28575">
            <a:solidFill>
              <a:schemeClr val="dk1"/>
            </a:solidFill>
            <a:prstDash val="solid"/>
            <a:miter lim="8000"/>
            <a:headEnd len="sm" w="sm" type="none"/>
            <a:tailEnd len="sm" w="sm" type="none"/>
          </a:ln>
        </p:spPr>
      </p:cxnSp>
      <p:sp>
        <p:nvSpPr>
          <p:cNvPr id="183" name="Shape 183"/>
          <p:cNvSpPr txBox="1"/>
          <p:nvPr/>
        </p:nvSpPr>
        <p:spPr>
          <a:xfrm>
            <a:off x="388937" y="3389312"/>
            <a:ext cx="1336675" cy="2778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Fiber   0g</a:t>
            </a:r>
            <a:endParaRPr b="0" i="0" sz="1400" u="none" cap="none" strike="noStrike">
              <a:solidFill>
                <a:srgbClr val="000000"/>
              </a:solidFill>
              <a:latin typeface="Arial"/>
              <a:ea typeface="Arial"/>
              <a:cs typeface="Arial"/>
              <a:sym typeface="Arial"/>
            </a:endParaRPr>
          </a:p>
        </p:txBody>
      </p:sp>
      <p:cxnSp>
        <p:nvCxnSpPr>
          <p:cNvPr id="184" name="Shape 184"/>
          <p:cNvCxnSpPr/>
          <p:nvPr/>
        </p:nvCxnSpPr>
        <p:spPr>
          <a:xfrm>
            <a:off x="263525" y="3651250"/>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85" name="Shape 185"/>
          <p:cNvSpPr txBox="1"/>
          <p:nvPr/>
        </p:nvSpPr>
        <p:spPr>
          <a:xfrm>
            <a:off x="377825" y="3651250"/>
            <a:ext cx="1336675"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Sugars   3g</a:t>
            </a:r>
            <a:endParaRPr b="0" i="0" sz="1400" u="none" cap="none" strike="noStrike">
              <a:solidFill>
                <a:srgbClr val="000000"/>
              </a:solidFill>
              <a:latin typeface="Arial"/>
              <a:ea typeface="Arial"/>
              <a:cs typeface="Arial"/>
              <a:sym typeface="Arial"/>
            </a:endParaRPr>
          </a:p>
        </p:txBody>
      </p:sp>
      <p:cxnSp>
        <p:nvCxnSpPr>
          <p:cNvPr id="186" name="Shape 186"/>
          <p:cNvCxnSpPr/>
          <p:nvPr/>
        </p:nvCxnSpPr>
        <p:spPr>
          <a:xfrm>
            <a:off x="265112" y="3927475"/>
            <a:ext cx="3241674" cy="0"/>
          </a:xfrm>
          <a:prstGeom prst="straightConnector1">
            <a:avLst/>
          </a:prstGeom>
          <a:noFill/>
          <a:ln cap="flat" cmpd="sng" w="28575">
            <a:solidFill>
              <a:schemeClr val="dk1"/>
            </a:solidFill>
            <a:prstDash val="solid"/>
            <a:miter lim="8000"/>
            <a:headEnd len="sm" w="sm" type="none"/>
            <a:tailEnd len="sm" w="sm" type="none"/>
          </a:ln>
        </p:spPr>
      </p:cxnSp>
      <p:sp>
        <p:nvSpPr>
          <p:cNvPr id="187" name="Shape 187"/>
          <p:cNvSpPr txBox="1"/>
          <p:nvPr/>
        </p:nvSpPr>
        <p:spPr>
          <a:xfrm>
            <a:off x="377825" y="2011361"/>
            <a:ext cx="1539874" cy="2778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Saturated Fat   0g</a:t>
            </a:r>
            <a:endParaRPr b="0" i="0" sz="1400" u="none" cap="none" strike="noStrike">
              <a:solidFill>
                <a:srgbClr val="000000"/>
              </a:solidFill>
              <a:latin typeface="Arial"/>
              <a:ea typeface="Arial"/>
              <a:cs typeface="Arial"/>
              <a:sym typeface="Arial"/>
            </a:endParaRPr>
          </a:p>
        </p:txBody>
      </p:sp>
      <p:sp>
        <p:nvSpPr>
          <p:cNvPr id="188" name="Shape 188"/>
          <p:cNvSpPr txBox="1"/>
          <p:nvPr/>
        </p:nvSpPr>
        <p:spPr>
          <a:xfrm>
            <a:off x="366712" y="2284411"/>
            <a:ext cx="1539874" cy="2778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Trans Fat   0g</a:t>
            </a:r>
            <a:endParaRPr b="0" i="0" sz="1400" u="none" cap="none" strike="noStrike">
              <a:solidFill>
                <a:srgbClr val="000000"/>
              </a:solidFill>
              <a:latin typeface="Arial"/>
              <a:ea typeface="Arial"/>
              <a:cs typeface="Arial"/>
              <a:sym typeface="Arial"/>
            </a:endParaRPr>
          </a:p>
        </p:txBody>
      </p:sp>
      <p:sp>
        <p:nvSpPr>
          <p:cNvPr id="189" name="Shape 189"/>
          <p:cNvSpPr txBox="1"/>
          <p:nvPr/>
        </p:nvSpPr>
        <p:spPr>
          <a:xfrm>
            <a:off x="192086" y="3932237"/>
            <a:ext cx="1976437"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Protein   </a:t>
            </a:r>
            <a:r>
              <a:rPr b="1" i="0" lang="en-US" sz="1200" u="none" cap="none" strike="noStrike">
                <a:solidFill>
                  <a:schemeClr val="dk1"/>
                </a:solidFill>
                <a:latin typeface="Arial"/>
                <a:ea typeface="Arial"/>
                <a:cs typeface="Arial"/>
                <a:sym typeface="Arial"/>
              </a:rPr>
              <a:t>15g</a:t>
            </a:r>
            <a:endParaRPr b="0" i="0" sz="1400" u="none" cap="none" strike="noStrike">
              <a:solidFill>
                <a:srgbClr val="000000"/>
              </a:solidFill>
              <a:latin typeface="Arial"/>
              <a:ea typeface="Arial"/>
              <a:cs typeface="Arial"/>
              <a:sym typeface="Arial"/>
            </a:endParaRPr>
          </a:p>
        </p:txBody>
      </p:sp>
      <p:cxnSp>
        <p:nvCxnSpPr>
          <p:cNvPr id="190" name="Shape 190"/>
          <p:cNvCxnSpPr/>
          <p:nvPr/>
        </p:nvCxnSpPr>
        <p:spPr>
          <a:xfrm>
            <a:off x="265112" y="4192587"/>
            <a:ext cx="3241674" cy="0"/>
          </a:xfrm>
          <a:prstGeom prst="straightConnector1">
            <a:avLst/>
          </a:prstGeom>
          <a:noFill/>
          <a:ln cap="flat" cmpd="sng" w="57150">
            <a:solidFill>
              <a:schemeClr val="dk1"/>
            </a:solidFill>
            <a:prstDash val="solid"/>
            <a:miter lim="8000"/>
            <a:headEnd len="sm" w="sm" type="none"/>
            <a:tailEnd len="sm" w="sm" type="none"/>
          </a:ln>
        </p:spPr>
      </p:cxnSp>
      <p:sp>
        <p:nvSpPr>
          <p:cNvPr id="191" name="Shape 191"/>
          <p:cNvSpPr txBox="1"/>
          <p:nvPr/>
        </p:nvSpPr>
        <p:spPr>
          <a:xfrm>
            <a:off x="2890836" y="20193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0%</a:t>
            </a:r>
            <a:endParaRPr b="0" i="0" sz="1400" u="none" cap="none" strike="noStrike">
              <a:solidFill>
                <a:srgbClr val="000000"/>
              </a:solidFill>
              <a:latin typeface="Arial"/>
              <a:ea typeface="Arial"/>
              <a:cs typeface="Arial"/>
              <a:sym typeface="Arial"/>
            </a:endParaRPr>
          </a:p>
        </p:txBody>
      </p:sp>
      <p:sp>
        <p:nvSpPr>
          <p:cNvPr id="192" name="Shape 192"/>
          <p:cNvSpPr txBox="1"/>
          <p:nvPr/>
        </p:nvSpPr>
        <p:spPr>
          <a:xfrm>
            <a:off x="2890836" y="22860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0%</a:t>
            </a:r>
            <a:endParaRPr b="0" i="0" sz="1400" u="none" cap="none" strike="noStrike">
              <a:solidFill>
                <a:srgbClr val="000000"/>
              </a:solidFill>
              <a:latin typeface="Arial"/>
              <a:ea typeface="Arial"/>
              <a:cs typeface="Arial"/>
              <a:sym typeface="Arial"/>
            </a:endParaRPr>
          </a:p>
        </p:txBody>
      </p:sp>
      <p:sp>
        <p:nvSpPr>
          <p:cNvPr id="193" name="Shape 193"/>
          <p:cNvSpPr txBox="1"/>
          <p:nvPr/>
        </p:nvSpPr>
        <p:spPr>
          <a:xfrm>
            <a:off x="2897186" y="33909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0%</a:t>
            </a:r>
            <a:endParaRPr b="0" i="0" sz="1400" u="none" cap="none" strike="noStrike">
              <a:solidFill>
                <a:srgbClr val="000000"/>
              </a:solidFill>
              <a:latin typeface="Arial"/>
              <a:ea typeface="Arial"/>
              <a:cs typeface="Arial"/>
              <a:sym typeface="Arial"/>
            </a:endParaRPr>
          </a:p>
        </p:txBody>
      </p:sp>
      <p:sp>
        <p:nvSpPr>
          <p:cNvPr id="194" name="Shape 194"/>
          <p:cNvSpPr txBox="1"/>
          <p:nvPr/>
        </p:nvSpPr>
        <p:spPr>
          <a:xfrm>
            <a:off x="184150" y="4179887"/>
            <a:ext cx="1408111"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Vitamin A  0%</a:t>
            </a:r>
            <a:endParaRPr b="0" i="0" sz="1400" u="none" cap="none" strike="noStrike">
              <a:solidFill>
                <a:srgbClr val="000000"/>
              </a:solidFill>
              <a:latin typeface="Arial"/>
              <a:ea typeface="Arial"/>
              <a:cs typeface="Arial"/>
              <a:sym typeface="Arial"/>
            </a:endParaRPr>
          </a:p>
        </p:txBody>
      </p:sp>
      <p:cxnSp>
        <p:nvCxnSpPr>
          <p:cNvPr id="195" name="Shape 195"/>
          <p:cNvCxnSpPr/>
          <p:nvPr/>
        </p:nvCxnSpPr>
        <p:spPr>
          <a:xfrm>
            <a:off x="274637" y="442436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96" name="Shape 196"/>
          <p:cNvSpPr txBox="1"/>
          <p:nvPr/>
        </p:nvSpPr>
        <p:spPr>
          <a:xfrm>
            <a:off x="2233611" y="4179887"/>
            <a:ext cx="1408111"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Vitamin C  0%</a:t>
            </a:r>
            <a:endParaRPr b="0" i="0" sz="1400" u="none" cap="none" strike="noStrike">
              <a:solidFill>
                <a:srgbClr val="000000"/>
              </a:solidFill>
              <a:latin typeface="Arial"/>
              <a:ea typeface="Arial"/>
              <a:cs typeface="Arial"/>
              <a:sym typeface="Arial"/>
            </a:endParaRPr>
          </a:p>
        </p:txBody>
      </p:sp>
      <p:sp>
        <p:nvSpPr>
          <p:cNvPr id="197" name="Shape 197"/>
          <p:cNvSpPr txBox="1"/>
          <p:nvPr/>
        </p:nvSpPr>
        <p:spPr>
          <a:xfrm>
            <a:off x="1735136" y="4133850"/>
            <a:ext cx="323850" cy="368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98" name="Shape 198"/>
          <p:cNvSpPr txBox="1"/>
          <p:nvPr/>
        </p:nvSpPr>
        <p:spPr>
          <a:xfrm>
            <a:off x="179386" y="4406900"/>
            <a:ext cx="1408111"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Calcium     0%</a:t>
            </a:r>
            <a:endParaRPr b="0" i="0" sz="1400" u="none" cap="none" strike="noStrike">
              <a:solidFill>
                <a:srgbClr val="000000"/>
              </a:solidFill>
              <a:latin typeface="Arial"/>
              <a:ea typeface="Arial"/>
              <a:cs typeface="Arial"/>
              <a:sym typeface="Arial"/>
            </a:endParaRPr>
          </a:p>
        </p:txBody>
      </p:sp>
      <p:cxnSp>
        <p:nvCxnSpPr>
          <p:cNvPr id="199" name="Shape 199"/>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sp>
        <p:nvSpPr>
          <p:cNvPr id="200" name="Shape 200"/>
          <p:cNvSpPr txBox="1"/>
          <p:nvPr/>
        </p:nvSpPr>
        <p:spPr>
          <a:xfrm>
            <a:off x="2228850" y="4406900"/>
            <a:ext cx="1408111"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Iron            8%</a:t>
            </a:r>
            <a:endParaRPr b="0" i="0" sz="1400" u="none" cap="none" strike="noStrike">
              <a:solidFill>
                <a:srgbClr val="000000"/>
              </a:solidFill>
              <a:latin typeface="Arial"/>
              <a:ea typeface="Arial"/>
              <a:cs typeface="Arial"/>
              <a:sym typeface="Arial"/>
            </a:endParaRPr>
          </a:p>
        </p:txBody>
      </p:sp>
      <p:cxnSp>
        <p:nvCxnSpPr>
          <p:cNvPr id="201" name="Shape 201"/>
          <p:cNvCxnSpPr/>
          <p:nvPr/>
        </p:nvCxnSpPr>
        <p:spPr>
          <a:xfrm>
            <a:off x="269875" y="4900612"/>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202" name="Shape 202"/>
          <p:cNvCxnSpPr/>
          <p:nvPr/>
        </p:nvCxnSpPr>
        <p:spPr>
          <a:xfrm>
            <a:off x="269875" y="5145087"/>
            <a:ext cx="3243262" cy="0"/>
          </a:xfrm>
          <a:prstGeom prst="straightConnector1">
            <a:avLst/>
          </a:prstGeom>
          <a:noFill/>
          <a:ln cap="flat" cmpd="sng" w="28575">
            <a:solidFill>
              <a:schemeClr val="dk1"/>
            </a:solidFill>
            <a:prstDash val="solid"/>
            <a:miter lim="8000"/>
            <a:headEnd len="sm" w="sm" type="none"/>
            <a:tailEnd len="sm" w="sm" type="none"/>
          </a:ln>
        </p:spPr>
      </p:cxnSp>
      <p:sp>
        <p:nvSpPr>
          <p:cNvPr id="203" name="Shape 203"/>
          <p:cNvSpPr txBox="1"/>
          <p:nvPr/>
        </p:nvSpPr>
        <p:spPr>
          <a:xfrm>
            <a:off x="1735136" y="4360862"/>
            <a:ext cx="323850" cy="368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204" name="Shape 204"/>
          <p:cNvSpPr txBox="1"/>
          <p:nvPr/>
        </p:nvSpPr>
        <p:spPr>
          <a:xfrm>
            <a:off x="1735136" y="4610100"/>
            <a:ext cx="184149" cy="36988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205" name="Shape 205"/>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206" name="Shape 206"/>
          <p:cNvSpPr txBox="1"/>
          <p:nvPr/>
        </p:nvSpPr>
        <p:spPr>
          <a:xfrm>
            <a:off x="195261" y="5376862"/>
            <a:ext cx="3429000" cy="46037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1" i="0" lang="en-US" sz="800" u="none" cap="none" strike="noStrike">
                <a:solidFill>
                  <a:schemeClr val="dk1"/>
                </a:solidFill>
                <a:latin typeface="Arial"/>
                <a:ea typeface="Arial"/>
                <a:cs typeface="Arial"/>
                <a:sym typeface="Arial"/>
              </a:rPr>
              <a:t>* Percent Daily Values are based on a 2,000 calorie diet.  Your daily values may be higher or lower depending on your caloric needs.</a:t>
            </a:r>
            <a:endParaRPr b="0" i="0" sz="1400" u="none" cap="none" strike="noStrike">
              <a:solidFill>
                <a:srgbClr val="000000"/>
              </a:solidFill>
              <a:latin typeface="Arial"/>
              <a:ea typeface="Arial"/>
              <a:cs typeface="Arial"/>
              <a:sym typeface="Arial"/>
            </a:endParaRPr>
          </a:p>
        </p:txBody>
      </p:sp>
      <p:sp>
        <p:nvSpPr>
          <p:cNvPr id="207" name="Shape 207"/>
          <p:cNvSpPr txBox="1"/>
          <p:nvPr/>
        </p:nvSpPr>
        <p:spPr>
          <a:xfrm>
            <a:off x="1371600" y="5686425"/>
            <a:ext cx="22193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Calories:            2,000                 2,500</a:t>
            </a:r>
            <a:endParaRPr b="0" i="0" sz="1400" u="none" cap="none" strike="noStrike">
              <a:solidFill>
                <a:srgbClr val="000000"/>
              </a:solidFill>
              <a:latin typeface="Arial"/>
              <a:ea typeface="Arial"/>
              <a:cs typeface="Arial"/>
              <a:sym typeface="Arial"/>
            </a:endParaRPr>
          </a:p>
        </p:txBody>
      </p:sp>
      <p:cxnSp>
        <p:nvCxnSpPr>
          <p:cNvPr id="208" name="Shape 208"/>
          <p:cNvCxnSpPr/>
          <p:nvPr/>
        </p:nvCxnSpPr>
        <p:spPr>
          <a:xfrm>
            <a:off x="265112" y="587851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209" name="Shape 209"/>
          <p:cNvSpPr txBox="1"/>
          <p:nvPr/>
        </p:nvSpPr>
        <p:spPr>
          <a:xfrm>
            <a:off x="173036" y="5878512"/>
            <a:ext cx="3451225" cy="2143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Total Fat                              Less Than            65g                    80g</a:t>
            </a:r>
            <a:endParaRPr b="0" i="0" sz="1400" u="none" cap="none" strike="noStrike">
              <a:solidFill>
                <a:srgbClr val="000000"/>
              </a:solidFill>
              <a:latin typeface="Arial"/>
              <a:ea typeface="Arial"/>
              <a:cs typeface="Arial"/>
              <a:sym typeface="Arial"/>
            </a:endParaRPr>
          </a:p>
        </p:txBody>
      </p:sp>
      <p:sp>
        <p:nvSpPr>
          <p:cNvPr id="210" name="Shape 210"/>
          <p:cNvSpPr txBox="1"/>
          <p:nvPr/>
        </p:nvSpPr>
        <p:spPr>
          <a:xfrm>
            <a:off x="158750" y="5984875"/>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Sat Fat                            Less Than            20g                    25g</a:t>
            </a:r>
            <a:endParaRPr b="0" i="0" sz="1400" u="none" cap="none" strike="noStrike">
              <a:solidFill>
                <a:srgbClr val="000000"/>
              </a:solidFill>
              <a:latin typeface="Arial"/>
              <a:ea typeface="Arial"/>
              <a:cs typeface="Arial"/>
              <a:sym typeface="Arial"/>
            </a:endParaRPr>
          </a:p>
        </p:txBody>
      </p:sp>
      <p:sp>
        <p:nvSpPr>
          <p:cNvPr id="211" name="Shape 211"/>
          <p:cNvSpPr txBox="1"/>
          <p:nvPr/>
        </p:nvSpPr>
        <p:spPr>
          <a:xfrm>
            <a:off x="173036" y="6092825"/>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Cholesterol                          Less Than            300mg               300mg</a:t>
            </a:r>
            <a:endParaRPr b="0" i="0" sz="1400" u="none" cap="none" strike="noStrike">
              <a:solidFill>
                <a:srgbClr val="000000"/>
              </a:solidFill>
              <a:latin typeface="Arial"/>
              <a:ea typeface="Arial"/>
              <a:cs typeface="Arial"/>
              <a:sym typeface="Arial"/>
            </a:endParaRPr>
          </a:p>
        </p:txBody>
      </p:sp>
      <p:sp>
        <p:nvSpPr>
          <p:cNvPr id="212" name="Shape 212"/>
          <p:cNvSpPr txBox="1"/>
          <p:nvPr/>
        </p:nvSpPr>
        <p:spPr>
          <a:xfrm>
            <a:off x="173036" y="6203950"/>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Sodium                                Less Than            2,400mg            2,400mg</a:t>
            </a:r>
            <a:endParaRPr b="0" i="0" sz="1400" u="none" cap="none" strike="noStrike">
              <a:solidFill>
                <a:srgbClr val="000000"/>
              </a:solidFill>
              <a:latin typeface="Arial"/>
              <a:ea typeface="Arial"/>
              <a:cs typeface="Arial"/>
              <a:sym typeface="Arial"/>
            </a:endParaRPr>
          </a:p>
        </p:txBody>
      </p:sp>
      <p:sp>
        <p:nvSpPr>
          <p:cNvPr id="213" name="Shape 213"/>
          <p:cNvSpPr txBox="1"/>
          <p:nvPr/>
        </p:nvSpPr>
        <p:spPr>
          <a:xfrm>
            <a:off x="173036" y="6308725"/>
            <a:ext cx="3451225" cy="2143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Total Carbohydrate                                          300g                  375g</a:t>
            </a:r>
            <a:endParaRPr b="0" i="0" sz="1400" u="none" cap="none" strike="noStrike">
              <a:solidFill>
                <a:srgbClr val="000000"/>
              </a:solidFill>
              <a:latin typeface="Arial"/>
              <a:ea typeface="Arial"/>
              <a:cs typeface="Arial"/>
              <a:sym typeface="Arial"/>
            </a:endParaRPr>
          </a:p>
        </p:txBody>
      </p:sp>
      <p:sp>
        <p:nvSpPr>
          <p:cNvPr id="214" name="Shape 214"/>
          <p:cNvSpPr txBox="1"/>
          <p:nvPr/>
        </p:nvSpPr>
        <p:spPr>
          <a:xfrm>
            <a:off x="158750" y="6415087"/>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Dietary Fiber                                                25g                    30g</a:t>
            </a:r>
            <a:endParaRPr b="0" i="0" sz="1400" u="none" cap="none" strike="noStrike">
              <a:solidFill>
                <a:srgbClr val="000000"/>
              </a:solidFill>
              <a:latin typeface="Arial"/>
              <a:ea typeface="Arial"/>
              <a:cs typeface="Arial"/>
              <a:sym typeface="Arial"/>
            </a:endParaRPr>
          </a:p>
        </p:txBody>
      </p:sp>
      <p:cxnSp>
        <p:nvCxnSpPr>
          <p:cNvPr id="215" name="Shape 215"/>
          <p:cNvCxnSpPr/>
          <p:nvPr/>
        </p:nvCxnSpPr>
        <p:spPr>
          <a:xfrm>
            <a:off x="269875" y="6630986"/>
            <a:ext cx="3243262" cy="0"/>
          </a:xfrm>
          <a:prstGeom prst="straightConnector1">
            <a:avLst/>
          </a:prstGeom>
          <a:noFill/>
          <a:ln cap="flat" cmpd="sng" w="28575">
            <a:solidFill>
              <a:schemeClr val="dk1"/>
            </a:solidFill>
            <a:prstDash val="solid"/>
            <a:miter lim="8000"/>
            <a:headEnd len="sm" w="sm" type="none"/>
            <a:tailEnd len="sm" w="sm" type="none"/>
          </a:ln>
        </p:spPr>
      </p:cxnSp>
      <p:pic>
        <p:nvPicPr>
          <p:cNvPr descr="https://encrypted-tbn1.google.com/images?q=tbn:ANd9GcSjiomSTbgzgo1pvZHW9dd7KRhryVrZ8irbGezYgx4E9yDglrqe" id="216" name="Shape 216"/>
          <p:cNvPicPr preferRelativeResize="0"/>
          <p:nvPr/>
        </p:nvPicPr>
        <p:blipFill rotWithShape="1">
          <a:blip r:embed="rId3">
            <a:alphaModFix/>
          </a:blip>
          <a:srcRect b="0" l="11682" r="10433" t="0"/>
          <a:stretch/>
        </p:blipFill>
        <p:spPr>
          <a:xfrm>
            <a:off x="4735512" y="493712"/>
            <a:ext cx="3330575" cy="4276725"/>
          </a:xfrm>
          <a:prstGeom prst="rect">
            <a:avLst/>
          </a:prstGeom>
          <a:noFill/>
          <a:ln>
            <a:noFill/>
          </a:ln>
        </p:spPr>
      </p:pic>
      <p:sp>
        <p:nvSpPr>
          <p:cNvPr id="217" name="Shape 217"/>
          <p:cNvSpPr txBox="1"/>
          <p:nvPr/>
        </p:nvSpPr>
        <p:spPr>
          <a:xfrm>
            <a:off x="3886200" y="139700"/>
            <a:ext cx="5029199" cy="40004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500"/>
              <a:buFont typeface="Arial"/>
              <a:buNone/>
            </a:pPr>
            <a:r>
              <a:rPr b="1" i="0" lang="en-US" sz="2000" u="none" cap="none" strike="noStrike">
                <a:solidFill>
                  <a:schemeClr val="dk1"/>
                </a:solidFill>
                <a:latin typeface="Arial"/>
                <a:ea typeface="Arial"/>
                <a:cs typeface="Arial"/>
                <a:sym typeface="Arial"/>
              </a:rPr>
              <a:t>Jack Link’s Beef Jerky Original (1 oz)</a:t>
            </a:r>
            <a:endParaRPr b="0" i="0" sz="1400" u="none" cap="none" strike="noStrike">
              <a:solidFill>
                <a:srgbClr val="000000"/>
              </a:solidFill>
              <a:latin typeface="Arial"/>
              <a:ea typeface="Arial"/>
              <a:cs typeface="Arial"/>
              <a:sym typeface="Arial"/>
            </a:endParaRPr>
          </a:p>
        </p:txBody>
      </p:sp>
      <p:sp>
        <p:nvSpPr>
          <p:cNvPr id="218" name="Shape 218"/>
          <p:cNvSpPr txBox="1"/>
          <p:nvPr/>
        </p:nvSpPr>
        <p:spPr>
          <a:xfrm>
            <a:off x="3886200" y="4794250"/>
            <a:ext cx="5029199" cy="18160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50"/>
              <a:buFont typeface="Arial Black"/>
              <a:buNone/>
            </a:pPr>
            <a:r>
              <a:rPr b="1" i="0" lang="en-US" sz="1400" u="none" cap="none" strike="noStrike">
                <a:solidFill>
                  <a:schemeClr val="dk1"/>
                </a:solidFill>
                <a:latin typeface="Arial Black"/>
                <a:ea typeface="Arial Black"/>
                <a:cs typeface="Arial Black"/>
                <a:sym typeface="Arial Black"/>
              </a:rPr>
              <a:t>INGREDIENTS</a:t>
            </a:r>
            <a:r>
              <a:rPr b="1" i="0" lang="en-US" sz="1400" u="none" cap="none" strike="noStrike">
                <a:solidFill>
                  <a:schemeClr val="dk1"/>
                </a:solidFill>
                <a:latin typeface="Arial"/>
                <a:ea typeface="Arial"/>
                <a:cs typeface="Arial"/>
                <a:sym typeface="Arial"/>
              </a:rPr>
              <a:t>: </a:t>
            </a:r>
            <a:r>
              <a:rPr b="0" i="0" lang="en-US" sz="1400" u="none" cap="none" strike="noStrike">
                <a:solidFill>
                  <a:schemeClr val="dk1"/>
                </a:solidFill>
                <a:latin typeface="Arial"/>
                <a:ea typeface="Arial"/>
                <a:cs typeface="Arial"/>
                <a:sym typeface="Arial"/>
              </a:rPr>
              <a:t>BEEF, WATER, SUGAR, LESS THAN 2% SALT, CORN SYRUP SOLIDS, DRIED SOY SAUCE (SOYBEANS, SALT, WHEAT), HYDROLYZED CORN AND SOY PROTEIN, MONOSODIUM GLUTAMATE, MALTODEXTRIN, FLAVORINGS, SODIUM ERYTHORBATE, SODIUM NITRITE.</a:t>
            </a:r>
            <a:br>
              <a:rPr b="0" i="0" lang="en-US" sz="1400" u="none" cap="none" strike="noStrike">
                <a:solidFill>
                  <a:schemeClr val="dk1"/>
                </a:solidFill>
                <a:latin typeface="Arial"/>
                <a:ea typeface="Arial"/>
                <a:cs typeface="Arial"/>
                <a:sym typeface="Arial"/>
              </a:rPr>
            </a:br>
            <a:br>
              <a:rPr b="0" i="0" lang="en-US" sz="1400" u="none" cap="none" strike="noStrike">
                <a:solidFill>
                  <a:schemeClr val="dk1"/>
                </a:solidFill>
                <a:latin typeface="Arial"/>
                <a:ea typeface="Arial"/>
                <a:cs typeface="Arial"/>
                <a:sym typeface="Arial"/>
              </a:rPr>
            </a:br>
            <a:r>
              <a:rPr b="1" i="0" lang="en-US" sz="1400" u="none" cap="none" strike="noStrike">
                <a:solidFill>
                  <a:schemeClr val="dk1"/>
                </a:solidFill>
                <a:latin typeface="Arial"/>
                <a:ea typeface="Arial"/>
                <a:cs typeface="Arial"/>
                <a:sym typeface="Arial"/>
              </a:rPr>
              <a:t>CONTAINS: WHEAT AND SOY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2" name="Shape 1402"/>
        <p:cNvGrpSpPr/>
        <p:nvPr/>
      </p:nvGrpSpPr>
      <p:grpSpPr>
        <a:xfrm>
          <a:off x="0" y="0"/>
          <a:ext cx="0" cy="0"/>
          <a:chOff x="0" y="0"/>
          <a:chExt cx="0" cy="0"/>
        </a:xfrm>
      </p:grpSpPr>
      <p:sp>
        <p:nvSpPr>
          <p:cNvPr id="1403" name="Shape 1403"/>
          <p:cNvSpPr txBox="1"/>
          <p:nvPr/>
        </p:nvSpPr>
        <p:spPr>
          <a:xfrm>
            <a:off x="163511" y="96836"/>
            <a:ext cx="3460749" cy="6684961"/>
          </a:xfrm>
          <a:prstGeom prst="rect">
            <a:avLst/>
          </a:prstGeom>
          <a:noFill/>
          <a:ln cap="flat" cmpd="sng" w="3810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04" name="Shape 1404"/>
          <p:cNvSpPr txBox="1"/>
          <p:nvPr/>
        </p:nvSpPr>
        <p:spPr>
          <a:xfrm>
            <a:off x="184150" y="104775"/>
            <a:ext cx="3397250" cy="5619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750"/>
              <a:buFont typeface="Arial Black"/>
              <a:buNone/>
            </a:pPr>
            <a:r>
              <a:rPr b="0" i="0" lang="en-US" sz="3000" u="none" cap="none" strike="noStrike">
                <a:solidFill>
                  <a:schemeClr val="dk1"/>
                </a:solidFill>
                <a:latin typeface="Arial Black"/>
                <a:ea typeface="Arial Black"/>
                <a:cs typeface="Arial Black"/>
                <a:sym typeface="Arial Black"/>
              </a:rPr>
              <a:t>Nutrition Facts</a:t>
            </a:r>
            <a:endParaRPr b="0" i="0" sz="1400" u="none" cap="none" strike="noStrike">
              <a:solidFill>
                <a:srgbClr val="000000"/>
              </a:solidFill>
              <a:latin typeface="Arial"/>
              <a:ea typeface="Arial"/>
              <a:cs typeface="Arial"/>
              <a:sym typeface="Arial"/>
            </a:endParaRPr>
          </a:p>
        </p:txBody>
      </p:sp>
      <p:sp>
        <p:nvSpPr>
          <p:cNvPr id="1405" name="Shape 1405"/>
          <p:cNvSpPr txBox="1"/>
          <p:nvPr/>
        </p:nvSpPr>
        <p:spPr>
          <a:xfrm>
            <a:off x="163511" y="403225"/>
            <a:ext cx="3417887" cy="584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600"/>
              <a:buFont typeface="Calibri"/>
              <a:buNone/>
            </a:pPr>
            <a:r>
              <a:t/>
            </a: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25"/>
              <a:buFont typeface="Arial"/>
              <a:buNone/>
            </a:pPr>
            <a:r>
              <a:rPr b="0" i="0" lang="en-US" sz="1300" u="none" cap="none" strike="noStrike">
                <a:solidFill>
                  <a:schemeClr val="dk1"/>
                </a:solidFill>
                <a:latin typeface="Arial"/>
                <a:ea typeface="Arial"/>
                <a:cs typeface="Arial"/>
                <a:sym typeface="Arial"/>
              </a:rPr>
              <a:t>Serving Size 23g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25"/>
              <a:buFont typeface="Arial"/>
              <a:buNone/>
            </a:pPr>
            <a:r>
              <a:rPr b="0" i="0" lang="en-US" sz="1300" u="none" cap="none" strike="noStrike">
                <a:solidFill>
                  <a:schemeClr val="dk1"/>
                </a:solidFill>
                <a:latin typeface="Arial"/>
                <a:ea typeface="Arial"/>
                <a:cs typeface="Arial"/>
                <a:sym typeface="Arial"/>
              </a:rPr>
              <a:t>Servings Per Container 6</a:t>
            </a:r>
            <a:endParaRPr b="0" i="0" sz="1400" u="none" cap="none" strike="noStrike">
              <a:solidFill>
                <a:srgbClr val="000000"/>
              </a:solidFill>
              <a:latin typeface="Arial"/>
              <a:ea typeface="Arial"/>
              <a:cs typeface="Arial"/>
              <a:sym typeface="Arial"/>
            </a:endParaRPr>
          </a:p>
        </p:txBody>
      </p:sp>
      <p:sp>
        <p:nvSpPr>
          <p:cNvPr id="1406" name="Shape 1406"/>
          <p:cNvSpPr txBox="1"/>
          <p:nvPr/>
        </p:nvSpPr>
        <p:spPr>
          <a:xfrm>
            <a:off x="163511" y="987425"/>
            <a:ext cx="200501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Amount Per Serving</a:t>
            </a:r>
            <a:endParaRPr b="0" i="0" sz="1400" u="none" cap="none" strike="noStrike">
              <a:solidFill>
                <a:srgbClr val="000000"/>
              </a:solidFill>
              <a:latin typeface="Arial"/>
              <a:ea typeface="Arial"/>
              <a:cs typeface="Arial"/>
              <a:sym typeface="Arial"/>
            </a:endParaRPr>
          </a:p>
        </p:txBody>
      </p:sp>
      <p:cxnSp>
        <p:nvCxnSpPr>
          <p:cNvPr id="1407" name="Shape 1407"/>
          <p:cNvCxnSpPr/>
          <p:nvPr/>
        </p:nvCxnSpPr>
        <p:spPr>
          <a:xfrm>
            <a:off x="258762" y="987425"/>
            <a:ext cx="3252787" cy="0"/>
          </a:xfrm>
          <a:prstGeom prst="straightConnector1">
            <a:avLst/>
          </a:prstGeom>
          <a:noFill/>
          <a:ln cap="flat" cmpd="sng" w="76200">
            <a:solidFill>
              <a:schemeClr val="dk1"/>
            </a:solidFill>
            <a:prstDash val="solid"/>
            <a:miter lim="8000"/>
            <a:headEnd len="sm" w="sm" type="none"/>
            <a:tailEnd len="sm" w="sm" type="none"/>
          </a:ln>
        </p:spPr>
      </p:cxnSp>
      <p:sp>
        <p:nvSpPr>
          <p:cNvPr id="1408" name="Shape 1408"/>
          <p:cNvSpPr txBox="1"/>
          <p:nvPr/>
        </p:nvSpPr>
        <p:spPr>
          <a:xfrm>
            <a:off x="173036" y="1762125"/>
            <a:ext cx="141446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Total Fat    </a:t>
            </a:r>
            <a:r>
              <a:rPr b="1" i="0" lang="en-US" sz="1200" u="none" cap="none" strike="noStrike">
                <a:solidFill>
                  <a:schemeClr val="dk1"/>
                </a:solidFill>
                <a:latin typeface="Arial"/>
                <a:ea typeface="Arial"/>
                <a:cs typeface="Arial"/>
                <a:sym typeface="Arial"/>
              </a:rPr>
              <a:t>3g</a:t>
            </a:r>
            <a:endParaRPr b="0" i="0" sz="1400" u="none" cap="none" strike="noStrike">
              <a:solidFill>
                <a:srgbClr val="000000"/>
              </a:solidFill>
              <a:latin typeface="Arial"/>
              <a:ea typeface="Arial"/>
              <a:cs typeface="Arial"/>
              <a:sym typeface="Arial"/>
            </a:endParaRPr>
          </a:p>
        </p:txBody>
      </p:sp>
      <p:cxnSp>
        <p:nvCxnSpPr>
          <p:cNvPr id="1409" name="Shape 1409"/>
          <p:cNvCxnSpPr/>
          <p:nvPr/>
        </p:nvCxnSpPr>
        <p:spPr>
          <a:xfrm>
            <a:off x="280987" y="1263650"/>
            <a:ext cx="3241674" cy="0"/>
          </a:xfrm>
          <a:prstGeom prst="straightConnector1">
            <a:avLst/>
          </a:prstGeom>
          <a:noFill/>
          <a:ln cap="flat" cmpd="sng" w="28575">
            <a:solidFill>
              <a:schemeClr val="dk1"/>
            </a:solidFill>
            <a:prstDash val="solid"/>
            <a:miter lim="8000"/>
            <a:headEnd len="sm" w="sm" type="none"/>
            <a:tailEnd len="sm" w="sm" type="none"/>
          </a:ln>
        </p:spPr>
      </p:cxnSp>
      <p:sp>
        <p:nvSpPr>
          <p:cNvPr id="1410" name="Shape 1410"/>
          <p:cNvSpPr txBox="1"/>
          <p:nvPr/>
        </p:nvSpPr>
        <p:spPr>
          <a:xfrm>
            <a:off x="2890836" y="1762125"/>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5%</a:t>
            </a:r>
            <a:endParaRPr b="0" i="0" sz="1400" u="none" cap="none" strike="noStrike">
              <a:solidFill>
                <a:srgbClr val="000000"/>
              </a:solidFill>
              <a:latin typeface="Arial"/>
              <a:ea typeface="Arial"/>
              <a:cs typeface="Arial"/>
              <a:sym typeface="Arial"/>
            </a:endParaRPr>
          </a:p>
        </p:txBody>
      </p:sp>
      <p:sp>
        <p:nvSpPr>
          <p:cNvPr id="1411" name="Shape 1411"/>
          <p:cNvSpPr txBox="1"/>
          <p:nvPr/>
        </p:nvSpPr>
        <p:spPr>
          <a:xfrm>
            <a:off x="173036" y="1257300"/>
            <a:ext cx="3417887" cy="46196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Calories   100       </a:t>
            </a:r>
            <a:r>
              <a:rPr b="1" i="0" lang="en-US" sz="1200" u="none" cap="none" strike="noStrike">
                <a:solidFill>
                  <a:schemeClr val="dk1"/>
                </a:solidFill>
                <a:latin typeface="Arial"/>
                <a:ea typeface="Arial"/>
                <a:cs typeface="Arial"/>
                <a:sym typeface="Arial"/>
              </a:rPr>
              <a:t>Calories from Fat       25</a:t>
            </a:r>
            <a:r>
              <a:rPr b="1" i="0" lang="en-US" sz="1200" u="none" cap="none" strike="noStrike">
                <a:solidFill>
                  <a:schemeClr val="dk1"/>
                </a:solidFill>
                <a:latin typeface="Arial Black"/>
                <a:ea typeface="Arial Black"/>
                <a:cs typeface="Arial Black"/>
                <a:sym typeface="Arial Black"/>
              </a:rPr>
              <a:t>    	</a:t>
            </a:r>
            <a:endParaRPr b="0" i="0" sz="1400" u="none" cap="none" strike="noStrike">
              <a:solidFill>
                <a:srgbClr val="000000"/>
              </a:solidFill>
              <a:latin typeface="Arial"/>
              <a:ea typeface="Arial"/>
              <a:cs typeface="Arial"/>
              <a:sym typeface="Arial"/>
            </a:endParaRPr>
          </a:p>
        </p:txBody>
      </p:sp>
      <p:cxnSp>
        <p:nvCxnSpPr>
          <p:cNvPr id="1412" name="Shape 1412"/>
          <p:cNvCxnSpPr/>
          <p:nvPr/>
        </p:nvCxnSpPr>
        <p:spPr>
          <a:xfrm>
            <a:off x="258762" y="1493837"/>
            <a:ext cx="3244849" cy="0"/>
          </a:xfrm>
          <a:prstGeom prst="straightConnector1">
            <a:avLst/>
          </a:prstGeom>
          <a:noFill/>
          <a:ln cap="flat" cmpd="sng" w="38100">
            <a:solidFill>
              <a:schemeClr val="dk1"/>
            </a:solidFill>
            <a:prstDash val="solid"/>
            <a:miter lim="8000"/>
            <a:headEnd len="sm" w="sm" type="none"/>
            <a:tailEnd len="sm" w="sm" type="none"/>
          </a:ln>
        </p:spPr>
      </p:cxnSp>
      <p:sp>
        <p:nvSpPr>
          <p:cNvPr id="1413" name="Shape 1413"/>
          <p:cNvSpPr txBox="1"/>
          <p:nvPr/>
        </p:nvSpPr>
        <p:spPr>
          <a:xfrm>
            <a:off x="1873250" y="1493837"/>
            <a:ext cx="1751012" cy="30797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50"/>
              <a:buFont typeface="Arial Black"/>
              <a:buNone/>
            </a:pPr>
            <a:r>
              <a:rPr b="1" i="0" lang="en-US" sz="1400" u="none" cap="none" strike="noStrike">
                <a:solidFill>
                  <a:schemeClr val="dk1"/>
                </a:solidFill>
                <a:latin typeface="Arial Black"/>
                <a:ea typeface="Arial Black"/>
                <a:cs typeface="Arial Black"/>
                <a:sym typeface="Arial Black"/>
              </a:rPr>
              <a:t>% Daily Value*</a:t>
            </a:r>
            <a:endParaRPr b="0" i="0" sz="1400" u="none" cap="none" strike="noStrike">
              <a:solidFill>
                <a:srgbClr val="000000"/>
              </a:solidFill>
              <a:latin typeface="Arial"/>
              <a:ea typeface="Arial"/>
              <a:cs typeface="Arial"/>
              <a:sym typeface="Arial"/>
            </a:endParaRPr>
          </a:p>
        </p:txBody>
      </p:sp>
      <p:cxnSp>
        <p:nvCxnSpPr>
          <p:cNvPr id="1414" name="Shape 1414"/>
          <p:cNvCxnSpPr/>
          <p:nvPr/>
        </p:nvCxnSpPr>
        <p:spPr>
          <a:xfrm>
            <a:off x="269875" y="1762125"/>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415" name="Shape 1415"/>
          <p:cNvCxnSpPr/>
          <p:nvPr/>
        </p:nvCxnSpPr>
        <p:spPr>
          <a:xfrm>
            <a:off x="263525" y="2024061"/>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416" name="Shape 1416"/>
          <p:cNvCxnSpPr/>
          <p:nvPr/>
        </p:nvCxnSpPr>
        <p:spPr>
          <a:xfrm>
            <a:off x="271462" y="2287586"/>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417" name="Shape 1417"/>
          <p:cNvCxnSpPr/>
          <p:nvPr/>
        </p:nvCxnSpPr>
        <p:spPr>
          <a:xfrm>
            <a:off x="271462" y="2570161"/>
            <a:ext cx="3241674" cy="0"/>
          </a:xfrm>
          <a:prstGeom prst="straightConnector1">
            <a:avLst/>
          </a:prstGeom>
          <a:noFill/>
          <a:ln cap="flat" cmpd="sng" w="28575">
            <a:solidFill>
              <a:schemeClr val="dk1"/>
            </a:solidFill>
            <a:prstDash val="solid"/>
            <a:miter lim="8000"/>
            <a:headEnd len="sm" w="sm" type="none"/>
            <a:tailEnd len="sm" w="sm" type="none"/>
          </a:ln>
        </p:spPr>
      </p:cxnSp>
      <p:sp>
        <p:nvSpPr>
          <p:cNvPr id="1418" name="Shape 1418"/>
          <p:cNvSpPr txBox="1"/>
          <p:nvPr/>
        </p:nvSpPr>
        <p:spPr>
          <a:xfrm>
            <a:off x="195261" y="2592386"/>
            <a:ext cx="1866900"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Cholesterol   </a:t>
            </a:r>
            <a:r>
              <a:rPr b="1" i="0" lang="en-US" sz="1200" u="none" cap="none" strike="noStrike">
                <a:solidFill>
                  <a:schemeClr val="dk1"/>
                </a:solidFill>
                <a:latin typeface="Arial"/>
                <a:ea typeface="Arial"/>
                <a:cs typeface="Arial"/>
                <a:sym typeface="Arial"/>
              </a:rPr>
              <a:t>0mg</a:t>
            </a:r>
            <a:endParaRPr b="0" i="0" sz="1400" u="none" cap="none" strike="noStrike">
              <a:solidFill>
                <a:srgbClr val="000000"/>
              </a:solidFill>
              <a:latin typeface="Arial"/>
              <a:ea typeface="Arial"/>
              <a:cs typeface="Arial"/>
              <a:sym typeface="Arial"/>
            </a:endParaRPr>
          </a:p>
        </p:txBody>
      </p:sp>
      <p:sp>
        <p:nvSpPr>
          <p:cNvPr id="1419" name="Shape 1419"/>
          <p:cNvSpPr txBox="1"/>
          <p:nvPr/>
        </p:nvSpPr>
        <p:spPr>
          <a:xfrm>
            <a:off x="2901950" y="2586036"/>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0%</a:t>
            </a:r>
            <a:endParaRPr b="0" i="0" sz="1400" u="none" cap="none" strike="noStrike">
              <a:solidFill>
                <a:srgbClr val="000000"/>
              </a:solidFill>
              <a:latin typeface="Arial"/>
              <a:ea typeface="Arial"/>
              <a:cs typeface="Arial"/>
              <a:sym typeface="Arial"/>
            </a:endParaRPr>
          </a:p>
        </p:txBody>
      </p:sp>
      <p:cxnSp>
        <p:nvCxnSpPr>
          <p:cNvPr id="1420" name="Shape 1420"/>
          <p:cNvCxnSpPr/>
          <p:nvPr/>
        </p:nvCxnSpPr>
        <p:spPr>
          <a:xfrm>
            <a:off x="269875" y="2841625"/>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421" name="Shape 1421"/>
          <p:cNvSpPr txBox="1"/>
          <p:nvPr/>
        </p:nvSpPr>
        <p:spPr>
          <a:xfrm>
            <a:off x="195261" y="2868611"/>
            <a:ext cx="1676399"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Sodium   </a:t>
            </a:r>
            <a:r>
              <a:rPr b="1" i="0" lang="en-US" sz="1200" u="none" cap="none" strike="noStrike">
                <a:solidFill>
                  <a:schemeClr val="dk1"/>
                </a:solidFill>
                <a:latin typeface="Arial"/>
                <a:ea typeface="Arial"/>
                <a:cs typeface="Arial"/>
                <a:sym typeface="Arial"/>
              </a:rPr>
              <a:t>140mg</a:t>
            </a:r>
            <a:endParaRPr b="0" i="0" sz="1400" u="none" cap="none" strike="noStrike">
              <a:solidFill>
                <a:srgbClr val="000000"/>
              </a:solidFill>
              <a:latin typeface="Arial"/>
              <a:ea typeface="Arial"/>
              <a:cs typeface="Arial"/>
              <a:sym typeface="Arial"/>
            </a:endParaRPr>
          </a:p>
        </p:txBody>
      </p:sp>
      <p:sp>
        <p:nvSpPr>
          <p:cNvPr id="1422" name="Shape 1422"/>
          <p:cNvSpPr txBox="1"/>
          <p:nvPr/>
        </p:nvSpPr>
        <p:spPr>
          <a:xfrm>
            <a:off x="2890836" y="2868611"/>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6%</a:t>
            </a:r>
            <a:endParaRPr b="0" i="0" sz="1400" u="none" cap="none" strike="noStrike">
              <a:solidFill>
                <a:srgbClr val="000000"/>
              </a:solidFill>
              <a:latin typeface="Arial"/>
              <a:ea typeface="Arial"/>
              <a:cs typeface="Arial"/>
              <a:sym typeface="Arial"/>
            </a:endParaRPr>
          </a:p>
        </p:txBody>
      </p:sp>
      <p:cxnSp>
        <p:nvCxnSpPr>
          <p:cNvPr id="1423" name="Shape 1423"/>
          <p:cNvCxnSpPr/>
          <p:nvPr/>
        </p:nvCxnSpPr>
        <p:spPr>
          <a:xfrm>
            <a:off x="263525" y="3119436"/>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424" name="Shape 1424"/>
          <p:cNvSpPr txBox="1"/>
          <p:nvPr/>
        </p:nvSpPr>
        <p:spPr>
          <a:xfrm>
            <a:off x="193675" y="3127375"/>
            <a:ext cx="2287587"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Total Carbohydrate   </a:t>
            </a:r>
            <a:r>
              <a:rPr b="1" i="0" lang="en-US" sz="1200" u="none" cap="none" strike="noStrike">
                <a:solidFill>
                  <a:schemeClr val="dk1"/>
                </a:solidFill>
                <a:latin typeface="Arial"/>
                <a:ea typeface="Arial"/>
                <a:cs typeface="Arial"/>
                <a:sym typeface="Arial"/>
              </a:rPr>
              <a:t>18g</a:t>
            </a:r>
            <a:endParaRPr b="0" i="0" sz="1400" u="none" cap="none" strike="noStrike">
              <a:solidFill>
                <a:srgbClr val="000000"/>
              </a:solidFill>
              <a:latin typeface="Arial"/>
              <a:ea typeface="Arial"/>
              <a:cs typeface="Arial"/>
              <a:sym typeface="Arial"/>
            </a:endParaRPr>
          </a:p>
        </p:txBody>
      </p:sp>
      <p:sp>
        <p:nvSpPr>
          <p:cNvPr id="1425" name="Shape 1425"/>
          <p:cNvSpPr txBox="1"/>
          <p:nvPr/>
        </p:nvSpPr>
        <p:spPr>
          <a:xfrm>
            <a:off x="2886075" y="3127375"/>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6%</a:t>
            </a:r>
            <a:endParaRPr b="0" i="0" sz="1400" u="none" cap="none" strike="noStrike">
              <a:solidFill>
                <a:srgbClr val="000000"/>
              </a:solidFill>
              <a:latin typeface="Arial"/>
              <a:ea typeface="Arial"/>
              <a:cs typeface="Arial"/>
              <a:sym typeface="Arial"/>
            </a:endParaRPr>
          </a:p>
        </p:txBody>
      </p:sp>
      <p:cxnSp>
        <p:nvCxnSpPr>
          <p:cNvPr id="1426" name="Shape 1426"/>
          <p:cNvCxnSpPr/>
          <p:nvPr/>
        </p:nvCxnSpPr>
        <p:spPr>
          <a:xfrm>
            <a:off x="269875" y="3389312"/>
            <a:ext cx="3241674" cy="0"/>
          </a:xfrm>
          <a:prstGeom prst="straightConnector1">
            <a:avLst/>
          </a:prstGeom>
          <a:noFill/>
          <a:ln cap="flat" cmpd="sng" w="28575">
            <a:solidFill>
              <a:schemeClr val="dk1"/>
            </a:solidFill>
            <a:prstDash val="solid"/>
            <a:miter lim="8000"/>
            <a:headEnd len="sm" w="sm" type="none"/>
            <a:tailEnd len="sm" w="sm" type="none"/>
          </a:ln>
        </p:spPr>
      </p:cxnSp>
      <p:sp>
        <p:nvSpPr>
          <p:cNvPr id="1427" name="Shape 1427"/>
          <p:cNvSpPr txBox="1"/>
          <p:nvPr/>
        </p:nvSpPr>
        <p:spPr>
          <a:xfrm>
            <a:off x="388937" y="3389312"/>
            <a:ext cx="1336675" cy="2778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Fiber   1g</a:t>
            </a:r>
            <a:endParaRPr b="0" i="0" sz="1400" u="none" cap="none" strike="noStrike">
              <a:solidFill>
                <a:srgbClr val="000000"/>
              </a:solidFill>
              <a:latin typeface="Arial"/>
              <a:ea typeface="Arial"/>
              <a:cs typeface="Arial"/>
              <a:sym typeface="Arial"/>
            </a:endParaRPr>
          </a:p>
        </p:txBody>
      </p:sp>
      <p:cxnSp>
        <p:nvCxnSpPr>
          <p:cNvPr id="1428" name="Shape 1428"/>
          <p:cNvCxnSpPr/>
          <p:nvPr/>
        </p:nvCxnSpPr>
        <p:spPr>
          <a:xfrm>
            <a:off x="263525" y="3651250"/>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429" name="Shape 1429"/>
          <p:cNvSpPr txBox="1"/>
          <p:nvPr/>
        </p:nvSpPr>
        <p:spPr>
          <a:xfrm>
            <a:off x="377825" y="3651250"/>
            <a:ext cx="1336675"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Sugars   7g</a:t>
            </a:r>
            <a:endParaRPr b="0" i="0" sz="1400" u="none" cap="none" strike="noStrike">
              <a:solidFill>
                <a:srgbClr val="000000"/>
              </a:solidFill>
              <a:latin typeface="Arial"/>
              <a:ea typeface="Arial"/>
              <a:cs typeface="Arial"/>
              <a:sym typeface="Arial"/>
            </a:endParaRPr>
          </a:p>
        </p:txBody>
      </p:sp>
      <p:cxnSp>
        <p:nvCxnSpPr>
          <p:cNvPr id="1430" name="Shape 1430"/>
          <p:cNvCxnSpPr/>
          <p:nvPr/>
        </p:nvCxnSpPr>
        <p:spPr>
          <a:xfrm>
            <a:off x="265112" y="3927475"/>
            <a:ext cx="3241674" cy="0"/>
          </a:xfrm>
          <a:prstGeom prst="straightConnector1">
            <a:avLst/>
          </a:prstGeom>
          <a:noFill/>
          <a:ln cap="flat" cmpd="sng" w="28575">
            <a:solidFill>
              <a:schemeClr val="dk1"/>
            </a:solidFill>
            <a:prstDash val="solid"/>
            <a:miter lim="8000"/>
            <a:headEnd len="sm" w="sm" type="none"/>
            <a:tailEnd len="sm" w="sm" type="none"/>
          </a:ln>
        </p:spPr>
      </p:cxnSp>
      <p:sp>
        <p:nvSpPr>
          <p:cNvPr id="1431" name="Shape 1431"/>
          <p:cNvSpPr txBox="1"/>
          <p:nvPr/>
        </p:nvSpPr>
        <p:spPr>
          <a:xfrm>
            <a:off x="377825" y="2011361"/>
            <a:ext cx="1681161"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Saturated Fat    .5g</a:t>
            </a:r>
            <a:endParaRPr b="0" i="0" sz="1400" u="none" cap="none" strike="noStrike">
              <a:solidFill>
                <a:srgbClr val="000000"/>
              </a:solidFill>
              <a:latin typeface="Arial"/>
              <a:ea typeface="Arial"/>
              <a:cs typeface="Arial"/>
              <a:sym typeface="Arial"/>
            </a:endParaRPr>
          </a:p>
        </p:txBody>
      </p:sp>
      <p:sp>
        <p:nvSpPr>
          <p:cNvPr id="1432" name="Shape 1432"/>
          <p:cNvSpPr txBox="1"/>
          <p:nvPr/>
        </p:nvSpPr>
        <p:spPr>
          <a:xfrm>
            <a:off x="366712" y="2284411"/>
            <a:ext cx="1539874" cy="2778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Trans Fat   0g</a:t>
            </a:r>
            <a:endParaRPr b="0" i="0" sz="1400" u="none" cap="none" strike="noStrike">
              <a:solidFill>
                <a:srgbClr val="000000"/>
              </a:solidFill>
              <a:latin typeface="Arial"/>
              <a:ea typeface="Arial"/>
              <a:cs typeface="Arial"/>
              <a:sym typeface="Arial"/>
            </a:endParaRPr>
          </a:p>
        </p:txBody>
      </p:sp>
      <p:sp>
        <p:nvSpPr>
          <p:cNvPr id="1433" name="Shape 1433"/>
          <p:cNvSpPr txBox="1"/>
          <p:nvPr/>
        </p:nvSpPr>
        <p:spPr>
          <a:xfrm>
            <a:off x="192086" y="3932237"/>
            <a:ext cx="1976437"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Protein    </a:t>
            </a:r>
            <a:r>
              <a:rPr b="1" i="0" lang="en-US" sz="1200" u="none" cap="none" strike="noStrike">
                <a:solidFill>
                  <a:schemeClr val="dk1"/>
                </a:solidFill>
                <a:latin typeface="Arial"/>
                <a:ea typeface="Arial"/>
                <a:cs typeface="Arial"/>
                <a:sym typeface="Arial"/>
              </a:rPr>
              <a:t>1g</a:t>
            </a:r>
            <a:endParaRPr b="0" i="0" sz="1400" u="none" cap="none" strike="noStrike">
              <a:solidFill>
                <a:srgbClr val="000000"/>
              </a:solidFill>
              <a:latin typeface="Arial"/>
              <a:ea typeface="Arial"/>
              <a:cs typeface="Arial"/>
              <a:sym typeface="Arial"/>
            </a:endParaRPr>
          </a:p>
        </p:txBody>
      </p:sp>
      <p:cxnSp>
        <p:nvCxnSpPr>
          <p:cNvPr id="1434" name="Shape 1434"/>
          <p:cNvCxnSpPr/>
          <p:nvPr/>
        </p:nvCxnSpPr>
        <p:spPr>
          <a:xfrm>
            <a:off x="265112" y="4192587"/>
            <a:ext cx="3241674" cy="0"/>
          </a:xfrm>
          <a:prstGeom prst="straightConnector1">
            <a:avLst/>
          </a:prstGeom>
          <a:noFill/>
          <a:ln cap="flat" cmpd="sng" w="57150">
            <a:solidFill>
              <a:schemeClr val="dk1"/>
            </a:solidFill>
            <a:prstDash val="solid"/>
            <a:miter lim="8000"/>
            <a:headEnd len="sm" w="sm" type="none"/>
            <a:tailEnd len="sm" w="sm" type="none"/>
          </a:ln>
        </p:spPr>
      </p:cxnSp>
      <p:sp>
        <p:nvSpPr>
          <p:cNvPr id="1435" name="Shape 1435"/>
          <p:cNvSpPr txBox="1"/>
          <p:nvPr/>
        </p:nvSpPr>
        <p:spPr>
          <a:xfrm>
            <a:off x="2890836" y="20193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3%</a:t>
            </a:r>
            <a:endParaRPr b="0" i="0" sz="1400" u="none" cap="none" strike="noStrike">
              <a:solidFill>
                <a:srgbClr val="000000"/>
              </a:solidFill>
              <a:latin typeface="Arial"/>
              <a:ea typeface="Arial"/>
              <a:cs typeface="Arial"/>
              <a:sym typeface="Arial"/>
            </a:endParaRPr>
          </a:p>
        </p:txBody>
      </p:sp>
      <p:sp>
        <p:nvSpPr>
          <p:cNvPr id="1436" name="Shape 1436"/>
          <p:cNvSpPr txBox="1"/>
          <p:nvPr/>
        </p:nvSpPr>
        <p:spPr>
          <a:xfrm>
            <a:off x="2890836" y="22860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0%</a:t>
            </a:r>
            <a:endParaRPr b="0" i="0" sz="1400" u="none" cap="none" strike="noStrike">
              <a:solidFill>
                <a:srgbClr val="000000"/>
              </a:solidFill>
              <a:latin typeface="Arial"/>
              <a:ea typeface="Arial"/>
              <a:cs typeface="Arial"/>
              <a:sym typeface="Arial"/>
            </a:endParaRPr>
          </a:p>
        </p:txBody>
      </p:sp>
      <p:sp>
        <p:nvSpPr>
          <p:cNvPr id="1437" name="Shape 1437"/>
          <p:cNvSpPr txBox="1"/>
          <p:nvPr/>
        </p:nvSpPr>
        <p:spPr>
          <a:xfrm>
            <a:off x="2897186" y="33909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2%</a:t>
            </a:r>
            <a:endParaRPr b="0" i="0" sz="1400" u="none" cap="none" strike="noStrike">
              <a:solidFill>
                <a:srgbClr val="000000"/>
              </a:solidFill>
              <a:latin typeface="Arial"/>
              <a:ea typeface="Arial"/>
              <a:cs typeface="Arial"/>
              <a:sym typeface="Arial"/>
            </a:endParaRPr>
          </a:p>
        </p:txBody>
      </p:sp>
      <p:sp>
        <p:nvSpPr>
          <p:cNvPr id="1438" name="Shape 1438"/>
          <p:cNvSpPr txBox="1"/>
          <p:nvPr/>
        </p:nvSpPr>
        <p:spPr>
          <a:xfrm>
            <a:off x="184150" y="4179887"/>
            <a:ext cx="1541461"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Vitamin A     0%</a:t>
            </a:r>
            <a:endParaRPr b="0" i="0" sz="1400" u="none" cap="none" strike="noStrike">
              <a:solidFill>
                <a:srgbClr val="000000"/>
              </a:solidFill>
              <a:latin typeface="Arial"/>
              <a:ea typeface="Arial"/>
              <a:cs typeface="Arial"/>
              <a:sym typeface="Arial"/>
            </a:endParaRPr>
          </a:p>
        </p:txBody>
      </p:sp>
      <p:cxnSp>
        <p:nvCxnSpPr>
          <p:cNvPr id="1439" name="Shape 1439"/>
          <p:cNvCxnSpPr/>
          <p:nvPr/>
        </p:nvCxnSpPr>
        <p:spPr>
          <a:xfrm>
            <a:off x="274637" y="442436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440" name="Shape 1440"/>
          <p:cNvSpPr txBox="1"/>
          <p:nvPr/>
        </p:nvSpPr>
        <p:spPr>
          <a:xfrm>
            <a:off x="2062161" y="4179887"/>
            <a:ext cx="157956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Vitamin C     0%</a:t>
            </a:r>
            <a:endParaRPr b="0" i="0" sz="1400" u="none" cap="none" strike="noStrike">
              <a:solidFill>
                <a:srgbClr val="000000"/>
              </a:solidFill>
              <a:latin typeface="Arial"/>
              <a:ea typeface="Arial"/>
              <a:cs typeface="Arial"/>
              <a:sym typeface="Arial"/>
            </a:endParaRPr>
          </a:p>
        </p:txBody>
      </p:sp>
      <p:sp>
        <p:nvSpPr>
          <p:cNvPr id="1441" name="Shape 1441"/>
          <p:cNvSpPr txBox="1"/>
          <p:nvPr/>
        </p:nvSpPr>
        <p:spPr>
          <a:xfrm>
            <a:off x="1735136" y="4133850"/>
            <a:ext cx="323850" cy="368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442" name="Shape 1442"/>
          <p:cNvSpPr txBox="1"/>
          <p:nvPr/>
        </p:nvSpPr>
        <p:spPr>
          <a:xfrm>
            <a:off x="179386" y="4406900"/>
            <a:ext cx="1546225"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Calcium        0%</a:t>
            </a:r>
            <a:endParaRPr b="0" i="0" sz="1400" u="none" cap="none" strike="noStrike">
              <a:solidFill>
                <a:srgbClr val="000000"/>
              </a:solidFill>
              <a:latin typeface="Arial"/>
              <a:ea typeface="Arial"/>
              <a:cs typeface="Arial"/>
              <a:sym typeface="Arial"/>
            </a:endParaRPr>
          </a:p>
        </p:txBody>
      </p:sp>
      <p:cxnSp>
        <p:nvCxnSpPr>
          <p:cNvPr id="1443" name="Shape 1443"/>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444" name="Shape 1444"/>
          <p:cNvSpPr txBox="1"/>
          <p:nvPr/>
        </p:nvSpPr>
        <p:spPr>
          <a:xfrm>
            <a:off x="2062161" y="4406900"/>
            <a:ext cx="1574800"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Iron               4%</a:t>
            </a:r>
            <a:endParaRPr b="0" i="0" sz="1400" u="none" cap="none" strike="noStrike">
              <a:solidFill>
                <a:srgbClr val="000000"/>
              </a:solidFill>
              <a:latin typeface="Arial"/>
              <a:ea typeface="Arial"/>
              <a:cs typeface="Arial"/>
              <a:sym typeface="Arial"/>
            </a:endParaRPr>
          </a:p>
        </p:txBody>
      </p:sp>
      <p:sp>
        <p:nvSpPr>
          <p:cNvPr id="1445" name="Shape 1445"/>
          <p:cNvSpPr txBox="1"/>
          <p:nvPr/>
        </p:nvSpPr>
        <p:spPr>
          <a:xfrm>
            <a:off x="1735136" y="4360862"/>
            <a:ext cx="323850" cy="368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cxnSp>
        <p:nvCxnSpPr>
          <p:cNvPr id="1446" name="Shape 1446"/>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447" name="Shape 1447"/>
          <p:cNvSpPr txBox="1"/>
          <p:nvPr/>
        </p:nvSpPr>
        <p:spPr>
          <a:xfrm>
            <a:off x="195261" y="5376862"/>
            <a:ext cx="3429000" cy="46037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1" i="0" lang="en-US" sz="800" u="none" cap="none" strike="noStrike">
                <a:solidFill>
                  <a:schemeClr val="dk1"/>
                </a:solidFill>
                <a:latin typeface="Arial"/>
                <a:ea typeface="Arial"/>
                <a:cs typeface="Arial"/>
                <a:sym typeface="Arial"/>
              </a:rPr>
              <a:t>* Percent Daily Values are based on a 2,000 calorie diet.  Your daily values may be higher or lower depending on your caloric needs.</a:t>
            </a:r>
            <a:endParaRPr b="0" i="0" sz="1400" u="none" cap="none" strike="noStrike">
              <a:solidFill>
                <a:srgbClr val="000000"/>
              </a:solidFill>
              <a:latin typeface="Arial"/>
              <a:ea typeface="Arial"/>
              <a:cs typeface="Arial"/>
              <a:sym typeface="Arial"/>
            </a:endParaRPr>
          </a:p>
        </p:txBody>
      </p:sp>
      <p:sp>
        <p:nvSpPr>
          <p:cNvPr id="1448" name="Shape 1448"/>
          <p:cNvSpPr txBox="1"/>
          <p:nvPr/>
        </p:nvSpPr>
        <p:spPr>
          <a:xfrm>
            <a:off x="1371600" y="5686425"/>
            <a:ext cx="22193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Calories:            2,000                 2,500</a:t>
            </a:r>
            <a:endParaRPr b="0" i="0" sz="1400" u="none" cap="none" strike="noStrike">
              <a:solidFill>
                <a:srgbClr val="000000"/>
              </a:solidFill>
              <a:latin typeface="Arial"/>
              <a:ea typeface="Arial"/>
              <a:cs typeface="Arial"/>
              <a:sym typeface="Arial"/>
            </a:endParaRPr>
          </a:p>
        </p:txBody>
      </p:sp>
      <p:cxnSp>
        <p:nvCxnSpPr>
          <p:cNvPr id="1449" name="Shape 1449"/>
          <p:cNvCxnSpPr/>
          <p:nvPr/>
        </p:nvCxnSpPr>
        <p:spPr>
          <a:xfrm>
            <a:off x="265112" y="587851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450" name="Shape 1450"/>
          <p:cNvSpPr txBox="1"/>
          <p:nvPr/>
        </p:nvSpPr>
        <p:spPr>
          <a:xfrm>
            <a:off x="173036" y="5878512"/>
            <a:ext cx="3451225" cy="2143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Total Fat                              Less Than            65g                    80g</a:t>
            </a:r>
            <a:endParaRPr b="0" i="0" sz="1400" u="none" cap="none" strike="noStrike">
              <a:solidFill>
                <a:srgbClr val="000000"/>
              </a:solidFill>
              <a:latin typeface="Arial"/>
              <a:ea typeface="Arial"/>
              <a:cs typeface="Arial"/>
              <a:sym typeface="Arial"/>
            </a:endParaRPr>
          </a:p>
        </p:txBody>
      </p:sp>
      <p:sp>
        <p:nvSpPr>
          <p:cNvPr id="1451" name="Shape 1451"/>
          <p:cNvSpPr txBox="1"/>
          <p:nvPr/>
        </p:nvSpPr>
        <p:spPr>
          <a:xfrm>
            <a:off x="158750" y="5984875"/>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Sat Fat                            Less Than            20g                    25g</a:t>
            </a:r>
            <a:endParaRPr b="0" i="0" sz="1400" u="none" cap="none" strike="noStrike">
              <a:solidFill>
                <a:srgbClr val="000000"/>
              </a:solidFill>
              <a:latin typeface="Arial"/>
              <a:ea typeface="Arial"/>
              <a:cs typeface="Arial"/>
              <a:sym typeface="Arial"/>
            </a:endParaRPr>
          </a:p>
        </p:txBody>
      </p:sp>
      <p:sp>
        <p:nvSpPr>
          <p:cNvPr id="1452" name="Shape 1452"/>
          <p:cNvSpPr txBox="1"/>
          <p:nvPr/>
        </p:nvSpPr>
        <p:spPr>
          <a:xfrm>
            <a:off x="173036" y="6092825"/>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Cholesterol                          Less Than            300mg               300mg</a:t>
            </a:r>
            <a:endParaRPr b="0" i="0" sz="1400" u="none" cap="none" strike="noStrike">
              <a:solidFill>
                <a:srgbClr val="000000"/>
              </a:solidFill>
              <a:latin typeface="Arial"/>
              <a:ea typeface="Arial"/>
              <a:cs typeface="Arial"/>
              <a:sym typeface="Arial"/>
            </a:endParaRPr>
          </a:p>
        </p:txBody>
      </p:sp>
      <p:sp>
        <p:nvSpPr>
          <p:cNvPr id="1453" name="Shape 1453"/>
          <p:cNvSpPr txBox="1"/>
          <p:nvPr/>
        </p:nvSpPr>
        <p:spPr>
          <a:xfrm>
            <a:off x="173036" y="6203950"/>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Sodium                                Less Than            2,400mg            2,400mg</a:t>
            </a:r>
            <a:endParaRPr b="0" i="0" sz="1400" u="none" cap="none" strike="noStrike">
              <a:solidFill>
                <a:srgbClr val="000000"/>
              </a:solidFill>
              <a:latin typeface="Arial"/>
              <a:ea typeface="Arial"/>
              <a:cs typeface="Arial"/>
              <a:sym typeface="Arial"/>
            </a:endParaRPr>
          </a:p>
        </p:txBody>
      </p:sp>
      <p:sp>
        <p:nvSpPr>
          <p:cNvPr id="1454" name="Shape 1454"/>
          <p:cNvSpPr txBox="1"/>
          <p:nvPr/>
        </p:nvSpPr>
        <p:spPr>
          <a:xfrm>
            <a:off x="173036" y="6308725"/>
            <a:ext cx="3451225" cy="2143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Total Carbohydrate                                          300g                  375g</a:t>
            </a:r>
            <a:endParaRPr b="0" i="0" sz="1400" u="none" cap="none" strike="noStrike">
              <a:solidFill>
                <a:srgbClr val="000000"/>
              </a:solidFill>
              <a:latin typeface="Arial"/>
              <a:ea typeface="Arial"/>
              <a:cs typeface="Arial"/>
              <a:sym typeface="Arial"/>
            </a:endParaRPr>
          </a:p>
        </p:txBody>
      </p:sp>
      <p:sp>
        <p:nvSpPr>
          <p:cNvPr id="1455" name="Shape 1455"/>
          <p:cNvSpPr txBox="1"/>
          <p:nvPr/>
        </p:nvSpPr>
        <p:spPr>
          <a:xfrm>
            <a:off x="158750" y="6415087"/>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Dietary Fiber                                                25g                    30g</a:t>
            </a:r>
            <a:endParaRPr b="0" i="0" sz="1400" u="none" cap="none" strike="noStrike">
              <a:solidFill>
                <a:srgbClr val="000000"/>
              </a:solidFill>
              <a:latin typeface="Arial"/>
              <a:ea typeface="Arial"/>
              <a:cs typeface="Arial"/>
              <a:sym typeface="Arial"/>
            </a:endParaRPr>
          </a:p>
        </p:txBody>
      </p:sp>
      <p:cxnSp>
        <p:nvCxnSpPr>
          <p:cNvPr id="1456" name="Shape 1456"/>
          <p:cNvCxnSpPr/>
          <p:nvPr/>
        </p:nvCxnSpPr>
        <p:spPr>
          <a:xfrm>
            <a:off x="269875" y="6630986"/>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457" name="Shape 1457"/>
          <p:cNvSpPr txBox="1"/>
          <p:nvPr/>
        </p:nvSpPr>
        <p:spPr>
          <a:xfrm>
            <a:off x="3886200" y="139700"/>
            <a:ext cx="5029199" cy="33813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
              <a:buFont typeface="Arial"/>
              <a:buNone/>
            </a:pPr>
            <a:r>
              <a:rPr b="1" i="0" lang="en-US" sz="1600" u="none" cap="none" strike="noStrike">
                <a:solidFill>
                  <a:schemeClr val="dk1"/>
                </a:solidFill>
                <a:latin typeface="Arial"/>
                <a:ea typeface="Arial"/>
                <a:cs typeface="Arial"/>
                <a:sym typeface="Arial"/>
              </a:rPr>
              <a:t>Nabisco 100 Cal Chips Ahoy! This Crisps (1 pack)</a:t>
            </a:r>
            <a:endParaRPr b="0" i="0" sz="1400" u="none" cap="none" strike="noStrike">
              <a:solidFill>
                <a:srgbClr val="000000"/>
              </a:solidFill>
              <a:latin typeface="Arial"/>
              <a:ea typeface="Arial"/>
              <a:cs typeface="Arial"/>
              <a:sym typeface="Arial"/>
            </a:endParaRPr>
          </a:p>
        </p:txBody>
      </p:sp>
      <p:sp>
        <p:nvSpPr>
          <p:cNvPr id="1458" name="Shape 1458"/>
          <p:cNvSpPr txBox="1"/>
          <p:nvPr/>
        </p:nvSpPr>
        <p:spPr>
          <a:xfrm>
            <a:off x="3886200" y="4562475"/>
            <a:ext cx="5029199" cy="24622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50"/>
              <a:buFont typeface="Arial Black"/>
              <a:buNone/>
            </a:pPr>
            <a:r>
              <a:rPr b="1" i="0" lang="en-US" sz="1400" u="none" cap="none" strike="noStrike">
                <a:solidFill>
                  <a:schemeClr val="dk1"/>
                </a:solidFill>
                <a:latin typeface="Arial Black"/>
                <a:ea typeface="Arial Black"/>
                <a:cs typeface="Arial Black"/>
                <a:sym typeface="Arial Black"/>
              </a:rPr>
              <a:t>INGREDIENTS</a:t>
            </a:r>
            <a:r>
              <a:rPr b="1" i="0" lang="en-US" sz="1400" u="none" cap="none" strike="noStrike">
                <a:solidFill>
                  <a:schemeClr val="dk1"/>
                </a:solidFill>
                <a:latin typeface="Arial"/>
                <a:ea typeface="Arial"/>
                <a:cs typeface="Arial"/>
                <a:sym typeface="Arial"/>
              </a:rPr>
              <a:t>:  </a:t>
            </a:r>
            <a:r>
              <a:rPr b="0" i="0" lang="en-US" sz="1400" u="none" cap="none" strike="noStrike">
                <a:solidFill>
                  <a:schemeClr val="dk1"/>
                </a:solidFill>
                <a:latin typeface="Arial"/>
                <a:ea typeface="Arial"/>
                <a:cs typeface="Arial"/>
                <a:sym typeface="Arial"/>
              </a:rPr>
              <a:t>UNBLEACHED ENRICHED FLOUR (WHEAT FLOUR, NIACIN, REDUCED IRON, THIAMINE MONONITRATE [VITAMIN B1], RIBOFLAVIN [VITAMIN B2], FOLIC ACID), SUGAR, SEMISWEET CHOCOLATE CHIPS (SUGAR, CHOCOLATE, DEXTROSE, COCOA BUTTER, SOY LECITHIN, VANILLIN - ARTIFICIAL FLAVOR), CANOLA OIL, DEXTROSE, CORNSTARCH, LEAVENING (BAKING SODA AND/OR CALCIUM PHOSPHATE), SALT, NATURAL AND ARTIFICIAL FLAVOR. CONTAINS: WHEAT, SOY.</a:t>
            </a:r>
            <a:br>
              <a:rPr b="0" i="0" lang="en-US" sz="1400" u="none" cap="none" strike="noStrike">
                <a:solidFill>
                  <a:schemeClr val="dk1"/>
                </a:solidFill>
                <a:latin typeface="Arial"/>
                <a:ea typeface="Arial"/>
                <a:cs typeface="Arial"/>
                <a:sym typeface="Arial"/>
              </a:rPr>
            </a:br>
            <a:br>
              <a:rPr b="0" i="0" lang="en-US" sz="1400" u="none" cap="none" strike="noStrike">
                <a:solidFill>
                  <a:schemeClr val="dk1"/>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cxnSp>
        <p:nvCxnSpPr>
          <p:cNvPr id="1459" name="Shape 1459"/>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460" name="Shape 1460"/>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461" name="Shape 1461"/>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462" name="Shape 1462"/>
          <p:cNvCxnSpPr/>
          <p:nvPr/>
        </p:nvCxnSpPr>
        <p:spPr>
          <a:xfrm>
            <a:off x="269875" y="4900612"/>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463" name="Shape 1463"/>
          <p:cNvCxnSpPr/>
          <p:nvPr/>
        </p:nvCxnSpPr>
        <p:spPr>
          <a:xfrm>
            <a:off x="269875" y="5145087"/>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464" name="Shape 1464"/>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pic>
        <p:nvPicPr>
          <p:cNvPr descr="100 Calorie Packs - Chips Ahoy! Thin Crisps - Click Image to Close" id="1465" name="Shape 1465"/>
          <p:cNvPicPr preferRelativeResize="0"/>
          <p:nvPr/>
        </p:nvPicPr>
        <p:blipFill rotWithShape="1">
          <a:blip r:embed="rId3">
            <a:alphaModFix/>
          </a:blip>
          <a:srcRect b="0" l="11598" r="11598" t="1400"/>
          <a:stretch/>
        </p:blipFill>
        <p:spPr>
          <a:xfrm>
            <a:off x="5000625" y="625475"/>
            <a:ext cx="2800349" cy="359568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9" name="Shape 1469"/>
        <p:cNvGrpSpPr/>
        <p:nvPr/>
      </p:nvGrpSpPr>
      <p:grpSpPr>
        <a:xfrm>
          <a:off x="0" y="0"/>
          <a:ext cx="0" cy="0"/>
          <a:chOff x="0" y="0"/>
          <a:chExt cx="0" cy="0"/>
        </a:xfrm>
      </p:grpSpPr>
      <p:sp>
        <p:nvSpPr>
          <p:cNvPr id="1470" name="Shape 1470"/>
          <p:cNvSpPr txBox="1"/>
          <p:nvPr/>
        </p:nvSpPr>
        <p:spPr>
          <a:xfrm>
            <a:off x="163511" y="96836"/>
            <a:ext cx="3460749" cy="6684961"/>
          </a:xfrm>
          <a:prstGeom prst="rect">
            <a:avLst/>
          </a:prstGeom>
          <a:noFill/>
          <a:ln cap="flat" cmpd="sng" w="3810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71" name="Shape 1471"/>
          <p:cNvSpPr txBox="1"/>
          <p:nvPr/>
        </p:nvSpPr>
        <p:spPr>
          <a:xfrm>
            <a:off x="184150" y="104775"/>
            <a:ext cx="3397250" cy="5619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750"/>
              <a:buFont typeface="Arial Black"/>
              <a:buNone/>
            </a:pPr>
            <a:r>
              <a:rPr b="0" i="0" lang="en-US" sz="3000" u="none" cap="none" strike="noStrike">
                <a:solidFill>
                  <a:schemeClr val="dk1"/>
                </a:solidFill>
                <a:latin typeface="Arial Black"/>
                <a:ea typeface="Arial Black"/>
                <a:cs typeface="Arial Black"/>
                <a:sym typeface="Arial Black"/>
              </a:rPr>
              <a:t>Nutrition Facts</a:t>
            </a:r>
            <a:endParaRPr b="0" i="0" sz="1400" u="none" cap="none" strike="noStrike">
              <a:solidFill>
                <a:srgbClr val="000000"/>
              </a:solidFill>
              <a:latin typeface="Arial"/>
              <a:ea typeface="Arial"/>
              <a:cs typeface="Arial"/>
              <a:sym typeface="Arial"/>
            </a:endParaRPr>
          </a:p>
        </p:txBody>
      </p:sp>
      <p:sp>
        <p:nvSpPr>
          <p:cNvPr id="1472" name="Shape 1472"/>
          <p:cNvSpPr txBox="1"/>
          <p:nvPr/>
        </p:nvSpPr>
        <p:spPr>
          <a:xfrm>
            <a:off x="163511" y="403225"/>
            <a:ext cx="3417887" cy="584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600"/>
              <a:buFont typeface="Calibri"/>
              <a:buNone/>
            </a:pPr>
            <a:r>
              <a:t/>
            </a: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25"/>
              <a:buFont typeface="Arial"/>
              <a:buNone/>
            </a:pPr>
            <a:r>
              <a:rPr b="0" i="0" lang="en-US" sz="1300" u="none" cap="none" strike="noStrike">
                <a:solidFill>
                  <a:schemeClr val="dk1"/>
                </a:solidFill>
                <a:latin typeface="Arial"/>
                <a:ea typeface="Arial"/>
                <a:cs typeface="Arial"/>
                <a:sym typeface="Arial"/>
              </a:rPr>
              <a:t>Serving Size 55 pieces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25"/>
              <a:buFont typeface="Arial"/>
              <a:buNone/>
            </a:pPr>
            <a:r>
              <a:rPr b="0" i="0" lang="en-US" sz="1300" u="none" cap="none" strike="noStrike">
                <a:solidFill>
                  <a:schemeClr val="dk1"/>
                </a:solidFill>
                <a:latin typeface="Arial"/>
                <a:ea typeface="Arial"/>
                <a:cs typeface="Arial"/>
                <a:sym typeface="Arial"/>
              </a:rPr>
              <a:t>Servings Per Container</a:t>
            </a:r>
            <a:endParaRPr b="0" i="0" sz="1400" u="none" cap="none" strike="noStrike">
              <a:solidFill>
                <a:srgbClr val="000000"/>
              </a:solidFill>
              <a:latin typeface="Arial"/>
              <a:ea typeface="Arial"/>
              <a:cs typeface="Arial"/>
              <a:sym typeface="Arial"/>
            </a:endParaRPr>
          </a:p>
        </p:txBody>
      </p:sp>
      <p:sp>
        <p:nvSpPr>
          <p:cNvPr id="1473" name="Shape 1473"/>
          <p:cNvSpPr txBox="1"/>
          <p:nvPr/>
        </p:nvSpPr>
        <p:spPr>
          <a:xfrm>
            <a:off x="163511" y="987425"/>
            <a:ext cx="200501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Amount Per Serving</a:t>
            </a:r>
            <a:endParaRPr b="0" i="0" sz="1400" u="none" cap="none" strike="noStrike">
              <a:solidFill>
                <a:srgbClr val="000000"/>
              </a:solidFill>
              <a:latin typeface="Arial"/>
              <a:ea typeface="Arial"/>
              <a:cs typeface="Arial"/>
              <a:sym typeface="Arial"/>
            </a:endParaRPr>
          </a:p>
        </p:txBody>
      </p:sp>
      <p:cxnSp>
        <p:nvCxnSpPr>
          <p:cNvPr id="1474" name="Shape 1474"/>
          <p:cNvCxnSpPr/>
          <p:nvPr/>
        </p:nvCxnSpPr>
        <p:spPr>
          <a:xfrm>
            <a:off x="258762" y="987425"/>
            <a:ext cx="3252787" cy="0"/>
          </a:xfrm>
          <a:prstGeom prst="straightConnector1">
            <a:avLst/>
          </a:prstGeom>
          <a:noFill/>
          <a:ln cap="flat" cmpd="sng" w="76200">
            <a:solidFill>
              <a:schemeClr val="dk1"/>
            </a:solidFill>
            <a:prstDash val="solid"/>
            <a:miter lim="8000"/>
            <a:headEnd len="sm" w="sm" type="none"/>
            <a:tailEnd len="sm" w="sm" type="none"/>
          </a:ln>
        </p:spPr>
      </p:cxnSp>
      <p:sp>
        <p:nvSpPr>
          <p:cNvPr id="1475" name="Shape 1475"/>
          <p:cNvSpPr txBox="1"/>
          <p:nvPr/>
        </p:nvSpPr>
        <p:spPr>
          <a:xfrm>
            <a:off x="173036" y="1762125"/>
            <a:ext cx="141446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Total Fat    </a:t>
            </a:r>
            <a:r>
              <a:rPr b="1" i="0" lang="en-US" sz="1200" u="none" cap="none" strike="noStrike">
                <a:solidFill>
                  <a:schemeClr val="dk1"/>
                </a:solidFill>
                <a:latin typeface="Arial"/>
                <a:ea typeface="Arial"/>
                <a:cs typeface="Arial"/>
                <a:sym typeface="Arial"/>
              </a:rPr>
              <a:t>5g</a:t>
            </a:r>
            <a:endParaRPr b="0" i="0" sz="1400" u="none" cap="none" strike="noStrike">
              <a:solidFill>
                <a:srgbClr val="000000"/>
              </a:solidFill>
              <a:latin typeface="Arial"/>
              <a:ea typeface="Arial"/>
              <a:cs typeface="Arial"/>
              <a:sym typeface="Arial"/>
            </a:endParaRPr>
          </a:p>
        </p:txBody>
      </p:sp>
      <p:cxnSp>
        <p:nvCxnSpPr>
          <p:cNvPr id="1476" name="Shape 1476"/>
          <p:cNvCxnSpPr/>
          <p:nvPr/>
        </p:nvCxnSpPr>
        <p:spPr>
          <a:xfrm>
            <a:off x="280987" y="1263650"/>
            <a:ext cx="3241674" cy="0"/>
          </a:xfrm>
          <a:prstGeom prst="straightConnector1">
            <a:avLst/>
          </a:prstGeom>
          <a:noFill/>
          <a:ln cap="flat" cmpd="sng" w="28575">
            <a:solidFill>
              <a:schemeClr val="dk1"/>
            </a:solidFill>
            <a:prstDash val="solid"/>
            <a:miter lim="8000"/>
            <a:headEnd len="sm" w="sm" type="none"/>
            <a:tailEnd len="sm" w="sm" type="none"/>
          </a:ln>
        </p:spPr>
      </p:cxnSp>
      <p:sp>
        <p:nvSpPr>
          <p:cNvPr id="1477" name="Shape 1477"/>
          <p:cNvSpPr txBox="1"/>
          <p:nvPr/>
        </p:nvSpPr>
        <p:spPr>
          <a:xfrm>
            <a:off x="2890836" y="1762125"/>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8%</a:t>
            </a:r>
            <a:endParaRPr b="0" i="0" sz="1400" u="none" cap="none" strike="noStrike">
              <a:solidFill>
                <a:srgbClr val="000000"/>
              </a:solidFill>
              <a:latin typeface="Arial"/>
              <a:ea typeface="Arial"/>
              <a:cs typeface="Arial"/>
              <a:sym typeface="Arial"/>
            </a:endParaRPr>
          </a:p>
        </p:txBody>
      </p:sp>
      <p:sp>
        <p:nvSpPr>
          <p:cNvPr id="1478" name="Shape 1478"/>
          <p:cNvSpPr txBox="1"/>
          <p:nvPr/>
        </p:nvSpPr>
        <p:spPr>
          <a:xfrm>
            <a:off x="173036" y="1257300"/>
            <a:ext cx="3417887" cy="46196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Calories   140       </a:t>
            </a:r>
            <a:r>
              <a:rPr b="1" i="0" lang="en-US" sz="1200" u="none" cap="none" strike="noStrike">
                <a:solidFill>
                  <a:schemeClr val="dk1"/>
                </a:solidFill>
                <a:latin typeface="Arial"/>
                <a:ea typeface="Arial"/>
                <a:cs typeface="Arial"/>
                <a:sym typeface="Arial"/>
              </a:rPr>
              <a:t>Calories from Fat       45</a:t>
            </a:r>
            <a:r>
              <a:rPr b="1" i="0" lang="en-US" sz="1200" u="none" cap="none" strike="noStrike">
                <a:solidFill>
                  <a:schemeClr val="dk1"/>
                </a:solidFill>
                <a:latin typeface="Arial Black"/>
                <a:ea typeface="Arial Black"/>
                <a:cs typeface="Arial Black"/>
                <a:sym typeface="Arial Black"/>
              </a:rPr>
              <a:t>    	</a:t>
            </a:r>
            <a:endParaRPr b="0" i="0" sz="1400" u="none" cap="none" strike="noStrike">
              <a:solidFill>
                <a:srgbClr val="000000"/>
              </a:solidFill>
              <a:latin typeface="Arial"/>
              <a:ea typeface="Arial"/>
              <a:cs typeface="Arial"/>
              <a:sym typeface="Arial"/>
            </a:endParaRPr>
          </a:p>
        </p:txBody>
      </p:sp>
      <p:cxnSp>
        <p:nvCxnSpPr>
          <p:cNvPr id="1479" name="Shape 1479"/>
          <p:cNvCxnSpPr/>
          <p:nvPr/>
        </p:nvCxnSpPr>
        <p:spPr>
          <a:xfrm>
            <a:off x="258762" y="1493837"/>
            <a:ext cx="3244849" cy="0"/>
          </a:xfrm>
          <a:prstGeom prst="straightConnector1">
            <a:avLst/>
          </a:prstGeom>
          <a:noFill/>
          <a:ln cap="flat" cmpd="sng" w="38100">
            <a:solidFill>
              <a:schemeClr val="dk1"/>
            </a:solidFill>
            <a:prstDash val="solid"/>
            <a:miter lim="8000"/>
            <a:headEnd len="sm" w="sm" type="none"/>
            <a:tailEnd len="sm" w="sm" type="none"/>
          </a:ln>
        </p:spPr>
      </p:cxnSp>
      <p:sp>
        <p:nvSpPr>
          <p:cNvPr id="1480" name="Shape 1480"/>
          <p:cNvSpPr txBox="1"/>
          <p:nvPr/>
        </p:nvSpPr>
        <p:spPr>
          <a:xfrm>
            <a:off x="1873250" y="1493837"/>
            <a:ext cx="1751012" cy="30797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50"/>
              <a:buFont typeface="Arial Black"/>
              <a:buNone/>
            </a:pPr>
            <a:r>
              <a:rPr b="1" i="0" lang="en-US" sz="1400" u="none" cap="none" strike="noStrike">
                <a:solidFill>
                  <a:schemeClr val="dk1"/>
                </a:solidFill>
                <a:latin typeface="Arial Black"/>
                <a:ea typeface="Arial Black"/>
                <a:cs typeface="Arial Black"/>
                <a:sym typeface="Arial Black"/>
              </a:rPr>
              <a:t>% Daily Value*</a:t>
            </a:r>
            <a:endParaRPr b="0" i="0" sz="1400" u="none" cap="none" strike="noStrike">
              <a:solidFill>
                <a:srgbClr val="000000"/>
              </a:solidFill>
              <a:latin typeface="Arial"/>
              <a:ea typeface="Arial"/>
              <a:cs typeface="Arial"/>
              <a:sym typeface="Arial"/>
            </a:endParaRPr>
          </a:p>
        </p:txBody>
      </p:sp>
      <p:cxnSp>
        <p:nvCxnSpPr>
          <p:cNvPr id="1481" name="Shape 1481"/>
          <p:cNvCxnSpPr/>
          <p:nvPr/>
        </p:nvCxnSpPr>
        <p:spPr>
          <a:xfrm>
            <a:off x="269875" y="1762125"/>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482" name="Shape 1482"/>
          <p:cNvCxnSpPr/>
          <p:nvPr/>
        </p:nvCxnSpPr>
        <p:spPr>
          <a:xfrm>
            <a:off x="263525" y="2024061"/>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483" name="Shape 1483"/>
          <p:cNvCxnSpPr/>
          <p:nvPr/>
        </p:nvCxnSpPr>
        <p:spPr>
          <a:xfrm>
            <a:off x="271462" y="2287586"/>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484" name="Shape 1484"/>
          <p:cNvCxnSpPr/>
          <p:nvPr/>
        </p:nvCxnSpPr>
        <p:spPr>
          <a:xfrm>
            <a:off x="271462" y="2570161"/>
            <a:ext cx="3241674" cy="0"/>
          </a:xfrm>
          <a:prstGeom prst="straightConnector1">
            <a:avLst/>
          </a:prstGeom>
          <a:noFill/>
          <a:ln cap="flat" cmpd="sng" w="28575">
            <a:solidFill>
              <a:schemeClr val="dk1"/>
            </a:solidFill>
            <a:prstDash val="solid"/>
            <a:miter lim="8000"/>
            <a:headEnd len="sm" w="sm" type="none"/>
            <a:tailEnd len="sm" w="sm" type="none"/>
          </a:ln>
        </p:spPr>
      </p:cxnSp>
      <p:sp>
        <p:nvSpPr>
          <p:cNvPr id="1485" name="Shape 1485"/>
          <p:cNvSpPr txBox="1"/>
          <p:nvPr/>
        </p:nvSpPr>
        <p:spPr>
          <a:xfrm>
            <a:off x="195261" y="2592386"/>
            <a:ext cx="1866900"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Cholesterol   </a:t>
            </a:r>
            <a:r>
              <a:rPr b="1" i="0" lang="en-US" sz="1200" u="none" cap="none" strike="noStrike">
                <a:solidFill>
                  <a:schemeClr val="dk1"/>
                </a:solidFill>
                <a:latin typeface="Arial"/>
                <a:ea typeface="Arial"/>
                <a:cs typeface="Arial"/>
                <a:sym typeface="Arial"/>
              </a:rPr>
              <a:t>0mg</a:t>
            </a:r>
            <a:endParaRPr b="0" i="0" sz="1400" u="none" cap="none" strike="noStrike">
              <a:solidFill>
                <a:srgbClr val="000000"/>
              </a:solidFill>
              <a:latin typeface="Arial"/>
              <a:ea typeface="Arial"/>
              <a:cs typeface="Arial"/>
              <a:sym typeface="Arial"/>
            </a:endParaRPr>
          </a:p>
        </p:txBody>
      </p:sp>
      <p:sp>
        <p:nvSpPr>
          <p:cNvPr id="1486" name="Shape 1486"/>
          <p:cNvSpPr txBox="1"/>
          <p:nvPr/>
        </p:nvSpPr>
        <p:spPr>
          <a:xfrm>
            <a:off x="2901950" y="2586036"/>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0%</a:t>
            </a:r>
            <a:endParaRPr b="0" i="0" sz="1400" u="none" cap="none" strike="noStrike">
              <a:solidFill>
                <a:srgbClr val="000000"/>
              </a:solidFill>
              <a:latin typeface="Arial"/>
              <a:ea typeface="Arial"/>
              <a:cs typeface="Arial"/>
              <a:sym typeface="Arial"/>
            </a:endParaRPr>
          </a:p>
        </p:txBody>
      </p:sp>
      <p:cxnSp>
        <p:nvCxnSpPr>
          <p:cNvPr id="1487" name="Shape 1487"/>
          <p:cNvCxnSpPr/>
          <p:nvPr/>
        </p:nvCxnSpPr>
        <p:spPr>
          <a:xfrm>
            <a:off x="269875" y="2841625"/>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488" name="Shape 1488"/>
          <p:cNvSpPr txBox="1"/>
          <p:nvPr/>
        </p:nvSpPr>
        <p:spPr>
          <a:xfrm>
            <a:off x="195261" y="2868611"/>
            <a:ext cx="1676399"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Sodium   </a:t>
            </a:r>
            <a:r>
              <a:rPr b="1" i="0" lang="en-US" sz="1200" u="none" cap="none" strike="noStrike">
                <a:solidFill>
                  <a:schemeClr val="dk1"/>
                </a:solidFill>
                <a:latin typeface="Arial"/>
                <a:ea typeface="Arial"/>
                <a:cs typeface="Arial"/>
                <a:sym typeface="Arial"/>
              </a:rPr>
              <a:t>270mg</a:t>
            </a:r>
            <a:endParaRPr b="0" i="0" sz="1400" u="none" cap="none" strike="noStrike">
              <a:solidFill>
                <a:srgbClr val="000000"/>
              </a:solidFill>
              <a:latin typeface="Arial"/>
              <a:ea typeface="Arial"/>
              <a:cs typeface="Arial"/>
              <a:sym typeface="Arial"/>
            </a:endParaRPr>
          </a:p>
        </p:txBody>
      </p:sp>
      <p:sp>
        <p:nvSpPr>
          <p:cNvPr id="1489" name="Shape 1489"/>
          <p:cNvSpPr txBox="1"/>
          <p:nvPr/>
        </p:nvSpPr>
        <p:spPr>
          <a:xfrm>
            <a:off x="2890836" y="2868611"/>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11%</a:t>
            </a:r>
            <a:endParaRPr b="0" i="0" sz="1400" u="none" cap="none" strike="noStrike">
              <a:solidFill>
                <a:srgbClr val="000000"/>
              </a:solidFill>
              <a:latin typeface="Arial"/>
              <a:ea typeface="Arial"/>
              <a:cs typeface="Arial"/>
              <a:sym typeface="Arial"/>
            </a:endParaRPr>
          </a:p>
        </p:txBody>
      </p:sp>
      <p:cxnSp>
        <p:nvCxnSpPr>
          <p:cNvPr id="1490" name="Shape 1490"/>
          <p:cNvCxnSpPr/>
          <p:nvPr/>
        </p:nvCxnSpPr>
        <p:spPr>
          <a:xfrm>
            <a:off x="263525" y="3119436"/>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491" name="Shape 1491"/>
          <p:cNvSpPr txBox="1"/>
          <p:nvPr/>
        </p:nvSpPr>
        <p:spPr>
          <a:xfrm>
            <a:off x="193675" y="3127375"/>
            <a:ext cx="2287587"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Total Carbohydrate   </a:t>
            </a:r>
            <a:r>
              <a:rPr b="1" i="0" lang="en-US" sz="1200" u="none" cap="none" strike="noStrike">
                <a:solidFill>
                  <a:schemeClr val="dk1"/>
                </a:solidFill>
                <a:latin typeface="Arial"/>
                <a:ea typeface="Arial"/>
                <a:cs typeface="Arial"/>
                <a:sym typeface="Arial"/>
              </a:rPr>
              <a:t>19g</a:t>
            </a:r>
            <a:endParaRPr b="0" i="0" sz="1400" u="none" cap="none" strike="noStrike">
              <a:solidFill>
                <a:srgbClr val="000000"/>
              </a:solidFill>
              <a:latin typeface="Arial"/>
              <a:ea typeface="Arial"/>
              <a:cs typeface="Arial"/>
              <a:sym typeface="Arial"/>
            </a:endParaRPr>
          </a:p>
        </p:txBody>
      </p:sp>
      <p:sp>
        <p:nvSpPr>
          <p:cNvPr id="1492" name="Shape 1492"/>
          <p:cNvSpPr txBox="1"/>
          <p:nvPr/>
        </p:nvSpPr>
        <p:spPr>
          <a:xfrm>
            <a:off x="2886075" y="3127375"/>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6%</a:t>
            </a:r>
            <a:endParaRPr b="0" i="0" sz="1400" u="none" cap="none" strike="noStrike">
              <a:solidFill>
                <a:srgbClr val="000000"/>
              </a:solidFill>
              <a:latin typeface="Arial"/>
              <a:ea typeface="Arial"/>
              <a:cs typeface="Arial"/>
              <a:sym typeface="Arial"/>
            </a:endParaRPr>
          </a:p>
        </p:txBody>
      </p:sp>
      <p:cxnSp>
        <p:nvCxnSpPr>
          <p:cNvPr id="1493" name="Shape 1493"/>
          <p:cNvCxnSpPr/>
          <p:nvPr/>
        </p:nvCxnSpPr>
        <p:spPr>
          <a:xfrm>
            <a:off x="269875" y="3389312"/>
            <a:ext cx="3241674" cy="0"/>
          </a:xfrm>
          <a:prstGeom prst="straightConnector1">
            <a:avLst/>
          </a:prstGeom>
          <a:noFill/>
          <a:ln cap="flat" cmpd="sng" w="28575">
            <a:solidFill>
              <a:schemeClr val="dk1"/>
            </a:solidFill>
            <a:prstDash val="solid"/>
            <a:miter lim="8000"/>
            <a:headEnd len="sm" w="sm" type="none"/>
            <a:tailEnd len="sm" w="sm" type="none"/>
          </a:ln>
        </p:spPr>
      </p:cxnSp>
      <p:sp>
        <p:nvSpPr>
          <p:cNvPr id="1494" name="Shape 1494"/>
          <p:cNvSpPr txBox="1"/>
          <p:nvPr/>
        </p:nvSpPr>
        <p:spPr>
          <a:xfrm>
            <a:off x="388937" y="3389312"/>
            <a:ext cx="1336675" cy="2778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Fiber   1g</a:t>
            </a:r>
            <a:endParaRPr b="0" i="0" sz="1400" u="none" cap="none" strike="noStrike">
              <a:solidFill>
                <a:srgbClr val="000000"/>
              </a:solidFill>
              <a:latin typeface="Arial"/>
              <a:ea typeface="Arial"/>
              <a:cs typeface="Arial"/>
              <a:sym typeface="Arial"/>
            </a:endParaRPr>
          </a:p>
        </p:txBody>
      </p:sp>
      <p:cxnSp>
        <p:nvCxnSpPr>
          <p:cNvPr id="1495" name="Shape 1495"/>
          <p:cNvCxnSpPr/>
          <p:nvPr/>
        </p:nvCxnSpPr>
        <p:spPr>
          <a:xfrm>
            <a:off x="263525" y="3651250"/>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496" name="Shape 1496"/>
          <p:cNvSpPr txBox="1"/>
          <p:nvPr/>
        </p:nvSpPr>
        <p:spPr>
          <a:xfrm>
            <a:off x="377825" y="3651250"/>
            <a:ext cx="1336675"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Sugars   1g</a:t>
            </a:r>
            <a:endParaRPr b="0" i="0" sz="1400" u="none" cap="none" strike="noStrike">
              <a:solidFill>
                <a:srgbClr val="000000"/>
              </a:solidFill>
              <a:latin typeface="Arial"/>
              <a:ea typeface="Arial"/>
              <a:cs typeface="Arial"/>
              <a:sym typeface="Arial"/>
            </a:endParaRPr>
          </a:p>
        </p:txBody>
      </p:sp>
      <p:cxnSp>
        <p:nvCxnSpPr>
          <p:cNvPr id="1497" name="Shape 1497"/>
          <p:cNvCxnSpPr/>
          <p:nvPr/>
        </p:nvCxnSpPr>
        <p:spPr>
          <a:xfrm>
            <a:off x="265112" y="3927475"/>
            <a:ext cx="3241674" cy="0"/>
          </a:xfrm>
          <a:prstGeom prst="straightConnector1">
            <a:avLst/>
          </a:prstGeom>
          <a:noFill/>
          <a:ln cap="flat" cmpd="sng" w="28575">
            <a:solidFill>
              <a:schemeClr val="dk1"/>
            </a:solidFill>
            <a:prstDash val="solid"/>
            <a:miter lim="8000"/>
            <a:headEnd len="sm" w="sm" type="none"/>
            <a:tailEnd len="sm" w="sm" type="none"/>
          </a:ln>
        </p:spPr>
      </p:cxnSp>
      <p:sp>
        <p:nvSpPr>
          <p:cNvPr id="1498" name="Shape 1498"/>
          <p:cNvSpPr txBox="1"/>
          <p:nvPr/>
        </p:nvSpPr>
        <p:spPr>
          <a:xfrm>
            <a:off x="377825" y="2011361"/>
            <a:ext cx="1681161"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Saturated Fat    .5g</a:t>
            </a:r>
            <a:endParaRPr b="0" i="0" sz="1400" u="none" cap="none" strike="noStrike">
              <a:solidFill>
                <a:srgbClr val="000000"/>
              </a:solidFill>
              <a:latin typeface="Arial"/>
              <a:ea typeface="Arial"/>
              <a:cs typeface="Arial"/>
              <a:sym typeface="Arial"/>
            </a:endParaRPr>
          </a:p>
        </p:txBody>
      </p:sp>
      <p:sp>
        <p:nvSpPr>
          <p:cNvPr id="1499" name="Shape 1499"/>
          <p:cNvSpPr txBox="1"/>
          <p:nvPr/>
        </p:nvSpPr>
        <p:spPr>
          <a:xfrm>
            <a:off x="366712" y="2284411"/>
            <a:ext cx="1539874" cy="2778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Trans Fat   0g</a:t>
            </a:r>
            <a:endParaRPr b="0" i="0" sz="1400" u="none" cap="none" strike="noStrike">
              <a:solidFill>
                <a:srgbClr val="000000"/>
              </a:solidFill>
              <a:latin typeface="Arial"/>
              <a:ea typeface="Arial"/>
              <a:cs typeface="Arial"/>
              <a:sym typeface="Arial"/>
            </a:endParaRPr>
          </a:p>
        </p:txBody>
      </p:sp>
      <p:sp>
        <p:nvSpPr>
          <p:cNvPr id="1500" name="Shape 1500"/>
          <p:cNvSpPr txBox="1"/>
          <p:nvPr/>
        </p:nvSpPr>
        <p:spPr>
          <a:xfrm>
            <a:off x="192086" y="3932237"/>
            <a:ext cx="1976437"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Protein    </a:t>
            </a:r>
            <a:r>
              <a:rPr b="1" i="0" lang="en-US" sz="1200" u="none" cap="none" strike="noStrike">
                <a:solidFill>
                  <a:schemeClr val="dk1"/>
                </a:solidFill>
                <a:latin typeface="Arial"/>
                <a:ea typeface="Arial"/>
                <a:cs typeface="Arial"/>
                <a:sym typeface="Arial"/>
              </a:rPr>
              <a:t>3g</a:t>
            </a:r>
            <a:endParaRPr b="0" i="0" sz="1400" u="none" cap="none" strike="noStrike">
              <a:solidFill>
                <a:srgbClr val="000000"/>
              </a:solidFill>
              <a:latin typeface="Arial"/>
              <a:ea typeface="Arial"/>
              <a:cs typeface="Arial"/>
              <a:sym typeface="Arial"/>
            </a:endParaRPr>
          </a:p>
        </p:txBody>
      </p:sp>
      <p:cxnSp>
        <p:nvCxnSpPr>
          <p:cNvPr id="1501" name="Shape 1501"/>
          <p:cNvCxnSpPr/>
          <p:nvPr/>
        </p:nvCxnSpPr>
        <p:spPr>
          <a:xfrm>
            <a:off x="265112" y="4192587"/>
            <a:ext cx="3241674" cy="0"/>
          </a:xfrm>
          <a:prstGeom prst="straightConnector1">
            <a:avLst/>
          </a:prstGeom>
          <a:noFill/>
          <a:ln cap="flat" cmpd="sng" w="57150">
            <a:solidFill>
              <a:schemeClr val="dk1"/>
            </a:solidFill>
            <a:prstDash val="solid"/>
            <a:miter lim="8000"/>
            <a:headEnd len="sm" w="sm" type="none"/>
            <a:tailEnd len="sm" w="sm" type="none"/>
          </a:ln>
        </p:spPr>
      </p:cxnSp>
      <p:sp>
        <p:nvSpPr>
          <p:cNvPr id="1502" name="Shape 1502"/>
          <p:cNvSpPr txBox="1"/>
          <p:nvPr/>
        </p:nvSpPr>
        <p:spPr>
          <a:xfrm>
            <a:off x="2890836" y="20193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3%</a:t>
            </a:r>
            <a:endParaRPr b="0" i="0" sz="1400" u="none" cap="none" strike="noStrike">
              <a:solidFill>
                <a:srgbClr val="000000"/>
              </a:solidFill>
              <a:latin typeface="Arial"/>
              <a:ea typeface="Arial"/>
              <a:cs typeface="Arial"/>
              <a:sym typeface="Arial"/>
            </a:endParaRPr>
          </a:p>
        </p:txBody>
      </p:sp>
      <p:sp>
        <p:nvSpPr>
          <p:cNvPr id="1503" name="Shape 1503"/>
          <p:cNvSpPr txBox="1"/>
          <p:nvPr/>
        </p:nvSpPr>
        <p:spPr>
          <a:xfrm>
            <a:off x="2890836" y="22860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0%</a:t>
            </a:r>
            <a:endParaRPr b="0" i="0" sz="1400" u="none" cap="none" strike="noStrike">
              <a:solidFill>
                <a:srgbClr val="000000"/>
              </a:solidFill>
              <a:latin typeface="Arial"/>
              <a:ea typeface="Arial"/>
              <a:cs typeface="Arial"/>
              <a:sym typeface="Arial"/>
            </a:endParaRPr>
          </a:p>
        </p:txBody>
      </p:sp>
      <p:sp>
        <p:nvSpPr>
          <p:cNvPr id="1504" name="Shape 1504"/>
          <p:cNvSpPr txBox="1"/>
          <p:nvPr/>
        </p:nvSpPr>
        <p:spPr>
          <a:xfrm>
            <a:off x="2897186" y="33909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5%</a:t>
            </a:r>
            <a:endParaRPr b="0" i="0" sz="1400" u="none" cap="none" strike="noStrike">
              <a:solidFill>
                <a:srgbClr val="000000"/>
              </a:solidFill>
              <a:latin typeface="Arial"/>
              <a:ea typeface="Arial"/>
              <a:cs typeface="Arial"/>
              <a:sym typeface="Arial"/>
            </a:endParaRPr>
          </a:p>
        </p:txBody>
      </p:sp>
      <p:sp>
        <p:nvSpPr>
          <p:cNvPr id="1505" name="Shape 1505"/>
          <p:cNvSpPr txBox="1"/>
          <p:nvPr/>
        </p:nvSpPr>
        <p:spPr>
          <a:xfrm>
            <a:off x="184150" y="4179887"/>
            <a:ext cx="1541461"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Vitamin A     0%</a:t>
            </a:r>
            <a:endParaRPr b="0" i="0" sz="1400" u="none" cap="none" strike="noStrike">
              <a:solidFill>
                <a:srgbClr val="000000"/>
              </a:solidFill>
              <a:latin typeface="Arial"/>
              <a:ea typeface="Arial"/>
              <a:cs typeface="Arial"/>
              <a:sym typeface="Arial"/>
            </a:endParaRPr>
          </a:p>
        </p:txBody>
      </p:sp>
      <p:cxnSp>
        <p:nvCxnSpPr>
          <p:cNvPr id="1506" name="Shape 1506"/>
          <p:cNvCxnSpPr/>
          <p:nvPr/>
        </p:nvCxnSpPr>
        <p:spPr>
          <a:xfrm>
            <a:off x="274637" y="442436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507" name="Shape 1507"/>
          <p:cNvSpPr txBox="1"/>
          <p:nvPr/>
        </p:nvSpPr>
        <p:spPr>
          <a:xfrm>
            <a:off x="2062161" y="4179887"/>
            <a:ext cx="157956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Vitamin C     0%</a:t>
            </a:r>
            <a:endParaRPr b="0" i="0" sz="1400" u="none" cap="none" strike="noStrike">
              <a:solidFill>
                <a:srgbClr val="000000"/>
              </a:solidFill>
              <a:latin typeface="Arial"/>
              <a:ea typeface="Arial"/>
              <a:cs typeface="Arial"/>
              <a:sym typeface="Arial"/>
            </a:endParaRPr>
          </a:p>
        </p:txBody>
      </p:sp>
      <p:sp>
        <p:nvSpPr>
          <p:cNvPr id="1508" name="Shape 1508"/>
          <p:cNvSpPr txBox="1"/>
          <p:nvPr/>
        </p:nvSpPr>
        <p:spPr>
          <a:xfrm>
            <a:off x="1735136" y="4133850"/>
            <a:ext cx="323850" cy="368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509" name="Shape 1509"/>
          <p:cNvSpPr txBox="1"/>
          <p:nvPr/>
        </p:nvSpPr>
        <p:spPr>
          <a:xfrm>
            <a:off x="179386" y="4406900"/>
            <a:ext cx="1546225"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Calcium        0%</a:t>
            </a:r>
            <a:endParaRPr b="0" i="0" sz="1400" u="none" cap="none" strike="noStrike">
              <a:solidFill>
                <a:srgbClr val="000000"/>
              </a:solidFill>
              <a:latin typeface="Arial"/>
              <a:ea typeface="Arial"/>
              <a:cs typeface="Arial"/>
              <a:sym typeface="Arial"/>
            </a:endParaRPr>
          </a:p>
        </p:txBody>
      </p:sp>
      <p:cxnSp>
        <p:nvCxnSpPr>
          <p:cNvPr id="1510" name="Shape 1510"/>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511" name="Shape 1511"/>
          <p:cNvSpPr txBox="1"/>
          <p:nvPr/>
        </p:nvSpPr>
        <p:spPr>
          <a:xfrm>
            <a:off x="2062161" y="4406900"/>
            <a:ext cx="1574800"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Iron               4%</a:t>
            </a:r>
            <a:endParaRPr b="0" i="0" sz="1400" u="none" cap="none" strike="noStrike">
              <a:solidFill>
                <a:srgbClr val="000000"/>
              </a:solidFill>
              <a:latin typeface="Arial"/>
              <a:ea typeface="Arial"/>
              <a:cs typeface="Arial"/>
              <a:sym typeface="Arial"/>
            </a:endParaRPr>
          </a:p>
        </p:txBody>
      </p:sp>
      <p:sp>
        <p:nvSpPr>
          <p:cNvPr id="1512" name="Shape 1512"/>
          <p:cNvSpPr txBox="1"/>
          <p:nvPr/>
        </p:nvSpPr>
        <p:spPr>
          <a:xfrm>
            <a:off x="1735136" y="4360862"/>
            <a:ext cx="323850" cy="368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cxnSp>
        <p:nvCxnSpPr>
          <p:cNvPr id="1513" name="Shape 1513"/>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514" name="Shape 1514"/>
          <p:cNvSpPr txBox="1"/>
          <p:nvPr/>
        </p:nvSpPr>
        <p:spPr>
          <a:xfrm>
            <a:off x="195261" y="5376862"/>
            <a:ext cx="3429000" cy="46037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1" i="0" lang="en-US" sz="800" u="none" cap="none" strike="noStrike">
                <a:solidFill>
                  <a:schemeClr val="dk1"/>
                </a:solidFill>
                <a:latin typeface="Arial"/>
                <a:ea typeface="Arial"/>
                <a:cs typeface="Arial"/>
                <a:sym typeface="Arial"/>
              </a:rPr>
              <a:t>* Percent Daily Values are based on a 2,000 calorie diet.  Your daily values may be higher or lower depending on your caloric needs.</a:t>
            </a:r>
            <a:endParaRPr b="0" i="0" sz="1400" u="none" cap="none" strike="noStrike">
              <a:solidFill>
                <a:srgbClr val="000000"/>
              </a:solidFill>
              <a:latin typeface="Arial"/>
              <a:ea typeface="Arial"/>
              <a:cs typeface="Arial"/>
              <a:sym typeface="Arial"/>
            </a:endParaRPr>
          </a:p>
        </p:txBody>
      </p:sp>
      <p:sp>
        <p:nvSpPr>
          <p:cNvPr id="1515" name="Shape 1515"/>
          <p:cNvSpPr txBox="1"/>
          <p:nvPr/>
        </p:nvSpPr>
        <p:spPr>
          <a:xfrm>
            <a:off x="1371600" y="5686425"/>
            <a:ext cx="22193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Calories:            2,000                 2,500</a:t>
            </a:r>
            <a:endParaRPr b="0" i="0" sz="1400" u="none" cap="none" strike="noStrike">
              <a:solidFill>
                <a:srgbClr val="000000"/>
              </a:solidFill>
              <a:latin typeface="Arial"/>
              <a:ea typeface="Arial"/>
              <a:cs typeface="Arial"/>
              <a:sym typeface="Arial"/>
            </a:endParaRPr>
          </a:p>
        </p:txBody>
      </p:sp>
      <p:cxnSp>
        <p:nvCxnSpPr>
          <p:cNvPr id="1516" name="Shape 1516"/>
          <p:cNvCxnSpPr/>
          <p:nvPr/>
        </p:nvCxnSpPr>
        <p:spPr>
          <a:xfrm>
            <a:off x="265112" y="587851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517" name="Shape 1517"/>
          <p:cNvSpPr txBox="1"/>
          <p:nvPr/>
        </p:nvSpPr>
        <p:spPr>
          <a:xfrm>
            <a:off x="173036" y="5878512"/>
            <a:ext cx="3451225" cy="2143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Total Fat                              Less Than            65g                    80g</a:t>
            </a:r>
            <a:endParaRPr b="0" i="0" sz="1400" u="none" cap="none" strike="noStrike">
              <a:solidFill>
                <a:srgbClr val="000000"/>
              </a:solidFill>
              <a:latin typeface="Arial"/>
              <a:ea typeface="Arial"/>
              <a:cs typeface="Arial"/>
              <a:sym typeface="Arial"/>
            </a:endParaRPr>
          </a:p>
        </p:txBody>
      </p:sp>
      <p:sp>
        <p:nvSpPr>
          <p:cNvPr id="1518" name="Shape 1518"/>
          <p:cNvSpPr txBox="1"/>
          <p:nvPr/>
        </p:nvSpPr>
        <p:spPr>
          <a:xfrm>
            <a:off x="158750" y="5984875"/>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Sat Fat                            Less Than            20g                    25g</a:t>
            </a:r>
            <a:endParaRPr b="0" i="0" sz="1400" u="none" cap="none" strike="noStrike">
              <a:solidFill>
                <a:srgbClr val="000000"/>
              </a:solidFill>
              <a:latin typeface="Arial"/>
              <a:ea typeface="Arial"/>
              <a:cs typeface="Arial"/>
              <a:sym typeface="Arial"/>
            </a:endParaRPr>
          </a:p>
        </p:txBody>
      </p:sp>
      <p:sp>
        <p:nvSpPr>
          <p:cNvPr id="1519" name="Shape 1519"/>
          <p:cNvSpPr txBox="1"/>
          <p:nvPr/>
        </p:nvSpPr>
        <p:spPr>
          <a:xfrm>
            <a:off x="173036" y="6092825"/>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Cholesterol                          Less Than            300mg               300mg</a:t>
            </a:r>
            <a:endParaRPr b="0" i="0" sz="1400" u="none" cap="none" strike="noStrike">
              <a:solidFill>
                <a:srgbClr val="000000"/>
              </a:solidFill>
              <a:latin typeface="Arial"/>
              <a:ea typeface="Arial"/>
              <a:cs typeface="Arial"/>
              <a:sym typeface="Arial"/>
            </a:endParaRPr>
          </a:p>
        </p:txBody>
      </p:sp>
      <p:sp>
        <p:nvSpPr>
          <p:cNvPr id="1520" name="Shape 1520"/>
          <p:cNvSpPr txBox="1"/>
          <p:nvPr/>
        </p:nvSpPr>
        <p:spPr>
          <a:xfrm>
            <a:off x="173036" y="6203950"/>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Sodium                                Less Than            2,400mg            2,400mg</a:t>
            </a:r>
            <a:endParaRPr b="0" i="0" sz="1400" u="none" cap="none" strike="noStrike">
              <a:solidFill>
                <a:srgbClr val="000000"/>
              </a:solidFill>
              <a:latin typeface="Arial"/>
              <a:ea typeface="Arial"/>
              <a:cs typeface="Arial"/>
              <a:sym typeface="Arial"/>
            </a:endParaRPr>
          </a:p>
        </p:txBody>
      </p:sp>
      <p:sp>
        <p:nvSpPr>
          <p:cNvPr id="1521" name="Shape 1521"/>
          <p:cNvSpPr txBox="1"/>
          <p:nvPr/>
        </p:nvSpPr>
        <p:spPr>
          <a:xfrm>
            <a:off x="173036" y="6308725"/>
            <a:ext cx="3451225" cy="2143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Total Carbohydrate                                          300g                  375g</a:t>
            </a:r>
            <a:endParaRPr b="0" i="0" sz="1400" u="none" cap="none" strike="noStrike">
              <a:solidFill>
                <a:srgbClr val="000000"/>
              </a:solidFill>
              <a:latin typeface="Arial"/>
              <a:ea typeface="Arial"/>
              <a:cs typeface="Arial"/>
              <a:sym typeface="Arial"/>
            </a:endParaRPr>
          </a:p>
        </p:txBody>
      </p:sp>
      <p:sp>
        <p:nvSpPr>
          <p:cNvPr id="1522" name="Shape 1522"/>
          <p:cNvSpPr txBox="1"/>
          <p:nvPr/>
        </p:nvSpPr>
        <p:spPr>
          <a:xfrm>
            <a:off x="158750" y="6415087"/>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Dietary Fiber                                                25g                    30g</a:t>
            </a:r>
            <a:endParaRPr b="0" i="0" sz="1400" u="none" cap="none" strike="noStrike">
              <a:solidFill>
                <a:srgbClr val="000000"/>
              </a:solidFill>
              <a:latin typeface="Arial"/>
              <a:ea typeface="Arial"/>
              <a:cs typeface="Arial"/>
              <a:sym typeface="Arial"/>
            </a:endParaRPr>
          </a:p>
        </p:txBody>
      </p:sp>
      <p:cxnSp>
        <p:nvCxnSpPr>
          <p:cNvPr id="1523" name="Shape 1523"/>
          <p:cNvCxnSpPr/>
          <p:nvPr/>
        </p:nvCxnSpPr>
        <p:spPr>
          <a:xfrm>
            <a:off x="269875" y="6630986"/>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524" name="Shape 1524"/>
          <p:cNvSpPr txBox="1"/>
          <p:nvPr/>
        </p:nvSpPr>
        <p:spPr>
          <a:xfrm>
            <a:off x="3886200" y="139700"/>
            <a:ext cx="5029199" cy="38417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75"/>
              <a:buFont typeface="Arial"/>
              <a:buNone/>
            </a:pPr>
            <a:r>
              <a:rPr b="1" i="0" lang="en-US" sz="1900" u="none" cap="none" strike="noStrike">
                <a:solidFill>
                  <a:schemeClr val="dk1"/>
                </a:solidFill>
                <a:latin typeface="Arial"/>
                <a:ea typeface="Arial"/>
                <a:cs typeface="Arial"/>
                <a:sym typeface="Arial"/>
              </a:rPr>
              <a:t>Pepperidge Farm Goldfish Cheddar (1 oz)</a:t>
            </a:r>
            <a:endParaRPr b="0" i="0" sz="1400" u="none" cap="none" strike="noStrike">
              <a:solidFill>
                <a:srgbClr val="000000"/>
              </a:solidFill>
              <a:latin typeface="Arial"/>
              <a:ea typeface="Arial"/>
              <a:cs typeface="Arial"/>
              <a:sym typeface="Arial"/>
            </a:endParaRPr>
          </a:p>
        </p:txBody>
      </p:sp>
      <p:sp>
        <p:nvSpPr>
          <p:cNvPr id="1525" name="Shape 1525"/>
          <p:cNvSpPr txBox="1"/>
          <p:nvPr/>
        </p:nvSpPr>
        <p:spPr>
          <a:xfrm>
            <a:off x="3886200" y="4562475"/>
            <a:ext cx="5029199" cy="21701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5"/>
              <a:buFont typeface="Arial Black"/>
              <a:buNone/>
            </a:pPr>
            <a:r>
              <a:rPr b="1" i="0" lang="en-US" sz="1300" u="none" cap="none" strike="noStrike">
                <a:solidFill>
                  <a:schemeClr val="dk1"/>
                </a:solidFill>
                <a:latin typeface="Arial Black"/>
                <a:ea typeface="Arial Black"/>
                <a:cs typeface="Arial Black"/>
                <a:sym typeface="Arial Black"/>
              </a:rPr>
              <a:t>INGREDIENTS</a:t>
            </a:r>
            <a:r>
              <a:rPr b="1" i="0" lang="en-US" sz="1300" u="none" cap="none" strike="noStrike">
                <a:solidFill>
                  <a:schemeClr val="dk1"/>
                </a:solidFill>
                <a:latin typeface="Arial"/>
                <a:ea typeface="Arial"/>
                <a:cs typeface="Arial"/>
                <a:sym typeface="Arial"/>
              </a:rPr>
              <a:t>:  </a:t>
            </a:r>
            <a:r>
              <a:rPr b="0" i="0" lang="en-US" sz="1300" u="none" cap="none" strike="noStrike">
                <a:solidFill>
                  <a:schemeClr val="dk1"/>
                </a:solidFill>
                <a:latin typeface="Arial"/>
                <a:ea typeface="Arial"/>
                <a:cs typeface="Arial"/>
                <a:sym typeface="Arial"/>
              </a:rPr>
              <a:t>UNBLEACHED ENRICHED WHEAT FLOUR (FLOUR, NIACIN, REDUCED IRON, THIAMINE MONONITRATE {VITAMIN B1}, RIBOFLAVIN {VITAMIN B2], FOLIC ACID), CHEDDAR CHEESE (CULTURED MILK, SALT, ENZYMES, ANNATTO), VEGETABLE OILS (CANOLA, SUNFLOWER AND/OR SOYBEAN), CONTAINS 2 PERCENT OR LESS OF: SALT, YEAST, SUGAR, AUTOLYZED YEAST, SPICES, LEAVENING (MONOCALCIUM PHOSPHATE, AMONIUM BICARBONATE, BAKING SODA) AND DEHYDRATED ONIONS.  </a:t>
            </a:r>
            <a:endParaRPr b="0" i="0" sz="1400" u="none" cap="none" strike="noStrike">
              <a:solidFill>
                <a:srgbClr val="000000"/>
              </a:solidFill>
              <a:latin typeface="Arial"/>
              <a:ea typeface="Arial"/>
              <a:cs typeface="Arial"/>
              <a:sym typeface="Arial"/>
            </a:endParaRPr>
          </a:p>
        </p:txBody>
      </p:sp>
      <p:cxnSp>
        <p:nvCxnSpPr>
          <p:cNvPr id="1526" name="Shape 1526"/>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527" name="Shape 1527"/>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528" name="Shape 1528"/>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529" name="Shape 1529"/>
          <p:cNvCxnSpPr/>
          <p:nvPr/>
        </p:nvCxnSpPr>
        <p:spPr>
          <a:xfrm>
            <a:off x="269875" y="4900612"/>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530" name="Shape 1530"/>
          <p:cNvCxnSpPr/>
          <p:nvPr/>
        </p:nvCxnSpPr>
        <p:spPr>
          <a:xfrm>
            <a:off x="269875" y="5145087"/>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531" name="Shape 1531"/>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pic>
        <p:nvPicPr>
          <p:cNvPr descr="http://farm3.staticflickr.com/2801/4141946602_5ae1ed5f8d.jpg" id="1532" name="Shape 1532"/>
          <p:cNvPicPr preferRelativeResize="0"/>
          <p:nvPr/>
        </p:nvPicPr>
        <p:blipFill rotWithShape="1">
          <a:blip r:embed="rId3">
            <a:alphaModFix/>
          </a:blip>
          <a:srcRect b="0" l="8400" r="53056" t="9280"/>
          <a:stretch/>
        </p:blipFill>
        <p:spPr>
          <a:xfrm>
            <a:off x="5286375" y="595312"/>
            <a:ext cx="2228850" cy="39338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6" name="Shape 1536"/>
        <p:cNvGrpSpPr/>
        <p:nvPr/>
      </p:nvGrpSpPr>
      <p:grpSpPr>
        <a:xfrm>
          <a:off x="0" y="0"/>
          <a:ext cx="0" cy="0"/>
          <a:chOff x="0" y="0"/>
          <a:chExt cx="0" cy="0"/>
        </a:xfrm>
      </p:grpSpPr>
      <p:sp>
        <p:nvSpPr>
          <p:cNvPr id="1537" name="Shape 1537"/>
          <p:cNvSpPr txBox="1"/>
          <p:nvPr/>
        </p:nvSpPr>
        <p:spPr>
          <a:xfrm>
            <a:off x="163511" y="96836"/>
            <a:ext cx="3460749" cy="6684961"/>
          </a:xfrm>
          <a:prstGeom prst="rect">
            <a:avLst/>
          </a:prstGeom>
          <a:noFill/>
          <a:ln cap="flat" cmpd="sng" w="3810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38" name="Shape 1538"/>
          <p:cNvSpPr txBox="1"/>
          <p:nvPr/>
        </p:nvSpPr>
        <p:spPr>
          <a:xfrm>
            <a:off x="184150" y="104775"/>
            <a:ext cx="3397250" cy="5619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750"/>
              <a:buFont typeface="Arial Black"/>
              <a:buNone/>
            </a:pPr>
            <a:r>
              <a:rPr b="0" i="0" lang="en-US" sz="3000" u="none" cap="none" strike="noStrike">
                <a:solidFill>
                  <a:schemeClr val="dk1"/>
                </a:solidFill>
                <a:latin typeface="Arial Black"/>
                <a:ea typeface="Arial Black"/>
                <a:cs typeface="Arial Black"/>
                <a:sym typeface="Arial Black"/>
              </a:rPr>
              <a:t>Nutrition Facts</a:t>
            </a:r>
            <a:endParaRPr b="0" i="0" sz="1400" u="none" cap="none" strike="noStrike">
              <a:solidFill>
                <a:srgbClr val="000000"/>
              </a:solidFill>
              <a:latin typeface="Arial"/>
              <a:ea typeface="Arial"/>
              <a:cs typeface="Arial"/>
              <a:sym typeface="Arial"/>
            </a:endParaRPr>
          </a:p>
        </p:txBody>
      </p:sp>
      <p:sp>
        <p:nvSpPr>
          <p:cNvPr id="1539" name="Shape 1539"/>
          <p:cNvSpPr txBox="1"/>
          <p:nvPr/>
        </p:nvSpPr>
        <p:spPr>
          <a:xfrm>
            <a:off x="163511" y="403225"/>
            <a:ext cx="3417887" cy="584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600"/>
              <a:buFont typeface="Calibri"/>
              <a:buNone/>
            </a:pPr>
            <a:r>
              <a:t/>
            </a: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25"/>
              <a:buFont typeface="Arial"/>
              <a:buNone/>
            </a:pPr>
            <a:r>
              <a:rPr b="0" i="0" lang="en-US" sz="1300" u="none" cap="none" strike="noStrike">
                <a:solidFill>
                  <a:schemeClr val="dk1"/>
                </a:solidFill>
                <a:latin typeface="Arial"/>
                <a:ea typeface="Arial"/>
                <a:cs typeface="Arial"/>
                <a:sym typeface="Arial"/>
              </a:rPr>
              <a:t>Serving Size 1 oz (28g/about 15 chips)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25"/>
              <a:buFont typeface="Arial"/>
              <a:buNone/>
            </a:pPr>
            <a:r>
              <a:rPr b="0" i="0" lang="en-US" sz="1300" u="none" cap="none" strike="noStrike">
                <a:solidFill>
                  <a:schemeClr val="dk1"/>
                </a:solidFill>
                <a:latin typeface="Arial"/>
                <a:ea typeface="Arial"/>
                <a:cs typeface="Arial"/>
                <a:sym typeface="Arial"/>
              </a:rPr>
              <a:t>Servings Per Container 1</a:t>
            </a:r>
            <a:endParaRPr b="0" i="0" sz="1400" u="none" cap="none" strike="noStrike">
              <a:solidFill>
                <a:srgbClr val="000000"/>
              </a:solidFill>
              <a:latin typeface="Arial"/>
              <a:ea typeface="Arial"/>
              <a:cs typeface="Arial"/>
              <a:sym typeface="Arial"/>
            </a:endParaRPr>
          </a:p>
        </p:txBody>
      </p:sp>
      <p:sp>
        <p:nvSpPr>
          <p:cNvPr id="1540" name="Shape 1540"/>
          <p:cNvSpPr txBox="1"/>
          <p:nvPr/>
        </p:nvSpPr>
        <p:spPr>
          <a:xfrm>
            <a:off x="163511" y="987425"/>
            <a:ext cx="200501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Amount Per Serving</a:t>
            </a:r>
            <a:endParaRPr b="0" i="0" sz="1400" u="none" cap="none" strike="noStrike">
              <a:solidFill>
                <a:srgbClr val="000000"/>
              </a:solidFill>
              <a:latin typeface="Arial"/>
              <a:ea typeface="Arial"/>
              <a:cs typeface="Arial"/>
              <a:sym typeface="Arial"/>
            </a:endParaRPr>
          </a:p>
        </p:txBody>
      </p:sp>
      <p:cxnSp>
        <p:nvCxnSpPr>
          <p:cNvPr id="1541" name="Shape 1541"/>
          <p:cNvCxnSpPr/>
          <p:nvPr/>
        </p:nvCxnSpPr>
        <p:spPr>
          <a:xfrm>
            <a:off x="258762" y="987425"/>
            <a:ext cx="3252787" cy="0"/>
          </a:xfrm>
          <a:prstGeom prst="straightConnector1">
            <a:avLst/>
          </a:prstGeom>
          <a:noFill/>
          <a:ln cap="flat" cmpd="sng" w="76200">
            <a:solidFill>
              <a:schemeClr val="dk1"/>
            </a:solidFill>
            <a:prstDash val="solid"/>
            <a:miter lim="8000"/>
            <a:headEnd len="sm" w="sm" type="none"/>
            <a:tailEnd len="sm" w="sm" type="none"/>
          </a:ln>
        </p:spPr>
      </p:cxnSp>
      <p:sp>
        <p:nvSpPr>
          <p:cNvPr id="1542" name="Shape 1542"/>
          <p:cNvSpPr txBox="1"/>
          <p:nvPr/>
        </p:nvSpPr>
        <p:spPr>
          <a:xfrm>
            <a:off x="173036" y="1762125"/>
            <a:ext cx="141446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Total Fat    </a:t>
            </a:r>
            <a:r>
              <a:rPr b="1" i="0" lang="en-US" sz="1200" u="none" cap="none" strike="noStrike">
                <a:solidFill>
                  <a:schemeClr val="dk1"/>
                </a:solidFill>
                <a:latin typeface="Arial"/>
                <a:ea typeface="Arial"/>
                <a:cs typeface="Arial"/>
                <a:sym typeface="Arial"/>
              </a:rPr>
              <a:t>10g</a:t>
            </a:r>
            <a:endParaRPr b="0" i="0" sz="1400" u="none" cap="none" strike="noStrike">
              <a:solidFill>
                <a:srgbClr val="000000"/>
              </a:solidFill>
              <a:latin typeface="Arial"/>
              <a:ea typeface="Arial"/>
              <a:cs typeface="Arial"/>
              <a:sym typeface="Arial"/>
            </a:endParaRPr>
          </a:p>
        </p:txBody>
      </p:sp>
      <p:cxnSp>
        <p:nvCxnSpPr>
          <p:cNvPr id="1543" name="Shape 1543"/>
          <p:cNvCxnSpPr/>
          <p:nvPr/>
        </p:nvCxnSpPr>
        <p:spPr>
          <a:xfrm>
            <a:off x="280987" y="1263650"/>
            <a:ext cx="3241674" cy="0"/>
          </a:xfrm>
          <a:prstGeom prst="straightConnector1">
            <a:avLst/>
          </a:prstGeom>
          <a:noFill/>
          <a:ln cap="flat" cmpd="sng" w="28575">
            <a:solidFill>
              <a:schemeClr val="dk1"/>
            </a:solidFill>
            <a:prstDash val="solid"/>
            <a:miter lim="8000"/>
            <a:headEnd len="sm" w="sm" type="none"/>
            <a:tailEnd len="sm" w="sm" type="none"/>
          </a:ln>
        </p:spPr>
      </p:cxnSp>
      <p:sp>
        <p:nvSpPr>
          <p:cNvPr id="1544" name="Shape 1544"/>
          <p:cNvSpPr txBox="1"/>
          <p:nvPr/>
        </p:nvSpPr>
        <p:spPr>
          <a:xfrm>
            <a:off x="2890836" y="1762125"/>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16%</a:t>
            </a:r>
            <a:endParaRPr b="0" i="0" sz="1400" u="none" cap="none" strike="noStrike">
              <a:solidFill>
                <a:srgbClr val="000000"/>
              </a:solidFill>
              <a:latin typeface="Arial"/>
              <a:ea typeface="Arial"/>
              <a:cs typeface="Arial"/>
              <a:sym typeface="Arial"/>
            </a:endParaRPr>
          </a:p>
        </p:txBody>
      </p:sp>
      <p:sp>
        <p:nvSpPr>
          <p:cNvPr id="1545" name="Shape 1545"/>
          <p:cNvSpPr txBox="1"/>
          <p:nvPr/>
        </p:nvSpPr>
        <p:spPr>
          <a:xfrm>
            <a:off x="173036" y="1257300"/>
            <a:ext cx="3417887" cy="46196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Calories   160       </a:t>
            </a:r>
            <a:r>
              <a:rPr b="1" i="0" lang="en-US" sz="1200" u="none" cap="none" strike="noStrike">
                <a:solidFill>
                  <a:schemeClr val="dk1"/>
                </a:solidFill>
                <a:latin typeface="Arial"/>
                <a:ea typeface="Arial"/>
                <a:cs typeface="Arial"/>
                <a:sym typeface="Arial"/>
              </a:rPr>
              <a:t>Calories from Fat       90</a:t>
            </a:r>
            <a:r>
              <a:rPr b="1" i="0" lang="en-US" sz="1200" u="none" cap="none" strike="noStrike">
                <a:solidFill>
                  <a:schemeClr val="dk1"/>
                </a:solidFill>
                <a:latin typeface="Arial Black"/>
                <a:ea typeface="Arial Black"/>
                <a:cs typeface="Arial Black"/>
                <a:sym typeface="Arial Black"/>
              </a:rPr>
              <a:t>    	</a:t>
            </a:r>
            <a:endParaRPr b="0" i="0" sz="1400" u="none" cap="none" strike="noStrike">
              <a:solidFill>
                <a:srgbClr val="000000"/>
              </a:solidFill>
              <a:latin typeface="Arial"/>
              <a:ea typeface="Arial"/>
              <a:cs typeface="Arial"/>
              <a:sym typeface="Arial"/>
            </a:endParaRPr>
          </a:p>
        </p:txBody>
      </p:sp>
      <p:cxnSp>
        <p:nvCxnSpPr>
          <p:cNvPr id="1546" name="Shape 1546"/>
          <p:cNvCxnSpPr/>
          <p:nvPr/>
        </p:nvCxnSpPr>
        <p:spPr>
          <a:xfrm>
            <a:off x="258762" y="1493837"/>
            <a:ext cx="3244849" cy="0"/>
          </a:xfrm>
          <a:prstGeom prst="straightConnector1">
            <a:avLst/>
          </a:prstGeom>
          <a:noFill/>
          <a:ln cap="flat" cmpd="sng" w="38100">
            <a:solidFill>
              <a:schemeClr val="dk1"/>
            </a:solidFill>
            <a:prstDash val="solid"/>
            <a:miter lim="8000"/>
            <a:headEnd len="sm" w="sm" type="none"/>
            <a:tailEnd len="sm" w="sm" type="none"/>
          </a:ln>
        </p:spPr>
      </p:cxnSp>
      <p:sp>
        <p:nvSpPr>
          <p:cNvPr id="1547" name="Shape 1547"/>
          <p:cNvSpPr txBox="1"/>
          <p:nvPr/>
        </p:nvSpPr>
        <p:spPr>
          <a:xfrm>
            <a:off x="1873250" y="1493837"/>
            <a:ext cx="1751012" cy="30797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50"/>
              <a:buFont typeface="Arial Black"/>
              <a:buNone/>
            </a:pPr>
            <a:r>
              <a:rPr b="1" i="0" lang="en-US" sz="1400" u="none" cap="none" strike="noStrike">
                <a:solidFill>
                  <a:schemeClr val="dk1"/>
                </a:solidFill>
                <a:latin typeface="Arial Black"/>
                <a:ea typeface="Arial Black"/>
                <a:cs typeface="Arial Black"/>
                <a:sym typeface="Arial Black"/>
              </a:rPr>
              <a:t>% Daily Value*</a:t>
            </a:r>
            <a:endParaRPr b="0" i="0" sz="1400" u="none" cap="none" strike="noStrike">
              <a:solidFill>
                <a:srgbClr val="000000"/>
              </a:solidFill>
              <a:latin typeface="Arial"/>
              <a:ea typeface="Arial"/>
              <a:cs typeface="Arial"/>
              <a:sym typeface="Arial"/>
            </a:endParaRPr>
          </a:p>
        </p:txBody>
      </p:sp>
      <p:cxnSp>
        <p:nvCxnSpPr>
          <p:cNvPr id="1548" name="Shape 1548"/>
          <p:cNvCxnSpPr/>
          <p:nvPr/>
        </p:nvCxnSpPr>
        <p:spPr>
          <a:xfrm>
            <a:off x="269875" y="1762125"/>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549" name="Shape 1549"/>
          <p:cNvCxnSpPr/>
          <p:nvPr/>
        </p:nvCxnSpPr>
        <p:spPr>
          <a:xfrm>
            <a:off x="263525" y="2024061"/>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550" name="Shape 1550"/>
          <p:cNvCxnSpPr/>
          <p:nvPr/>
        </p:nvCxnSpPr>
        <p:spPr>
          <a:xfrm>
            <a:off x="271462" y="2287586"/>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551" name="Shape 1551"/>
          <p:cNvCxnSpPr/>
          <p:nvPr/>
        </p:nvCxnSpPr>
        <p:spPr>
          <a:xfrm>
            <a:off x="271462" y="2570161"/>
            <a:ext cx="3241674" cy="0"/>
          </a:xfrm>
          <a:prstGeom prst="straightConnector1">
            <a:avLst/>
          </a:prstGeom>
          <a:noFill/>
          <a:ln cap="flat" cmpd="sng" w="28575">
            <a:solidFill>
              <a:schemeClr val="dk1"/>
            </a:solidFill>
            <a:prstDash val="solid"/>
            <a:miter lim="8000"/>
            <a:headEnd len="sm" w="sm" type="none"/>
            <a:tailEnd len="sm" w="sm" type="none"/>
          </a:ln>
        </p:spPr>
      </p:cxnSp>
      <p:sp>
        <p:nvSpPr>
          <p:cNvPr id="1552" name="Shape 1552"/>
          <p:cNvSpPr txBox="1"/>
          <p:nvPr/>
        </p:nvSpPr>
        <p:spPr>
          <a:xfrm>
            <a:off x="195261" y="2592386"/>
            <a:ext cx="1866900"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Cholesterol   </a:t>
            </a:r>
            <a:r>
              <a:rPr b="1" i="0" lang="en-US" sz="1200" u="none" cap="none" strike="noStrike">
                <a:solidFill>
                  <a:schemeClr val="dk1"/>
                </a:solidFill>
                <a:latin typeface="Arial"/>
                <a:ea typeface="Arial"/>
                <a:cs typeface="Arial"/>
                <a:sym typeface="Arial"/>
              </a:rPr>
              <a:t>0mg</a:t>
            </a:r>
            <a:endParaRPr b="0" i="0" sz="1400" u="none" cap="none" strike="noStrike">
              <a:solidFill>
                <a:srgbClr val="000000"/>
              </a:solidFill>
              <a:latin typeface="Arial"/>
              <a:ea typeface="Arial"/>
              <a:cs typeface="Arial"/>
              <a:sym typeface="Arial"/>
            </a:endParaRPr>
          </a:p>
        </p:txBody>
      </p:sp>
      <p:sp>
        <p:nvSpPr>
          <p:cNvPr id="1553" name="Shape 1553"/>
          <p:cNvSpPr txBox="1"/>
          <p:nvPr/>
        </p:nvSpPr>
        <p:spPr>
          <a:xfrm>
            <a:off x="2901950" y="2586036"/>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0%</a:t>
            </a:r>
            <a:endParaRPr b="0" i="0" sz="1400" u="none" cap="none" strike="noStrike">
              <a:solidFill>
                <a:srgbClr val="000000"/>
              </a:solidFill>
              <a:latin typeface="Arial"/>
              <a:ea typeface="Arial"/>
              <a:cs typeface="Arial"/>
              <a:sym typeface="Arial"/>
            </a:endParaRPr>
          </a:p>
        </p:txBody>
      </p:sp>
      <p:cxnSp>
        <p:nvCxnSpPr>
          <p:cNvPr id="1554" name="Shape 1554"/>
          <p:cNvCxnSpPr/>
          <p:nvPr/>
        </p:nvCxnSpPr>
        <p:spPr>
          <a:xfrm>
            <a:off x="269875" y="2841625"/>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555" name="Shape 1555"/>
          <p:cNvSpPr txBox="1"/>
          <p:nvPr/>
        </p:nvSpPr>
        <p:spPr>
          <a:xfrm>
            <a:off x="195261" y="2868611"/>
            <a:ext cx="1676399"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Sodium   </a:t>
            </a:r>
            <a:r>
              <a:rPr b="1" i="0" lang="en-US" sz="1200" u="none" cap="none" strike="noStrike">
                <a:solidFill>
                  <a:schemeClr val="dk1"/>
                </a:solidFill>
                <a:latin typeface="Arial"/>
                <a:ea typeface="Arial"/>
                <a:cs typeface="Arial"/>
                <a:sym typeface="Arial"/>
              </a:rPr>
              <a:t>170mg</a:t>
            </a:r>
            <a:endParaRPr b="0" i="0" sz="1400" u="none" cap="none" strike="noStrike">
              <a:solidFill>
                <a:srgbClr val="000000"/>
              </a:solidFill>
              <a:latin typeface="Arial"/>
              <a:ea typeface="Arial"/>
              <a:cs typeface="Arial"/>
              <a:sym typeface="Arial"/>
            </a:endParaRPr>
          </a:p>
        </p:txBody>
      </p:sp>
      <p:sp>
        <p:nvSpPr>
          <p:cNvPr id="1556" name="Shape 1556"/>
          <p:cNvSpPr txBox="1"/>
          <p:nvPr/>
        </p:nvSpPr>
        <p:spPr>
          <a:xfrm>
            <a:off x="2890836" y="2868611"/>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7%</a:t>
            </a:r>
            <a:endParaRPr b="0" i="0" sz="1400" u="none" cap="none" strike="noStrike">
              <a:solidFill>
                <a:srgbClr val="000000"/>
              </a:solidFill>
              <a:latin typeface="Arial"/>
              <a:ea typeface="Arial"/>
              <a:cs typeface="Arial"/>
              <a:sym typeface="Arial"/>
            </a:endParaRPr>
          </a:p>
        </p:txBody>
      </p:sp>
      <p:cxnSp>
        <p:nvCxnSpPr>
          <p:cNvPr id="1557" name="Shape 1557"/>
          <p:cNvCxnSpPr/>
          <p:nvPr/>
        </p:nvCxnSpPr>
        <p:spPr>
          <a:xfrm>
            <a:off x="263525" y="3119436"/>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558" name="Shape 1558"/>
          <p:cNvSpPr txBox="1"/>
          <p:nvPr/>
        </p:nvSpPr>
        <p:spPr>
          <a:xfrm>
            <a:off x="193675" y="3127375"/>
            <a:ext cx="2287587"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Total Carbohydrate   </a:t>
            </a:r>
            <a:r>
              <a:rPr b="1" i="0" lang="en-US" sz="1200" u="none" cap="none" strike="noStrike">
                <a:solidFill>
                  <a:schemeClr val="dk1"/>
                </a:solidFill>
                <a:latin typeface="Arial"/>
                <a:ea typeface="Arial"/>
                <a:cs typeface="Arial"/>
                <a:sym typeface="Arial"/>
              </a:rPr>
              <a:t>15g</a:t>
            </a:r>
            <a:endParaRPr b="0" i="0" sz="1400" u="none" cap="none" strike="noStrike">
              <a:solidFill>
                <a:srgbClr val="000000"/>
              </a:solidFill>
              <a:latin typeface="Arial"/>
              <a:ea typeface="Arial"/>
              <a:cs typeface="Arial"/>
              <a:sym typeface="Arial"/>
            </a:endParaRPr>
          </a:p>
        </p:txBody>
      </p:sp>
      <p:sp>
        <p:nvSpPr>
          <p:cNvPr id="1559" name="Shape 1559"/>
          <p:cNvSpPr txBox="1"/>
          <p:nvPr/>
        </p:nvSpPr>
        <p:spPr>
          <a:xfrm>
            <a:off x="2886075" y="3127375"/>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5%</a:t>
            </a:r>
            <a:endParaRPr b="0" i="0" sz="1400" u="none" cap="none" strike="noStrike">
              <a:solidFill>
                <a:srgbClr val="000000"/>
              </a:solidFill>
              <a:latin typeface="Arial"/>
              <a:ea typeface="Arial"/>
              <a:cs typeface="Arial"/>
              <a:sym typeface="Arial"/>
            </a:endParaRPr>
          </a:p>
        </p:txBody>
      </p:sp>
      <p:cxnSp>
        <p:nvCxnSpPr>
          <p:cNvPr id="1560" name="Shape 1560"/>
          <p:cNvCxnSpPr/>
          <p:nvPr/>
        </p:nvCxnSpPr>
        <p:spPr>
          <a:xfrm>
            <a:off x="269875" y="3389312"/>
            <a:ext cx="3241674" cy="0"/>
          </a:xfrm>
          <a:prstGeom prst="straightConnector1">
            <a:avLst/>
          </a:prstGeom>
          <a:noFill/>
          <a:ln cap="flat" cmpd="sng" w="28575">
            <a:solidFill>
              <a:schemeClr val="dk1"/>
            </a:solidFill>
            <a:prstDash val="solid"/>
            <a:miter lim="8000"/>
            <a:headEnd len="sm" w="sm" type="none"/>
            <a:tailEnd len="sm" w="sm" type="none"/>
          </a:ln>
        </p:spPr>
      </p:cxnSp>
      <p:sp>
        <p:nvSpPr>
          <p:cNvPr id="1561" name="Shape 1561"/>
          <p:cNvSpPr txBox="1"/>
          <p:nvPr/>
        </p:nvSpPr>
        <p:spPr>
          <a:xfrm>
            <a:off x="388937" y="3389312"/>
            <a:ext cx="1336675" cy="2778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Fiber   1g</a:t>
            </a:r>
            <a:endParaRPr b="0" i="0" sz="1400" u="none" cap="none" strike="noStrike">
              <a:solidFill>
                <a:srgbClr val="000000"/>
              </a:solidFill>
              <a:latin typeface="Arial"/>
              <a:ea typeface="Arial"/>
              <a:cs typeface="Arial"/>
              <a:sym typeface="Arial"/>
            </a:endParaRPr>
          </a:p>
        </p:txBody>
      </p:sp>
      <p:cxnSp>
        <p:nvCxnSpPr>
          <p:cNvPr id="1562" name="Shape 1562"/>
          <p:cNvCxnSpPr/>
          <p:nvPr/>
        </p:nvCxnSpPr>
        <p:spPr>
          <a:xfrm>
            <a:off x="263525" y="3651250"/>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563" name="Shape 1563"/>
          <p:cNvSpPr txBox="1"/>
          <p:nvPr/>
        </p:nvSpPr>
        <p:spPr>
          <a:xfrm>
            <a:off x="377825" y="3651250"/>
            <a:ext cx="1790699"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Sugars   less than 1g</a:t>
            </a:r>
            <a:endParaRPr b="0" i="0" sz="1400" u="none" cap="none" strike="noStrike">
              <a:solidFill>
                <a:srgbClr val="000000"/>
              </a:solidFill>
              <a:latin typeface="Arial"/>
              <a:ea typeface="Arial"/>
              <a:cs typeface="Arial"/>
              <a:sym typeface="Arial"/>
            </a:endParaRPr>
          </a:p>
        </p:txBody>
      </p:sp>
      <p:cxnSp>
        <p:nvCxnSpPr>
          <p:cNvPr id="1564" name="Shape 1564"/>
          <p:cNvCxnSpPr/>
          <p:nvPr/>
        </p:nvCxnSpPr>
        <p:spPr>
          <a:xfrm>
            <a:off x="265112" y="3927475"/>
            <a:ext cx="3241674" cy="0"/>
          </a:xfrm>
          <a:prstGeom prst="straightConnector1">
            <a:avLst/>
          </a:prstGeom>
          <a:noFill/>
          <a:ln cap="flat" cmpd="sng" w="28575">
            <a:solidFill>
              <a:schemeClr val="dk1"/>
            </a:solidFill>
            <a:prstDash val="solid"/>
            <a:miter lim="8000"/>
            <a:headEnd len="sm" w="sm" type="none"/>
            <a:tailEnd len="sm" w="sm" type="none"/>
          </a:ln>
        </p:spPr>
      </p:cxnSp>
      <p:sp>
        <p:nvSpPr>
          <p:cNvPr id="1565" name="Shape 1565"/>
          <p:cNvSpPr txBox="1"/>
          <p:nvPr/>
        </p:nvSpPr>
        <p:spPr>
          <a:xfrm>
            <a:off x="377825" y="2011361"/>
            <a:ext cx="1681161"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Saturated Fat     1g</a:t>
            </a:r>
            <a:endParaRPr b="0" i="0" sz="1400" u="none" cap="none" strike="noStrike">
              <a:solidFill>
                <a:srgbClr val="000000"/>
              </a:solidFill>
              <a:latin typeface="Arial"/>
              <a:ea typeface="Arial"/>
              <a:cs typeface="Arial"/>
              <a:sym typeface="Arial"/>
            </a:endParaRPr>
          </a:p>
        </p:txBody>
      </p:sp>
      <p:sp>
        <p:nvSpPr>
          <p:cNvPr id="1566" name="Shape 1566"/>
          <p:cNvSpPr txBox="1"/>
          <p:nvPr/>
        </p:nvSpPr>
        <p:spPr>
          <a:xfrm>
            <a:off x="366712" y="2284411"/>
            <a:ext cx="1539874" cy="2778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Trans Fat   0g</a:t>
            </a:r>
            <a:endParaRPr b="0" i="0" sz="1400" u="none" cap="none" strike="noStrike">
              <a:solidFill>
                <a:srgbClr val="000000"/>
              </a:solidFill>
              <a:latin typeface="Arial"/>
              <a:ea typeface="Arial"/>
              <a:cs typeface="Arial"/>
              <a:sym typeface="Arial"/>
            </a:endParaRPr>
          </a:p>
        </p:txBody>
      </p:sp>
      <p:sp>
        <p:nvSpPr>
          <p:cNvPr id="1567" name="Shape 1567"/>
          <p:cNvSpPr txBox="1"/>
          <p:nvPr/>
        </p:nvSpPr>
        <p:spPr>
          <a:xfrm>
            <a:off x="192086" y="3932237"/>
            <a:ext cx="1976437"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Protein    </a:t>
            </a:r>
            <a:r>
              <a:rPr b="1" i="0" lang="en-US" sz="1200" u="none" cap="none" strike="noStrike">
                <a:solidFill>
                  <a:schemeClr val="dk1"/>
                </a:solidFill>
                <a:latin typeface="Arial"/>
                <a:ea typeface="Arial"/>
                <a:cs typeface="Arial"/>
                <a:sym typeface="Arial"/>
              </a:rPr>
              <a:t>2g</a:t>
            </a:r>
            <a:endParaRPr b="0" i="0" sz="1400" u="none" cap="none" strike="noStrike">
              <a:solidFill>
                <a:srgbClr val="000000"/>
              </a:solidFill>
              <a:latin typeface="Arial"/>
              <a:ea typeface="Arial"/>
              <a:cs typeface="Arial"/>
              <a:sym typeface="Arial"/>
            </a:endParaRPr>
          </a:p>
        </p:txBody>
      </p:sp>
      <p:cxnSp>
        <p:nvCxnSpPr>
          <p:cNvPr id="1568" name="Shape 1568"/>
          <p:cNvCxnSpPr/>
          <p:nvPr/>
        </p:nvCxnSpPr>
        <p:spPr>
          <a:xfrm>
            <a:off x="265112" y="4192587"/>
            <a:ext cx="3241674" cy="0"/>
          </a:xfrm>
          <a:prstGeom prst="straightConnector1">
            <a:avLst/>
          </a:prstGeom>
          <a:noFill/>
          <a:ln cap="flat" cmpd="sng" w="57150">
            <a:solidFill>
              <a:schemeClr val="dk1"/>
            </a:solidFill>
            <a:prstDash val="solid"/>
            <a:miter lim="8000"/>
            <a:headEnd len="sm" w="sm" type="none"/>
            <a:tailEnd len="sm" w="sm" type="none"/>
          </a:ln>
        </p:spPr>
      </p:cxnSp>
      <p:sp>
        <p:nvSpPr>
          <p:cNvPr id="1569" name="Shape 1569"/>
          <p:cNvSpPr txBox="1"/>
          <p:nvPr/>
        </p:nvSpPr>
        <p:spPr>
          <a:xfrm>
            <a:off x="2890836" y="20193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5%</a:t>
            </a:r>
            <a:endParaRPr b="0" i="0" sz="1400" u="none" cap="none" strike="noStrike">
              <a:solidFill>
                <a:srgbClr val="000000"/>
              </a:solidFill>
              <a:latin typeface="Arial"/>
              <a:ea typeface="Arial"/>
              <a:cs typeface="Arial"/>
              <a:sym typeface="Arial"/>
            </a:endParaRPr>
          </a:p>
        </p:txBody>
      </p:sp>
      <p:sp>
        <p:nvSpPr>
          <p:cNvPr id="1570" name="Shape 1570"/>
          <p:cNvSpPr txBox="1"/>
          <p:nvPr/>
        </p:nvSpPr>
        <p:spPr>
          <a:xfrm>
            <a:off x="2890836" y="22860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0%</a:t>
            </a:r>
            <a:endParaRPr b="0" i="0" sz="1400" u="none" cap="none" strike="noStrike">
              <a:solidFill>
                <a:srgbClr val="000000"/>
              </a:solidFill>
              <a:latin typeface="Arial"/>
              <a:ea typeface="Arial"/>
              <a:cs typeface="Arial"/>
              <a:sym typeface="Arial"/>
            </a:endParaRPr>
          </a:p>
        </p:txBody>
      </p:sp>
      <p:sp>
        <p:nvSpPr>
          <p:cNvPr id="1571" name="Shape 1571"/>
          <p:cNvSpPr txBox="1"/>
          <p:nvPr/>
        </p:nvSpPr>
        <p:spPr>
          <a:xfrm>
            <a:off x="2897186" y="33909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5%</a:t>
            </a:r>
            <a:endParaRPr b="0" i="0" sz="1400" u="none" cap="none" strike="noStrike">
              <a:solidFill>
                <a:srgbClr val="000000"/>
              </a:solidFill>
              <a:latin typeface="Arial"/>
              <a:ea typeface="Arial"/>
              <a:cs typeface="Arial"/>
              <a:sym typeface="Arial"/>
            </a:endParaRPr>
          </a:p>
        </p:txBody>
      </p:sp>
      <p:sp>
        <p:nvSpPr>
          <p:cNvPr id="1572" name="Shape 1572"/>
          <p:cNvSpPr txBox="1"/>
          <p:nvPr/>
        </p:nvSpPr>
        <p:spPr>
          <a:xfrm>
            <a:off x="184150" y="4179887"/>
            <a:ext cx="1541461"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Vitamin A     0%</a:t>
            </a:r>
            <a:endParaRPr b="0" i="0" sz="1400" u="none" cap="none" strike="noStrike">
              <a:solidFill>
                <a:srgbClr val="000000"/>
              </a:solidFill>
              <a:latin typeface="Arial"/>
              <a:ea typeface="Arial"/>
              <a:cs typeface="Arial"/>
              <a:sym typeface="Arial"/>
            </a:endParaRPr>
          </a:p>
        </p:txBody>
      </p:sp>
      <p:cxnSp>
        <p:nvCxnSpPr>
          <p:cNvPr id="1573" name="Shape 1573"/>
          <p:cNvCxnSpPr/>
          <p:nvPr/>
        </p:nvCxnSpPr>
        <p:spPr>
          <a:xfrm>
            <a:off x="274637" y="442436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574" name="Shape 1574"/>
          <p:cNvSpPr txBox="1"/>
          <p:nvPr/>
        </p:nvSpPr>
        <p:spPr>
          <a:xfrm>
            <a:off x="2062161" y="4179887"/>
            <a:ext cx="157956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Vitamin C   10%</a:t>
            </a:r>
            <a:endParaRPr b="0" i="0" sz="1400" u="none" cap="none" strike="noStrike">
              <a:solidFill>
                <a:srgbClr val="000000"/>
              </a:solidFill>
              <a:latin typeface="Arial"/>
              <a:ea typeface="Arial"/>
              <a:cs typeface="Arial"/>
              <a:sym typeface="Arial"/>
            </a:endParaRPr>
          </a:p>
        </p:txBody>
      </p:sp>
      <p:sp>
        <p:nvSpPr>
          <p:cNvPr id="1575" name="Shape 1575"/>
          <p:cNvSpPr txBox="1"/>
          <p:nvPr/>
        </p:nvSpPr>
        <p:spPr>
          <a:xfrm>
            <a:off x="1735136" y="4133850"/>
            <a:ext cx="323850" cy="368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576" name="Shape 1576"/>
          <p:cNvSpPr txBox="1"/>
          <p:nvPr/>
        </p:nvSpPr>
        <p:spPr>
          <a:xfrm>
            <a:off x="179386" y="4406900"/>
            <a:ext cx="1546225"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Calcium        0%</a:t>
            </a:r>
            <a:endParaRPr b="0" i="0" sz="1400" u="none" cap="none" strike="noStrike">
              <a:solidFill>
                <a:srgbClr val="000000"/>
              </a:solidFill>
              <a:latin typeface="Arial"/>
              <a:ea typeface="Arial"/>
              <a:cs typeface="Arial"/>
              <a:sym typeface="Arial"/>
            </a:endParaRPr>
          </a:p>
        </p:txBody>
      </p:sp>
      <p:cxnSp>
        <p:nvCxnSpPr>
          <p:cNvPr id="1577" name="Shape 1577"/>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578" name="Shape 1578"/>
          <p:cNvSpPr txBox="1"/>
          <p:nvPr/>
        </p:nvSpPr>
        <p:spPr>
          <a:xfrm>
            <a:off x="2062161" y="4406900"/>
            <a:ext cx="1574800"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Iron               2%</a:t>
            </a:r>
            <a:endParaRPr b="0" i="0" sz="1400" u="none" cap="none" strike="noStrike">
              <a:solidFill>
                <a:srgbClr val="000000"/>
              </a:solidFill>
              <a:latin typeface="Arial"/>
              <a:ea typeface="Arial"/>
              <a:cs typeface="Arial"/>
              <a:sym typeface="Arial"/>
            </a:endParaRPr>
          </a:p>
        </p:txBody>
      </p:sp>
      <p:sp>
        <p:nvSpPr>
          <p:cNvPr id="1579" name="Shape 1579"/>
          <p:cNvSpPr txBox="1"/>
          <p:nvPr/>
        </p:nvSpPr>
        <p:spPr>
          <a:xfrm>
            <a:off x="1735136" y="4360862"/>
            <a:ext cx="323850" cy="368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cxnSp>
        <p:nvCxnSpPr>
          <p:cNvPr id="1580" name="Shape 1580"/>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581" name="Shape 1581"/>
          <p:cNvSpPr txBox="1"/>
          <p:nvPr/>
        </p:nvSpPr>
        <p:spPr>
          <a:xfrm>
            <a:off x="195261" y="5376862"/>
            <a:ext cx="3429000" cy="46037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1" i="0" lang="en-US" sz="800" u="none" cap="none" strike="noStrike">
                <a:solidFill>
                  <a:schemeClr val="dk1"/>
                </a:solidFill>
                <a:latin typeface="Arial"/>
                <a:ea typeface="Arial"/>
                <a:cs typeface="Arial"/>
                <a:sym typeface="Arial"/>
              </a:rPr>
              <a:t>* Percent Daily Values are based on a 2,000 calorie diet.  Your daily values may be higher or lower depending on your caloric needs.</a:t>
            </a:r>
            <a:endParaRPr b="0" i="0" sz="1400" u="none" cap="none" strike="noStrike">
              <a:solidFill>
                <a:srgbClr val="000000"/>
              </a:solidFill>
              <a:latin typeface="Arial"/>
              <a:ea typeface="Arial"/>
              <a:cs typeface="Arial"/>
              <a:sym typeface="Arial"/>
            </a:endParaRPr>
          </a:p>
        </p:txBody>
      </p:sp>
      <p:sp>
        <p:nvSpPr>
          <p:cNvPr id="1582" name="Shape 1582"/>
          <p:cNvSpPr txBox="1"/>
          <p:nvPr/>
        </p:nvSpPr>
        <p:spPr>
          <a:xfrm>
            <a:off x="1371600" y="5686425"/>
            <a:ext cx="22193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Calories:            2,000                 2,500</a:t>
            </a:r>
            <a:endParaRPr b="0" i="0" sz="1400" u="none" cap="none" strike="noStrike">
              <a:solidFill>
                <a:srgbClr val="000000"/>
              </a:solidFill>
              <a:latin typeface="Arial"/>
              <a:ea typeface="Arial"/>
              <a:cs typeface="Arial"/>
              <a:sym typeface="Arial"/>
            </a:endParaRPr>
          </a:p>
        </p:txBody>
      </p:sp>
      <p:cxnSp>
        <p:nvCxnSpPr>
          <p:cNvPr id="1583" name="Shape 1583"/>
          <p:cNvCxnSpPr/>
          <p:nvPr/>
        </p:nvCxnSpPr>
        <p:spPr>
          <a:xfrm>
            <a:off x="265112" y="587851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584" name="Shape 1584"/>
          <p:cNvSpPr txBox="1"/>
          <p:nvPr/>
        </p:nvSpPr>
        <p:spPr>
          <a:xfrm>
            <a:off x="173036" y="5878512"/>
            <a:ext cx="3451225" cy="2143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Total Fat                              Less Than            65g                    80g</a:t>
            </a:r>
            <a:endParaRPr b="0" i="0" sz="1400" u="none" cap="none" strike="noStrike">
              <a:solidFill>
                <a:srgbClr val="000000"/>
              </a:solidFill>
              <a:latin typeface="Arial"/>
              <a:ea typeface="Arial"/>
              <a:cs typeface="Arial"/>
              <a:sym typeface="Arial"/>
            </a:endParaRPr>
          </a:p>
        </p:txBody>
      </p:sp>
      <p:sp>
        <p:nvSpPr>
          <p:cNvPr id="1585" name="Shape 1585"/>
          <p:cNvSpPr txBox="1"/>
          <p:nvPr/>
        </p:nvSpPr>
        <p:spPr>
          <a:xfrm>
            <a:off x="158750" y="5984875"/>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Sat Fat                            Less Than            20g                    25g</a:t>
            </a:r>
            <a:endParaRPr b="0" i="0" sz="1400" u="none" cap="none" strike="noStrike">
              <a:solidFill>
                <a:srgbClr val="000000"/>
              </a:solidFill>
              <a:latin typeface="Arial"/>
              <a:ea typeface="Arial"/>
              <a:cs typeface="Arial"/>
              <a:sym typeface="Arial"/>
            </a:endParaRPr>
          </a:p>
        </p:txBody>
      </p:sp>
      <p:sp>
        <p:nvSpPr>
          <p:cNvPr id="1586" name="Shape 1586"/>
          <p:cNvSpPr txBox="1"/>
          <p:nvPr/>
        </p:nvSpPr>
        <p:spPr>
          <a:xfrm>
            <a:off x="173036" y="6092825"/>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Cholesterol                          Less Than            300mg               300mg</a:t>
            </a:r>
            <a:endParaRPr b="0" i="0" sz="1400" u="none" cap="none" strike="noStrike">
              <a:solidFill>
                <a:srgbClr val="000000"/>
              </a:solidFill>
              <a:latin typeface="Arial"/>
              <a:ea typeface="Arial"/>
              <a:cs typeface="Arial"/>
              <a:sym typeface="Arial"/>
            </a:endParaRPr>
          </a:p>
        </p:txBody>
      </p:sp>
      <p:sp>
        <p:nvSpPr>
          <p:cNvPr id="1587" name="Shape 1587"/>
          <p:cNvSpPr txBox="1"/>
          <p:nvPr/>
        </p:nvSpPr>
        <p:spPr>
          <a:xfrm>
            <a:off x="173036" y="6203950"/>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Sodium                                Less Than            2,400mg            2,400mg</a:t>
            </a:r>
            <a:endParaRPr b="0" i="0" sz="1400" u="none" cap="none" strike="noStrike">
              <a:solidFill>
                <a:srgbClr val="000000"/>
              </a:solidFill>
              <a:latin typeface="Arial"/>
              <a:ea typeface="Arial"/>
              <a:cs typeface="Arial"/>
              <a:sym typeface="Arial"/>
            </a:endParaRPr>
          </a:p>
        </p:txBody>
      </p:sp>
      <p:sp>
        <p:nvSpPr>
          <p:cNvPr id="1588" name="Shape 1588"/>
          <p:cNvSpPr txBox="1"/>
          <p:nvPr/>
        </p:nvSpPr>
        <p:spPr>
          <a:xfrm>
            <a:off x="173036" y="6308725"/>
            <a:ext cx="3451225" cy="2143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Total Carbohydrate                                          300g                  375g</a:t>
            </a:r>
            <a:endParaRPr b="0" i="0" sz="1400" u="none" cap="none" strike="noStrike">
              <a:solidFill>
                <a:srgbClr val="000000"/>
              </a:solidFill>
              <a:latin typeface="Arial"/>
              <a:ea typeface="Arial"/>
              <a:cs typeface="Arial"/>
              <a:sym typeface="Arial"/>
            </a:endParaRPr>
          </a:p>
        </p:txBody>
      </p:sp>
      <p:sp>
        <p:nvSpPr>
          <p:cNvPr id="1589" name="Shape 1589"/>
          <p:cNvSpPr txBox="1"/>
          <p:nvPr/>
        </p:nvSpPr>
        <p:spPr>
          <a:xfrm>
            <a:off x="158750" y="6415087"/>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Dietary Fiber                                                25g                    30g</a:t>
            </a:r>
            <a:endParaRPr b="0" i="0" sz="1400" u="none" cap="none" strike="noStrike">
              <a:solidFill>
                <a:srgbClr val="000000"/>
              </a:solidFill>
              <a:latin typeface="Arial"/>
              <a:ea typeface="Arial"/>
              <a:cs typeface="Arial"/>
              <a:sym typeface="Arial"/>
            </a:endParaRPr>
          </a:p>
        </p:txBody>
      </p:sp>
      <p:cxnSp>
        <p:nvCxnSpPr>
          <p:cNvPr id="1590" name="Shape 1590"/>
          <p:cNvCxnSpPr/>
          <p:nvPr/>
        </p:nvCxnSpPr>
        <p:spPr>
          <a:xfrm>
            <a:off x="269875" y="6630986"/>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591" name="Shape 1591"/>
          <p:cNvSpPr txBox="1"/>
          <p:nvPr/>
        </p:nvSpPr>
        <p:spPr>
          <a:xfrm>
            <a:off x="3886200" y="139700"/>
            <a:ext cx="5029199" cy="40004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500"/>
              <a:buFont typeface="Arial"/>
              <a:buNone/>
            </a:pPr>
            <a:r>
              <a:rPr b="1" i="0" lang="en-US" sz="2000" u="none" cap="none" strike="noStrike">
                <a:solidFill>
                  <a:schemeClr val="dk1"/>
                </a:solidFill>
                <a:latin typeface="Arial"/>
                <a:ea typeface="Arial"/>
                <a:cs typeface="Arial"/>
                <a:sym typeface="Arial"/>
              </a:rPr>
              <a:t>Lay’s Classic Potato Chips (1 oz)</a:t>
            </a:r>
            <a:endParaRPr b="0" i="0" sz="1400" u="none" cap="none" strike="noStrike">
              <a:solidFill>
                <a:srgbClr val="000000"/>
              </a:solidFill>
              <a:latin typeface="Arial"/>
              <a:ea typeface="Arial"/>
              <a:cs typeface="Arial"/>
              <a:sym typeface="Arial"/>
            </a:endParaRPr>
          </a:p>
        </p:txBody>
      </p:sp>
      <p:sp>
        <p:nvSpPr>
          <p:cNvPr id="1592" name="Shape 1592"/>
          <p:cNvSpPr txBox="1"/>
          <p:nvPr/>
        </p:nvSpPr>
        <p:spPr>
          <a:xfrm>
            <a:off x="3886200" y="4562475"/>
            <a:ext cx="5029199" cy="116998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50"/>
              <a:buFont typeface="Arial Black"/>
              <a:buNone/>
            </a:pPr>
            <a:r>
              <a:rPr b="1" i="0" lang="en-US" sz="1400" u="none" cap="none" strike="noStrike">
                <a:solidFill>
                  <a:schemeClr val="dk1"/>
                </a:solidFill>
                <a:latin typeface="Arial Black"/>
                <a:ea typeface="Arial Black"/>
                <a:cs typeface="Arial Black"/>
                <a:sym typeface="Arial Black"/>
              </a:rPr>
              <a:t>INGREDIENTS</a:t>
            </a:r>
            <a:r>
              <a:rPr b="1" i="0" lang="en-US" sz="1400" u="none" cap="none" strike="noStrike">
                <a:solidFill>
                  <a:schemeClr val="dk1"/>
                </a:solidFill>
                <a:latin typeface="Arial"/>
                <a:ea typeface="Arial"/>
                <a:cs typeface="Arial"/>
                <a:sym typeface="Arial"/>
              </a:rPr>
              <a:t>:  </a:t>
            </a:r>
            <a:r>
              <a:rPr b="0" i="0" lang="en-US" sz="1400" u="none" cap="none" strike="noStrike">
                <a:solidFill>
                  <a:schemeClr val="dk1"/>
                </a:solidFill>
                <a:latin typeface="Arial"/>
                <a:ea typeface="Arial"/>
                <a:cs typeface="Arial"/>
                <a:sym typeface="Arial"/>
              </a:rPr>
              <a:t>POTATOES, VEGETABLE OIL, (SUNFLOWER, CORN, AND/OR CANOLA OIL), AND SALT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50"/>
              <a:buFont typeface="Arial"/>
              <a:buNone/>
            </a:pPr>
            <a:r>
              <a:rPr b="0" i="0" lang="en-US" sz="1400" u="none" cap="none" strike="noStrike">
                <a:solidFill>
                  <a:schemeClr val="dk1"/>
                </a:solidFill>
                <a:latin typeface="Arial"/>
                <a:ea typeface="Arial"/>
                <a:cs typeface="Arial"/>
                <a:sym typeface="Arial"/>
              </a:rPr>
              <a:t>NO PRESERVATIVES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cxnSp>
        <p:nvCxnSpPr>
          <p:cNvPr id="1593" name="Shape 1593"/>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594" name="Shape 1594"/>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595" name="Shape 1595"/>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596" name="Shape 1596"/>
          <p:cNvCxnSpPr/>
          <p:nvPr/>
        </p:nvCxnSpPr>
        <p:spPr>
          <a:xfrm>
            <a:off x="269875" y="4900612"/>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597" name="Shape 1597"/>
          <p:cNvCxnSpPr/>
          <p:nvPr/>
        </p:nvCxnSpPr>
        <p:spPr>
          <a:xfrm>
            <a:off x="269875" y="5145087"/>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598" name="Shape 1598"/>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pic>
        <p:nvPicPr>
          <p:cNvPr descr="lays-classic" id="1599" name="Shape 1599"/>
          <p:cNvPicPr preferRelativeResize="0"/>
          <p:nvPr/>
        </p:nvPicPr>
        <p:blipFill rotWithShape="1">
          <a:blip r:embed="rId3">
            <a:alphaModFix/>
          </a:blip>
          <a:srcRect b="0" l="0" r="0" t="0"/>
          <a:stretch/>
        </p:blipFill>
        <p:spPr>
          <a:xfrm>
            <a:off x="5049837" y="911225"/>
            <a:ext cx="2700336" cy="3492500"/>
          </a:xfrm>
          <a:prstGeom prst="rect">
            <a:avLst/>
          </a:prstGeom>
          <a:noFill/>
          <a:ln>
            <a:noFill/>
          </a:ln>
        </p:spPr>
      </p:pic>
      <p:cxnSp>
        <p:nvCxnSpPr>
          <p:cNvPr id="1600" name="Shape 1600"/>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601" name="Shape 1601"/>
          <p:cNvSpPr txBox="1"/>
          <p:nvPr/>
        </p:nvSpPr>
        <p:spPr>
          <a:xfrm>
            <a:off x="188911" y="4648200"/>
            <a:ext cx="1549400"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Potassium  10%</a:t>
            </a:r>
            <a:endParaRPr b="0" i="0" sz="1400" u="none" cap="none" strike="noStrike">
              <a:solidFill>
                <a:srgbClr val="000000"/>
              </a:solidFill>
              <a:latin typeface="Arial"/>
              <a:ea typeface="Arial"/>
              <a:cs typeface="Arial"/>
              <a:sym typeface="Arial"/>
            </a:endParaRPr>
          </a:p>
        </p:txBody>
      </p:sp>
      <p:cxnSp>
        <p:nvCxnSpPr>
          <p:cNvPr id="1602" name="Shape 1602"/>
          <p:cNvCxnSpPr/>
          <p:nvPr/>
        </p:nvCxnSpPr>
        <p:spPr>
          <a:xfrm>
            <a:off x="269875" y="490061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603" name="Shape 1603"/>
          <p:cNvSpPr txBox="1"/>
          <p:nvPr/>
        </p:nvSpPr>
        <p:spPr>
          <a:xfrm>
            <a:off x="2058986" y="4656137"/>
            <a:ext cx="1587499"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Vitamin E     6%</a:t>
            </a:r>
            <a:endParaRPr b="0" i="0" sz="1400" u="none" cap="none" strike="noStrike">
              <a:solidFill>
                <a:srgbClr val="000000"/>
              </a:solidFill>
              <a:latin typeface="Arial"/>
              <a:ea typeface="Arial"/>
              <a:cs typeface="Arial"/>
              <a:sym typeface="Arial"/>
            </a:endParaRPr>
          </a:p>
        </p:txBody>
      </p:sp>
      <p:sp>
        <p:nvSpPr>
          <p:cNvPr id="1604" name="Shape 1604"/>
          <p:cNvSpPr txBox="1"/>
          <p:nvPr/>
        </p:nvSpPr>
        <p:spPr>
          <a:xfrm>
            <a:off x="179386" y="4900612"/>
            <a:ext cx="1546225"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Thiamin        4%</a:t>
            </a:r>
            <a:endParaRPr b="0" i="0" sz="1400" u="none" cap="none" strike="noStrike">
              <a:solidFill>
                <a:srgbClr val="000000"/>
              </a:solidFill>
              <a:latin typeface="Arial"/>
              <a:ea typeface="Arial"/>
              <a:cs typeface="Arial"/>
              <a:sym typeface="Arial"/>
            </a:endParaRPr>
          </a:p>
        </p:txBody>
      </p:sp>
      <p:cxnSp>
        <p:nvCxnSpPr>
          <p:cNvPr id="1605" name="Shape 1605"/>
          <p:cNvCxnSpPr/>
          <p:nvPr/>
        </p:nvCxnSpPr>
        <p:spPr>
          <a:xfrm>
            <a:off x="269875" y="5145087"/>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606" name="Shape 1606"/>
          <p:cNvSpPr txBox="1"/>
          <p:nvPr/>
        </p:nvSpPr>
        <p:spPr>
          <a:xfrm>
            <a:off x="2062161" y="4900612"/>
            <a:ext cx="1574800"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Niacin           6%</a:t>
            </a:r>
            <a:endParaRPr b="0" i="0" sz="1400" u="none" cap="none" strike="noStrike">
              <a:solidFill>
                <a:srgbClr val="000000"/>
              </a:solidFill>
              <a:latin typeface="Arial"/>
              <a:ea typeface="Arial"/>
              <a:cs typeface="Arial"/>
              <a:sym typeface="Arial"/>
            </a:endParaRPr>
          </a:p>
        </p:txBody>
      </p:sp>
      <p:sp>
        <p:nvSpPr>
          <p:cNvPr id="1607" name="Shape 1607"/>
          <p:cNvSpPr txBox="1"/>
          <p:nvPr/>
        </p:nvSpPr>
        <p:spPr>
          <a:xfrm>
            <a:off x="1735136" y="4610100"/>
            <a:ext cx="323850" cy="36988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608" name="Shape 1608"/>
          <p:cNvSpPr txBox="1"/>
          <p:nvPr/>
        </p:nvSpPr>
        <p:spPr>
          <a:xfrm>
            <a:off x="1735136" y="4854575"/>
            <a:ext cx="323850" cy="368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609" name="Shape 1609"/>
          <p:cNvSpPr txBox="1"/>
          <p:nvPr/>
        </p:nvSpPr>
        <p:spPr>
          <a:xfrm>
            <a:off x="184150" y="5145087"/>
            <a:ext cx="155416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Vitamin B</a:t>
            </a:r>
            <a:r>
              <a:rPr b="1" baseline="-25000" i="0" lang="en-US" sz="1200" u="none" cap="none" strike="noStrike">
                <a:solidFill>
                  <a:schemeClr val="dk1"/>
                </a:solidFill>
                <a:latin typeface="Arial Black"/>
                <a:ea typeface="Arial Black"/>
                <a:cs typeface="Arial Black"/>
                <a:sym typeface="Arial Black"/>
              </a:rPr>
              <a:t>6</a:t>
            </a:r>
            <a:r>
              <a:rPr b="1" i="0" lang="en-US" sz="1200" u="none" cap="none" strike="noStrike">
                <a:solidFill>
                  <a:schemeClr val="dk1"/>
                </a:solidFill>
                <a:latin typeface="Arial Black"/>
                <a:ea typeface="Arial Black"/>
                <a:cs typeface="Arial Black"/>
                <a:sym typeface="Arial Black"/>
              </a:rPr>
              <a:t>  10%</a:t>
            </a:r>
            <a:endParaRPr b="0" i="0" sz="1400" u="none" cap="none" strike="noStrike">
              <a:solidFill>
                <a:srgbClr val="000000"/>
              </a:solidFill>
              <a:latin typeface="Arial"/>
              <a:ea typeface="Arial"/>
              <a:cs typeface="Arial"/>
              <a:sym typeface="Arial"/>
            </a:endParaRPr>
          </a:p>
        </p:txBody>
      </p:sp>
      <p:cxnSp>
        <p:nvCxnSpPr>
          <p:cNvPr id="1610" name="Shape 1610"/>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611" name="Shape 1611"/>
          <p:cNvSpPr txBox="1"/>
          <p:nvPr/>
        </p:nvSpPr>
        <p:spPr>
          <a:xfrm>
            <a:off x="2062161" y="5145087"/>
            <a:ext cx="157956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Magnesium   4%</a:t>
            </a:r>
            <a:endParaRPr b="0" i="0" sz="1400" u="none" cap="none" strike="noStrike">
              <a:solidFill>
                <a:srgbClr val="000000"/>
              </a:solidFill>
              <a:latin typeface="Arial"/>
              <a:ea typeface="Arial"/>
              <a:cs typeface="Arial"/>
              <a:sym typeface="Arial"/>
            </a:endParaRPr>
          </a:p>
        </p:txBody>
      </p:sp>
      <p:sp>
        <p:nvSpPr>
          <p:cNvPr id="1612" name="Shape 1612"/>
          <p:cNvSpPr txBox="1"/>
          <p:nvPr/>
        </p:nvSpPr>
        <p:spPr>
          <a:xfrm>
            <a:off x="1738311" y="5099050"/>
            <a:ext cx="323850" cy="368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6" name="Shape 1616"/>
        <p:cNvGrpSpPr/>
        <p:nvPr/>
      </p:nvGrpSpPr>
      <p:grpSpPr>
        <a:xfrm>
          <a:off x="0" y="0"/>
          <a:ext cx="0" cy="0"/>
          <a:chOff x="0" y="0"/>
          <a:chExt cx="0" cy="0"/>
        </a:xfrm>
      </p:grpSpPr>
      <p:sp>
        <p:nvSpPr>
          <p:cNvPr id="1617" name="Shape 1617"/>
          <p:cNvSpPr txBox="1"/>
          <p:nvPr/>
        </p:nvSpPr>
        <p:spPr>
          <a:xfrm>
            <a:off x="163511" y="96836"/>
            <a:ext cx="3460749" cy="6684961"/>
          </a:xfrm>
          <a:prstGeom prst="rect">
            <a:avLst/>
          </a:prstGeom>
          <a:noFill/>
          <a:ln cap="flat" cmpd="sng" w="3810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18" name="Shape 1618"/>
          <p:cNvSpPr txBox="1"/>
          <p:nvPr/>
        </p:nvSpPr>
        <p:spPr>
          <a:xfrm>
            <a:off x="184150" y="104775"/>
            <a:ext cx="3397250" cy="5619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750"/>
              <a:buFont typeface="Arial Black"/>
              <a:buNone/>
            </a:pPr>
            <a:r>
              <a:rPr b="0" i="0" lang="en-US" sz="3000" u="none" cap="none" strike="noStrike">
                <a:solidFill>
                  <a:schemeClr val="dk1"/>
                </a:solidFill>
                <a:latin typeface="Arial Black"/>
                <a:ea typeface="Arial Black"/>
                <a:cs typeface="Arial Black"/>
                <a:sym typeface="Arial Black"/>
              </a:rPr>
              <a:t>Nutrition Facts</a:t>
            </a:r>
            <a:endParaRPr b="0" i="0" sz="1400" u="none" cap="none" strike="noStrike">
              <a:solidFill>
                <a:srgbClr val="000000"/>
              </a:solidFill>
              <a:latin typeface="Arial"/>
              <a:ea typeface="Arial"/>
              <a:cs typeface="Arial"/>
              <a:sym typeface="Arial"/>
            </a:endParaRPr>
          </a:p>
        </p:txBody>
      </p:sp>
      <p:sp>
        <p:nvSpPr>
          <p:cNvPr id="1619" name="Shape 1619"/>
          <p:cNvSpPr txBox="1"/>
          <p:nvPr/>
        </p:nvSpPr>
        <p:spPr>
          <a:xfrm>
            <a:off x="163511" y="403225"/>
            <a:ext cx="3417887" cy="584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600"/>
              <a:buFont typeface="Calibri"/>
              <a:buNone/>
            </a:pPr>
            <a:r>
              <a:t/>
            </a: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25"/>
              <a:buFont typeface="Arial"/>
              <a:buNone/>
            </a:pPr>
            <a:r>
              <a:rPr b="0" i="0" lang="en-US" sz="1300" u="none" cap="none" strike="noStrike">
                <a:solidFill>
                  <a:schemeClr val="dk1"/>
                </a:solidFill>
                <a:latin typeface="Arial"/>
                <a:ea typeface="Arial"/>
                <a:cs typeface="Arial"/>
                <a:sym typeface="Arial"/>
              </a:rPr>
              <a:t>Serving Size 1 oz (28g/about 53 pretzels)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25"/>
              <a:buFont typeface="Arial"/>
              <a:buNone/>
            </a:pPr>
            <a:r>
              <a:rPr b="0" i="0" lang="en-US" sz="1300" u="none" cap="none" strike="noStrike">
                <a:solidFill>
                  <a:schemeClr val="dk1"/>
                </a:solidFill>
                <a:latin typeface="Arial"/>
                <a:ea typeface="Arial"/>
                <a:cs typeface="Arial"/>
                <a:sym typeface="Arial"/>
              </a:rPr>
              <a:t>Servings Per Container</a:t>
            </a:r>
            <a:endParaRPr b="0" i="0" sz="1400" u="none" cap="none" strike="noStrike">
              <a:solidFill>
                <a:srgbClr val="000000"/>
              </a:solidFill>
              <a:latin typeface="Arial"/>
              <a:ea typeface="Arial"/>
              <a:cs typeface="Arial"/>
              <a:sym typeface="Arial"/>
            </a:endParaRPr>
          </a:p>
        </p:txBody>
      </p:sp>
      <p:sp>
        <p:nvSpPr>
          <p:cNvPr id="1620" name="Shape 1620"/>
          <p:cNvSpPr txBox="1"/>
          <p:nvPr/>
        </p:nvSpPr>
        <p:spPr>
          <a:xfrm>
            <a:off x="163511" y="987425"/>
            <a:ext cx="200501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Amount Per Serving</a:t>
            </a:r>
            <a:endParaRPr b="0" i="0" sz="1400" u="none" cap="none" strike="noStrike">
              <a:solidFill>
                <a:srgbClr val="000000"/>
              </a:solidFill>
              <a:latin typeface="Arial"/>
              <a:ea typeface="Arial"/>
              <a:cs typeface="Arial"/>
              <a:sym typeface="Arial"/>
            </a:endParaRPr>
          </a:p>
        </p:txBody>
      </p:sp>
      <p:cxnSp>
        <p:nvCxnSpPr>
          <p:cNvPr id="1621" name="Shape 1621"/>
          <p:cNvCxnSpPr/>
          <p:nvPr/>
        </p:nvCxnSpPr>
        <p:spPr>
          <a:xfrm>
            <a:off x="258762" y="987425"/>
            <a:ext cx="3252787" cy="0"/>
          </a:xfrm>
          <a:prstGeom prst="straightConnector1">
            <a:avLst/>
          </a:prstGeom>
          <a:noFill/>
          <a:ln cap="flat" cmpd="sng" w="76200">
            <a:solidFill>
              <a:schemeClr val="dk1"/>
            </a:solidFill>
            <a:prstDash val="solid"/>
            <a:miter lim="8000"/>
            <a:headEnd len="sm" w="sm" type="none"/>
            <a:tailEnd len="sm" w="sm" type="none"/>
          </a:ln>
        </p:spPr>
      </p:cxnSp>
      <p:sp>
        <p:nvSpPr>
          <p:cNvPr id="1622" name="Shape 1622"/>
          <p:cNvSpPr txBox="1"/>
          <p:nvPr/>
        </p:nvSpPr>
        <p:spPr>
          <a:xfrm>
            <a:off x="173036" y="1762125"/>
            <a:ext cx="141446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Total Fat    </a:t>
            </a:r>
            <a:r>
              <a:rPr b="1" i="0" lang="en-US" sz="1200" u="none" cap="none" strike="noStrike">
                <a:solidFill>
                  <a:schemeClr val="dk1"/>
                </a:solidFill>
                <a:latin typeface="Arial"/>
                <a:ea typeface="Arial"/>
                <a:cs typeface="Arial"/>
                <a:sym typeface="Arial"/>
              </a:rPr>
              <a:t>0g</a:t>
            </a:r>
            <a:endParaRPr b="0" i="0" sz="1400" u="none" cap="none" strike="noStrike">
              <a:solidFill>
                <a:srgbClr val="000000"/>
              </a:solidFill>
              <a:latin typeface="Arial"/>
              <a:ea typeface="Arial"/>
              <a:cs typeface="Arial"/>
              <a:sym typeface="Arial"/>
            </a:endParaRPr>
          </a:p>
        </p:txBody>
      </p:sp>
      <p:cxnSp>
        <p:nvCxnSpPr>
          <p:cNvPr id="1623" name="Shape 1623"/>
          <p:cNvCxnSpPr/>
          <p:nvPr/>
        </p:nvCxnSpPr>
        <p:spPr>
          <a:xfrm>
            <a:off x="280987" y="1263650"/>
            <a:ext cx="3241674" cy="0"/>
          </a:xfrm>
          <a:prstGeom prst="straightConnector1">
            <a:avLst/>
          </a:prstGeom>
          <a:noFill/>
          <a:ln cap="flat" cmpd="sng" w="28575">
            <a:solidFill>
              <a:schemeClr val="dk1"/>
            </a:solidFill>
            <a:prstDash val="solid"/>
            <a:miter lim="8000"/>
            <a:headEnd len="sm" w="sm" type="none"/>
            <a:tailEnd len="sm" w="sm" type="none"/>
          </a:ln>
        </p:spPr>
      </p:cxnSp>
      <p:sp>
        <p:nvSpPr>
          <p:cNvPr id="1624" name="Shape 1624"/>
          <p:cNvSpPr txBox="1"/>
          <p:nvPr/>
        </p:nvSpPr>
        <p:spPr>
          <a:xfrm>
            <a:off x="2890836" y="1762125"/>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0%</a:t>
            </a:r>
            <a:endParaRPr b="0" i="0" sz="1400" u="none" cap="none" strike="noStrike">
              <a:solidFill>
                <a:srgbClr val="000000"/>
              </a:solidFill>
              <a:latin typeface="Arial"/>
              <a:ea typeface="Arial"/>
              <a:cs typeface="Arial"/>
              <a:sym typeface="Arial"/>
            </a:endParaRPr>
          </a:p>
        </p:txBody>
      </p:sp>
      <p:sp>
        <p:nvSpPr>
          <p:cNvPr id="1625" name="Shape 1625"/>
          <p:cNvSpPr txBox="1"/>
          <p:nvPr/>
        </p:nvSpPr>
        <p:spPr>
          <a:xfrm>
            <a:off x="173036" y="1257300"/>
            <a:ext cx="3417887" cy="46196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Calories   100       </a:t>
            </a:r>
            <a:r>
              <a:rPr b="1" i="0" lang="en-US" sz="1200" u="none" cap="none" strike="noStrike">
                <a:solidFill>
                  <a:schemeClr val="dk1"/>
                </a:solidFill>
                <a:latin typeface="Arial"/>
                <a:ea typeface="Arial"/>
                <a:cs typeface="Arial"/>
                <a:sym typeface="Arial"/>
              </a:rPr>
              <a:t>Calories from Fat         0</a:t>
            </a:r>
            <a:r>
              <a:rPr b="1" i="0" lang="en-US" sz="1200" u="none" cap="none" strike="noStrike">
                <a:solidFill>
                  <a:schemeClr val="dk1"/>
                </a:solidFill>
                <a:latin typeface="Arial Black"/>
                <a:ea typeface="Arial Black"/>
                <a:cs typeface="Arial Black"/>
                <a:sym typeface="Arial Black"/>
              </a:rPr>
              <a:t>    	</a:t>
            </a:r>
            <a:endParaRPr b="0" i="0" sz="1400" u="none" cap="none" strike="noStrike">
              <a:solidFill>
                <a:srgbClr val="000000"/>
              </a:solidFill>
              <a:latin typeface="Arial"/>
              <a:ea typeface="Arial"/>
              <a:cs typeface="Arial"/>
              <a:sym typeface="Arial"/>
            </a:endParaRPr>
          </a:p>
        </p:txBody>
      </p:sp>
      <p:cxnSp>
        <p:nvCxnSpPr>
          <p:cNvPr id="1626" name="Shape 1626"/>
          <p:cNvCxnSpPr/>
          <p:nvPr/>
        </p:nvCxnSpPr>
        <p:spPr>
          <a:xfrm>
            <a:off x="258762" y="1493837"/>
            <a:ext cx="3244849" cy="0"/>
          </a:xfrm>
          <a:prstGeom prst="straightConnector1">
            <a:avLst/>
          </a:prstGeom>
          <a:noFill/>
          <a:ln cap="flat" cmpd="sng" w="38100">
            <a:solidFill>
              <a:schemeClr val="dk1"/>
            </a:solidFill>
            <a:prstDash val="solid"/>
            <a:miter lim="8000"/>
            <a:headEnd len="sm" w="sm" type="none"/>
            <a:tailEnd len="sm" w="sm" type="none"/>
          </a:ln>
        </p:spPr>
      </p:cxnSp>
      <p:sp>
        <p:nvSpPr>
          <p:cNvPr id="1627" name="Shape 1627"/>
          <p:cNvSpPr txBox="1"/>
          <p:nvPr/>
        </p:nvSpPr>
        <p:spPr>
          <a:xfrm>
            <a:off x="1873250" y="1493837"/>
            <a:ext cx="1751012" cy="30797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50"/>
              <a:buFont typeface="Arial Black"/>
              <a:buNone/>
            </a:pPr>
            <a:r>
              <a:rPr b="1" i="0" lang="en-US" sz="1400" u="none" cap="none" strike="noStrike">
                <a:solidFill>
                  <a:schemeClr val="dk1"/>
                </a:solidFill>
                <a:latin typeface="Arial Black"/>
                <a:ea typeface="Arial Black"/>
                <a:cs typeface="Arial Black"/>
                <a:sym typeface="Arial Black"/>
              </a:rPr>
              <a:t>% Daily Value*</a:t>
            </a:r>
            <a:endParaRPr b="0" i="0" sz="1400" u="none" cap="none" strike="noStrike">
              <a:solidFill>
                <a:srgbClr val="000000"/>
              </a:solidFill>
              <a:latin typeface="Arial"/>
              <a:ea typeface="Arial"/>
              <a:cs typeface="Arial"/>
              <a:sym typeface="Arial"/>
            </a:endParaRPr>
          </a:p>
        </p:txBody>
      </p:sp>
      <p:cxnSp>
        <p:nvCxnSpPr>
          <p:cNvPr id="1628" name="Shape 1628"/>
          <p:cNvCxnSpPr/>
          <p:nvPr/>
        </p:nvCxnSpPr>
        <p:spPr>
          <a:xfrm>
            <a:off x="269875" y="1762125"/>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629" name="Shape 1629"/>
          <p:cNvCxnSpPr/>
          <p:nvPr/>
        </p:nvCxnSpPr>
        <p:spPr>
          <a:xfrm>
            <a:off x="263525" y="2024061"/>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630" name="Shape 1630"/>
          <p:cNvCxnSpPr/>
          <p:nvPr/>
        </p:nvCxnSpPr>
        <p:spPr>
          <a:xfrm>
            <a:off x="271462" y="2287586"/>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631" name="Shape 1631"/>
          <p:cNvCxnSpPr/>
          <p:nvPr/>
        </p:nvCxnSpPr>
        <p:spPr>
          <a:xfrm>
            <a:off x="271462" y="2570161"/>
            <a:ext cx="3241674" cy="0"/>
          </a:xfrm>
          <a:prstGeom prst="straightConnector1">
            <a:avLst/>
          </a:prstGeom>
          <a:noFill/>
          <a:ln cap="flat" cmpd="sng" w="28575">
            <a:solidFill>
              <a:schemeClr val="dk1"/>
            </a:solidFill>
            <a:prstDash val="solid"/>
            <a:miter lim="8000"/>
            <a:headEnd len="sm" w="sm" type="none"/>
            <a:tailEnd len="sm" w="sm" type="none"/>
          </a:ln>
        </p:spPr>
      </p:cxnSp>
      <p:sp>
        <p:nvSpPr>
          <p:cNvPr id="1632" name="Shape 1632"/>
          <p:cNvSpPr txBox="1"/>
          <p:nvPr/>
        </p:nvSpPr>
        <p:spPr>
          <a:xfrm>
            <a:off x="195261" y="2592386"/>
            <a:ext cx="1866900"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Cholesterol   </a:t>
            </a:r>
            <a:r>
              <a:rPr b="1" i="0" lang="en-US" sz="1200" u="none" cap="none" strike="noStrike">
                <a:solidFill>
                  <a:schemeClr val="dk1"/>
                </a:solidFill>
                <a:latin typeface="Arial"/>
                <a:ea typeface="Arial"/>
                <a:cs typeface="Arial"/>
                <a:sym typeface="Arial"/>
              </a:rPr>
              <a:t>0mg</a:t>
            </a:r>
            <a:endParaRPr b="0" i="0" sz="1400" u="none" cap="none" strike="noStrike">
              <a:solidFill>
                <a:srgbClr val="000000"/>
              </a:solidFill>
              <a:latin typeface="Arial"/>
              <a:ea typeface="Arial"/>
              <a:cs typeface="Arial"/>
              <a:sym typeface="Arial"/>
            </a:endParaRPr>
          </a:p>
        </p:txBody>
      </p:sp>
      <p:sp>
        <p:nvSpPr>
          <p:cNvPr id="1633" name="Shape 1633"/>
          <p:cNvSpPr txBox="1"/>
          <p:nvPr/>
        </p:nvSpPr>
        <p:spPr>
          <a:xfrm>
            <a:off x="2901950" y="2586036"/>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0%</a:t>
            </a:r>
            <a:endParaRPr b="0" i="0" sz="1400" u="none" cap="none" strike="noStrike">
              <a:solidFill>
                <a:srgbClr val="000000"/>
              </a:solidFill>
              <a:latin typeface="Arial"/>
              <a:ea typeface="Arial"/>
              <a:cs typeface="Arial"/>
              <a:sym typeface="Arial"/>
            </a:endParaRPr>
          </a:p>
        </p:txBody>
      </p:sp>
      <p:cxnSp>
        <p:nvCxnSpPr>
          <p:cNvPr id="1634" name="Shape 1634"/>
          <p:cNvCxnSpPr/>
          <p:nvPr/>
        </p:nvCxnSpPr>
        <p:spPr>
          <a:xfrm>
            <a:off x="269875" y="2841625"/>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635" name="Shape 1635"/>
          <p:cNvSpPr txBox="1"/>
          <p:nvPr/>
        </p:nvSpPr>
        <p:spPr>
          <a:xfrm>
            <a:off x="195261" y="2868611"/>
            <a:ext cx="1676399"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Sodium   </a:t>
            </a:r>
            <a:r>
              <a:rPr b="1" i="0" lang="en-US" sz="1200" u="none" cap="none" strike="noStrike">
                <a:solidFill>
                  <a:schemeClr val="dk1"/>
                </a:solidFill>
                <a:latin typeface="Arial"/>
                <a:ea typeface="Arial"/>
                <a:cs typeface="Arial"/>
                <a:sym typeface="Arial"/>
              </a:rPr>
              <a:t>490mg</a:t>
            </a:r>
            <a:endParaRPr b="0" i="0" sz="1400" u="none" cap="none" strike="noStrike">
              <a:solidFill>
                <a:srgbClr val="000000"/>
              </a:solidFill>
              <a:latin typeface="Arial"/>
              <a:ea typeface="Arial"/>
              <a:cs typeface="Arial"/>
              <a:sym typeface="Arial"/>
            </a:endParaRPr>
          </a:p>
        </p:txBody>
      </p:sp>
      <p:sp>
        <p:nvSpPr>
          <p:cNvPr id="1636" name="Shape 1636"/>
          <p:cNvSpPr txBox="1"/>
          <p:nvPr/>
        </p:nvSpPr>
        <p:spPr>
          <a:xfrm>
            <a:off x="2890836" y="2868611"/>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20%</a:t>
            </a:r>
            <a:endParaRPr b="0" i="0" sz="1400" u="none" cap="none" strike="noStrike">
              <a:solidFill>
                <a:srgbClr val="000000"/>
              </a:solidFill>
              <a:latin typeface="Arial"/>
              <a:ea typeface="Arial"/>
              <a:cs typeface="Arial"/>
              <a:sym typeface="Arial"/>
            </a:endParaRPr>
          </a:p>
        </p:txBody>
      </p:sp>
      <p:cxnSp>
        <p:nvCxnSpPr>
          <p:cNvPr id="1637" name="Shape 1637"/>
          <p:cNvCxnSpPr/>
          <p:nvPr/>
        </p:nvCxnSpPr>
        <p:spPr>
          <a:xfrm>
            <a:off x="263525" y="3119436"/>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638" name="Shape 1638"/>
          <p:cNvSpPr txBox="1"/>
          <p:nvPr/>
        </p:nvSpPr>
        <p:spPr>
          <a:xfrm>
            <a:off x="193675" y="3127375"/>
            <a:ext cx="2287587"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Total Carbohydrate   </a:t>
            </a:r>
            <a:r>
              <a:rPr b="1" i="0" lang="en-US" sz="1200" u="none" cap="none" strike="noStrike">
                <a:solidFill>
                  <a:schemeClr val="dk1"/>
                </a:solidFill>
                <a:latin typeface="Arial"/>
                <a:ea typeface="Arial"/>
                <a:cs typeface="Arial"/>
                <a:sym typeface="Arial"/>
              </a:rPr>
              <a:t>23g</a:t>
            </a:r>
            <a:endParaRPr b="0" i="0" sz="1400" u="none" cap="none" strike="noStrike">
              <a:solidFill>
                <a:srgbClr val="000000"/>
              </a:solidFill>
              <a:latin typeface="Arial"/>
              <a:ea typeface="Arial"/>
              <a:cs typeface="Arial"/>
              <a:sym typeface="Arial"/>
            </a:endParaRPr>
          </a:p>
        </p:txBody>
      </p:sp>
      <p:sp>
        <p:nvSpPr>
          <p:cNvPr id="1639" name="Shape 1639"/>
          <p:cNvSpPr txBox="1"/>
          <p:nvPr/>
        </p:nvSpPr>
        <p:spPr>
          <a:xfrm>
            <a:off x="2886075" y="3127375"/>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8%</a:t>
            </a:r>
            <a:endParaRPr b="0" i="0" sz="1400" u="none" cap="none" strike="noStrike">
              <a:solidFill>
                <a:srgbClr val="000000"/>
              </a:solidFill>
              <a:latin typeface="Arial"/>
              <a:ea typeface="Arial"/>
              <a:cs typeface="Arial"/>
              <a:sym typeface="Arial"/>
            </a:endParaRPr>
          </a:p>
        </p:txBody>
      </p:sp>
      <p:cxnSp>
        <p:nvCxnSpPr>
          <p:cNvPr id="1640" name="Shape 1640"/>
          <p:cNvCxnSpPr/>
          <p:nvPr/>
        </p:nvCxnSpPr>
        <p:spPr>
          <a:xfrm>
            <a:off x="269875" y="3389312"/>
            <a:ext cx="3241674" cy="0"/>
          </a:xfrm>
          <a:prstGeom prst="straightConnector1">
            <a:avLst/>
          </a:prstGeom>
          <a:noFill/>
          <a:ln cap="flat" cmpd="sng" w="28575">
            <a:solidFill>
              <a:schemeClr val="dk1"/>
            </a:solidFill>
            <a:prstDash val="solid"/>
            <a:miter lim="8000"/>
            <a:headEnd len="sm" w="sm" type="none"/>
            <a:tailEnd len="sm" w="sm" type="none"/>
          </a:ln>
        </p:spPr>
      </p:cxnSp>
      <p:sp>
        <p:nvSpPr>
          <p:cNvPr id="1641" name="Shape 1641"/>
          <p:cNvSpPr txBox="1"/>
          <p:nvPr/>
        </p:nvSpPr>
        <p:spPr>
          <a:xfrm>
            <a:off x="388937" y="3389312"/>
            <a:ext cx="1336675" cy="2778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Fiber   1g</a:t>
            </a:r>
            <a:endParaRPr b="0" i="0" sz="1400" u="none" cap="none" strike="noStrike">
              <a:solidFill>
                <a:srgbClr val="000000"/>
              </a:solidFill>
              <a:latin typeface="Arial"/>
              <a:ea typeface="Arial"/>
              <a:cs typeface="Arial"/>
              <a:sym typeface="Arial"/>
            </a:endParaRPr>
          </a:p>
        </p:txBody>
      </p:sp>
      <p:cxnSp>
        <p:nvCxnSpPr>
          <p:cNvPr id="1642" name="Shape 1642"/>
          <p:cNvCxnSpPr/>
          <p:nvPr/>
        </p:nvCxnSpPr>
        <p:spPr>
          <a:xfrm>
            <a:off x="263525" y="3651250"/>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643" name="Shape 1643"/>
          <p:cNvSpPr txBox="1"/>
          <p:nvPr/>
        </p:nvSpPr>
        <p:spPr>
          <a:xfrm>
            <a:off x="377825" y="3651250"/>
            <a:ext cx="1336675"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Sugars   1g</a:t>
            </a:r>
            <a:endParaRPr b="0" i="0" sz="1400" u="none" cap="none" strike="noStrike">
              <a:solidFill>
                <a:srgbClr val="000000"/>
              </a:solidFill>
              <a:latin typeface="Arial"/>
              <a:ea typeface="Arial"/>
              <a:cs typeface="Arial"/>
              <a:sym typeface="Arial"/>
            </a:endParaRPr>
          </a:p>
        </p:txBody>
      </p:sp>
      <p:cxnSp>
        <p:nvCxnSpPr>
          <p:cNvPr id="1644" name="Shape 1644"/>
          <p:cNvCxnSpPr/>
          <p:nvPr/>
        </p:nvCxnSpPr>
        <p:spPr>
          <a:xfrm>
            <a:off x="265112" y="3927475"/>
            <a:ext cx="3241674" cy="0"/>
          </a:xfrm>
          <a:prstGeom prst="straightConnector1">
            <a:avLst/>
          </a:prstGeom>
          <a:noFill/>
          <a:ln cap="flat" cmpd="sng" w="28575">
            <a:solidFill>
              <a:schemeClr val="dk1"/>
            </a:solidFill>
            <a:prstDash val="solid"/>
            <a:miter lim="8000"/>
            <a:headEnd len="sm" w="sm" type="none"/>
            <a:tailEnd len="sm" w="sm" type="none"/>
          </a:ln>
        </p:spPr>
      </p:cxnSp>
      <p:sp>
        <p:nvSpPr>
          <p:cNvPr id="1645" name="Shape 1645"/>
          <p:cNvSpPr txBox="1"/>
          <p:nvPr/>
        </p:nvSpPr>
        <p:spPr>
          <a:xfrm>
            <a:off x="377825" y="2011361"/>
            <a:ext cx="1681161"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Saturated Fat    0g</a:t>
            </a:r>
            <a:endParaRPr b="0" i="0" sz="1400" u="none" cap="none" strike="noStrike">
              <a:solidFill>
                <a:srgbClr val="000000"/>
              </a:solidFill>
              <a:latin typeface="Arial"/>
              <a:ea typeface="Arial"/>
              <a:cs typeface="Arial"/>
              <a:sym typeface="Arial"/>
            </a:endParaRPr>
          </a:p>
        </p:txBody>
      </p:sp>
      <p:sp>
        <p:nvSpPr>
          <p:cNvPr id="1646" name="Shape 1646"/>
          <p:cNvSpPr txBox="1"/>
          <p:nvPr/>
        </p:nvSpPr>
        <p:spPr>
          <a:xfrm>
            <a:off x="366712" y="2284411"/>
            <a:ext cx="1539874" cy="2778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Trans Fat   0g</a:t>
            </a:r>
            <a:endParaRPr b="0" i="0" sz="1400" u="none" cap="none" strike="noStrike">
              <a:solidFill>
                <a:srgbClr val="000000"/>
              </a:solidFill>
              <a:latin typeface="Arial"/>
              <a:ea typeface="Arial"/>
              <a:cs typeface="Arial"/>
              <a:sym typeface="Arial"/>
            </a:endParaRPr>
          </a:p>
        </p:txBody>
      </p:sp>
      <p:sp>
        <p:nvSpPr>
          <p:cNvPr id="1647" name="Shape 1647"/>
          <p:cNvSpPr txBox="1"/>
          <p:nvPr/>
        </p:nvSpPr>
        <p:spPr>
          <a:xfrm>
            <a:off x="192086" y="3932237"/>
            <a:ext cx="1976437"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Protein    </a:t>
            </a:r>
            <a:r>
              <a:rPr b="1" i="0" lang="en-US" sz="1200" u="none" cap="none" strike="noStrike">
                <a:solidFill>
                  <a:schemeClr val="dk1"/>
                </a:solidFill>
                <a:latin typeface="Arial"/>
                <a:ea typeface="Arial"/>
                <a:cs typeface="Arial"/>
                <a:sym typeface="Arial"/>
              </a:rPr>
              <a:t>2g</a:t>
            </a:r>
            <a:endParaRPr b="0" i="0" sz="1400" u="none" cap="none" strike="noStrike">
              <a:solidFill>
                <a:srgbClr val="000000"/>
              </a:solidFill>
              <a:latin typeface="Arial"/>
              <a:ea typeface="Arial"/>
              <a:cs typeface="Arial"/>
              <a:sym typeface="Arial"/>
            </a:endParaRPr>
          </a:p>
        </p:txBody>
      </p:sp>
      <p:cxnSp>
        <p:nvCxnSpPr>
          <p:cNvPr id="1648" name="Shape 1648"/>
          <p:cNvCxnSpPr/>
          <p:nvPr/>
        </p:nvCxnSpPr>
        <p:spPr>
          <a:xfrm>
            <a:off x="265112" y="4192587"/>
            <a:ext cx="3241674" cy="0"/>
          </a:xfrm>
          <a:prstGeom prst="straightConnector1">
            <a:avLst/>
          </a:prstGeom>
          <a:noFill/>
          <a:ln cap="flat" cmpd="sng" w="57150">
            <a:solidFill>
              <a:schemeClr val="dk1"/>
            </a:solidFill>
            <a:prstDash val="solid"/>
            <a:miter lim="8000"/>
            <a:headEnd len="sm" w="sm" type="none"/>
            <a:tailEnd len="sm" w="sm" type="none"/>
          </a:ln>
        </p:spPr>
      </p:cxnSp>
      <p:sp>
        <p:nvSpPr>
          <p:cNvPr id="1649" name="Shape 1649"/>
          <p:cNvSpPr txBox="1"/>
          <p:nvPr/>
        </p:nvSpPr>
        <p:spPr>
          <a:xfrm>
            <a:off x="2890836" y="20193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0%</a:t>
            </a:r>
            <a:endParaRPr b="0" i="0" sz="1400" u="none" cap="none" strike="noStrike">
              <a:solidFill>
                <a:srgbClr val="000000"/>
              </a:solidFill>
              <a:latin typeface="Arial"/>
              <a:ea typeface="Arial"/>
              <a:cs typeface="Arial"/>
              <a:sym typeface="Arial"/>
            </a:endParaRPr>
          </a:p>
        </p:txBody>
      </p:sp>
      <p:sp>
        <p:nvSpPr>
          <p:cNvPr id="1650" name="Shape 1650"/>
          <p:cNvSpPr txBox="1"/>
          <p:nvPr/>
        </p:nvSpPr>
        <p:spPr>
          <a:xfrm>
            <a:off x="2890836" y="22860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0%</a:t>
            </a:r>
            <a:endParaRPr b="0" i="0" sz="1400" u="none" cap="none" strike="noStrike">
              <a:solidFill>
                <a:srgbClr val="000000"/>
              </a:solidFill>
              <a:latin typeface="Arial"/>
              <a:ea typeface="Arial"/>
              <a:cs typeface="Arial"/>
              <a:sym typeface="Arial"/>
            </a:endParaRPr>
          </a:p>
        </p:txBody>
      </p:sp>
      <p:sp>
        <p:nvSpPr>
          <p:cNvPr id="1651" name="Shape 1651"/>
          <p:cNvSpPr txBox="1"/>
          <p:nvPr/>
        </p:nvSpPr>
        <p:spPr>
          <a:xfrm>
            <a:off x="2897186" y="33909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4%</a:t>
            </a:r>
            <a:endParaRPr b="0" i="0" sz="1400" u="none" cap="none" strike="noStrike">
              <a:solidFill>
                <a:srgbClr val="000000"/>
              </a:solidFill>
              <a:latin typeface="Arial"/>
              <a:ea typeface="Arial"/>
              <a:cs typeface="Arial"/>
              <a:sym typeface="Arial"/>
            </a:endParaRPr>
          </a:p>
        </p:txBody>
      </p:sp>
      <p:sp>
        <p:nvSpPr>
          <p:cNvPr id="1652" name="Shape 1652"/>
          <p:cNvSpPr txBox="1"/>
          <p:nvPr/>
        </p:nvSpPr>
        <p:spPr>
          <a:xfrm>
            <a:off x="184150" y="4179887"/>
            <a:ext cx="1541461"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Vitamin A     0%</a:t>
            </a:r>
            <a:endParaRPr b="0" i="0" sz="1400" u="none" cap="none" strike="noStrike">
              <a:solidFill>
                <a:srgbClr val="000000"/>
              </a:solidFill>
              <a:latin typeface="Arial"/>
              <a:ea typeface="Arial"/>
              <a:cs typeface="Arial"/>
              <a:sym typeface="Arial"/>
            </a:endParaRPr>
          </a:p>
        </p:txBody>
      </p:sp>
      <p:cxnSp>
        <p:nvCxnSpPr>
          <p:cNvPr id="1653" name="Shape 1653"/>
          <p:cNvCxnSpPr/>
          <p:nvPr/>
        </p:nvCxnSpPr>
        <p:spPr>
          <a:xfrm>
            <a:off x="274637" y="442436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654" name="Shape 1654"/>
          <p:cNvSpPr txBox="1"/>
          <p:nvPr/>
        </p:nvSpPr>
        <p:spPr>
          <a:xfrm>
            <a:off x="2062161" y="4179887"/>
            <a:ext cx="157956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Vitamin C     0%</a:t>
            </a:r>
            <a:endParaRPr b="0" i="0" sz="1400" u="none" cap="none" strike="noStrike">
              <a:solidFill>
                <a:srgbClr val="000000"/>
              </a:solidFill>
              <a:latin typeface="Arial"/>
              <a:ea typeface="Arial"/>
              <a:cs typeface="Arial"/>
              <a:sym typeface="Arial"/>
            </a:endParaRPr>
          </a:p>
        </p:txBody>
      </p:sp>
      <p:sp>
        <p:nvSpPr>
          <p:cNvPr id="1655" name="Shape 1655"/>
          <p:cNvSpPr txBox="1"/>
          <p:nvPr/>
        </p:nvSpPr>
        <p:spPr>
          <a:xfrm>
            <a:off x="1735136" y="4133850"/>
            <a:ext cx="323850" cy="368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656" name="Shape 1656"/>
          <p:cNvSpPr txBox="1"/>
          <p:nvPr/>
        </p:nvSpPr>
        <p:spPr>
          <a:xfrm>
            <a:off x="179386" y="4406900"/>
            <a:ext cx="1546225"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Calcium        0%</a:t>
            </a:r>
            <a:endParaRPr b="0" i="0" sz="1400" u="none" cap="none" strike="noStrike">
              <a:solidFill>
                <a:srgbClr val="000000"/>
              </a:solidFill>
              <a:latin typeface="Arial"/>
              <a:ea typeface="Arial"/>
              <a:cs typeface="Arial"/>
              <a:sym typeface="Arial"/>
            </a:endParaRPr>
          </a:p>
        </p:txBody>
      </p:sp>
      <p:cxnSp>
        <p:nvCxnSpPr>
          <p:cNvPr id="1657" name="Shape 1657"/>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658" name="Shape 1658"/>
          <p:cNvSpPr txBox="1"/>
          <p:nvPr/>
        </p:nvSpPr>
        <p:spPr>
          <a:xfrm>
            <a:off x="2062161" y="4406900"/>
            <a:ext cx="1574800"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Iron               8%</a:t>
            </a:r>
            <a:endParaRPr b="0" i="0" sz="1400" u="none" cap="none" strike="noStrike">
              <a:solidFill>
                <a:srgbClr val="000000"/>
              </a:solidFill>
              <a:latin typeface="Arial"/>
              <a:ea typeface="Arial"/>
              <a:cs typeface="Arial"/>
              <a:sym typeface="Arial"/>
            </a:endParaRPr>
          </a:p>
        </p:txBody>
      </p:sp>
      <p:sp>
        <p:nvSpPr>
          <p:cNvPr id="1659" name="Shape 1659"/>
          <p:cNvSpPr txBox="1"/>
          <p:nvPr/>
        </p:nvSpPr>
        <p:spPr>
          <a:xfrm>
            <a:off x="1735136" y="4360862"/>
            <a:ext cx="323850" cy="368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cxnSp>
        <p:nvCxnSpPr>
          <p:cNvPr id="1660" name="Shape 1660"/>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661" name="Shape 1661"/>
          <p:cNvSpPr txBox="1"/>
          <p:nvPr/>
        </p:nvSpPr>
        <p:spPr>
          <a:xfrm>
            <a:off x="195261" y="5376862"/>
            <a:ext cx="3429000" cy="46037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1" i="0" lang="en-US" sz="800" u="none" cap="none" strike="noStrike">
                <a:solidFill>
                  <a:schemeClr val="dk1"/>
                </a:solidFill>
                <a:latin typeface="Arial"/>
                <a:ea typeface="Arial"/>
                <a:cs typeface="Arial"/>
                <a:sym typeface="Arial"/>
              </a:rPr>
              <a:t>* Percent Daily Values are based on a 2,000 calorie diet.  Your daily values may be higher or lower depending on your caloric needs.</a:t>
            </a:r>
            <a:endParaRPr b="0" i="0" sz="1400" u="none" cap="none" strike="noStrike">
              <a:solidFill>
                <a:srgbClr val="000000"/>
              </a:solidFill>
              <a:latin typeface="Arial"/>
              <a:ea typeface="Arial"/>
              <a:cs typeface="Arial"/>
              <a:sym typeface="Arial"/>
            </a:endParaRPr>
          </a:p>
        </p:txBody>
      </p:sp>
      <p:sp>
        <p:nvSpPr>
          <p:cNvPr id="1662" name="Shape 1662"/>
          <p:cNvSpPr txBox="1"/>
          <p:nvPr/>
        </p:nvSpPr>
        <p:spPr>
          <a:xfrm>
            <a:off x="1371600" y="5686425"/>
            <a:ext cx="22193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Calories:            2,000                 2,500</a:t>
            </a:r>
            <a:endParaRPr b="0" i="0" sz="1400" u="none" cap="none" strike="noStrike">
              <a:solidFill>
                <a:srgbClr val="000000"/>
              </a:solidFill>
              <a:latin typeface="Arial"/>
              <a:ea typeface="Arial"/>
              <a:cs typeface="Arial"/>
              <a:sym typeface="Arial"/>
            </a:endParaRPr>
          </a:p>
        </p:txBody>
      </p:sp>
      <p:cxnSp>
        <p:nvCxnSpPr>
          <p:cNvPr id="1663" name="Shape 1663"/>
          <p:cNvCxnSpPr/>
          <p:nvPr/>
        </p:nvCxnSpPr>
        <p:spPr>
          <a:xfrm>
            <a:off x="265112" y="587851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664" name="Shape 1664"/>
          <p:cNvSpPr txBox="1"/>
          <p:nvPr/>
        </p:nvSpPr>
        <p:spPr>
          <a:xfrm>
            <a:off x="173036" y="5878512"/>
            <a:ext cx="3451225" cy="2143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Total Fat                              Less Than            65g                    80g</a:t>
            </a:r>
            <a:endParaRPr b="0" i="0" sz="1400" u="none" cap="none" strike="noStrike">
              <a:solidFill>
                <a:srgbClr val="000000"/>
              </a:solidFill>
              <a:latin typeface="Arial"/>
              <a:ea typeface="Arial"/>
              <a:cs typeface="Arial"/>
              <a:sym typeface="Arial"/>
            </a:endParaRPr>
          </a:p>
        </p:txBody>
      </p:sp>
      <p:sp>
        <p:nvSpPr>
          <p:cNvPr id="1665" name="Shape 1665"/>
          <p:cNvSpPr txBox="1"/>
          <p:nvPr/>
        </p:nvSpPr>
        <p:spPr>
          <a:xfrm>
            <a:off x="158750" y="5984875"/>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Sat Fat                            Less Than            20g                    25g</a:t>
            </a:r>
            <a:endParaRPr b="0" i="0" sz="1400" u="none" cap="none" strike="noStrike">
              <a:solidFill>
                <a:srgbClr val="000000"/>
              </a:solidFill>
              <a:latin typeface="Arial"/>
              <a:ea typeface="Arial"/>
              <a:cs typeface="Arial"/>
              <a:sym typeface="Arial"/>
            </a:endParaRPr>
          </a:p>
        </p:txBody>
      </p:sp>
      <p:sp>
        <p:nvSpPr>
          <p:cNvPr id="1666" name="Shape 1666"/>
          <p:cNvSpPr txBox="1"/>
          <p:nvPr/>
        </p:nvSpPr>
        <p:spPr>
          <a:xfrm>
            <a:off x="173036" y="6092825"/>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Cholesterol                          Less Than            300mg               300mg</a:t>
            </a:r>
            <a:endParaRPr b="0" i="0" sz="1400" u="none" cap="none" strike="noStrike">
              <a:solidFill>
                <a:srgbClr val="000000"/>
              </a:solidFill>
              <a:latin typeface="Arial"/>
              <a:ea typeface="Arial"/>
              <a:cs typeface="Arial"/>
              <a:sym typeface="Arial"/>
            </a:endParaRPr>
          </a:p>
        </p:txBody>
      </p:sp>
      <p:sp>
        <p:nvSpPr>
          <p:cNvPr id="1667" name="Shape 1667"/>
          <p:cNvSpPr txBox="1"/>
          <p:nvPr/>
        </p:nvSpPr>
        <p:spPr>
          <a:xfrm>
            <a:off x="173036" y="6203950"/>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Sodium                                Less Than            2,400mg            2,400mg</a:t>
            </a:r>
            <a:endParaRPr b="0" i="0" sz="1400" u="none" cap="none" strike="noStrike">
              <a:solidFill>
                <a:srgbClr val="000000"/>
              </a:solidFill>
              <a:latin typeface="Arial"/>
              <a:ea typeface="Arial"/>
              <a:cs typeface="Arial"/>
              <a:sym typeface="Arial"/>
            </a:endParaRPr>
          </a:p>
        </p:txBody>
      </p:sp>
      <p:sp>
        <p:nvSpPr>
          <p:cNvPr id="1668" name="Shape 1668"/>
          <p:cNvSpPr txBox="1"/>
          <p:nvPr/>
        </p:nvSpPr>
        <p:spPr>
          <a:xfrm>
            <a:off x="173036" y="6308725"/>
            <a:ext cx="3451225" cy="2143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Total Carbohydrate                                          300g                  375g</a:t>
            </a:r>
            <a:endParaRPr b="0" i="0" sz="1400" u="none" cap="none" strike="noStrike">
              <a:solidFill>
                <a:srgbClr val="000000"/>
              </a:solidFill>
              <a:latin typeface="Arial"/>
              <a:ea typeface="Arial"/>
              <a:cs typeface="Arial"/>
              <a:sym typeface="Arial"/>
            </a:endParaRPr>
          </a:p>
        </p:txBody>
      </p:sp>
      <p:sp>
        <p:nvSpPr>
          <p:cNvPr id="1669" name="Shape 1669"/>
          <p:cNvSpPr txBox="1"/>
          <p:nvPr/>
        </p:nvSpPr>
        <p:spPr>
          <a:xfrm>
            <a:off x="158750" y="6415087"/>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Dietary Fiber                                                25g                    30g</a:t>
            </a:r>
            <a:endParaRPr b="0" i="0" sz="1400" u="none" cap="none" strike="noStrike">
              <a:solidFill>
                <a:srgbClr val="000000"/>
              </a:solidFill>
              <a:latin typeface="Arial"/>
              <a:ea typeface="Arial"/>
              <a:cs typeface="Arial"/>
              <a:sym typeface="Arial"/>
            </a:endParaRPr>
          </a:p>
        </p:txBody>
      </p:sp>
      <p:cxnSp>
        <p:nvCxnSpPr>
          <p:cNvPr id="1670" name="Shape 1670"/>
          <p:cNvCxnSpPr/>
          <p:nvPr/>
        </p:nvCxnSpPr>
        <p:spPr>
          <a:xfrm>
            <a:off x="269875" y="6630986"/>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671" name="Shape 1671"/>
          <p:cNvSpPr txBox="1"/>
          <p:nvPr/>
        </p:nvSpPr>
        <p:spPr>
          <a:xfrm>
            <a:off x="3886200" y="139700"/>
            <a:ext cx="5029199" cy="40004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500"/>
              <a:buFont typeface="Arial"/>
              <a:buNone/>
            </a:pPr>
            <a:r>
              <a:rPr b="1" i="0" lang="en-US" sz="2000" u="none" cap="none" strike="noStrike">
                <a:solidFill>
                  <a:schemeClr val="dk1"/>
                </a:solidFill>
                <a:latin typeface="Arial"/>
                <a:ea typeface="Arial"/>
                <a:cs typeface="Arial"/>
                <a:sym typeface="Arial"/>
              </a:rPr>
              <a:t>Rold Gold Pretzel Sticks (1 oz)</a:t>
            </a:r>
            <a:endParaRPr b="0" i="0" sz="1400" u="none" cap="none" strike="noStrike">
              <a:solidFill>
                <a:srgbClr val="000000"/>
              </a:solidFill>
              <a:latin typeface="Arial"/>
              <a:ea typeface="Arial"/>
              <a:cs typeface="Arial"/>
              <a:sym typeface="Arial"/>
            </a:endParaRPr>
          </a:p>
        </p:txBody>
      </p:sp>
      <p:sp>
        <p:nvSpPr>
          <p:cNvPr id="1672" name="Shape 1672"/>
          <p:cNvSpPr txBox="1"/>
          <p:nvPr/>
        </p:nvSpPr>
        <p:spPr>
          <a:xfrm>
            <a:off x="3886200" y="4562475"/>
            <a:ext cx="5029199" cy="16001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50"/>
              <a:buFont typeface="Arial Black"/>
              <a:buNone/>
            </a:pPr>
            <a:r>
              <a:rPr b="1" i="0" lang="en-US" sz="1400" u="none" cap="none" strike="noStrike">
                <a:solidFill>
                  <a:schemeClr val="dk1"/>
                </a:solidFill>
                <a:latin typeface="Arial Black"/>
                <a:ea typeface="Arial Black"/>
                <a:cs typeface="Arial Black"/>
                <a:sym typeface="Arial Black"/>
              </a:rPr>
              <a:t>INGREDIENTS</a:t>
            </a:r>
            <a:r>
              <a:rPr b="1" i="0" lang="en-US" sz="1400" u="none" cap="none" strike="noStrike">
                <a:solidFill>
                  <a:schemeClr val="dk1"/>
                </a:solidFill>
                <a:latin typeface="Arial"/>
                <a:ea typeface="Arial"/>
                <a:cs typeface="Arial"/>
                <a:sym typeface="Arial"/>
              </a:rPr>
              <a:t>:  </a:t>
            </a:r>
            <a:r>
              <a:rPr b="0" i="0" lang="en-US" sz="1400" u="none" cap="none" strike="noStrike">
                <a:solidFill>
                  <a:schemeClr val="dk1"/>
                </a:solidFill>
                <a:latin typeface="Arial"/>
                <a:ea typeface="Arial"/>
                <a:cs typeface="Arial"/>
                <a:sym typeface="Arial"/>
              </a:rPr>
              <a:t>ENRICHED FLOUR, (WHEAT FLOUR, NIACIN, REDUCED IRON, THIAMIN MONONITRATE, RIBOFLAVIN, FOLIC ACID), SALT, CORN SYRUP, AMMONIUM BICARBONATE, AND MALT EXTRACT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50"/>
              <a:buFont typeface="Arial"/>
              <a:buNone/>
            </a:pPr>
            <a:r>
              <a:rPr b="1" i="0" lang="en-US" sz="1400" u="none" cap="none" strike="noStrike">
                <a:solidFill>
                  <a:schemeClr val="dk1"/>
                </a:solidFill>
                <a:latin typeface="Arial"/>
                <a:ea typeface="Arial"/>
                <a:cs typeface="Arial"/>
                <a:sym typeface="Arial"/>
              </a:rPr>
              <a:t>CONTAINS A WHEAT INGREDIENT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Calibri"/>
              <a:buNone/>
            </a:pPr>
            <a:r>
              <a:t/>
            </a:r>
            <a:endParaRPr b="1"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50"/>
              <a:buFont typeface="Arial"/>
              <a:buNone/>
            </a:pPr>
            <a:r>
              <a:rPr b="1" i="0" lang="en-US" sz="1400" u="none" cap="none" strike="noStrike">
                <a:solidFill>
                  <a:schemeClr val="dk1"/>
                </a:solidFill>
                <a:latin typeface="Arial"/>
                <a:ea typeface="Arial"/>
                <a:cs typeface="Arial"/>
                <a:sym typeface="Arial"/>
              </a:rPr>
              <a:t>NO PRESERVATIVES</a:t>
            </a:r>
            <a:endParaRPr b="0" i="0" sz="1400" u="none" cap="none" strike="noStrike">
              <a:solidFill>
                <a:srgbClr val="000000"/>
              </a:solidFill>
              <a:latin typeface="Arial"/>
              <a:ea typeface="Arial"/>
              <a:cs typeface="Arial"/>
              <a:sym typeface="Arial"/>
            </a:endParaRPr>
          </a:p>
        </p:txBody>
      </p:sp>
      <p:cxnSp>
        <p:nvCxnSpPr>
          <p:cNvPr id="1673" name="Shape 1673"/>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674" name="Shape 1674"/>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675" name="Shape 1675"/>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676" name="Shape 1676"/>
          <p:cNvCxnSpPr/>
          <p:nvPr/>
        </p:nvCxnSpPr>
        <p:spPr>
          <a:xfrm>
            <a:off x="269875" y="4900612"/>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677" name="Shape 1677"/>
          <p:cNvCxnSpPr/>
          <p:nvPr/>
        </p:nvCxnSpPr>
        <p:spPr>
          <a:xfrm>
            <a:off x="269875" y="5145087"/>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678" name="Shape 1678"/>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pic>
        <p:nvPicPr>
          <p:cNvPr descr="rold-gold-sticks" id="1679" name="Shape 1679"/>
          <p:cNvPicPr preferRelativeResize="0"/>
          <p:nvPr/>
        </p:nvPicPr>
        <p:blipFill rotWithShape="1">
          <a:blip r:embed="rId3">
            <a:alphaModFix/>
          </a:blip>
          <a:srcRect b="0" l="0" r="0" t="0"/>
          <a:stretch/>
        </p:blipFill>
        <p:spPr>
          <a:xfrm>
            <a:off x="4983162" y="776287"/>
            <a:ext cx="2835274" cy="3667125"/>
          </a:xfrm>
          <a:prstGeom prst="rect">
            <a:avLst/>
          </a:prstGeom>
          <a:noFill/>
          <a:ln>
            <a:noFill/>
          </a:ln>
        </p:spPr>
      </p:pic>
      <p:cxnSp>
        <p:nvCxnSpPr>
          <p:cNvPr id="1680" name="Shape 1680"/>
          <p:cNvCxnSpPr/>
          <p:nvPr/>
        </p:nvCxnSpPr>
        <p:spPr>
          <a:xfrm>
            <a:off x="274637" y="442436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681" name="Shape 1681"/>
          <p:cNvSpPr txBox="1"/>
          <p:nvPr/>
        </p:nvSpPr>
        <p:spPr>
          <a:xfrm>
            <a:off x="179386" y="4406900"/>
            <a:ext cx="1546225"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Calcium        0%</a:t>
            </a:r>
            <a:endParaRPr b="0" i="0" sz="1400" u="none" cap="none" strike="noStrike">
              <a:solidFill>
                <a:srgbClr val="000000"/>
              </a:solidFill>
              <a:latin typeface="Arial"/>
              <a:ea typeface="Arial"/>
              <a:cs typeface="Arial"/>
              <a:sym typeface="Arial"/>
            </a:endParaRPr>
          </a:p>
        </p:txBody>
      </p:sp>
      <p:cxnSp>
        <p:nvCxnSpPr>
          <p:cNvPr id="1682" name="Shape 1682"/>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683" name="Shape 1683"/>
          <p:cNvSpPr txBox="1"/>
          <p:nvPr/>
        </p:nvSpPr>
        <p:spPr>
          <a:xfrm>
            <a:off x="2062161" y="4406900"/>
            <a:ext cx="1574800"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Iron               2%</a:t>
            </a:r>
            <a:endParaRPr b="0" i="0" sz="1400" u="none" cap="none" strike="noStrike">
              <a:solidFill>
                <a:srgbClr val="000000"/>
              </a:solidFill>
              <a:latin typeface="Arial"/>
              <a:ea typeface="Arial"/>
              <a:cs typeface="Arial"/>
              <a:sym typeface="Arial"/>
            </a:endParaRPr>
          </a:p>
        </p:txBody>
      </p:sp>
      <p:sp>
        <p:nvSpPr>
          <p:cNvPr id="1684" name="Shape 1684"/>
          <p:cNvSpPr txBox="1"/>
          <p:nvPr/>
        </p:nvSpPr>
        <p:spPr>
          <a:xfrm>
            <a:off x="1735136" y="4360862"/>
            <a:ext cx="323850" cy="368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cxnSp>
        <p:nvCxnSpPr>
          <p:cNvPr id="1685" name="Shape 1685"/>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686" name="Shape 1686"/>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687" name="Shape 1687"/>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688" name="Shape 1688"/>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689" name="Shape 1689"/>
          <p:cNvCxnSpPr/>
          <p:nvPr/>
        </p:nvCxnSpPr>
        <p:spPr>
          <a:xfrm>
            <a:off x="269875" y="4900612"/>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690" name="Shape 1690"/>
          <p:cNvCxnSpPr/>
          <p:nvPr/>
        </p:nvCxnSpPr>
        <p:spPr>
          <a:xfrm>
            <a:off x="269875" y="5145087"/>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691" name="Shape 1691"/>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692" name="Shape 1692"/>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693" name="Shape 1693"/>
          <p:cNvSpPr txBox="1"/>
          <p:nvPr/>
        </p:nvSpPr>
        <p:spPr>
          <a:xfrm>
            <a:off x="188911" y="4648200"/>
            <a:ext cx="1549400"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Potassium    2%</a:t>
            </a:r>
            <a:endParaRPr b="0" i="0" sz="1400" u="none" cap="none" strike="noStrike">
              <a:solidFill>
                <a:srgbClr val="000000"/>
              </a:solidFill>
              <a:latin typeface="Arial"/>
              <a:ea typeface="Arial"/>
              <a:cs typeface="Arial"/>
              <a:sym typeface="Arial"/>
            </a:endParaRPr>
          </a:p>
        </p:txBody>
      </p:sp>
      <p:cxnSp>
        <p:nvCxnSpPr>
          <p:cNvPr id="1694" name="Shape 1694"/>
          <p:cNvCxnSpPr/>
          <p:nvPr/>
        </p:nvCxnSpPr>
        <p:spPr>
          <a:xfrm>
            <a:off x="269875" y="490061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695" name="Shape 1695"/>
          <p:cNvSpPr txBox="1"/>
          <p:nvPr/>
        </p:nvSpPr>
        <p:spPr>
          <a:xfrm>
            <a:off x="2058986" y="4656137"/>
            <a:ext cx="1587499"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Thiamin        8%</a:t>
            </a:r>
            <a:endParaRPr b="0" i="0" sz="1400" u="none" cap="none" strike="noStrike">
              <a:solidFill>
                <a:srgbClr val="000000"/>
              </a:solidFill>
              <a:latin typeface="Arial"/>
              <a:ea typeface="Arial"/>
              <a:cs typeface="Arial"/>
              <a:sym typeface="Arial"/>
            </a:endParaRPr>
          </a:p>
        </p:txBody>
      </p:sp>
      <p:sp>
        <p:nvSpPr>
          <p:cNvPr id="1696" name="Shape 1696"/>
          <p:cNvSpPr txBox="1"/>
          <p:nvPr/>
        </p:nvSpPr>
        <p:spPr>
          <a:xfrm>
            <a:off x="179386" y="4900612"/>
            <a:ext cx="1546225"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Riboflavin     6%</a:t>
            </a:r>
            <a:endParaRPr b="0" i="0" sz="1400" u="none" cap="none" strike="noStrike">
              <a:solidFill>
                <a:srgbClr val="000000"/>
              </a:solidFill>
              <a:latin typeface="Arial"/>
              <a:ea typeface="Arial"/>
              <a:cs typeface="Arial"/>
              <a:sym typeface="Arial"/>
            </a:endParaRPr>
          </a:p>
        </p:txBody>
      </p:sp>
      <p:cxnSp>
        <p:nvCxnSpPr>
          <p:cNvPr id="1697" name="Shape 1697"/>
          <p:cNvCxnSpPr/>
          <p:nvPr/>
        </p:nvCxnSpPr>
        <p:spPr>
          <a:xfrm>
            <a:off x="269875" y="5145087"/>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698" name="Shape 1698"/>
          <p:cNvSpPr txBox="1"/>
          <p:nvPr/>
        </p:nvSpPr>
        <p:spPr>
          <a:xfrm>
            <a:off x="2062161" y="4900612"/>
            <a:ext cx="1574800"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Niacin           6%</a:t>
            </a:r>
            <a:endParaRPr b="0" i="0" sz="1400" u="none" cap="none" strike="noStrike">
              <a:solidFill>
                <a:srgbClr val="000000"/>
              </a:solidFill>
              <a:latin typeface="Arial"/>
              <a:ea typeface="Arial"/>
              <a:cs typeface="Arial"/>
              <a:sym typeface="Arial"/>
            </a:endParaRPr>
          </a:p>
        </p:txBody>
      </p:sp>
      <p:sp>
        <p:nvSpPr>
          <p:cNvPr id="1699" name="Shape 1699"/>
          <p:cNvSpPr txBox="1"/>
          <p:nvPr/>
        </p:nvSpPr>
        <p:spPr>
          <a:xfrm>
            <a:off x="1735136" y="4610100"/>
            <a:ext cx="323850" cy="36988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700" name="Shape 1700"/>
          <p:cNvSpPr txBox="1"/>
          <p:nvPr/>
        </p:nvSpPr>
        <p:spPr>
          <a:xfrm>
            <a:off x="1735136" y="4854575"/>
            <a:ext cx="323850" cy="368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701" name="Shape 1701"/>
          <p:cNvSpPr txBox="1"/>
          <p:nvPr/>
        </p:nvSpPr>
        <p:spPr>
          <a:xfrm>
            <a:off x="184150" y="5145087"/>
            <a:ext cx="155416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Phosphorus  2%</a:t>
            </a:r>
            <a:endParaRPr b="0" i="0" sz="1400" u="none" cap="none" strike="noStrike">
              <a:solidFill>
                <a:srgbClr val="000000"/>
              </a:solidFill>
              <a:latin typeface="Arial"/>
              <a:ea typeface="Arial"/>
              <a:cs typeface="Arial"/>
              <a:sym typeface="Arial"/>
            </a:endParaRPr>
          </a:p>
        </p:txBody>
      </p:sp>
      <p:cxnSp>
        <p:nvCxnSpPr>
          <p:cNvPr id="1702" name="Shape 1702"/>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703" name="Shape 1703"/>
          <p:cNvSpPr txBox="1"/>
          <p:nvPr/>
        </p:nvSpPr>
        <p:spPr>
          <a:xfrm>
            <a:off x="2062161" y="5145087"/>
            <a:ext cx="157956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Magnesium   2%</a:t>
            </a:r>
            <a:endParaRPr b="0" i="0" sz="1400" u="none" cap="none" strike="noStrike">
              <a:solidFill>
                <a:srgbClr val="000000"/>
              </a:solidFill>
              <a:latin typeface="Arial"/>
              <a:ea typeface="Arial"/>
              <a:cs typeface="Arial"/>
              <a:sym typeface="Arial"/>
            </a:endParaRPr>
          </a:p>
        </p:txBody>
      </p:sp>
      <p:sp>
        <p:nvSpPr>
          <p:cNvPr id="1704" name="Shape 1704"/>
          <p:cNvSpPr txBox="1"/>
          <p:nvPr/>
        </p:nvSpPr>
        <p:spPr>
          <a:xfrm>
            <a:off x="1738311" y="5099050"/>
            <a:ext cx="323850" cy="368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8" name="Shape 1708"/>
        <p:cNvGrpSpPr/>
        <p:nvPr/>
      </p:nvGrpSpPr>
      <p:grpSpPr>
        <a:xfrm>
          <a:off x="0" y="0"/>
          <a:ext cx="0" cy="0"/>
          <a:chOff x="0" y="0"/>
          <a:chExt cx="0" cy="0"/>
        </a:xfrm>
      </p:grpSpPr>
      <p:sp>
        <p:nvSpPr>
          <p:cNvPr id="1709" name="Shape 1709"/>
          <p:cNvSpPr txBox="1"/>
          <p:nvPr/>
        </p:nvSpPr>
        <p:spPr>
          <a:xfrm>
            <a:off x="163511" y="96836"/>
            <a:ext cx="3460749" cy="6684961"/>
          </a:xfrm>
          <a:prstGeom prst="rect">
            <a:avLst/>
          </a:prstGeom>
          <a:noFill/>
          <a:ln cap="flat" cmpd="sng" w="3810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10" name="Shape 1710"/>
          <p:cNvSpPr txBox="1"/>
          <p:nvPr/>
        </p:nvSpPr>
        <p:spPr>
          <a:xfrm>
            <a:off x="184150" y="104775"/>
            <a:ext cx="3397250" cy="5619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750"/>
              <a:buFont typeface="Arial Black"/>
              <a:buNone/>
            </a:pPr>
            <a:r>
              <a:rPr b="0" i="0" lang="en-US" sz="3000" u="none" cap="none" strike="noStrike">
                <a:solidFill>
                  <a:schemeClr val="dk1"/>
                </a:solidFill>
                <a:latin typeface="Arial Black"/>
                <a:ea typeface="Arial Black"/>
                <a:cs typeface="Arial Black"/>
                <a:sym typeface="Arial Black"/>
              </a:rPr>
              <a:t>Nutrition Facts</a:t>
            </a:r>
            <a:endParaRPr b="0" i="0" sz="1400" u="none" cap="none" strike="noStrike">
              <a:solidFill>
                <a:srgbClr val="000000"/>
              </a:solidFill>
              <a:latin typeface="Arial"/>
              <a:ea typeface="Arial"/>
              <a:cs typeface="Arial"/>
              <a:sym typeface="Arial"/>
            </a:endParaRPr>
          </a:p>
        </p:txBody>
      </p:sp>
      <p:sp>
        <p:nvSpPr>
          <p:cNvPr id="1711" name="Shape 1711"/>
          <p:cNvSpPr txBox="1"/>
          <p:nvPr/>
        </p:nvSpPr>
        <p:spPr>
          <a:xfrm>
            <a:off x="163511" y="403225"/>
            <a:ext cx="3417887" cy="584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600"/>
              <a:buFont typeface="Calibri"/>
              <a:buNone/>
            </a:pPr>
            <a:r>
              <a:t/>
            </a: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25"/>
              <a:buFont typeface="Arial"/>
              <a:buNone/>
            </a:pPr>
            <a:r>
              <a:rPr b="0" i="0" lang="en-US" sz="1300" u="none" cap="none" strike="noStrike">
                <a:solidFill>
                  <a:schemeClr val="dk1"/>
                </a:solidFill>
                <a:latin typeface="Arial"/>
                <a:ea typeface="Arial"/>
                <a:cs typeface="Arial"/>
                <a:sym typeface="Arial"/>
              </a:rPr>
              <a:t>Serving Size 34g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25"/>
              <a:buFont typeface="Arial"/>
              <a:buNone/>
            </a:pPr>
            <a:r>
              <a:rPr b="0" i="0" lang="en-US" sz="1300" u="none" cap="none" strike="noStrike">
                <a:solidFill>
                  <a:schemeClr val="dk1"/>
                </a:solidFill>
                <a:latin typeface="Arial"/>
                <a:ea typeface="Arial"/>
                <a:cs typeface="Arial"/>
                <a:sym typeface="Arial"/>
              </a:rPr>
              <a:t>Servings Per Container 15</a:t>
            </a:r>
            <a:endParaRPr b="0" i="0" sz="1400" u="none" cap="none" strike="noStrike">
              <a:solidFill>
                <a:srgbClr val="000000"/>
              </a:solidFill>
              <a:latin typeface="Arial"/>
              <a:ea typeface="Arial"/>
              <a:cs typeface="Arial"/>
              <a:sym typeface="Arial"/>
            </a:endParaRPr>
          </a:p>
        </p:txBody>
      </p:sp>
      <p:sp>
        <p:nvSpPr>
          <p:cNvPr id="1712" name="Shape 1712"/>
          <p:cNvSpPr txBox="1"/>
          <p:nvPr/>
        </p:nvSpPr>
        <p:spPr>
          <a:xfrm>
            <a:off x="163511" y="987425"/>
            <a:ext cx="200501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Amount Per Serving</a:t>
            </a:r>
            <a:endParaRPr b="0" i="0" sz="1400" u="none" cap="none" strike="noStrike">
              <a:solidFill>
                <a:srgbClr val="000000"/>
              </a:solidFill>
              <a:latin typeface="Arial"/>
              <a:ea typeface="Arial"/>
              <a:cs typeface="Arial"/>
              <a:sym typeface="Arial"/>
            </a:endParaRPr>
          </a:p>
        </p:txBody>
      </p:sp>
      <p:cxnSp>
        <p:nvCxnSpPr>
          <p:cNvPr id="1713" name="Shape 1713"/>
          <p:cNvCxnSpPr/>
          <p:nvPr/>
        </p:nvCxnSpPr>
        <p:spPr>
          <a:xfrm>
            <a:off x="258762" y="987425"/>
            <a:ext cx="3252787" cy="0"/>
          </a:xfrm>
          <a:prstGeom prst="straightConnector1">
            <a:avLst/>
          </a:prstGeom>
          <a:noFill/>
          <a:ln cap="flat" cmpd="sng" w="76200">
            <a:solidFill>
              <a:schemeClr val="dk1"/>
            </a:solidFill>
            <a:prstDash val="solid"/>
            <a:miter lim="8000"/>
            <a:headEnd len="sm" w="sm" type="none"/>
            <a:tailEnd len="sm" w="sm" type="none"/>
          </a:ln>
        </p:spPr>
      </p:cxnSp>
      <p:sp>
        <p:nvSpPr>
          <p:cNvPr id="1714" name="Shape 1714"/>
          <p:cNvSpPr txBox="1"/>
          <p:nvPr/>
        </p:nvSpPr>
        <p:spPr>
          <a:xfrm>
            <a:off x="173036" y="1762125"/>
            <a:ext cx="141446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Total Fat    </a:t>
            </a:r>
            <a:r>
              <a:rPr b="1" i="0" lang="en-US" sz="1200" u="none" cap="none" strike="noStrike">
                <a:solidFill>
                  <a:schemeClr val="dk1"/>
                </a:solidFill>
                <a:latin typeface="Arial"/>
                <a:ea typeface="Arial"/>
                <a:cs typeface="Arial"/>
                <a:sym typeface="Arial"/>
              </a:rPr>
              <a:t>7g</a:t>
            </a:r>
            <a:endParaRPr b="0" i="0" sz="1400" u="none" cap="none" strike="noStrike">
              <a:solidFill>
                <a:srgbClr val="000000"/>
              </a:solidFill>
              <a:latin typeface="Arial"/>
              <a:ea typeface="Arial"/>
              <a:cs typeface="Arial"/>
              <a:sym typeface="Arial"/>
            </a:endParaRPr>
          </a:p>
        </p:txBody>
      </p:sp>
      <p:cxnSp>
        <p:nvCxnSpPr>
          <p:cNvPr id="1715" name="Shape 1715"/>
          <p:cNvCxnSpPr/>
          <p:nvPr/>
        </p:nvCxnSpPr>
        <p:spPr>
          <a:xfrm>
            <a:off x="280987" y="1263650"/>
            <a:ext cx="3241674" cy="0"/>
          </a:xfrm>
          <a:prstGeom prst="straightConnector1">
            <a:avLst/>
          </a:prstGeom>
          <a:noFill/>
          <a:ln cap="flat" cmpd="sng" w="28575">
            <a:solidFill>
              <a:schemeClr val="dk1"/>
            </a:solidFill>
            <a:prstDash val="solid"/>
            <a:miter lim="8000"/>
            <a:headEnd len="sm" w="sm" type="none"/>
            <a:tailEnd len="sm" w="sm" type="none"/>
          </a:ln>
        </p:spPr>
      </p:cxnSp>
      <p:sp>
        <p:nvSpPr>
          <p:cNvPr id="1716" name="Shape 1716"/>
          <p:cNvSpPr txBox="1"/>
          <p:nvPr/>
        </p:nvSpPr>
        <p:spPr>
          <a:xfrm>
            <a:off x="2890836" y="1762125"/>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11%</a:t>
            </a:r>
            <a:endParaRPr b="0" i="0" sz="1400" u="none" cap="none" strike="noStrike">
              <a:solidFill>
                <a:srgbClr val="000000"/>
              </a:solidFill>
              <a:latin typeface="Arial"/>
              <a:ea typeface="Arial"/>
              <a:cs typeface="Arial"/>
              <a:sym typeface="Arial"/>
            </a:endParaRPr>
          </a:p>
        </p:txBody>
      </p:sp>
      <p:sp>
        <p:nvSpPr>
          <p:cNvPr id="1717" name="Shape 1717"/>
          <p:cNvSpPr txBox="1"/>
          <p:nvPr/>
        </p:nvSpPr>
        <p:spPr>
          <a:xfrm>
            <a:off x="173036" y="1257300"/>
            <a:ext cx="3417887" cy="46196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Calories   160       </a:t>
            </a:r>
            <a:r>
              <a:rPr b="1" i="0" lang="en-US" sz="1200" u="none" cap="none" strike="noStrike">
                <a:solidFill>
                  <a:schemeClr val="dk1"/>
                </a:solidFill>
                <a:latin typeface="Arial"/>
                <a:ea typeface="Arial"/>
                <a:cs typeface="Arial"/>
                <a:sym typeface="Arial"/>
              </a:rPr>
              <a:t>Calories from Fat       60</a:t>
            </a:r>
            <a:r>
              <a:rPr b="1" i="0" lang="en-US" sz="1200" u="none" cap="none" strike="noStrike">
                <a:solidFill>
                  <a:schemeClr val="dk1"/>
                </a:solidFill>
                <a:latin typeface="Arial Black"/>
                <a:ea typeface="Arial Black"/>
                <a:cs typeface="Arial Black"/>
                <a:sym typeface="Arial Black"/>
              </a:rPr>
              <a:t>    	</a:t>
            </a:r>
            <a:endParaRPr b="0" i="0" sz="1400" u="none" cap="none" strike="noStrike">
              <a:solidFill>
                <a:srgbClr val="000000"/>
              </a:solidFill>
              <a:latin typeface="Arial"/>
              <a:ea typeface="Arial"/>
              <a:cs typeface="Arial"/>
              <a:sym typeface="Arial"/>
            </a:endParaRPr>
          </a:p>
        </p:txBody>
      </p:sp>
      <p:cxnSp>
        <p:nvCxnSpPr>
          <p:cNvPr id="1718" name="Shape 1718"/>
          <p:cNvCxnSpPr/>
          <p:nvPr/>
        </p:nvCxnSpPr>
        <p:spPr>
          <a:xfrm>
            <a:off x="258762" y="1493837"/>
            <a:ext cx="3244849" cy="0"/>
          </a:xfrm>
          <a:prstGeom prst="straightConnector1">
            <a:avLst/>
          </a:prstGeom>
          <a:noFill/>
          <a:ln cap="flat" cmpd="sng" w="38100">
            <a:solidFill>
              <a:schemeClr val="dk1"/>
            </a:solidFill>
            <a:prstDash val="solid"/>
            <a:miter lim="8000"/>
            <a:headEnd len="sm" w="sm" type="none"/>
            <a:tailEnd len="sm" w="sm" type="none"/>
          </a:ln>
        </p:spPr>
      </p:cxnSp>
      <p:sp>
        <p:nvSpPr>
          <p:cNvPr id="1719" name="Shape 1719"/>
          <p:cNvSpPr txBox="1"/>
          <p:nvPr/>
        </p:nvSpPr>
        <p:spPr>
          <a:xfrm>
            <a:off x="1873250" y="1493837"/>
            <a:ext cx="1751012" cy="30797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50"/>
              <a:buFont typeface="Arial Black"/>
              <a:buNone/>
            </a:pPr>
            <a:r>
              <a:rPr b="1" i="0" lang="en-US" sz="1400" u="none" cap="none" strike="noStrike">
                <a:solidFill>
                  <a:schemeClr val="dk1"/>
                </a:solidFill>
                <a:latin typeface="Arial Black"/>
                <a:ea typeface="Arial Black"/>
                <a:cs typeface="Arial Black"/>
                <a:sym typeface="Arial Black"/>
              </a:rPr>
              <a:t>% Daily Value*</a:t>
            </a:r>
            <a:endParaRPr b="0" i="0" sz="1400" u="none" cap="none" strike="noStrike">
              <a:solidFill>
                <a:srgbClr val="000000"/>
              </a:solidFill>
              <a:latin typeface="Arial"/>
              <a:ea typeface="Arial"/>
              <a:cs typeface="Arial"/>
              <a:sym typeface="Arial"/>
            </a:endParaRPr>
          </a:p>
        </p:txBody>
      </p:sp>
      <p:cxnSp>
        <p:nvCxnSpPr>
          <p:cNvPr id="1720" name="Shape 1720"/>
          <p:cNvCxnSpPr/>
          <p:nvPr/>
        </p:nvCxnSpPr>
        <p:spPr>
          <a:xfrm>
            <a:off x="269875" y="1762125"/>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721" name="Shape 1721"/>
          <p:cNvCxnSpPr/>
          <p:nvPr/>
        </p:nvCxnSpPr>
        <p:spPr>
          <a:xfrm>
            <a:off x="263525" y="2024061"/>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722" name="Shape 1722"/>
          <p:cNvCxnSpPr/>
          <p:nvPr/>
        </p:nvCxnSpPr>
        <p:spPr>
          <a:xfrm>
            <a:off x="271462" y="2287586"/>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723" name="Shape 1723"/>
          <p:cNvCxnSpPr/>
          <p:nvPr/>
        </p:nvCxnSpPr>
        <p:spPr>
          <a:xfrm>
            <a:off x="271462" y="2570161"/>
            <a:ext cx="3241674" cy="0"/>
          </a:xfrm>
          <a:prstGeom prst="straightConnector1">
            <a:avLst/>
          </a:prstGeom>
          <a:noFill/>
          <a:ln cap="flat" cmpd="sng" w="28575">
            <a:solidFill>
              <a:schemeClr val="dk1"/>
            </a:solidFill>
            <a:prstDash val="solid"/>
            <a:miter lim="8000"/>
            <a:headEnd len="sm" w="sm" type="none"/>
            <a:tailEnd len="sm" w="sm" type="none"/>
          </a:ln>
        </p:spPr>
      </p:cxnSp>
      <p:sp>
        <p:nvSpPr>
          <p:cNvPr id="1724" name="Shape 1724"/>
          <p:cNvSpPr txBox="1"/>
          <p:nvPr/>
        </p:nvSpPr>
        <p:spPr>
          <a:xfrm>
            <a:off x="195261" y="2592386"/>
            <a:ext cx="1866900"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Cholesterol   </a:t>
            </a:r>
            <a:r>
              <a:rPr b="1" i="0" lang="en-US" sz="1200" u="none" cap="none" strike="noStrike">
                <a:solidFill>
                  <a:schemeClr val="dk1"/>
                </a:solidFill>
                <a:latin typeface="Arial"/>
                <a:ea typeface="Arial"/>
                <a:cs typeface="Arial"/>
                <a:sym typeface="Arial"/>
              </a:rPr>
              <a:t>0mg</a:t>
            </a:r>
            <a:endParaRPr b="0" i="0" sz="1400" u="none" cap="none" strike="noStrike">
              <a:solidFill>
                <a:srgbClr val="000000"/>
              </a:solidFill>
              <a:latin typeface="Arial"/>
              <a:ea typeface="Arial"/>
              <a:cs typeface="Arial"/>
              <a:sym typeface="Arial"/>
            </a:endParaRPr>
          </a:p>
        </p:txBody>
      </p:sp>
      <p:sp>
        <p:nvSpPr>
          <p:cNvPr id="1725" name="Shape 1725"/>
          <p:cNvSpPr txBox="1"/>
          <p:nvPr/>
        </p:nvSpPr>
        <p:spPr>
          <a:xfrm>
            <a:off x="2901950" y="2586036"/>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0%</a:t>
            </a:r>
            <a:endParaRPr b="0" i="0" sz="1400" u="none" cap="none" strike="noStrike">
              <a:solidFill>
                <a:srgbClr val="000000"/>
              </a:solidFill>
              <a:latin typeface="Arial"/>
              <a:ea typeface="Arial"/>
              <a:cs typeface="Arial"/>
              <a:sym typeface="Arial"/>
            </a:endParaRPr>
          </a:p>
        </p:txBody>
      </p:sp>
      <p:cxnSp>
        <p:nvCxnSpPr>
          <p:cNvPr id="1726" name="Shape 1726"/>
          <p:cNvCxnSpPr/>
          <p:nvPr/>
        </p:nvCxnSpPr>
        <p:spPr>
          <a:xfrm>
            <a:off x="269875" y="2841625"/>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727" name="Shape 1727"/>
          <p:cNvSpPr txBox="1"/>
          <p:nvPr/>
        </p:nvSpPr>
        <p:spPr>
          <a:xfrm>
            <a:off x="195261" y="2868611"/>
            <a:ext cx="1676399"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Sodium   </a:t>
            </a:r>
            <a:r>
              <a:rPr b="1" i="0" lang="en-US" sz="1200" u="none" cap="none" strike="noStrike">
                <a:solidFill>
                  <a:schemeClr val="dk1"/>
                </a:solidFill>
                <a:latin typeface="Arial"/>
                <a:ea typeface="Arial"/>
                <a:cs typeface="Arial"/>
                <a:sym typeface="Arial"/>
              </a:rPr>
              <a:t>160mg</a:t>
            </a:r>
            <a:endParaRPr b="0" i="0" sz="1400" u="none" cap="none" strike="noStrike">
              <a:solidFill>
                <a:srgbClr val="000000"/>
              </a:solidFill>
              <a:latin typeface="Arial"/>
              <a:ea typeface="Arial"/>
              <a:cs typeface="Arial"/>
              <a:sym typeface="Arial"/>
            </a:endParaRPr>
          </a:p>
        </p:txBody>
      </p:sp>
      <p:sp>
        <p:nvSpPr>
          <p:cNvPr id="1728" name="Shape 1728"/>
          <p:cNvSpPr txBox="1"/>
          <p:nvPr/>
        </p:nvSpPr>
        <p:spPr>
          <a:xfrm>
            <a:off x="2890836" y="2868611"/>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7%</a:t>
            </a:r>
            <a:endParaRPr b="0" i="0" sz="1400" u="none" cap="none" strike="noStrike">
              <a:solidFill>
                <a:srgbClr val="000000"/>
              </a:solidFill>
              <a:latin typeface="Arial"/>
              <a:ea typeface="Arial"/>
              <a:cs typeface="Arial"/>
              <a:sym typeface="Arial"/>
            </a:endParaRPr>
          </a:p>
        </p:txBody>
      </p:sp>
      <p:cxnSp>
        <p:nvCxnSpPr>
          <p:cNvPr id="1729" name="Shape 1729"/>
          <p:cNvCxnSpPr/>
          <p:nvPr/>
        </p:nvCxnSpPr>
        <p:spPr>
          <a:xfrm>
            <a:off x="263525" y="3119436"/>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730" name="Shape 1730"/>
          <p:cNvSpPr txBox="1"/>
          <p:nvPr/>
        </p:nvSpPr>
        <p:spPr>
          <a:xfrm>
            <a:off x="193675" y="3127375"/>
            <a:ext cx="2287587"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Total Carbohydrate   </a:t>
            </a:r>
            <a:r>
              <a:rPr b="1" i="0" lang="en-US" sz="1200" u="none" cap="none" strike="noStrike">
                <a:solidFill>
                  <a:schemeClr val="dk1"/>
                </a:solidFill>
                <a:latin typeface="Arial"/>
                <a:ea typeface="Arial"/>
                <a:cs typeface="Arial"/>
                <a:sym typeface="Arial"/>
              </a:rPr>
              <a:t>25g</a:t>
            </a:r>
            <a:endParaRPr b="0" i="0" sz="1400" u="none" cap="none" strike="noStrike">
              <a:solidFill>
                <a:srgbClr val="000000"/>
              </a:solidFill>
              <a:latin typeface="Arial"/>
              <a:ea typeface="Arial"/>
              <a:cs typeface="Arial"/>
              <a:sym typeface="Arial"/>
            </a:endParaRPr>
          </a:p>
        </p:txBody>
      </p:sp>
      <p:sp>
        <p:nvSpPr>
          <p:cNvPr id="1731" name="Shape 1731"/>
          <p:cNvSpPr txBox="1"/>
          <p:nvPr/>
        </p:nvSpPr>
        <p:spPr>
          <a:xfrm>
            <a:off x="2886075" y="3127375"/>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8%</a:t>
            </a:r>
            <a:endParaRPr b="0" i="0" sz="1400" u="none" cap="none" strike="noStrike">
              <a:solidFill>
                <a:srgbClr val="000000"/>
              </a:solidFill>
              <a:latin typeface="Arial"/>
              <a:ea typeface="Arial"/>
              <a:cs typeface="Arial"/>
              <a:sym typeface="Arial"/>
            </a:endParaRPr>
          </a:p>
        </p:txBody>
      </p:sp>
      <p:cxnSp>
        <p:nvCxnSpPr>
          <p:cNvPr id="1732" name="Shape 1732"/>
          <p:cNvCxnSpPr/>
          <p:nvPr/>
        </p:nvCxnSpPr>
        <p:spPr>
          <a:xfrm>
            <a:off x="269875" y="3389312"/>
            <a:ext cx="3241674" cy="0"/>
          </a:xfrm>
          <a:prstGeom prst="straightConnector1">
            <a:avLst/>
          </a:prstGeom>
          <a:noFill/>
          <a:ln cap="flat" cmpd="sng" w="28575">
            <a:solidFill>
              <a:schemeClr val="dk1"/>
            </a:solidFill>
            <a:prstDash val="solid"/>
            <a:miter lim="8000"/>
            <a:headEnd len="sm" w="sm" type="none"/>
            <a:tailEnd len="sm" w="sm" type="none"/>
          </a:ln>
        </p:spPr>
      </p:cxnSp>
      <p:sp>
        <p:nvSpPr>
          <p:cNvPr id="1733" name="Shape 1733"/>
          <p:cNvSpPr txBox="1"/>
          <p:nvPr/>
        </p:nvSpPr>
        <p:spPr>
          <a:xfrm>
            <a:off x="388937" y="3389312"/>
            <a:ext cx="1336675" cy="2778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Fiber   1g</a:t>
            </a:r>
            <a:endParaRPr b="0" i="0" sz="1400" u="none" cap="none" strike="noStrike">
              <a:solidFill>
                <a:srgbClr val="000000"/>
              </a:solidFill>
              <a:latin typeface="Arial"/>
              <a:ea typeface="Arial"/>
              <a:cs typeface="Arial"/>
              <a:sym typeface="Arial"/>
            </a:endParaRPr>
          </a:p>
        </p:txBody>
      </p:sp>
      <p:cxnSp>
        <p:nvCxnSpPr>
          <p:cNvPr id="1734" name="Shape 1734"/>
          <p:cNvCxnSpPr/>
          <p:nvPr/>
        </p:nvCxnSpPr>
        <p:spPr>
          <a:xfrm>
            <a:off x="263525" y="3651250"/>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735" name="Shape 1735"/>
          <p:cNvSpPr txBox="1"/>
          <p:nvPr/>
        </p:nvSpPr>
        <p:spPr>
          <a:xfrm>
            <a:off x="377825" y="3651250"/>
            <a:ext cx="1336675"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Sugars   14g</a:t>
            </a:r>
            <a:endParaRPr b="0" i="0" sz="1400" u="none" cap="none" strike="noStrike">
              <a:solidFill>
                <a:srgbClr val="000000"/>
              </a:solidFill>
              <a:latin typeface="Arial"/>
              <a:ea typeface="Arial"/>
              <a:cs typeface="Arial"/>
              <a:sym typeface="Arial"/>
            </a:endParaRPr>
          </a:p>
        </p:txBody>
      </p:sp>
      <p:cxnSp>
        <p:nvCxnSpPr>
          <p:cNvPr id="1736" name="Shape 1736"/>
          <p:cNvCxnSpPr/>
          <p:nvPr/>
        </p:nvCxnSpPr>
        <p:spPr>
          <a:xfrm>
            <a:off x="265112" y="3927475"/>
            <a:ext cx="3241674" cy="0"/>
          </a:xfrm>
          <a:prstGeom prst="straightConnector1">
            <a:avLst/>
          </a:prstGeom>
          <a:noFill/>
          <a:ln cap="flat" cmpd="sng" w="28575">
            <a:solidFill>
              <a:schemeClr val="dk1"/>
            </a:solidFill>
            <a:prstDash val="solid"/>
            <a:miter lim="8000"/>
            <a:headEnd len="sm" w="sm" type="none"/>
            <a:tailEnd len="sm" w="sm" type="none"/>
          </a:ln>
        </p:spPr>
      </p:cxnSp>
      <p:sp>
        <p:nvSpPr>
          <p:cNvPr id="1737" name="Shape 1737"/>
          <p:cNvSpPr txBox="1"/>
          <p:nvPr/>
        </p:nvSpPr>
        <p:spPr>
          <a:xfrm>
            <a:off x="377825" y="2011361"/>
            <a:ext cx="1681161"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Saturated Fat    2g</a:t>
            </a:r>
            <a:endParaRPr b="0" i="0" sz="1400" u="none" cap="none" strike="noStrike">
              <a:solidFill>
                <a:srgbClr val="000000"/>
              </a:solidFill>
              <a:latin typeface="Arial"/>
              <a:ea typeface="Arial"/>
              <a:cs typeface="Arial"/>
              <a:sym typeface="Arial"/>
            </a:endParaRPr>
          </a:p>
        </p:txBody>
      </p:sp>
      <p:sp>
        <p:nvSpPr>
          <p:cNvPr id="1738" name="Shape 1738"/>
          <p:cNvSpPr txBox="1"/>
          <p:nvPr/>
        </p:nvSpPr>
        <p:spPr>
          <a:xfrm>
            <a:off x="366712" y="2284411"/>
            <a:ext cx="1539874" cy="2778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Trans Fat   0g</a:t>
            </a:r>
            <a:endParaRPr b="0" i="0" sz="1400" u="none" cap="none" strike="noStrike">
              <a:solidFill>
                <a:srgbClr val="000000"/>
              </a:solidFill>
              <a:latin typeface="Arial"/>
              <a:ea typeface="Arial"/>
              <a:cs typeface="Arial"/>
              <a:sym typeface="Arial"/>
            </a:endParaRPr>
          </a:p>
        </p:txBody>
      </p:sp>
      <p:sp>
        <p:nvSpPr>
          <p:cNvPr id="1739" name="Shape 1739"/>
          <p:cNvSpPr txBox="1"/>
          <p:nvPr/>
        </p:nvSpPr>
        <p:spPr>
          <a:xfrm>
            <a:off x="192086" y="3932237"/>
            <a:ext cx="1976437"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Protein    </a:t>
            </a:r>
            <a:r>
              <a:rPr b="1" i="0" lang="en-US" sz="1200" u="none" cap="none" strike="noStrike">
                <a:solidFill>
                  <a:schemeClr val="dk1"/>
                </a:solidFill>
                <a:latin typeface="Arial"/>
                <a:ea typeface="Arial"/>
                <a:cs typeface="Arial"/>
                <a:sym typeface="Arial"/>
              </a:rPr>
              <a:t>1g</a:t>
            </a:r>
            <a:endParaRPr b="0" i="0" sz="1400" u="none" cap="none" strike="noStrike">
              <a:solidFill>
                <a:srgbClr val="000000"/>
              </a:solidFill>
              <a:latin typeface="Arial"/>
              <a:ea typeface="Arial"/>
              <a:cs typeface="Arial"/>
              <a:sym typeface="Arial"/>
            </a:endParaRPr>
          </a:p>
        </p:txBody>
      </p:sp>
      <p:cxnSp>
        <p:nvCxnSpPr>
          <p:cNvPr id="1740" name="Shape 1740"/>
          <p:cNvCxnSpPr/>
          <p:nvPr/>
        </p:nvCxnSpPr>
        <p:spPr>
          <a:xfrm>
            <a:off x="265112" y="4192587"/>
            <a:ext cx="3241674" cy="0"/>
          </a:xfrm>
          <a:prstGeom prst="straightConnector1">
            <a:avLst/>
          </a:prstGeom>
          <a:noFill/>
          <a:ln cap="flat" cmpd="sng" w="57150">
            <a:solidFill>
              <a:schemeClr val="dk1"/>
            </a:solidFill>
            <a:prstDash val="solid"/>
            <a:miter lim="8000"/>
            <a:headEnd len="sm" w="sm" type="none"/>
            <a:tailEnd len="sm" w="sm" type="none"/>
          </a:ln>
        </p:spPr>
      </p:cxnSp>
      <p:sp>
        <p:nvSpPr>
          <p:cNvPr id="1741" name="Shape 1741"/>
          <p:cNvSpPr txBox="1"/>
          <p:nvPr/>
        </p:nvSpPr>
        <p:spPr>
          <a:xfrm>
            <a:off x="2890836" y="20193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10%</a:t>
            </a:r>
            <a:endParaRPr b="0" i="0" sz="1400" u="none" cap="none" strike="noStrike">
              <a:solidFill>
                <a:srgbClr val="000000"/>
              </a:solidFill>
              <a:latin typeface="Arial"/>
              <a:ea typeface="Arial"/>
              <a:cs typeface="Arial"/>
              <a:sym typeface="Arial"/>
            </a:endParaRPr>
          </a:p>
        </p:txBody>
      </p:sp>
      <p:sp>
        <p:nvSpPr>
          <p:cNvPr id="1742" name="Shape 1742"/>
          <p:cNvSpPr txBox="1"/>
          <p:nvPr/>
        </p:nvSpPr>
        <p:spPr>
          <a:xfrm>
            <a:off x="2890836" y="22860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0%</a:t>
            </a:r>
            <a:endParaRPr b="0" i="0" sz="1400" u="none" cap="none" strike="noStrike">
              <a:solidFill>
                <a:srgbClr val="000000"/>
              </a:solidFill>
              <a:latin typeface="Arial"/>
              <a:ea typeface="Arial"/>
              <a:cs typeface="Arial"/>
              <a:sym typeface="Arial"/>
            </a:endParaRPr>
          </a:p>
        </p:txBody>
      </p:sp>
      <p:sp>
        <p:nvSpPr>
          <p:cNvPr id="1743" name="Shape 1743"/>
          <p:cNvSpPr txBox="1"/>
          <p:nvPr/>
        </p:nvSpPr>
        <p:spPr>
          <a:xfrm>
            <a:off x="2897186" y="33909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4%</a:t>
            </a:r>
            <a:endParaRPr b="0" i="0" sz="1400" u="none" cap="none" strike="noStrike">
              <a:solidFill>
                <a:srgbClr val="000000"/>
              </a:solidFill>
              <a:latin typeface="Arial"/>
              <a:ea typeface="Arial"/>
              <a:cs typeface="Arial"/>
              <a:sym typeface="Arial"/>
            </a:endParaRPr>
          </a:p>
        </p:txBody>
      </p:sp>
      <p:sp>
        <p:nvSpPr>
          <p:cNvPr id="1744" name="Shape 1744"/>
          <p:cNvSpPr txBox="1"/>
          <p:nvPr/>
        </p:nvSpPr>
        <p:spPr>
          <a:xfrm>
            <a:off x="184150" y="4179887"/>
            <a:ext cx="1541461"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Vitamin A     0%</a:t>
            </a:r>
            <a:endParaRPr b="0" i="0" sz="1400" u="none" cap="none" strike="noStrike">
              <a:solidFill>
                <a:srgbClr val="000000"/>
              </a:solidFill>
              <a:latin typeface="Arial"/>
              <a:ea typeface="Arial"/>
              <a:cs typeface="Arial"/>
              <a:sym typeface="Arial"/>
            </a:endParaRPr>
          </a:p>
        </p:txBody>
      </p:sp>
      <p:cxnSp>
        <p:nvCxnSpPr>
          <p:cNvPr id="1745" name="Shape 1745"/>
          <p:cNvCxnSpPr/>
          <p:nvPr/>
        </p:nvCxnSpPr>
        <p:spPr>
          <a:xfrm>
            <a:off x="274637" y="442436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746" name="Shape 1746"/>
          <p:cNvSpPr txBox="1"/>
          <p:nvPr/>
        </p:nvSpPr>
        <p:spPr>
          <a:xfrm>
            <a:off x="2062161" y="4179887"/>
            <a:ext cx="157956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Vitamin C     0%</a:t>
            </a:r>
            <a:endParaRPr b="0" i="0" sz="1400" u="none" cap="none" strike="noStrike">
              <a:solidFill>
                <a:srgbClr val="000000"/>
              </a:solidFill>
              <a:latin typeface="Arial"/>
              <a:ea typeface="Arial"/>
              <a:cs typeface="Arial"/>
              <a:sym typeface="Arial"/>
            </a:endParaRPr>
          </a:p>
        </p:txBody>
      </p:sp>
      <p:sp>
        <p:nvSpPr>
          <p:cNvPr id="1747" name="Shape 1747"/>
          <p:cNvSpPr txBox="1"/>
          <p:nvPr/>
        </p:nvSpPr>
        <p:spPr>
          <a:xfrm>
            <a:off x="1735136" y="4133850"/>
            <a:ext cx="323850" cy="368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748" name="Shape 1748"/>
          <p:cNvSpPr txBox="1"/>
          <p:nvPr/>
        </p:nvSpPr>
        <p:spPr>
          <a:xfrm>
            <a:off x="179386" y="4406900"/>
            <a:ext cx="1546225"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Calcium        2%</a:t>
            </a:r>
            <a:endParaRPr b="0" i="0" sz="1400" u="none" cap="none" strike="noStrike">
              <a:solidFill>
                <a:srgbClr val="000000"/>
              </a:solidFill>
              <a:latin typeface="Arial"/>
              <a:ea typeface="Arial"/>
              <a:cs typeface="Arial"/>
              <a:sym typeface="Arial"/>
            </a:endParaRPr>
          </a:p>
        </p:txBody>
      </p:sp>
      <p:cxnSp>
        <p:nvCxnSpPr>
          <p:cNvPr id="1749" name="Shape 1749"/>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750" name="Shape 1750"/>
          <p:cNvSpPr txBox="1"/>
          <p:nvPr/>
        </p:nvSpPr>
        <p:spPr>
          <a:xfrm>
            <a:off x="2062161" y="4406900"/>
            <a:ext cx="1574800"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Iron             10%</a:t>
            </a:r>
            <a:endParaRPr b="0" i="0" sz="1400" u="none" cap="none" strike="noStrike">
              <a:solidFill>
                <a:srgbClr val="000000"/>
              </a:solidFill>
              <a:latin typeface="Arial"/>
              <a:ea typeface="Arial"/>
              <a:cs typeface="Arial"/>
              <a:sym typeface="Arial"/>
            </a:endParaRPr>
          </a:p>
        </p:txBody>
      </p:sp>
      <p:sp>
        <p:nvSpPr>
          <p:cNvPr id="1751" name="Shape 1751"/>
          <p:cNvSpPr txBox="1"/>
          <p:nvPr/>
        </p:nvSpPr>
        <p:spPr>
          <a:xfrm>
            <a:off x="1735136" y="4360862"/>
            <a:ext cx="323850" cy="368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cxnSp>
        <p:nvCxnSpPr>
          <p:cNvPr id="1752" name="Shape 1752"/>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753" name="Shape 1753"/>
          <p:cNvSpPr txBox="1"/>
          <p:nvPr/>
        </p:nvSpPr>
        <p:spPr>
          <a:xfrm>
            <a:off x="195261" y="5376862"/>
            <a:ext cx="3429000" cy="46037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1" i="0" lang="en-US" sz="800" u="none" cap="none" strike="noStrike">
                <a:solidFill>
                  <a:schemeClr val="dk1"/>
                </a:solidFill>
                <a:latin typeface="Arial"/>
                <a:ea typeface="Arial"/>
                <a:cs typeface="Arial"/>
                <a:sym typeface="Arial"/>
              </a:rPr>
              <a:t>* Percent Daily Values are based on a 2,000 calorie diet.  Your daily values may be higher or lower depending on your caloric needs.</a:t>
            </a:r>
            <a:endParaRPr b="0" i="0" sz="1400" u="none" cap="none" strike="noStrike">
              <a:solidFill>
                <a:srgbClr val="000000"/>
              </a:solidFill>
              <a:latin typeface="Arial"/>
              <a:ea typeface="Arial"/>
              <a:cs typeface="Arial"/>
              <a:sym typeface="Arial"/>
            </a:endParaRPr>
          </a:p>
        </p:txBody>
      </p:sp>
      <p:sp>
        <p:nvSpPr>
          <p:cNvPr id="1754" name="Shape 1754"/>
          <p:cNvSpPr txBox="1"/>
          <p:nvPr/>
        </p:nvSpPr>
        <p:spPr>
          <a:xfrm>
            <a:off x="1371600" y="5686425"/>
            <a:ext cx="22193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Calories:            2,000                 2,500</a:t>
            </a:r>
            <a:endParaRPr b="0" i="0" sz="1400" u="none" cap="none" strike="noStrike">
              <a:solidFill>
                <a:srgbClr val="000000"/>
              </a:solidFill>
              <a:latin typeface="Arial"/>
              <a:ea typeface="Arial"/>
              <a:cs typeface="Arial"/>
              <a:sym typeface="Arial"/>
            </a:endParaRPr>
          </a:p>
        </p:txBody>
      </p:sp>
      <p:cxnSp>
        <p:nvCxnSpPr>
          <p:cNvPr id="1755" name="Shape 1755"/>
          <p:cNvCxnSpPr/>
          <p:nvPr/>
        </p:nvCxnSpPr>
        <p:spPr>
          <a:xfrm>
            <a:off x="265112" y="587851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756" name="Shape 1756"/>
          <p:cNvSpPr txBox="1"/>
          <p:nvPr/>
        </p:nvSpPr>
        <p:spPr>
          <a:xfrm>
            <a:off x="173036" y="5878512"/>
            <a:ext cx="3451225" cy="2143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Total Fat                              Less Than            65g                    80g</a:t>
            </a:r>
            <a:endParaRPr b="0" i="0" sz="1400" u="none" cap="none" strike="noStrike">
              <a:solidFill>
                <a:srgbClr val="000000"/>
              </a:solidFill>
              <a:latin typeface="Arial"/>
              <a:ea typeface="Arial"/>
              <a:cs typeface="Arial"/>
              <a:sym typeface="Arial"/>
            </a:endParaRPr>
          </a:p>
        </p:txBody>
      </p:sp>
      <p:sp>
        <p:nvSpPr>
          <p:cNvPr id="1757" name="Shape 1757"/>
          <p:cNvSpPr txBox="1"/>
          <p:nvPr/>
        </p:nvSpPr>
        <p:spPr>
          <a:xfrm>
            <a:off x="158750" y="5984875"/>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Sat Fat                            Less Than            20g                    25g</a:t>
            </a:r>
            <a:endParaRPr b="0" i="0" sz="1400" u="none" cap="none" strike="noStrike">
              <a:solidFill>
                <a:srgbClr val="000000"/>
              </a:solidFill>
              <a:latin typeface="Arial"/>
              <a:ea typeface="Arial"/>
              <a:cs typeface="Arial"/>
              <a:sym typeface="Arial"/>
            </a:endParaRPr>
          </a:p>
        </p:txBody>
      </p:sp>
      <p:sp>
        <p:nvSpPr>
          <p:cNvPr id="1758" name="Shape 1758"/>
          <p:cNvSpPr txBox="1"/>
          <p:nvPr/>
        </p:nvSpPr>
        <p:spPr>
          <a:xfrm>
            <a:off x="173036" y="6092825"/>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Cholesterol                          Less Than            300mg               300mg</a:t>
            </a:r>
            <a:endParaRPr b="0" i="0" sz="1400" u="none" cap="none" strike="noStrike">
              <a:solidFill>
                <a:srgbClr val="000000"/>
              </a:solidFill>
              <a:latin typeface="Arial"/>
              <a:ea typeface="Arial"/>
              <a:cs typeface="Arial"/>
              <a:sym typeface="Arial"/>
            </a:endParaRPr>
          </a:p>
        </p:txBody>
      </p:sp>
      <p:sp>
        <p:nvSpPr>
          <p:cNvPr id="1759" name="Shape 1759"/>
          <p:cNvSpPr txBox="1"/>
          <p:nvPr/>
        </p:nvSpPr>
        <p:spPr>
          <a:xfrm>
            <a:off x="173036" y="6203950"/>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Sodium                                Less Than            2,400mg            2,400mg</a:t>
            </a:r>
            <a:endParaRPr b="0" i="0" sz="1400" u="none" cap="none" strike="noStrike">
              <a:solidFill>
                <a:srgbClr val="000000"/>
              </a:solidFill>
              <a:latin typeface="Arial"/>
              <a:ea typeface="Arial"/>
              <a:cs typeface="Arial"/>
              <a:sym typeface="Arial"/>
            </a:endParaRPr>
          </a:p>
        </p:txBody>
      </p:sp>
      <p:sp>
        <p:nvSpPr>
          <p:cNvPr id="1760" name="Shape 1760"/>
          <p:cNvSpPr txBox="1"/>
          <p:nvPr/>
        </p:nvSpPr>
        <p:spPr>
          <a:xfrm>
            <a:off x="173036" y="6308725"/>
            <a:ext cx="3451225" cy="2143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Total Carbohydrate                                          300g                  375g</a:t>
            </a:r>
            <a:endParaRPr b="0" i="0" sz="1400" u="none" cap="none" strike="noStrike">
              <a:solidFill>
                <a:srgbClr val="000000"/>
              </a:solidFill>
              <a:latin typeface="Arial"/>
              <a:ea typeface="Arial"/>
              <a:cs typeface="Arial"/>
              <a:sym typeface="Arial"/>
            </a:endParaRPr>
          </a:p>
        </p:txBody>
      </p:sp>
      <p:sp>
        <p:nvSpPr>
          <p:cNvPr id="1761" name="Shape 1761"/>
          <p:cNvSpPr txBox="1"/>
          <p:nvPr/>
        </p:nvSpPr>
        <p:spPr>
          <a:xfrm>
            <a:off x="158750" y="6415087"/>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Dietary Fiber                                                25g                    30g</a:t>
            </a:r>
            <a:endParaRPr b="0" i="0" sz="1400" u="none" cap="none" strike="noStrike">
              <a:solidFill>
                <a:srgbClr val="000000"/>
              </a:solidFill>
              <a:latin typeface="Arial"/>
              <a:ea typeface="Arial"/>
              <a:cs typeface="Arial"/>
              <a:sym typeface="Arial"/>
            </a:endParaRPr>
          </a:p>
        </p:txBody>
      </p:sp>
      <p:cxnSp>
        <p:nvCxnSpPr>
          <p:cNvPr id="1762" name="Shape 1762"/>
          <p:cNvCxnSpPr/>
          <p:nvPr/>
        </p:nvCxnSpPr>
        <p:spPr>
          <a:xfrm>
            <a:off x="269875" y="6630986"/>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763" name="Shape 1763"/>
          <p:cNvSpPr txBox="1"/>
          <p:nvPr/>
        </p:nvSpPr>
        <p:spPr>
          <a:xfrm>
            <a:off x="3886200" y="139700"/>
            <a:ext cx="5029199" cy="40004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500"/>
              <a:buFont typeface="Arial"/>
              <a:buNone/>
            </a:pPr>
            <a:r>
              <a:rPr b="1" i="0" lang="en-US" sz="2000" u="none" cap="none" strike="noStrike">
                <a:solidFill>
                  <a:schemeClr val="dk1"/>
                </a:solidFill>
                <a:latin typeface="Arial"/>
                <a:ea typeface="Arial"/>
                <a:cs typeface="Arial"/>
                <a:sym typeface="Arial"/>
              </a:rPr>
              <a:t>Oreos (34g, 3 cookies)</a:t>
            </a:r>
            <a:endParaRPr b="0" i="0" sz="1400" u="none" cap="none" strike="noStrike">
              <a:solidFill>
                <a:srgbClr val="000000"/>
              </a:solidFill>
              <a:latin typeface="Arial"/>
              <a:ea typeface="Arial"/>
              <a:cs typeface="Arial"/>
              <a:sym typeface="Arial"/>
            </a:endParaRPr>
          </a:p>
        </p:txBody>
      </p:sp>
      <p:sp>
        <p:nvSpPr>
          <p:cNvPr id="1764" name="Shape 1764"/>
          <p:cNvSpPr txBox="1"/>
          <p:nvPr/>
        </p:nvSpPr>
        <p:spPr>
          <a:xfrm>
            <a:off x="3886200" y="4562475"/>
            <a:ext cx="5029199" cy="26781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50"/>
              <a:buFont typeface="Arial Black"/>
              <a:buNone/>
            </a:pPr>
            <a:r>
              <a:rPr b="1" i="0" lang="en-US" sz="1400" u="none" cap="none" strike="noStrike">
                <a:solidFill>
                  <a:schemeClr val="dk1"/>
                </a:solidFill>
                <a:latin typeface="Arial Black"/>
                <a:ea typeface="Arial Black"/>
                <a:cs typeface="Arial Black"/>
                <a:sym typeface="Arial Black"/>
              </a:rPr>
              <a:t>INGREDIENTS</a:t>
            </a:r>
            <a:r>
              <a:rPr b="1" i="0" lang="en-US" sz="1400" u="none" cap="none" strike="noStrike">
                <a:solidFill>
                  <a:schemeClr val="dk1"/>
                </a:solidFill>
                <a:latin typeface="Arial"/>
                <a:ea typeface="Arial"/>
                <a:cs typeface="Arial"/>
                <a:sym typeface="Arial"/>
              </a:rPr>
              <a:t>:  </a:t>
            </a:r>
            <a:r>
              <a:rPr b="0" i="0" lang="en-US" sz="1400" u="none" cap="none" strike="noStrike">
                <a:solidFill>
                  <a:schemeClr val="dk1"/>
                </a:solidFill>
                <a:latin typeface="Arial"/>
                <a:ea typeface="Arial"/>
                <a:cs typeface="Arial"/>
                <a:sym typeface="Arial"/>
              </a:rPr>
              <a:t>SUGAR, ENRICHED FLOUR (WHEAT FLOUR, NIACIN, REDUCED IRON, THIAMINE MONONITRATE {VITAMIN B1}, RIBOFLAVIN {VITAMIN B2}, FOLIC ACID), HIGH OLEIC CANOLA OIL AND/OR PALM OIL AND/OR CANOLA OIL, AND/OR SOYBEAN OIL, COCOA (PROCESSED WITH ALKALI), HIGH FRUCTOSE CORN SYRUP, CORNSTARCH, LEAVENING (BAKING SODA AND/OR CALCIUM PHOSPHATE), SALT, SOY LECITHIN (EMULSIFIER), VANILLIN - AN ARTIFICIAL FLAVOR, CHOCOLATE. CONTAINS: WHEAT, SOY.</a:t>
            </a:r>
            <a:br>
              <a:rPr b="0" i="0" lang="en-US" sz="1400" u="none" cap="none" strike="noStrike">
                <a:solidFill>
                  <a:schemeClr val="dk1"/>
                </a:solidFill>
                <a:latin typeface="Arial"/>
                <a:ea typeface="Arial"/>
                <a:cs typeface="Arial"/>
                <a:sym typeface="Arial"/>
              </a:rPr>
            </a:br>
            <a:br>
              <a:rPr b="0" i="0" lang="en-US" sz="1400" u="none" cap="none" strike="noStrike">
                <a:solidFill>
                  <a:schemeClr val="dk1"/>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cxnSp>
        <p:nvCxnSpPr>
          <p:cNvPr id="1765" name="Shape 1765"/>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766" name="Shape 1766"/>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767" name="Shape 1767"/>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768" name="Shape 1768"/>
          <p:cNvCxnSpPr/>
          <p:nvPr/>
        </p:nvCxnSpPr>
        <p:spPr>
          <a:xfrm>
            <a:off x="269875" y="4900612"/>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769" name="Shape 1769"/>
          <p:cNvCxnSpPr/>
          <p:nvPr/>
        </p:nvCxnSpPr>
        <p:spPr>
          <a:xfrm>
            <a:off x="269875" y="5145087"/>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770" name="Shape 1770"/>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pic>
        <p:nvPicPr>
          <p:cNvPr descr="ANd9GcSkXWLLg-03Fp1Hm7tybUECEUTdnGhUVROl_yuI6LCq6znzWdq9hw" id="1771" name="Shape 1771"/>
          <p:cNvPicPr preferRelativeResize="0"/>
          <p:nvPr/>
        </p:nvPicPr>
        <p:blipFill rotWithShape="1">
          <a:blip r:embed="rId3">
            <a:alphaModFix/>
          </a:blip>
          <a:srcRect b="0" l="0" r="0" t="0"/>
          <a:stretch/>
        </p:blipFill>
        <p:spPr>
          <a:xfrm>
            <a:off x="4081462" y="1001712"/>
            <a:ext cx="4638674" cy="284321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5" name="Shape 1775"/>
        <p:cNvGrpSpPr/>
        <p:nvPr/>
      </p:nvGrpSpPr>
      <p:grpSpPr>
        <a:xfrm>
          <a:off x="0" y="0"/>
          <a:ext cx="0" cy="0"/>
          <a:chOff x="0" y="0"/>
          <a:chExt cx="0" cy="0"/>
        </a:xfrm>
      </p:grpSpPr>
      <p:sp>
        <p:nvSpPr>
          <p:cNvPr id="1776" name="Shape 1776"/>
          <p:cNvSpPr txBox="1"/>
          <p:nvPr/>
        </p:nvSpPr>
        <p:spPr>
          <a:xfrm>
            <a:off x="163511" y="96836"/>
            <a:ext cx="3460749" cy="6684961"/>
          </a:xfrm>
          <a:prstGeom prst="rect">
            <a:avLst/>
          </a:prstGeom>
          <a:noFill/>
          <a:ln cap="flat" cmpd="sng" w="3810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77" name="Shape 1777"/>
          <p:cNvSpPr txBox="1"/>
          <p:nvPr/>
        </p:nvSpPr>
        <p:spPr>
          <a:xfrm>
            <a:off x="184150" y="104775"/>
            <a:ext cx="3397250" cy="5619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750"/>
              <a:buFont typeface="Arial Black"/>
              <a:buNone/>
            </a:pPr>
            <a:r>
              <a:rPr b="0" i="0" lang="en-US" sz="3000" u="none" cap="none" strike="noStrike">
                <a:solidFill>
                  <a:schemeClr val="dk1"/>
                </a:solidFill>
                <a:latin typeface="Arial Black"/>
                <a:ea typeface="Arial Black"/>
                <a:cs typeface="Arial Black"/>
                <a:sym typeface="Arial Black"/>
              </a:rPr>
              <a:t>Nutrition Facts</a:t>
            </a:r>
            <a:endParaRPr b="0" i="0" sz="1400" u="none" cap="none" strike="noStrike">
              <a:solidFill>
                <a:srgbClr val="000000"/>
              </a:solidFill>
              <a:latin typeface="Arial"/>
              <a:ea typeface="Arial"/>
              <a:cs typeface="Arial"/>
              <a:sym typeface="Arial"/>
            </a:endParaRPr>
          </a:p>
        </p:txBody>
      </p:sp>
      <p:sp>
        <p:nvSpPr>
          <p:cNvPr id="1778" name="Shape 1778"/>
          <p:cNvSpPr txBox="1"/>
          <p:nvPr/>
        </p:nvSpPr>
        <p:spPr>
          <a:xfrm>
            <a:off x="163511" y="403225"/>
            <a:ext cx="3417887" cy="584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600"/>
              <a:buFont typeface="Calibri"/>
              <a:buNone/>
            </a:pPr>
            <a:r>
              <a:t/>
            </a: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25"/>
              <a:buFont typeface="Arial"/>
              <a:buNone/>
            </a:pPr>
            <a:r>
              <a:rPr b="0" i="0" lang="en-US" sz="1300" u="none" cap="none" strike="noStrike">
                <a:solidFill>
                  <a:schemeClr val="dk1"/>
                </a:solidFill>
                <a:latin typeface="Arial"/>
                <a:ea typeface="Arial"/>
                <a:cs typeface="Arial"/>
                <a:sym typeface="Arial"/>
              </a:rPr>
              <a:t>Serving Size 27 crackers (30g)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25"/>
              <a:buFont typeface="Arial"/>
              <a:buNone/>
            </a:pPr>
            <a:r>
              <a:rPr b="0" i="0" lang="en-US" sz="1300" u="none" cap="none" strike="noStrike">
                <a:solidFill>
                  <a:schemeClr val="dk1"/>
                </a:solidFill>
                <a:latin typeface="Arial"/>
                <a:ea typeface="Arial"/>
                <a:cs typeface="Arial"/>
                <a:sym typeface="Arial"/>
              </a:rPr>
              <a:t>Servings Per Container</a:t>
            </a:r>
            <a:endParaRPr b="0" i="0" sz="1400" u="none" cap="none" strike="noStrike">
              <a:solidFill>
                <a:srgbClr val="000000"/>
              </a:solidFill>
              <a:latin typeface="Arial"/>
              <a:ea typeface="Arial"/>
              <a:cs typeface="Arial"/>
              <a:sym typeface="Arial"/>
            </a:endParaRPr>
          </a:p>
        </p:txBody>
      </p:sp>
      <p:sp>
        <p:nvSpPr>
          <p:cNvPr id="1779" name="Shape 1779"/>
          <p:cNvSpPr txBox="1"/>
          <p:nvPr/>
        </p:nvSpPr>
        <p:spPr>
          <a:xfrm>
            <a:off x="163511" y="987425"/>
            <a:ext cx="200501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Amount Per Serving</a:t>
            </a:r>
            <a:endParaRPr b="0" i="0" sz="1400" u="none" cap="none" strike="noStrike">
              <a:solidFill>
                <a:srgbClr val="000000"/>
              </a:solidFill>
              <a:latin typeface="Arial"/>
              <a:ea typeface="Arial"/>
              <a:cs typeface="Arial"/>
              <a:sym typeface="Arial"/>
            </a:endParaRPr>
          </a:p>
        </p:txBody>
      </p:sp>
      <p:cxnSp>
        <p:nvCxnSpPr>
          <p:cNvPr id="1780" name="Shape 1780"/>
          <p:cNvCxnSpPr/>
          <p:nvPr/>
        </p:nvCxnSpPr>
        <p:spPr>
          <a:xfrm>
            <a:off x="258762" y="987425"/>
            <a:ext cx="3252787" cy="0"/>
          </a:xfrm>
          <a:prstGeom prst="straightConnector1">
            <a:avLst/>
          </a:prstGeom>
          <a:noFill/>
          <a:ln cap="flat" cmpd="sng" w="76200">
            <a:solidFill>
              <a:schemeClr val="dk1"/>
            </a:solidFill>
            <a:prstDash val="solid"/>
            <a:miter lim="8000"/>
            <a:headEnd len="sm" w="sm" type="none"/>
            <a:tailEnd len="sm" w="sm" type="none"/>
          </a:ln>
        </p:spPr>
      </p:cxnSp>
      <p:sp>
        <p:nvSpPr>
          <p:cNvPr id="1781" name="Shape 1781"/>
          <p:cNvSpPr txBox="1"/>
          <p:nvPr/>
        </p:nvSpPr>
        <p:spPr>
          <a:xfrm>
            <a:off x="173036" y="1762125"/>
            <a:ext cx="141446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Total Fat    </a:t>
            </a:r>
            <a:r>
              <a:rPr b="1" i="0" lang="en-US" sz="1200" u="none" cap="none" strike="noStrike">
                <a:solidFill>
                  <a:schemeClr val="dk1"/>
                </a:solidFill>
                <a:latin typeface="Arial"/>
                <a:ea typeface="Arial"/>
                <a:cs typeface="Arial"/>
                <a:sym typeface="Arial"/>
              </a:rPr>
              <a:t>8g</a:t>
            </a:r>
            <a:endParaRPr b="0" i="0" sz="1400" u="none" cap="none" strike="noStrike">
              <a:solidFill>
                <a:srgbClr val="000000"/>
              </a:solidFill>
              <a:latin typeface="Arial"/>
              <a:ea typeface="Arial"/>
              <a:cs typeface="Arial"/>
              <a:sym typeface="Arial"/>
            </a:endParaRPr>
          </a:p>
        </p:txBody>
      </p:sp>
      <p:cxnSp>
        <p:nvCxnSpPr>
          <p:cNvPr id="1782" name="Shape 1782"/>
          <p:cNvCxnSpPr/>
          <p:nvPr/>
        </p:nvCxnSpPr>
        <p:spPr>
          <a:xfrm>
            <a:off x="280987" y="1263650"/>
            <a:ext cx="3241674" cy="0"/>
          </a:xfrm>
          <a:prstGeom prst="straightConnector1">
            <a:avLst/>
          </a:prstGeom>
          <a:noFill/>
          <a:ln cap="flat" cmpd="sng" w="28575">
            <a:solidFill>
              <a:schemeClr val="dk1"/>
            </a:solidFill>
            <a:prstDash val="solid"/>
            <a:miter lim="8000"/>
            <a:headEnd len="sm" w="sm" type="none"/>
            <a:tailEnd len="sm" w="sm" type="none"/>
          </a:ln>
        </p:spPr>
      </p:cxnSp>
      <p:sp>
        <p:nvSpPr>
          <p:cNvPr id="1783" name="Shape 1783"/>
          <p:cNvSpPr txBox="1"/>
          <p:nvPr/>
        </p:nvSpPr>
        <p:spPr>
          <a:xfrm>
            <a:off x="2890836" y="1762125"/>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12%</a:t>
            </a:r>
            <a:endParaRPr b="0" i="0" sz="1400" u="none" cap="none" strike="noStrike">
              <a:solidFill>
                <a:srgbClr val="000000"/>
              </a:solidFill>
              <a:latin typeface="Arial"/>
              <a:ea typeface="Arial"/>
              <a:cs typeface="Arial"/>
              <a:sym typeface="Arial"/>
            </a:endParaRPr>
          </a:p>
        </p:txBody>
      </p:sp>
      <p:sp>
        <p:nvSpPr>
          <p:cNvPr id="1784" name="Shape 1784"/>
          <p:cNvSpPr txBox="1"/>
          <p:nvPr/>
        </p:nvSpPr>
        <p:spPr>
          <a:xfrm>
            <a:off x="173036" y="1257300"/>
            <a:ext cx="3417887" cy="46196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Calories   150       </a:t>
            </a:r>
            <a:r>
              <a:rPr b="1" i="0" lang="en-US" sz="1200" u="none" cap="none" strike="noStrike">
                <a:solidFill>
                  <a:schemeClr val="dk1"/>
                </a:solidFill>
                <a:latin typeface="Arial"/>
                <a:ea typeface="Arial"/>
                <a:cs typeface="Arial"/>
                <a:sym typeface="Arial"/>
              </a:rPr>
              <a:t>Calories from Fat       70</a:t>
            </a:r>
            <a:r>
              <a:rPr b="1" i="0" lang="en-US" sz="1200" u="none" cap="none" strike="noStrike">
                <a:solidFill>
                  <a:schemeClr val="dk1"/>
                </a:solidFill>
                <a:latin typeface="Arial Black"/>
                <a:ea typeface="Arial Black"/>
                <a:cs typeface="Arial Black"/>
                <a:sym typeface="Arial Black"/>
              </a:rPr>
              <a:t>    	</a:t>
            </a:r>
            <a:endParaRPr b="0" i="0" sz="1400" u="none" cap="none" strike="noStrike">
              <a:solidFill>
                <a:srgbClr val="000000"/>
              </a:solidFill>
              <a:latin typeface="Arial"/>
              <a:ea typeface="Arial"/>
              <a:cs typeface="Arial"/>
              <a:sym typeface="Arial"/>
            </a:endParaRPr>
          </a:p>
        </p:txBody>
      </p:sp>
      <p:cxnSp>
        <p:nvCxnSpPr>
          <p:cNvPr id="1785" name="Shape 1785"/>
          <p:cNvCxnSpPr/>
          <p:nvPr/>
        </p:nvCxnSpPr>
        <p:spPr>
          <a:xfrm>
            <a:off x="258762" y="1493837"/>
            <a:ext cx="3244849" cy="0"/>
          </a:xfrm>
          <a:prstGeom prst="straightConnector1">
            <a:avLst/>
          </a:prstGeom>
          <a:noFill/>
          <a:ln cap="flat" cmpd="sng" w="38100">
            <a:solidFill>
              <a:schemeClr val="dk1"/>
            </a:solidFill>
            <a:prstDash val="solid"/>
            <a:miter lim="8000"/>
            <a:headEnd len="sm" w="sm" type="none"/>
            <a:tailEnd len="sm" w="sm" type="none"/>
          </a:ln>
        </p:spPr>
      </p:cxnSp>
      <p:sp>
        <p:nvSpPr>
          <p:cNvPr id="1786" name="Shape 1786"/>
          <p:cNvSpPr txBox="1"/>
          <p:nvPr/>
        </p:nvSpPr>
        <p:spPr>
          <a:xfrm>
            <a:off x="1873250" y="1493837"/>
            <a:ext cx="1751012" cy="30797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50"/>
              <a:buFont typeface="Arial Black"/>
              <a:buNone/>
            </a:pPr>
            <a:r>
              <a:rPr b="1" i="0" lang="en-US" sz="1400" u="none" cap="none" strike="noStrike">
                <a:solidFill>
                  <a:schemeClr val="dk1"/>
                </a:solidFill>
                <a:latin typeface="Arial Black"/>
                <a:ea typeface="Arial Black"/>
                <a:cs typeface="Arial Black"/>
                <a:sym typeface="Arial Black"/>
              </a:rPr>
              <a:t>% Daily Value*</a:t>
            </a:r>
            <a:endParaRPr b="0" i="0" sz="1400" u="none" cap="none" strike="noStrike">
              <a:solidFill>
                <a:srgbClr val="000000"/>
              </a:solidFill>
              <a:latin typeface="Arial"/>
              <a:ea typeface="Arial"/>
              <a:cs typeface="Arial"/>
              <a:sym typeface="Arial"/>
            </a:endParaRPr>
          </a:p>
        </p:txBody>
      </p:sp>
      <p:cxnSp>
        <p:nvCxnSpPr>
          <p:cNvPr id="1787" name="Shape 1787"/>
          <p:cNvCxnSpPr/>
          <p:nvPr/>
        </p:nvCxnSpPr>
        <p:spPr>
          <a:xfrm>
            <a:off x="269875" y="1762125"/>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788" name="Shape 1788"/>
          <p:cNvCxnSpPr/>
          <p:nvPr/>
        </p:nvCxnSpPr>
        <p:spPr>
          <a:xfrm>
            <a:off x="263525" y="2024061"/>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789" name="Shape 1789"/>
          <p:cNvCxnSpPr/>
          <p:nvPr/>
        </p:nvCxnSpPr>
        <p:spPr>
          <a:xfrm>
            <a:off x="271462" y="2287586"/>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790" name="Shape 1790"/>
          <p:cNvCxnSpPr/>
          <p:nvPr/>
        </p:nvCxnSpPr>
        <p:spPr>
          <a:xfrm>
            <a:off x="271462" y="2570161"/>
            <a:ext cx="3241674" cy="0"/>
          </a:xfrm>
          <a:prstGeom prst="straightConnector1">
            <a:avLst/>
          </a:prstGeom>
          <a:noFill/>
          <a:ln cap="flat" cmpd="sng" w="28575">
            <a:solidFill>
              <a:schemeClr val="dk1"/>
            </a:solidFill>
            <a:prstDash val="solid"/>
            <a:miter lim="8000"/>
            <a:headEnd len="sm" w="sm" type="none"/>
            <a:tailEnd len="sm" w="sm" type="none"/>
          </a:ln>
        </p:spPr>
      </p:cxnSp>
      <p:sp>
        <p:nvSpPr>
          <p:cNvPr id="1791" name="Shape 1791"/>
          <p:cNvSpPr txBox="1"/>
          <p:nvPr/>
        </p:nvSpPr>
        <p:spPr>
          <a:xfrm>
            <a:off x="195261" y="2592386"/>
            <a:ext cx="1866900"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Cholesterol   </a:t>
            </a:r>
            <a:r>
              <a:rPr b="1" i="0" lang="en-US" sz="1200" u="none" cap="none" strike="noStrike">
                <a:solidFill>
                  <a:schemeClr val="dk1"/>
                </a:solidFill>
                <a:latin typeface="Arial"/>
                <a:ea typeface="Arial"/>
                <a:cs typeface="Arial"/>
                <a:sym typeface="Arial"/>
              </a:rPr>
              <a:t>0mg</a:t>
            </a:r>
            <a:endParaRPr b="0" i="0" sz="1400" u="none" cap="none" strike="noStrike">
              <a:solidFill>
                <a:srgbClr val="000000"/>
              </a:solidFill>
              <a:latin typeface="Arial"/>
              <a:ea typeface="Arial"/>
              <a:cs typeface="Arial"/>
              <a:sym typeface="Arial"/>
            </a:endParaRPr>
          </a:p>
        </p:txBody>
      </p:sp>
      <p:sp>
        <p:nvSpPr>
          <p:cNvPr id="1792" name="Shape 1792"/>
          <p:cNvSpPr txBox="1"/>
          <p:nvPr/>
        </p:nvSpPr>
        <p:spPr>
          <a:xfrm>
            <a:off x="2901950" y="2586036"/>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0%</a:t>
            </a:r>
            <a:endParaRPr b="0" i="0" sz="1400" u="none" cap="none" strike="noStrike">
              <a:solidFill>
                <a:srgbClr val="000000"/>
              </a:solidFill>
              <a:latin typeface="Arial"/>
              <a:ea typeface="Arial"/>
              <a:cs typeface="Arial"/>
              <a:sym typeface="Arial"/>
            </a:endParaRPr>
          </a:p>
        </p:txBody>
      </p:sp>
      <p:cxnSp>
        <p:nvCxnSpPr>
          <p:cNvPr id="1793" name="Shape 1793"/>
          <p:cNvCxnSpPr/>
          <p:nvPr/>
        </p:nvCxnSpPr>
        <p:spPr>
          <a:xfrm>
            <a:off x="269875" y="2841625"/>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794" name="Shape 1794"/>
          <p:cNvSpPr txBox="1"/>
          <p:nvPr/>
        </p:nvSpPr>
        <p:spPr>
          <a:xfrm>
            <a:off x="195261" y="2868611"/>
            <a:ext cx="1676399"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Sodium   </a:t>
            </a:r>
            <a:r>
              <a:rPr b="1" i="0" lang="en-US" sz="1200" u="none" cap="none" strike="noStrike">
                <a:solidFill>
                  <a:schemeClr val="dk1"/>
                </a:solidFill>
                <a:latin typeface="Arial"/>
                <a:ea typeface="Arial"/>
                <a:cs typeface="Arial"/>
                <a:sym typeface="Arial"/>
              </a:rPr>
              <a:t>230mg</a:t>
            </a:r>
            <a:endParaRPr b="0" i="0" sz="1400" u="none" cap="none" strike="noStrike">
              <a:solidFill>
                <a:srgbClr val="000000"/>
              </a:solidFill>
              <a:latin typeface="Arial"/>
              <a:ea typeface="Arial"/>
              <a:cs typeface="Arial"/>
              <a:sym typeface="Arial"/>
            </a:endParaRPr>
          </a:p>
        </p:txBody>
      </p:sp>
      <p:sp>
        <p:nvSpPr>
          <p:cNvPr id="1795" name="Shape 1795"/>
          <p:cNvSpPr txBox="1"/>
          <p:nvPr/>
        </p:nvSpPr>
        <p:spPr>
          <a:xfrm>
            <a:off x="2890836" y="2868611"/>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10%</a:t>
            </a:r>
            <a:endParaRPr b="0" i="0" sz="1400" u="none" cap="none" strike="noStrike">
              <a:solidFill>
                <a:srgbClr val="000000"/>
              </a:solidFill>
              <a:latin typeface="Arial"/>
              <a:ea typeface="Arial"/>
              <a:cs typeface="Arial"/>
              <a:sym typeface="Arial"/>
            </a:endParaRPr>
          </a:p>
        </p:txBody>
      </p:sp>
      <p:cxnSp>
        <p:nvCxnSpPr>
          <p:cNvPr id="1796" name="Shape 1796"/>
          <p:cNvCxnSpPr/>
          <p:nvPr/>
        </p:nvCxnSpPr>
        <p:spPr>
          <a:xfrm>
            <a:off x="263525" y="3119436"/>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797" name="Shape 1797"/>
          <p:cNvSpPr txBox="1"/>
          <p:nvPr/>
        </p:nvSpPr>
        <p:spPr>
          <a:xfrm>
            <a:off x="193675" y="3127375"/>
            <a:ext cx="2287587"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Total Carbohydrate   </a:t>
            </a:r>
            <a:r>
              <a:rPr b="1" i="0" lang="en-US" sz="1200" u="none" cap="none" strike="noStrike">
                <a:solidFill>
                  <a:schemeClr val="dk1"/>
                </a:solidFill>
                <a:latin typeface="Arial"/>
                <a:ea typeface="Arial"/>
                <a:cs typeface="Arial"/>
                <a:sym typeface="Arial"/>
              </a:rPr>
              <a:t>17g</a:t>
            </a:r>
            <a:endParaRPr b="0" i="0" sz="1400" u="none" cap="none" strike="noStrike">
              <a:solidFill>
                <a:srgbClr val="000000"/>
              </a:solidFill>
              <a:latin typeface="Arial"/>
              <a:ea typeface="Arial"/>
              <a:cs typeface="Arial"/>
              <a:sym typeface="Arial"/>
            </a:endParaRPr>
          </a:p>
        </p:txBody>
      </p:sp>
      <p:sp>
        <p:nvSpPr>
          <p:cNvPr id="1798" name="Shape 1798"/>
          <p:cNvSpPr txBox="1"/>
          <p:nvPr/>
        </p:nvSpPr>
        <p:spPr>
          <a:xfrm>
            <a:off x="2886075" y="3127375"/>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6%</a:t>
            </a:r>
            <a:endParaRPr b="0" i="0" sz="1400" u="none" cap="none" strike="noStrike">
              <a:solidFill>
                <a:srgbClr val="000000"/>
              </a:solidFill>
              <a:latin typeface="Arial"/>
              <a:ea typeface="Arial"/>
              <a:cs typeface="Arial"/>
              <a:sym typeface="Arial"/>
            </a:endParaRPr>
          </a:p>
        </p:txBody>
      </p:sp>
      <p:cxnSp>
        <p:nvCxnSpPr>
          <p:cNvPr id="1799" name="Shape 1799"/>
          <p:cNvCxnSpPr/>
          <p:nvPr/>
        </p:nvCxnSpPr>
        <p:spPr>
          <a:xfrm>
            <a:off x="269875" y="3389312"/>
            <a:ext cx="3241674" cy="0"/>
          </a:xfrm>
          <a:prstGeom prst="straightConnector1">
            <a:avLst/>
          </a:prstGeom>
          <a:noFill/>
          <a:ln cap="flat" cmpd="sng" w="28575">
            <a:solidFill>
              <a:schemeClr val="dk1"/>
            </a:solidFill>
            <a:prstDash val="solid"/>
            <a:miter lim="8000"/>
            <a:headEnd len="sm" w="sm" type="none"/>
            <a:tailEnd len="sm" w="sm" type="none"/>
          </a:ln>
        </p:spPr>
      </p:cxnSp>
      <p:sp>
        <p:nvSpPr>
          <p:cNvPr id="1800" name="Shape 1800"/>
          <p:cNvSpPr txBox="1"/>
          <p:nvPr/>
        </p:nvSpPr>
        <p:spPr>
          <a:xfrm>
            <a:off x="388937" y="3389312"/>
            <a:ext cx="1336675" cy="2778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Fiber   1g</a:t>
            </a:r>
            <a:endParaRPr b="0" i="0" sz="1400" u="none" cap="none" strike="noStrike">
              <a:solidFill>
                <a:srgbClr val="000000"/>
              </a:solidFill>
              <a:latin typeface="Arial"/>
              <a:ea typeface="Arial"/>
              <a:cs typeface="Arial"/>
              <a:sym typeface="Arial"/>
            </a:endParaRPr>
          </a:p>
        </p:txBody>
      </p:sp>
      <p:cxnSp>
        <p:nvCxnSpPr>
          <p:cNvPr id="1801" name="Shape 1801"/>
          <p:cNvCxnSpPr/>
          <p:nvPr/>
        </p:nvCxnSpPr>
        <p:spPr>
          <a:xfrm>
            <a:off x="263525" y="3651250"/>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802" name="Shape 1802"/>
          <p:cNvSpPr txBox="1"/>
          <p:nvPr/>
        </p:nvSpPr>
        <p:spPr>
          <a:xfrm>
            <a:off x="377825" y="3651250"/>
            <a:ext cx="1336675"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Sugars   0g</a:t>
            </a:r>
            <a:endParaRPr b="0" i="0" sz="1400" u="none" cap="none" strike="noStrike">
              <a:solidFill>
                <a:srgbClr val="000000"/>
              </a:solidFill>
              <a:latin typeface="Arial"/>
              <a:ea typeface="Arial"/>
              <a:cs typeface="Arial"/>
              <a:sym typeface="Arial"/>
            </a:endParaRPr>
          </a:p>
        </p:txBody>
      </p:sp>
      <p:cxnSp>
        <p:nvCxnSpPr>
          <p:cNvPr id="1803" name="Shape 1803"/>
          <p:cNvCxnSpPr/>
          <p:nvPr/>
        </p:nvCxnSpPr>
        <p:spPr>
          <a:xfrm>
            <a:off x="265112" y="3927475"/>
            <a:ext cx="3241674" cy="0"/>
          </a:xfrm>
          <a:prstGeom prst="straightConnector1">
            <a:avLst/>
          </a:prstGeom>
          <a:noFill/>
          <a:ln cap="flat" cmpd="sng" w="28575">
            <a:solidFill>
              <a:schemeClr val="dk1"/>
            </a:solidFill>
            <a:prstDash val="solid"/>
            <a:miter lim="8000"/>
            <a:headEnd len="sm" w="sm" type="none"/>
            <a:tailEnd len="sm" w="sm" type="none"/>
          </a:ln>
        </p:spPr>
      </p:cxnSp>
      <p:sp>
        <p:nvSpPr>
          <p:cNvPr id="1804" name="Shape 1804"/>
          <p:cNvSpPr txBox="1"/>
          <p:nvPr/>
        </p:nvSpPr>
        <p:spPr>
          <a:xfrm>
            <a:off x="377825" y="2011361"/>
            <a:ext cx="1681161"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Saturated Fat    2g</a:t>
            </a:r>
            <a:endParaRPr b="0" i="0" sz="1400" u="none" cap="none" strike="noStrike">
              <a:solidFill>
                <a:srgbClr val="000000"/>
              </a:solidFill>
              <a:latin typeface="Arial"/>
              <a:ea typeface="Arial"/>
              <a:cs typeface="Arial"/>
              <a:sym typeface="Arial"/>
            </a:endParaRPr>
          </a:p>
        </p:txBody>
      </p:sp>
      <p:sp>
        <p:nvSpPr>
          <p:cNvPr id="1805" name="Shape 1805"/>
          <p:cNvSpPr txBox="1"/>
          <p:nvPr/>
        </p:nvSpPr>
        <p:spPr>
          <a:xfrm>
            <a:off x="366712" y="2284411"/>
            <a:ext cx="1539874" cy="2778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Trans Fat   0g</a:t>
            </a:r>
            <a:endParaRPr b="0" i="0" sz="1400" u="none" cap="none" strike="noStrike">
              <a:solidFill>
                <a:srgbClr val="000000"/>
              </a:solidFill>
              <a:latin typeface="Arial"/>
              <a:ea typeface="Arial"/>
              <a:cs typeface="Arial"/>
              <a:sym typeface="Arial"/>
            </a:endParaRPr>
          </a:p>
        </p:txBody>
      </p:sp>
      <p:sp>
        <p:nvSpPr>
          <p:cNvPr id="1806" name="Shape 1806"/>
          <p:cNvSpPr txBox="1"/>
          <p:nvPr/>
        </p:nvSpPr>
        <p:spPr>
          <a:xfrm>
            <a:off x="192086" y="3932237"/>
            <a:ext cx="1976437"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Protein    </a:t>
            </a:r>
            <a:r>
              <a:rPr b="1" i="0" lang="en-US" sz="1200" u="none" cap="none" strike="noStrike">
                <a:solidFill>
                  <a:schemeClr val="dk1"/>
                </a:solidFill>
                <a:latin typeface="Arial"/>
                <a:ea typeface="Arial"/>
                <a:cs typeface="Arial"/>
                <a:sym typeface="Arial"/>
              </a:rPr>
              <a:t>3g</a:t>
            </a:r>
            <a:endParaRPr b="0" i="0" sz="1400" u="none" cap="none" strike="noStrike">
              <a:solidFill>
                <a:srgbClr val="000000"/>
              </a:solidFill>
              <a:latin typeface="Arial"/>
              <a:ea typeface="Arial"/>
              <a:cs typeface="Arial"/>
              <a:sym typeface="Arial"/>
            </a:endParaRPr>
          </a:p>
        </p:txBody>
      </p:sp>
      <p:cxnSp>
        <p:nvCxnSpPr>
          <p:cNvPr id="1807" name="Shape 1807"/>
          <p:cNvCxnSpPr/>
          <p:nvPr/>
        </p:nvCxnSpPr>
        <p:spPr>
          <a:xfrm>
            <a:off x="265112" y="4192587"/>
            <a:ext cx="3241674" cy="0"/>
          </a:xfrm>
          <a:prstGeom prst="straightConnector1">
            <a:avLst/>
          </a:prstGeom>
          <a:noFill/>
          <a:ln cap="flat" cmpd="sng" w="57150">
            <a:solidFill>
              <a:schemeClr val="dk1"/>
            </a:solidFill>
            <a:prstDash val="solid"/>
            <a:miter lim="8000"/>
            <a:headEnd len="sm" w="sm" type="none"/>
            <a:tailEnd len="sm" w="sm" type="none"/>
          </a:ln>
        </p:spPr>
      </p:cxnSp>
      <p:sp>
        <p:nvSpPr>
          <p:cNvPr id="1808" name="Shape 1808"/>
          <p:cNvSpPr txBox="1"/>
          <p:nvPr/>
        </p:nvSpPr>
        <p:spPr>
          <a:xfrm>
            <a:off x="2890836" y="20193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10%</a:t>
            </a:r>
            <a:endParaRPr b="0" i="0" sz="1400" u="none" cap="none" strike="noStrike">
              <a:solidFill>
                <a:srgbClr val="000000"/>
              </a:solidFill>
              <a:latin typeface="Arial"/>
              <a:ea typeface="Arial"/>
              <a:cs typeface="Arial"/>
              <a:sym typeface="Arial"/>
            </a:endParaRPr>
          </a:p>
        </p:txBody>
      </p:sp>
      <p:sp>
        <p:nvSpPr>
          <p:cNvPr id="1809" name="Shape 1809"/>
          <p:cNvSpPr txBox="1"/>
          <p:nvPr/>
        </p:nvSpPr>
        <p:spPr>
          <a:xfrm>
            <a:off x="2890836" y="22860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0%</a:t>
            </a:r>
            <a:endParaRPr b="0" i="0" sz="1400" u="none" cap="none" strike="noStrike">
              <a:solidFill>
                <a:srgbClr val="000000"/>
              </a:solidFill>
              <a:latin typeface="Arial"/>
              <a:ea typeface="Arial"/>
              <a:cs typeface="Arial"/>
              <a:sym typeface="Arial"/>
            </a:endParaRPr>
          </a:p>
        </p:txBody>
      </p:sp>
      <p:sp>
        <p:nvSpPr>
          <p:cNvPr id="1810" name="Shape 1810"/>
          <p:cNvSpPr txBox="1"/>
          <p:nvPr/>
        </p:nvSpPr>
        <p:spPr>
          <a:xfrm>
            <a:off x="2897186" y="33909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3%</a:t>
            </a:r>
            <a:endParaRPr b="0" i="0" sz="1400" u="none" cap="none" strike="noStrike">
              <a:solidFill>
                <a:srgbClr val="000000"/>
              </a:solidFill>
              <a:latin typeface="Arial"/>
              <a:ea typeface="Arial"/>
              <a:cs typeface="Arial"/>
              <a:sym typeface="Arial"/>
            </a:endParaRPr>
          </a:p>
        </p:txBody>
      </p:sp>
      <p:sp>
        <p:nvSpPr>
          <p:cNvPr id="1811" name="Shape 1811"/>
          <p:cNvSpPr txBox="1"/>
          <p:nvPr/>
        </p:nvSpPr>
        <p:spPr>
          <a:xfrm>
            <a:off x="184150" y="4179887"/>
            <a:ext cx="1541461"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Vitamin A     2%</a:t>
            </a:r>
            <a:endParaRPr b="0" i="0" sz="1400" u="none" cap="none" strike="noStrike">
              <a:solidFill>
                <a:srgbClr val="000000"/>
              </a:solidFill>
              <a:latin typeface="Arial"/>
              <a:ea typeface="Arial"/>
              <a:cs typeface="Arial"/>
              <a:sym typeface="Arial"/>
            </a:endParaRPr>
          </a:p>
        </p:txBody>
      </p:sp>
      <p:cxnSp>
        <p:nvCxnSpPr>
          <p:cNvPr id="1812" name="Shape 1812"/>
          <p:cNvCxnSpPr/>
          <p:nvPr/>
        </p:nvCxnSpPr>
        <p:spPr>
          <a:xfrm>
            <a:off x="274637" y="442436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813" name="Shape 1813"/>
          <p:cNvSpPr txBox="1"/>
          <p:nvPr/>
        </p:nvSpPr>
        <p:spPr>
          <a:xfrm>
            <a:off x="2062161" y="4179887"/>
            <a:ext cx="157956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Vitamin C     0%</a:t>
            </a:r>
            <a:endParaRPr b="0" i="0" sz="1400" u="none" cap="none" strike="noStrike">
              <a:solidFill>
                <a:srgbClr val="000000"/>
              </a:solidFill>
              <a:latin typeface="Arial"/>
              <a:ea typeface="Arial"/>
              <a:cs typeface="Arial"/>
              <a:sym typeface="Arial"/>
            </a:endParaRPr>
          </a:p>
        </p:txBody>
      </p:sp>
      <p:sp>
        <p:nvSpPr>
          <p:cNvPr id="1814" name="Shape 1814"/>
          <p:cNvSpPr txBox="1"/>
          <p:nvPr/>
        </p:nvSpPr>
        <p:spPr>
          <a:xfrm>
            <a:off x="1735136" y="4133850"/>
            <a:ext cx="323850" cy="368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815" name="Shape 1815"/>
          <p:cNvSpPr txBox="1"/>
          <p:nvPr/>
        </p:nvSpPr>
        <p:spPr>
          <a:xfrm>
            <a:off x="179386" y="4406900"/>
            <a:ext cx="1546225"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Calcium        4%</a:t>
            </a:r>
            <a:endParaRPr b="0" i="0" sz="1400" u="none" cap="none" strike="noStrike">
              <a:solidFill>
                <a:srgbClr val="000000"/>
              </a:solidFill>
              <a:latin typeface="Arial"/>
              <a:ea typeface="Arial"/>
              <a:cs typeface="Arial"/>
              <a:sym typeface="Arial"/>
            </a:endParaRPr>
          </a:p>
        </p:txBody>
      </p:sp>
      <p:cxnSp>
        <p:nvCxnSpPr>
          <p:cNvPr id="1816" name="Shape 1816"/>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817" name="Shape 1817"/>
          <p:cNvSpPr txBox="1"/>
          <p:nvPr/>
        </p:nvSpPr>
        <p:spPr>
          <a:xfrm>
            <a:off x="2062161" y="4406900"/>
            <a:ext cx="1574800"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Iron               6%</a:t>
            </a:r>
            <a:endParaRPr b="0" i="0" sz="1400" u="none" cap="none" strike="noStrike">
              <a:solidFill>
                <a:srgbClr val="000000"/>
              </a:solidFill>
              <a:latin typeface="Arial"/>
              <a:ea typeface="Arial"/>
              <a:cs typeface="Arial"/>
              <a:sym typeface="Arial"/>
            </a:endParaRPr>
          </a:p>
        </p:txBody>
      </p:sp>
      <p:sp>
        <p:nvSpPr>
          <p:cNvPr id="1818" name="Shape 1818"/>
          <p:cNvSpPr txBox="1"/>
          <p:nvPr/>
        </p:nvSpPr>
        <p:spPr>
          <a:xfrm>
            <a:off x="1735136" y="4360862"/>
            <a:ext cx="323850" cy="368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cxnSp>
        <p:nvCxnSpPr>
          <p:cNvPr id="1819" name="Shape 1819"/>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820" name="Shape 1820"/>
          <p:cNvSpPr txBox="1"/>
          <p:nvPr/>
        </p:nvSpPr>
        <p:spPr>
          <a:xfrm>
            <a:off x="195261" y="5376862"/>
            <a:ext cx="3429000" cy="46037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1" i="0" lang="en-US" sz="800" u="none" cap="none" strike="noStrike">
                <a:solidFill>
                  <a:schemeClr val="dk1"/>
                </a:solidFill>
                <a:latin typeface="Arial"/>
                <a:ea typeface="Arial"/>
                <a:cs typeface="Arial"/>
                <a:sym typeface="Arial"/>
              </a:rPr>
              <a:t>* Percent Daily Values are based on a 2,000 calorie diet.  Your daily values may be higher or lower depending on your caloric needs.</a:t>
            </a:r>
            <a:endParaRPr b="0" i="0" sz="1400" u="none" cap="none" strike="noStrike">
              <a:solidFill>
                <a:srgbClr val="000000"/>
              </a:solidFill>
              <a:latin typeface="Arial"/>
              <a:ea typeface="Arial"/>
              <a:cs typeface="Arial"/>
              <a:sym typeface="Arial"/>
            </a:endParaRPr>
          </a:p>
        </p:txBody>
      </p:sp>
      <p:sp>
        <p:nvSpPr>
          <p:cNvPr id="1821" name="Shape 1821"/>
          <p:cNvSpPr txBox="1"/>
          <p:nvPr/>
        </p:nvSpPr>
        <p:spPr>
          <a:xfrm>
            <a:off x="1371600" y="5686425"/>
            <a:ext cx="22193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Calories:            2,000                 2,500</a:t>
            </a:r>
            <a:endParaRPr b="0" i="0" sz="1400" u="none" cap="none" strike="noStrike">
              <a:solidFill>
                <a:srgbClr val="000000"/>
              </a:solidFill>
              <a:latin typeface="Arial"/>
              <a:ea typeface="Arial"/>
              <a:cs typeface="Arial"/>
              <a:sym typeface="Arial"/>
            </a:endParaRPr>
          </a:p>
        </p:txBody>
      </p:sp>
      <p:cxnSp>
        <p:nvCxnSpPr>
          <p:cNvPr id="1822" name="Shape 1822"/>
          <p:cNvCxnSpPr/>
          <p:nvPr/>
        </p:nvCxnSpPr>
        <p:spPr>
          <a:xfrm>
            <a:off x="265112" y="587851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823" name="Shape 1823"/>
          <p:cNvSpPr txBox="1"/>
          <p:nvPr/>
        </p:nvSpPr>
        <p:spPr>
          <a:xfrm>
            <a:off x="173036" y="5878512"/>
            <a:ext cx="3451225" cy="2143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Total Fat                              Less Than            65g                    80g</a:t>
            </a:r>
            <a:endParaRPr b="0" i="0" sz="1400" u="none" cap="none" strike="noStrike">
              <a:solidFill>
                <a:srgbClr val="000000"/>
              </a:solidFill>
              <a:latin typeface="Arial"/>
              <a:ea typeface="Arial"/>
              <a:cs typeface="Arial"/>
              <a:sym typeface="Arial"/>
            </a:endParaRPr>
          </a:p>
        </p:txBody>
      </p:sp>
      <p:sp>
        <p:nvSpPr>
          <p:cNvPr id="1824" name="Shape 1824"/>
          <p:cNvSpPr txBox="1"/>
          <p:nvPr/>
        </p:nvSpPr>
        <p:spPr>
          <a:xfrm>
            <a:off x="158750" y="5984875"/>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Sat Fat                            Less Than            20g                    25g</a:t>
            </a:r>
            <a:endParaRPr b="0" i="0" sz="1400" u="none" cap="none" strike="noStrike">
              <a:solidFill>
                <a:srgbClr val="000000"/>
              </a:solidFill>
              <a:latin typeface="Arial"/>
              <a:ea typeface="Arial"/>
              <a:cs typeface="Arial"/>
              <a:sym typeface="Arial"/>
            </a:endParaRPr>
          </a:p>
        </p:txBody>
      </p:sp>
      <p:sp>
        <p:nvSpPr>
          <p:cNvPr id="1825" name="Shape 1825"/>
          <p:cNvSpPr txBox="1"/>
          <p:nvPr/>
        </p:nvSpPr>
        <p:spPr>
          <a:xfrm>
            <a:off x="173036" y="6092825"/>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Cholesterol                          Less Than            300mg               300mg</a:t>
            </a:r>
            <a:endParaRPr b="0" i="0" sz="1400" u="none" cap="none" strike="noStrike">
              <a:solidFill>
                <a:srgbClr val="000000"/>
              </a:solidFill>
              <a:latin typeface="Arial"/>
              <a:ea typeface="Arial"/>
              <a:cs typeface="Arial"/>
              <a:sym typeface="Arial"/>
            </a:endParaRPr>
          </a:p>
        </p:txBody>
      </p:sp>
      <p:sp>
        <p:nvSpPr>
          <p:cNvPr id="1826" name="Shape 1826"/>
          <p:cNvSpPr txBox="1"/>
          <p:nvPr/>
        </p:nvSpPr>
        <p:spPr>
          <a:xfrm>
            <a:off x="173036" y="6203950"/>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Sodium                                Less Than            2,400mg            2,400mg</a:t>
            </a:r>
            <a:endParaRPr b="0" i="0" sz="1400" u="none" cap="none" strike="noStrike">
              <a:solidFill>
                <a:srgbClr val="000000"/>
              </a:solidFill>
              <a:latin typeface="Arial"/>
              <a:ea typeface="Arial"/>
              <a:cs typeface="Arial"/>
              <a:sym typeface="Arial"/>
            </a:endParaRPr>
          </a:p>
        </p:txBody>
      </p:sp>
      <p:sp>
        <p:nvSpPr>
          <p:cNvPr id="1827" name="Shape 1827"/>
          <p:cNvSpPr txBox="1"/>
          <p:nvPr/>
        </p:nvSpPr>
        <p:spPr>
          <a:xfrm>
            <a:off x="173036" y="6308725"/>
            <a:ext cx="3451225" cy="2143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Total Carbohydrate                                          300g                  375g</a:t>
            </a:r>
            <a:endParaRPr b="0" i="0" sz="1400" u="none" cap="none" strike="noStrike">
              <a:solidFill>
                <a:srgbClr val="000000"/>
              </a:solidFill>
              <a:latin typeface="Arial"/>
              <a:ea typeface="Arial"/>
              <a:cs typeface="Arial"/>
              <a:sym typeface="Arial"/>
            </a:endParaRPr>
          </a:p>
        </p:txBody>
      </p:sp>
      <p:sp>
        <p:nvSpPr>
          <p:cNvPr id="1828" name="Shape 1828"/>
          <p:cNvSpPr txBox="1"/>
          <p:nvPr/>
        </p:nvSpPr>
        <p:spPr>
          <a:xfrm>
            <a:off x="158750" y="6415087"/>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Dietary Fiber                                                25g                    30g</a:t>
            </a:r>
            <a:endParaRPr b="0" i="0" sz="1400" u="none" cap="none" strike="noStrike">
              <a:solidFill>
                <a:srgbClr val="000000"/>
              </a:solidFill>
              <a:latin typeface="Arial"/>
              <a:ea typeface="Arial"/>
              <a:cs typeface="Arial"/>
              <a:sym typeface="Arial"/>
            </a:endParaRPr>
          </a:p>
        </p:txBody>
      </p:sp>
      <p:cxnSp>
        <p:nvCxnSpPr>
          <p:cNvPr id="1829" name="Shape 1829"/>
          <p:cNvCxnSpPr/>
          <p:nvPr/>
        </p:nvCxnSpPr>
        <p:spPr>
          <a:xfrm>
            <a:off x="269875" y="6630986"/>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830" name="Shape 1830"/>
          <p:cNvSpPr txBox="1"/>
          <p:nvPr/>
        </p:nvSpPr>
        <p:spPr>
          <a:xfrm>
            <a:off x="3886200" y="139700"/>
            <a:ext cx="5029199" cy="40004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500"/>
              <a:buFont typeface="Arial"/>
              <a:buNone/>
            </a:pPr>
            <a:r>
              <a:rPr b="1" i="0" lang="en-US" sz="2000" u="none" cap="none" strike="noStrike">
                <a:solidFill>
                  <a:schemeClr val="dk1"/>
                </a:solidFill>
                <a:latin typeface="Arial"/>
                <a:ea typeface="Arial"/>
                <a:cs typeface="Arial"/>
                <a:sym typeface="Arial"/>
              </a:rPr>
              <a:t>Cheez-It Original (1 oz)</a:t>
            </a:r>
            <a:endParaRPr b="0" i="0" sz="1400" u="none" cap="none" strike="noStrike">
              <a:solidFill>
                <a:srgbClr val="000000"/>
              </a:solidFill>
              <a:latin typeface="Arial"/>
              <a:ea typeface="Arial"/>
              <a:cs typeface="Arial"/>
              <a:sym typeface="Arial"/>
            </a:endParaRPr>
          </a:p>
        </p:txBody>
      </p:sp>
      <p:sp>
        <p:nvSpPr>
          <p:cNvPr id="1831" name="Shape 1831"/>
          <p:cNvSpPr txBox="1"/>
          <p:nvPr/>
        </p:nvSpPr>
        <p:spPr>
          <a:xfrm>
            <a:off x="3894137" y="4424362"/>
            <a:ext cx="5029199" cy="24622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50"/>
              <a:buFont typeface="Arial Black"/>
              <a:buNone/>
            </a:pPr>
            <a:r>
              <a:rPr b="1" i="0" lang="en-US" sz="1400" u="none" cap="none" strike="noStrike">
                <a:solidFill>
                  <a:schemeClr val="dk1"/>
                </a:solidFill>
                <a:latin typeface="Arial Black"/>
                <a:ea typeface="Arial Black"/>
                <a:cs typeface="Arial Black"/>
                <a:sym typeface="Arial Black"/>
              </a:rPr>
              <a:t>INGREDIENTS</a:t>
            </a:r>
            <a:r>
              <a:rPr b="1" i="0" lang="en-US" sz="1400" u="none" cap="none" strike="noStrike">
                <a:solidFill>
                  <a:schemeClr val="dk1"/>
                </a:solidFill>
                <a:latin typeface="Arial"/>
                <a:ea typeface="Arial"/>
                <a:cs typeface="Arial"/>
                <a:sym typeface="Arial"/>
              </a:rPr>
              <a:t>:  </a:t>
            </a:r>
            <a:r>
              <a:rPr b="0" i="0" lang="en-US" sz="1400" u="none" cap="none" strike="noStrike">
                <a:solidFill>
                  <a:schemeClr val="dk1"/>
                </a:solidFill>
                <a:latin typeface="Arial"/>
                <a:ea typeface="Arial"/>
                <a:cs typeface="Arial"/>
                <a:sym typeface="Arial"/>
              </a:rPr>
              <a:t>ENRICHED FLOUR (WHEAT FLOUR, NIACIN, REDUCED IRON, THIAMIN MONONITRATE [VITAMIN B1], RIBOFLAVIN [VITAMIN B2], FOLIC ACID), VEGETABLE OIL (SOYBEAN AND PALM OIL WITH TBHQ FOR FRESHNESS), CHEESE MADE WITH SKIM MILK (SKIM MILK, WHEY PROTEIN, CHEESE CULTURES, SALT, ENZYMES, ANNATTO EXTRACT FOR COLOR), CONTAINS TWO PERCENT OR LESS OF SALT, PAPRIKA, YEAST, PAPRIKA OLEORESIN FOR COLOR, SOY LECITHIN.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50"/>
              <a:buFont typeface="Arial"/>
              <a:buNone/>
            </a:pPr>
            <a:r>
              <a:rPr b="1" i="0" lang="en-US" sz="1400" u="none" cap="none" strike="noStrike">
                <a:solidFill>
                  <a:schemeClr val="dk1"/>
                </a:solidFill>
                <a:latin typeface="Arial"/>
                <a:ea typeface="Arial"/>
                <a:cs typeface="Arial"/>
                <a:sym typeface="Arial"/>
              </a:rPr>
              <a:t>CONTAINS WHEAT, MILK, AND SOY INGREDIENTS</a:t>
            </a:r>
            <a:endParaRPr b="0" i="0" sz="1400" u="none" cap="none" strike="noStrike">
              <a:solidFill>
                <a:srgbClr val="000000"/>
              </a:solidFill>
              <a:latin typeface="Arial"/>
              <a:ea typeface="Arial"/>
              <a:cs typeface="Arial"/>
              <a:sym typeface="Arial"/>
            </a:endParaRPr>
          </a:p>
        </p:txBody>
      </p:sp>
      <p:cxnSp>
        <p:nvCxnSpPr>
          <p:cNvPr id="1832" name="Shape 1832"/>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833" name="Shape 1833"/>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834" name="Shape 1834"/>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835" name="Shape 1835"/>
          <p:cNvCxnSpPr/>
          <p:nvPr/>
        </p:nvCxnSpPr>
        <p:spPr>
          <a:xfrm>
            <a:off x="269875" y="4900612"/>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836" name="Shape 1836"/>
          <p:cNvCxnSpPr/>
          <p:nvPr/>
        </p:nvCxnSpPr>
        <p:spPr>
          <a:xfrm>
            <a:off x="269875" y="5145087"/>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837" name="Shape 1837"/>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pic>
        <p:nvPicPr>
          <p:cNvPr descr="ANd9GcTyrhyPME1_aB37JtVFIKpGFOSpMxhPv0rhYJtaHDwD68zFtmbp" id="1838" name="Shape 1838"/>
          <p:cNvPicPr preferRelativeResize="0"/>
          <p:nvPr/>
        </p:nvPicPr>
        <p:blipFill rotWithShape="1">
          <a:blip r:embed="rId3">
            <a:alphaModFix/>
          </a:blip>
          <a:srcRect b="0" l="0" r="0" t="0"/>
          <a:stretch/>
        </p:blipFill>
        <p:spPr>
          <a:xfrm>
            <a:off x="5259387" y="917575"/>
            <a:ext cx="2297111" cy="330517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2" name="Shape 1842"/>
        <p:cNvGrpSpPr/>
        <p:nvPr/>
      </p:nvGrpSpPr>
      <p:grpSpPr>
        <a:xfrm>
          <a:off x="0" y="0"/>
          <a:ext cx="0" cy="0"/>
          <a:chOff x="0" y="0"/>
          <a:chExt cx="0" cy="0"/>
        </a:xfrm>
      </p:grpSpPr>
      <p:sp>
        <p:nvSpPr>
          <p:cNvPr id="1843" name="Shape 1843"/>
          <p:cNvSpPr txBox="1"/>
          <p:nvPr/>
        </p:nvSpPr>
        <p:spPr>
          <a:xfrm>
            <a:off x="163511" y="96836"/>
            <a:ext cx="3460749" cy="6684961"/>
          </a:xfrm>
          <a:prstGeom prst="rect">
            <a:avLst/>
          </a:prstGeom>
          <a:noFill/>
          <a:ln cap="flat" cmpd="sng" w="3810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44" name="Shape 1844"/>
          <p:cNvSpPr txBox="1"/>
          <p:nvPr/>
        </p:nvSpPr>
        <p:spPr>
          <a:xfrm>
            <a:off x="184150" y="104775"/>
            <a:ext cx="3397250" cy="5619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750"/>
              <a:buFont typeface="Arial Black"/>
              <a:buNone/>
            </a:pPr>
            <a:r>
              <a:rPr b="0" i="0" lang="en-US" sz="3000" u="none" cap="none" strike="noStrike">
                <a:solidFill>
                  <a:schemeClr val="dk1"/>
                </a:solidFill>
                <a:latin typeface="Arial Black"/>
                <a:ea typeface="Arial Black"/>
                <a:cs typeface="Arial Black"/>
                <a:sym typeface="Arial Black"/>
              </a:rPr>
              <a:t>Nutrition Facts</a:t>
            </a:r>
            <a:endParaRPr b="0" i="0" sz="1400" u="none" cap="none" strike="noStrike">
              <a:solidFill>
                <a:srgbClr val="000000"/>
              </a:solidFill>
              <a:latin typeface="Arial"/>
              <a:ea typeface="Arial"/>
              <a:cs typeface="Arial"/>
              <a:sym typeface="Arial"/>
            </a:endParaRPr>
          </a:p>
        </p:txBody>
      </p:sp>
      <p:sp>
        <p:nvSpPr>
          <p:cNvPr id="1845" name="Shape 1845"/>
          <p:cNvSpPr txBox="1"/>
          <p:nvPr/>
        </p:nvSpPr>
        <p:spPr>
          <a:xfrm>
            <a:off x="163511" y="403225"/>
            <a:ext cx="3417887" cy="584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600"/>
              <a:buFont typeface="Calibri"/>
              <a:buNone/>
            </a:pPr>
            <a:r>
              <a:t/>
            </a: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25"/>
              <a:buFont typeface="Arial"/>
              <a:buNone/>
            </a:pPr>
            <a:r>
              <a:rPr b="0" i="0" lang="en-US" sz="1300" u="none" cap="none" strike="noStrike">
                <a:solidFill>
                  <a:schemeClr val="dk1"/>
                </a:solidFill>
                <a:latin typeface="Arial"/>
                <a:ea typeface="Arial"/>
                <a:cs typeface="Arial"/>
                <a:sym typeface="Arial"/>
              </a:rPr>
              <a:t>Serving Size 1 roll (14g)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25"/>
              <a:buFont typeface="Arial"/>
              <a:buNone/>
            </a:pPr>
            <a:r>
              <a:rPr b="0" i="0" lang="en-US" sz="1300" u="none" cap="none" strike="noStrike">
                <a:solidFill>
                  <a:schemeClr val="dk1"/>
                </a:solidFill>
                <a:latin typeface="Arial"/>
                <a:ea typeface="Arial"/>
                <a:cs typeface="Arial"/>
                <a:sym typeface="Arial"/>
              </a:rPr>
              <a:t>Servings Per Container 10</a:t>
            </a:r>
            <a:endParaRPr b="0" i="0" sz="1400" u="none" cap="none" strike="noStrike">
              <a:solidFill>
                <a:srgbClr val="000000"/>
              </a:solidFill>
              <a:latin typeface="Arial"/>
              <a:ea typeface="Arial"/>
              <a:cs typeface="Arial"/>
              <a:sym typeface="Arial"/>
            </a:endParaRPr>
          </a:p>
        </p:txBody>
      </p:sp>
      <p:sp>
        <p:nvSpPr>
          <p:cNvPr id="1846" name="Shape 1846"/>
          <p:cNvSpPr txBox="1"/>
          <p:nvPr/>
        </p:nvSpPr>
        <p:spPr>
          <a:xfrm>
            <a:off x="163511" y="987425"/>
            <a:ext cx="200501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Amount Per Serving</a:t>
            </a:r>
            <a:endParaRPr b="0" i="0" sz="1400" u="none" cap="none" strike="noStrike">
              <a:solidFill>
                <a:srgbClr val="000000"/>
              </a:solidFill>
              <a:latin typeface="Arial"/>
              <a:ea typeface="Arial"/>
              <a:cs typeface="Arial"/>
              <a:sym typeface="Arial"/>
            </a:endParaRPr>
          </a:p>
        </p:txBody>
      </p:sp>
      <p:cxnSp>
        <p:nvCxnSpPr>
          <p:cNvPr id="1847" name="Shape 1847"/>
          <p:cNvCxnSpPr/>
          <p:nvPr/>
        </p:nvCxnSpPr>
        <p:spPr>
          <a:xfrm>
            <a:off x="258762" y="987425"/>
            <a:ext cx="3252787" cy="0"/>
          </a:xfrm>
          <a:prstGeom prst="straightConnector1">
            <a:avLst/>
          </a:prstGeom>
          <a:noFill/>
          <a:ln cap="flat" cmpd="sng" w="76200">
            <a:solidFill>
              <a:schemeClr val="dk1"/>
            </a:solidFill>
            <a:prstDash val="solid"/>
            <a:miter lim="8000"/>
            <a:headEnd len="sm" w="sm" type="none"/>
            <a:tailEnd len="sm" w="sm" type="none"/>
          </a:ln>
        </p:spPr>
      </p:cxnSp>
      <p:sp>
        <p:nvSpPr>
          <p:cNvPr id="1848" name="Shape 1848"/>
          <p:cNvSpPr txBox="1"/>
          <p:nvPr/>
        </p:nvSpPr>
        <p:spPr>
          <a:xfrm>
            <a:off x="173036" y="1762125"/>
            <a:ext cx="141446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Total Fat    </a:t>
            </a:r>
            <a:r>
              <a:rPr b="1" i="0" lang="en-US" sz="1200" u="none" cap="none" strike="noStrike">
                <a:solidFill>
                  <a:schemeClr val="dk1"/>
                </a:solidFill>
                <a:latin typeface="Arial"/>
                <a:ea typeface="Arial"/>
                <a:cs typeface="Arial"/>
                <a:sym typeface="Arial"/>
              </a:rPr>
              <a:t>1g</a:t>
            </a:r>
            <a:endParaRPr b="0" i="0" sz="1400" u="none" cap="none" strike="noStrike">
              <a:solidFill>
                <a:srgbClr val="000000"/>
              </a:solidFill>
              <a:latin typeface="Arial"/>
              <a:ea typeface="Arial"/>
              <a:cs typeface="Arial"/>
              <a:sym typeface="Arial"/>
            </a:endParaRPr>
          </a:p>
        </p:txBody>
      </p:sp>
      <p:cxnSp>
        <p:nvCxnSpPr>
          <p:cNvPr id="1849" name="Shape 1849"/>
          <p:cNvCxnSpPr/>
          <p:nvPr/>
        </p:nvCxnSpPr>
        <p:spPr>
          <a:xfrm>
            <a:off x="280987" y="1263650"/>
            <a:ext cx="3241674" cy="0"/>
          </a:xfrm>
          <a:prstGeom prst="straightConnector1">
            <a:avLst/>
          </a:prstGeom>
          <a:noFill/>
          <a:ln cap="flat" cmpd="sng" w="28575">
            <a:solidFill>
              <a:schemeClr val="dk1"/>
            </a:solidFill>
            <a:prstDash val="solid"/>
            <a:miter lim="8000"/>
            <a:headEnd len="sm" w="sm" type="none"/>
            <a:tailEnd len="sm" w="sm" type="none"/>
          </a:ln>
        </p:spPr>
      </p:cxnSp>
      <p:sp>
        <p:nvSpPr>
          <p:cNvPr id="1850" name="Shape 1850"/>
          <p:cNvSpPr txBox="1"/>
          <p:nvPr/>
        </p:nvSpPr>
        <p:spPr>
          <a:xfrm>
            <a:off x="2890836" y="1762125"/>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1%</a:t>
            </a:r>
            <a:endParaRPr b="0" i="0" sz="1400" u="none" cap="none" strike="noStrike">
              <a:solidFill>
                <a:srgbClr val="000000"/>
              </a:solidFill>
              <a:latin typeface="Arial"/>
              <a:ea typeface="Arial"/>
              <a:cs typeface="Arial"/>
              <a:sym typeface="Arial"/>
            </a:endParaRPr>
          </a:p>
        </p:txBody>
      </p:sp>
      <p:sp>
        <p:nvSpPr>
          <p:cNvPr id="1851" name="Shape 1851"/>
          <p:cNvSpPr txBox="1"/>
          <p:nvPr/>
        </p:nvSpPr>
        <p:spPr>
          <a:xfrm>
            <a:off x="173036" y="1257300"/>
            <a:ext cx="3417887" cy="46196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Calories   50         </a:t>
            </a:r>
            <a:r>
              <a:rPr b="1" i="0" lang="en-US" sz="1200" u="none" cap="none" strike="noStrike">
                <a:solidFill>
                  <a:schemeClr val="dk1"/>
                </a:solidFill>
                <a:latin typeface="Arial"/>
                <a:ea typeface="Arial"/>
                <a:cs typeface="Arial"/>
                <a:sym typeface="Arial"/>
              </a:rPr>
              <a:t>Calories from Fat         5</a:t>
            </a:r>
            <a:r>
              <a:rPr b="1" i="0" lang="en-US" sz="1200" u="none" cap="none" strike="noStrike">
                <a:solidFill>
                  <a:schemeClr val="dk1"/>
                </a:solidFill>
                <a:latin typeface="Arial Black"/>
                <a:ea typeface="Arial Black"/>
                <a:cs typeface="Arial Black"/>
                <a:sym typeface="Arial Black"/>
              </a:rPr>
              <a:t>	</a:t>
            </a:r>
            <a:endParaRPr b="0" i="0" sz="1400" u="none" cap="none" strike="noStrike">
              <a:solidFill>
                <a:srgbClr val="000000"/>
              </a:solidFill>
              <a:latin typeface="Arial"/>
              <a:ea typeface="Arial"/>
              <a:cs typeface="Arial"/>
              <a:sym typeface="Arial"/>
            </a:endParaRPr>
          </a:p>
        </p:txBody>
      </p:sp>
      <p:cxnSp>
        <p:nvCxnSpPr>
          <p:cNvPr id="1852" name="Shape 1852"/>
          <p:cNvCxnSpPr/>
          <p:nvPr/>
        </p:nvCxnSpPr>
        <p:spPr>
          <a:xfrm>
            <a:off x="258762" y="1493837"/>
            <a:ext cx="3244849" cy="0"/>
          </a:xfrm>
          <a:prstGeom prst="straightConnector1">
            <a:avLst/>
          </a:prstGeom>
          <a:noFill/>
          <a:ln cap="flat" cmpd="sng" w="38100">
            <a:solidFill>
              <a:schemeClr val="dk1"/>
            </a:solidFill>
            <a:prstDash val="solid"/>
            <a:miter lim="8000"/>
            <a:headEnd len="sm" w="sm" type="none"/>
            <a:tailEnd len="sm" w="sm" type="none"/>
          </a:ln>
        </p:spPr>
      </p:cxnSp>
      <p:sp>
        <p:nvSpPr>
          <p:cNvPr id="1853" name="Shape 1853"/>
          <p:cNvSpPr txBox="1"/>
          <p:nvPr/>
        </p:nvSpPr>
        <p:spPr>
          <a:xfrm>
            <a:off x="1873250" y="1493837"/>
            <a:ext cx="1751012" cy="30797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50"/>
              <a:buFont typeface="Arial Black"/>
              <a:buNone/>
            </a:pPr>
            <a:r>
              <a:rPr b="1" i="0" lang="en-US" sz="1400" u="none" cap="none" strike="noStrike">
                <a:solidFill>
                  <a:schemeClr val="dk1"/>
                </a:solidFill>
                <a:latin typeface="Arial Black"/>
                <a:ea typeface="Arial Black"/>
                <a:cs typeface="Arial Black"/>
                <a:sym typeface="Arial Black"/>
              </a:rPr>
              <a:t>% Daily Value*</a:t>
            </a:r>
            <a:endParaRPr b="0" i="0" sz="1400" u="none" cap="none" strike="noStrike">
              <a:solidFill>
                <a:srgbClr val="000000"/>
              </a:solidFill>
              <a:latin typeface="Arial"/>
              <a:ea typeface="Arial"/>
              <a:cs typeface="Arial"/>
              <a:sym typeface="Arial"/>
            </a:endParaRPr>
          </a:p>
        </p:txBody>
      </p:sp>
      <p:cxnSp>
        <p:nvCxnSpPr>
          <p:cNvPr id="1854" name="Shape 1854"/>
          <p:cNvCxnSpPr/>
          <p:nvPr/>
        </p:nvCxnSpPr>
        <p:spPr>
          <a:xfrm>
            <a:off x="269875" y="1762125"/>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855" name="Shape 1855"/>
          <p:cNvCxnSpPr/>
          <p:nvPr/>
        </p:nvCxnSpPr>
        <p:spPr>
          <a:xfrm>
            <a:off x="263525" y="2024061"/>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856" name="Shape 1856"/>
          <p:cNvCxnSpPr/>
          <p:nvPr/>
        </p:nvCxnSpPr>
        <p:spPr>
          <a:xfrm>
            <a:off x="271462" y="2287586"/>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857" name="Shape 1857"/>
          <p:cNvCxnSpPr/>
          <p:nvPr/>
        </p:nvCxnSpPr>
        <p:spPr>
          <a:xfrm>
            <a:off x="271462" y="2570161"/>
            <a:ext cx="3241674" cy="0"/>
          </a:xfrm>
          <a:prstGeom prst="straightConnector1">
            <a:avLst/>
          </a:prstGeom>
          <a:noFill/>
          <a:ln cap="flat" cmpd="sng" w="28575">
            <a:solidFill>
              <a:schemeClr val="dk1"/>
            </a:solidFill>
            <a:prstDash val="solid"/>
            <a:miter lim="8000"/>
            <a:headEnd len="sm" w="sm" type="none"/>
            <a:tailEnd len="sm" w="sm" type="none"/>
          </a:ln>
        </p:spPr>
      </p:cxnSp>
      <p:sp>
        <p:nvSpPr>
          <p:cNvPr id="1858" name="Shape 1858"/>
          <p:cNvSpPr txBox="1"/>
          <p:nvPr/>
        </p:nvSpPr>
        <p:spPr>
          <a:xfrm>
            <a:off x="195261" y="2592386"/>
            <a:ext cx="1866900"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Cholesterol   </a:t>
            </a:r>
            <a:r>
              <a:rPr b="1" i="0" lang="en-US" sz="1200" u="none" cap="none" strike="noStrike">
                <a:solidFill>
                  <a:schemeClr val="dk1"/>
                </a:solidFill>
                <a:latin typeface="Arial"/>
                <a:ea typeface="Arial"/>
                <a:cs typeface="Arial"/>
                <a:sym typeface="Arial"/>
              </a:rPr>
              <a:t>0mg</a:t>
            </a:r>
            <a:endParaRPr b="0" i="0" sz="1400" u="none" cap="none" strike="noStrike">
              <a:solidFill>
                <a:srgbClr val="000000"/>
              </a:solidFill>
              <a:latin typeface="Arial"/>
              <a:ea typeface="Arial"/>
              <a:cs typeface="Arial"/>
              <a:sym typeface="Arial"/>
            </a:endParaRPr>
          </a:p>
        </p:txBody>
      </p:sp>
      <p:sp>
        <p:nvSpPr>
          <p:cNvPr id="1859" name="Shape 1859"/>
          <p:cNvSpPr txBox="1"/>
          <p:nvPr/>
        </p:nvSpPr>
        <p:spPr>
          <a:xfrm>
            <a:off x="2901950" y="2586036"/>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0%</a:t>
            </a:r>
            <a:endParaRPr b="0" i="0" sz="1400" u="none" cap="none" strike="noStrike">
              <a:solidFill>
                <a:srgbClr val="000000"/>
              </a:solidFill>
              <a:latin typeface="Arial"/>
              <a:ea typeface="Arial"/>
              <a:cs typeface="Arial"/>
              <a:sym typeface="Arial"/>
            </a:endParaRPr>
          </a:p>
        </p:txBody>
      </p:sp>
      <p:cxnSp>
        <p:nvCxnSpPr>
          <p:cNvPr id="1860" name="Shape 1860"/>
          <p:cNvCxnSpPr/>
          <p:nvPr/>
        </p:nvCxnSpPr>
        <p:spPr>
          <a:xfrm>
            <a:off x="269875" y="2841625"/>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861" name="Shape 1861"/>
          <p:cNvSpPr txBox="1"/>
          <p:nvPr/>
        </p:nvSpPr>
        <p:spPr>
          <a:xfrm>
            <a:off x="195261" y="2868611"/>
            <a:ext cx="1676399"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Sodium   </a:t>
            </a:r>
            <a:r>
              <a:rPr b="1" i="0" lang="en-US" sz="1200" u="none" cap="none" strike="noStrike">
                <a:solidFill>
                  <a:schemeClr val="dk1"/>
                </a:solidFill>
                <a:latin typeface="Arial"/>
                <a:ea typeface="Arial"/>
                <a:cs typeface="Arial"/>
                <a:sym typeface="Arial"/>
              </a:rPr>
              <a:t>55mg</a:t>
            </a:r>
            <a:endParaRPr b="0" i="0" sz="1400" u="none" cap="none" strike="noStrike">
              <a:solidFill>
                <a:srgbClr val="000000"/>
              </a:solidFill>
              <a:latin typeface="Arial"/>
              <a:ea typeface="Arial"/>
              <a:cs typeface="Arial"/>
              <a:sym typeface="Arial"/>
            </a:endParaRPr>
          </a:p>
        </p:txBody>
      </p:sp>
      <p:sp>
        <p:nvSpPr>
          <p:cNvPr id="1862" name="Shape 1862"/>
          <p:cNvSpPr txBox="1"/>
          <p:nvPr/>
        </p:nvSpPr>
        <p:spPr>
          <a:xfrm>
            <a:off x="2890836" y="2868611"/>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2%</a:t>
            </a:r>
            <a:endParaRPr b="0" i="0" sz="1400" u="none" cap="none" strike="noStrike">
              <a:solidFill>
                <a:srgbClr val="000000"/>
              </a:solidFill>
              <a:latin typeface="Arial"/>
              <a:ea typeface="Arial"/>
              <a:cs typeface="Arial"/>
              <a:sym typeface="Arial"/>
            </a:endParaRPr>
          </a:p>
        </p:txBody>
      </p:sp>
      <p:cxnSp>
        <p:nvCxnSpPr>
          <p:cNvPr id="1863" name="Shape 1863"/>
          <p:cNvCxnSpPr/>
          <p:nvPr/>
        </p:nvCxnSpPr>
        <p:spPr>
          <a:xfrm>
            <a:off x="263525" y="3119436"/>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864" name="Shape 1864"/>
          <p:cNvSpPr txBox="1"/>
          <p:nvPr/>
        </p:nvSpPr>
        <p:spPr>
          <a:xfrm>
            <a:off x="193675" y="3127375"/>
            <a:ext cx="2287587"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Total Carbohydrate   </a:t>
            </a:r>
            <a:r>
              <a:rPr b="1" i="0" lang="en-US" sz="1200" u="none" cap="none" strike="noStrike">
                <a:solidFill>
                  <a:schemeClr val="dk1"/>
                </a:solidFill>
                <a:latin typeface="Arial"/>
                <a:ea typeface="Arial"/>
                <a:cs typeface="Arial"/>
                <a:sym typeface="Arial"/>
              </a:rPr>
              <a:t>12g</a:t>
            </a:r>
            <a:endParaRPr b="0" i="0" sz="1400" u="none" cap="none" strike="noStrike">
              <a:solidFill>
                <a:srgbClr val="000000"/>
              </a:solidFill>
              <a:latin typeface="Arial"/>
              <a:ea typeface="Arial"/>
              <a:cs typeface="Arial"/>
              <a:sym typeface="Arial"/>
            </a:endParaRPr>
          </a:p>
        </p:txBody>
      </p:sp>
      <p:sp>
        <p:nvSpPr>
          <p:cNvPr id="1865" name="Shape 1865"/>
          <p:cNvSpPr txBox="1"/>
          <p:nvPr/>
        </p:nvSpPr>
        <p:spPr>
          <a:xfrm>
            <a:off x="2886075" y="3127375"/>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4%</a:t>
            </a:r>
            <a:endParaRPr b="0" i="0" sz="1400" u="none" cap="none" strike="noStrike">
              <a:solidFill>
                <a:srgbClr val="000000"/>
              </a:solidFill>
              <a:latin typeface="Arial"/>
              <a:ea typeface="Arial"/>
              <a:cs typeface="Arial"/>
              <a:sym typeface="Arial"/>
            </a:endParaRPr>
          </a:p>
        </p:txBody>
      </p:sp>
      <p:cxnSp>
        <p:nvCxnSpPr>
          <p:cNvPr id="1866" name="Shape 1866"/>
          <p:cNvCxnSpPr/>
          <p:nvPr/>
        </p:nvCxnSpPr>
        <p:spPr>
          <a:xfrm>
            <a:off x="269875" y="3389312"/>
            <a:ext cx="3241674" cy="0"/>
          </a:xfrm>
          <a:prstGeom prst="straightConnector1">
            <a:avLst/>
          </a:prstGeom>
          <a:noFill/>
          <a:ln cap="flat" cmpd="sng" w="28575">
            <a:solidFill>
              <a:schemeClr val="dk1"/>
            </a:solidFill>
            <a:prstDash val="solid"/>
            <a:miter lim="8000"/>
            <a:headEnd len="sm" w="sm" type="none"/>
            <a:tailEnd len="sm" w="sm" type="none"/>
          </a:ln>
        </p:spPr>
      </p:cxnSp>
      <p:sp>
        <p:nvSpPr>
          <p:cNvPr id="1867" name="Shape 1867"/>
          <p:cNvSpPr txBox="1"/>
          <p:nvPr/>
        </p:nvSpPr>
        <p:spPr>
          <a:xfrm>
            <a:off x="388937" y="3389312"/>
            <a:ext cx="1336675" cy="2778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Fiber   0g</a:t>
            </a:r>
            <a:endParaRPr b="0" i="0" sz="1400" u="none" cap="none" strike="noStrike">
              <a:solidFill>
                <a:srgbClr val="000000"/>
              </a:solidFill>
              <a:latin typeface="Arial"/>
              <a:ea typeface="Arial"/>
              <a:cs typeface="Arial"/>
              <a:sym typeface="Arial"/>
            </a:endParaRPr>
          </a:p>
        </p:txBody>
      </p:sp>
      <p:cxnSp>
        <p:nvCxnSpPr>
          <p:cNvPr id="1868" name="Shape 1868"/>
          <p:cNvCxnSpPr/>
          <p:nvPr/>
        </p:nvCxnSpPr>
        <p:spPr>
          <a:xfrm>
            <a:off x="263525" y="3651250"/>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869" name="Shape 1869"/>
          <p:cNvSpPr txBox="1"/>
          <p:nvPr/>
        </p:nvSpPr>
        <p:spPr>
          <a:xfrm>
            <a:off x="377825" y="3651250"/>
            <a:ext cx="1336675"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Sugars   7g</a:t>
            </a:r>
            <a:endParaRPr b="0" i="0" sz="1400" u="none" cap="none" strike="noStrike">
              <a:solidFill>
                <a:srgbClr val="000000"/>
              </a:solidFill>
              <a:latin typeface="Arial"/>
              <a:ea typeface="Arial"/>
              <a:cs typeface="Arial"/>
              <a:sym typeface="Arial"/>
            </a:endParaRPr>
          </a:p>
        </p:txBody>
      </p:sp>
      <p:cxnSp>
        <p:nvCxnSpPr>
          <p:cNvPr id="1870" name="Shape 1870"/>
          <p:cNvCxnSpPr/>
          <p:nvPr/>
        </p:nvCxnSpPr>
        <p:spPr>
          <a:xfrm>
            <a:off x="265112" y="3927475"/>
            <a:ext cx="3241674" cy="0"/>
          </a:xfrm>
          <a:prstGeom prst="straightConnector1">
            <a:avLst/>
          </a:prstGeom>
          <a:noFill/>
          <a:ln cap="flat" cmpd="sng" w="28575">
            <a:solidFill>
              <a:schemeClr val="dk1"/>
            </a:solidFill>
            <a:prstDash val="solid"/>
            <a:miter lim="8000"/>
            <a:headEnd len="sm" w="sm" type="none"/>
            <a:tailEnd len="sm" w="sm" type="none"/>
          </a:ln>
        </p:spPr>
      </p:cxnSp>
      <p:sp>
        <p:nvSpPr>
          <p:cNvPr id="1871" name="Shape 1871"/>
          <p:cNvSpPr txBox="1"/>
          <p:nvPr/>
        </p:nvSpPr>
        <p:spPr>
          <a:xfrm>
            <a:off x="377825" y="2011361"/>
            <a:ext cx="1681161"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Saturated Fat    0g</a:t>
            </a:r>
            <a:endParaRPr b="0" i="0" sz="1400" u="none" cap="none" strike="noStrike">
              <a:solidFill>
                <a:srgbClr val="000000"/>
              </a:solidFill>
              <a:latin typeface="Arial"/>
              <a:ea typeface="Arial"/>
              <a:cs typeface="Arial"/>
              <a:sym typeface="Arial"/>
            </a:endParaRPr>
          </a:p>
        </p:txBody>
      </p:sp>
      <p:sp>
        <p:nvSpPr>
          <p:cNvPr id="1872" name="Shape 1872"/>
          <p:cNvSpPr txBox="1"/>
          <p:nvPr/>
        </p:nvSpPr>
        <p:spPr>
          <a:xfrm>
            <a:off x="366712" y="2284411"/>
            <a:ext cx="1539874" cy="2778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Trans Fat   0g</a:t>
            </a:r>
            <a:endParaRPr b="0" i="0" sz="1400" u="none" cap="none" strike="noStrike">
              <a:solidFill>
                <a:srgbClr val="000000"/>
              </a:solidFill>
              <a:latin typeface="Arial"/>
              <a:ea typeface="Arial"/>
              <a:cs typeface="Arial"/>
              <a:sym typeface="Arial"/>
            </a:endParaRPr>
          </a:p>
        </p:txBody>
      </p:sp>
      <p:sp>
        <p:nvSpPr>
          <p:cNvPr id="1873" name="Shape 1873"/>
          <p:cNvSpPr txBox="1"/>
          <p:nvPr/>
        </p:nvSpPr>
        <p:spPr>
          <a:xfrm>
            <a:off x="192086" y="3932237"/>
            <a:ext cx="1976437"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Protein    </a:t>
            </a:r>
            <a:r>
              <a:rPr b="1" i="0" lang="en-US" sz="1200" u="none" cap="none" strike="noStrike">
                <a:solidFill>
                  <a:schemeClr val="dk1"/>
                </a:solidFill>
                <a:latin typeface="Arial"/>
                <a:ea typeface="Arial"/>
                <a:cs typeface="Arial"/>
                <a:sym typeface="Arial"/>
              </a:rPr>
              <a:t>0g</a:t>
            </a:r>
            <a:endParaRPr b="0" i="0" sz="1400" u="none" cap="none" strike="noStrike">
              <a:solidFill>
                <a:srgbClr val="000000"/>
              </a:solidFill>
              <a:latin typeface="Arial"/>
              <a:ea typeface="Arial"/>
              <a:cs typeface="Arial"/>
              <a:sym typeface="Arial"/>
            </a:endParaRPr>
          </a:p>
        </p:txBody>
      </p:sp>
      <p:cxnSp>
        <p:nvCxnSpPr>
          <p:cNvPr id="1874" name="Shape 1874"/>
          <p:cNvCxnSpPr/>
          <p:nvPr/>
        </p:nvCxnSpPr>
        <p:spPr>
          <a:xfrm>
            <a:off x="265112" y="4192587"/>
            <a:ext cx="3241674" cy="0"/>
          </a:xfrm>
          <a:prstGeom prst="straightConnector1">
            <a:avLst/>
          </a:prstGeom>
          <a:noFill/>
          <a:ln cap="flat" cmpd="sng" w="57150">
            <a:solidFill>
              <a:schemeClr val="dk1"/>
            </a:solidFill>
            <a:prstDash val="solid"/>
            <a:miter lim="8000"/>
            <a:headEnd len="sm" w="sm" type="none"/>
            <a:tailEnd len="sm" w="sm" type="none"/>
          </a:ln>
        </p:spPr>
      </p:cxnSp>
      <p:sp>
        <p:nvSpPr>
          <p:cNvPr id="1875" name="Shape 1875"/>
          <p:cNvSpPr txBox="1"/>
          <p:nvPr/>
        </p:nvSpPr>
        <p:spPr>
          <a:xfrm>
            <a:off x="2890836" y="20193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0%</a:t>
            </a:r>
            <a:endParaRPr b="0" i="0" sz="1400" u="none" cap="none" strike="noStrike">
              <a:solidFill>
                <a:srgbClr val="000000"/>
              </a:solidFill>
              <a:latin typeface="Arial"/>
              <a:ea typeface="Arial"/>
              <a:cs typeface="Arial"/>
              <a:sym typeface="Arial"/>
            </a:endParaRPr>
          </a:p>
        </p:txBody>
      </p:sp>
      <p:sp>
        <p:nvSpPr>
          <p:cNvPr id="1876" name="Shape 1876"/>
          <p:cNvSpPr txBox="1"/>
          <p:nvPr/>
        </p:nvSpPr>
        <p:spPr>
          <a:xfrm>
            <a:off x="2890836" y="22860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0%</a:t>
            </a:r>
            <a:endParaRPr b="0" i="0" sz="1400" u="none" cap="none" strike="noStrike">
              <a:solidFill>
                <a:srgbClr val="000000"/>
              </a:solidFill>
              <a:latin typeface="Arial"/>
              <a:ea typeface="Arial"/>
              <a:cs typeface="Arial"/>
              <a:sym typeface="Arial"/>
            </a:endParaRPr>
          </a:p>
        </p:txBody>
      </p:sp>
      <p:sp>
        <p:nvSpPr>
          <p:cNvPr id="1877" name="Shape 1877"/>
          <p:cNvSpPr txBox="1"/>
          <p:nvPr/>
        </p:nvSpPr>
        <p:spPr>
          <a:xfrm>
            <a:off x="2897186" y="33909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4%</a:t>
            </a:r>
            <a:endParaRPr b="0" i="0" sz="1400" u="none" cap="none" strike="noStrike">
              <a:solidFill>
                <a:srgbClr val="000000"/>
              </a:solidFill>
              <a:latin typeface="Arial"/>
              <a:ea typeface="Arial"/>
              <a:cs typeface="Arial"/>
              <a:sym typeface="Arial"/>
            </a:endParaRPr>
          </a:p>
        </p:txBody>
      </p:sp>
      <p:sp>
        <p:nvSpPr>
          <p:cNvPr id="1878" name="Shape 1878"/>
          <p:cNvSpPr txBox="1"/>
          <p:nvPr/>
        </p:nvSpPr>
        <p:spPr>
          <a:xfrm>
            <a:off x="184150" y="4179887"/>
            <a:ext cx="1541461"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Vitamin A     0%</a:t>
            </a:r>
            <a:endParaRPr b="0" i="0" sz="1400" u="none" cap="none" strike="noStrike">
              <a:solidFill>
                <a:srgbClr val="000000"/>
              </a:solidFill>
              <a:latin typeface="Arial"/>
              <a:ea typeface="Arial"/>
              <a:cs typeface="Arial"/>
              <a:sym typeface="Arial"/>
            </a:endParaRPr>
          </a:p>
        </p:txBody>
      </p:sp>
      <p:cxnSp>
        <p:nvCxnSpPr>
          <p:cNvPr id="1879" name="Shape 1879"/>
          <p:cNvCxnSpPr/>
          <p:nvPr/>
        </p:nvCxnSpPr>
        <p:spPr>
          <a:xfrm>
            <a:off x="274637" y="442436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880" name="Shape 1880"/>
          <p:cNvSpPr txBox="1"/>
          <p:nvPr/>
        </p:nvSpPr>
        <p:spPr>
          <a:xfrm>
            <a:off x="2062161" y="4179887"/>
            <a:ext cx="157956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Vitamin C   10%</a:t>
            </a:r>
            <a:endParaRPr b="0" i="0" sz="1400" u="none" cap="none" strike="noStrike">
              <a:solidFill>
                <a:srgbClr val="000000"/>
              </a:solidFill>
              <a:latin typeface="Arial"/>
              <a:ea typeface="Arial"/>
              <a:cs typeface="Arial"/>
              <a:sym typeface="Arial"/>
            </a:endParaRPr>
          </a:p>
        </p:txBody>
      </p:sp>
      <p:sp>
        <p:nvSpPr>
          <p:cNvPr id="1881" name="Shape 1881"/>
          <p:cNvSpPr txBox="1"/>
          <p:nvPr/>
        </p:nvSpPr>
        <p:spPr>
          <a:xfrm>
            <a:off x="1735136" y="4133850"/>
            <a:ext cx="323850" cy="368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882" name="Shape 1882"/>
          <p:cNvSpPr txBox="1"/>
          <p:nvPr/>
        </p:nvSpPr>
        <p:spPr>
          <a:xfrm>
            <a:off x="179386" y="4406900"/>
            <a:ext cx="1546225"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Calcium        0%</a:t>
            </a:r>
            <a:endParaRPr b="0" i="0" sz="1400" u="none" cap="none" strike="noStrike">
              <a:solidFill>
                <a:srgbClr val="000000"/>
              </a:solidFill>
              <a:latin typeface="Arial"/>
              <a:ea typeface="Arial"/>
              <a:cs typeface="Arial"/>
              <a:sym typeface="Arial"/>
            </a:endParaRPr>
          </a:p>
        </p:txBody>
      </p:sp>
      <p:cxnSp>
        <p:nvCxnSpPr>
          <p:cNvPr id="1883" name="Shape 1883"/>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884" name="Shape 1884"/>
          <p:cNvSpPr txBox="1"/>
          <p:nvPr/>
        </p:nvSpPr>
        <p:spPr>
          <a:xfrm>
            <a:off x="2062161" y="4406900"/>
            <a:ext cx="1574800"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Iron               0%</a:t>
            </a:r>
            <a:endParaRPr b="0" i="0" sz="1400" u="none" cap="none" strike="noStrike">
              <a:solidFill>
                <a:srgbClr val="000000"/>
              </a:solidFill>
              <a:latin typeface="Arial"/>
              <a:ea typeface="Arial"/>
              <a:cs typeface="Arial"/>
              <a:sym typeface="Arial"/>
            </a:endParaRPr>
          </a:p>
        </p:txBody>
      </p:sp>
      <p:sp>
        <p:nvSpPr>
          <p:cNvPr id="1885" name="Shape 1885"/>
          <p:cNvSpPr txBox="1"/>
          <p:nvPr/>
        </p:nvSpPr>
        <p:spPr>
          <a:xfrm>
            <a:off x="1735136" y="4360862"/>
            <a:ext cx="323850" cy="368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cxnSp>
        <p:nvCxnSpPr>
          <p:cNvPr id="1886" name="Shape 1886"/>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887" name="Shape 1887"/>
          <p:cNvSpPr txBox="1"/>
          <p:nvPr/>
        </p:nvSpPr>
        <p:spPr>
          <a:xfrm>
            <a:off x="195261" y="5376862"/>
            <a:ext cx="3429000" cy="46037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1" i="0" lang="en-US" sz="800" u="none" cap="none" strike="noStrike">
                <a:solidFill>
                  <a:schemeClr val="dk1"/>
                </a:solidFill>
                <a:latin typeface="Arial"/>
                <a:ea typeface="Arial"/>
                <a:cs typeface="Arial"/>
                <a:sym typeface="Arial"/>
              </a:rPr>
              <a:t>* Percent Daily Values are based on a 2,000 calorie diet.  Your daily values may be higher or lower depending on your caloric needs.</a:t>
            </a:r>
            <a:endParaRPr b="0" i="0" sz="1400" u="none" cap="none" strike="noStrike">
              <a:solidFill>
                <a:srgbClr val="000000"/>
              </a:solidFill>
              <a:latin typeface="Arial"/>
              <a:ea typeface="Arial"/>
              <a:cs typeface="Arial"/>
              <a:sym typeface="Arial"/>
            </a:endParaRPr>
          </a:p>
        </p:txBody>
      </p:sp>
      <p:sp>
        <p:nvSpPr>
          <p:cNvPr id="1888" name="Shape 1888"/>
          <p:cNvSpPr txBox="1"/>
          <p:nvPr/>
        </p:nvSpPr>
        <p:spPr>
          <a:xfrm>
            <a:off x="1371600" y="5686425"/>
            <a:ext cx="22193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Calories:            2,000                 2,500</a:t>
            </a:r>
            <a:endParaRPr b="0" i="0" sz="1400" u="none" cap="none" strike="noStrike">
              <a:solidFill>
                <a:srgbClr val="000000"/>
              </a:solidFill>
              <a:latin typeface="Arial"/>
              <a:ea typeface="Arial"/>
              <a:cs typeface="Arial"/>
              <a:sym typeface="Arial"/>
            </a:endParaRPr>
          </a:p>
        </p:txBody>
      </p:sp>
      <p:cxnSp>
        <p:nvCxnSpPr>
          <p:cNvPr id="1889" name="Shape 1889"/>
          <p:cNvCxnSpPr/>
          <p:nvPr/>
        </p:nvCxnSpPr>
        <p:spPr>
          <a:xfrm>
            <a:off x="265112" y="587851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890" name="Shape 1890"/>
          <p:cNvSpPr txBox="1"/>
          <p:nvPr/>
        </p:nvSpPr>
        <p:spPr>
          <a:xfrm>
            <a:off x="173036" y="5878512"/>
            <a:ext cx="3451225" cy="2143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Total Fat                              Less Than            65g                    80g</a:t>
            </a:r>
            <a:endParaRPr b="0" i="0" sz="1400" u="none" cap="none" strike="noStrike">
              <a:solidFill>
                <a:srgbClr val="000000"/>
              </a:solidFill>
              <a:latin typeface="Arial"/>
              <a:ea typeface="Arial"/>
              <a:cs typeface="Arial"/>
              <a:sym typeface="Arial"/>
            </a:endParaRPr>
          </a:p>
        </p:txBody>
      </p:sp>
      <p:sp>
        <p:nvSpPr>
          <p:cNvPr id="1891" name="Shape 1891"/>
          <p:cNvSpPr txBox="1"/>
          <p:nvPr/>
        </p:nvSpPr>
        <p:spPr>
          <a:xfrm>
            <a:off x="158750" y="5984875"/>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Sat Fat                            Less Than            20g                    25g</a:t>
            </a:r>
            <a:endParaRPr b="0" i="0" sz="1400" u="none" cap="none" strike="noStrike">
              <a:solidFill>
                <a:srgbClr val="000000"/>
              </a:solidFill>
              <a:latin typeface="Arial"/>
              <a:ea typeface="Arial"/>
              <a:cs typeface="Arial"/>
              <a:sym typeface="Arial"/>
            </a:endParaRPr>
          </a:p>
        </p:txBody>
      </p:sp>
      <p:sp>
        <p:nvSpPr>
          <p:cNvPr id="1892" name="Shape 1892"/>
          <p:cNvSpPr txBox="1"/>
          <p:nvPr/>
        </p:nvSpPr>
        <p:spPr>
          <a:xfrm>
            <a:off x="173036" y="6092825"/>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Cholesterol                          Less Than            300mg               300mg</a:t>
            </a:r>
            <a:endParaRPr b="0" i="0" sz="1400" u="none" cap="none" strike="noStrike">
              <a:solidFill>
                <a:srgbClr val="000000"/>
              </a:solidFill>
              <a:latin typeface="Arial"/>
              <a:ea typeface="Arial"/>
              <a:cs typeface="Arial"/>
              <a:sym typeface="Arial"/>
            </a:endParaRPr>
          </a:p>
        </p:txBody>
      </p:sp>
      <p:sp>
        <p:nvSpPr>
          <p:cNvPr id="1893" name="Shape 1893"/>
          <p:cNvSpPr txBox="1"/>
          <p:nvPr/>
        </p:nvSpPr>
        <p:spPr>
          <a:xfrm>
            <a:off x="173036" y="6203950"/>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Sodium                                Less Than            2,400mg            2,400mg</a:t>
            </a:r>
            <a:endParaRPr b="0" i="0" sz="1400" u="none" cap="none" strike="noStrike">
              <a:solidFill>
                <a:srgbClr val="000000"/>
              </a:solidFill>
              <a:latin typeface="Arial"/>
              <a:ea typeface="Arial"/>
              <a:cs typeface="Arial"/>
              <a:sym typeface="Arial"/>
            </a:endParaRPr>
          </a:p>
        </p:txBody>
      </p:sp>
      <p:sp>
        <p:nvSpPr>
          <p:cNvPr id="1894" name="Shape 1894"/>
          <p:cNvSpPr txBox="1"/>
          <p:nvPr/>
        </p:nvSpPr>
        <p:spPr>
          <a:xfrm>
            <a:off x="173036" y="6308725"/>
            <a:ext cx="3451225" cy="2143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Total Carbohydrate                                          300g                  375g</a:t>
            </a:r>
            <a:endParaRPr b="0" i="0" sz="1400" u="none" cap="none" strike="noStrike">
              <a:solidFill>
                <a:srgbClr val="000000"/>
              </a:solidFill>
              <a:latin typeface="Arial"/>
              <a:ea typeface="Arial"/>
              <a:cs typeface="Arial"/>
              <a:sym typeface="Arial"/>
            </a:endParaRPr>
          </a:p>
        </p:txBody>
      </p:sp>
      <p:sp>
        <p:nvSpPr>
          <p:cNvPr id="1895" name="Shape 1895"/>
          <p:cNvSpPr txBox="1"/>
          <p:nvPr/>
        </p:nvSpPr>
        <p:spPr>
          <a:xfrm>
            <a:off x="158750" y="6415087"/>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Dietary Fiber                                                25g                    30g</a:t>
            </a:r>
            <a:endParaRPr b="0" i="0" sz="1400" u="none" cap="none" strike="noStrike">
              <a:solidFill>
                <a:srgbClr val="000000"/>
              </a:solidFill>
              <a:latin typeface="Arial"/>
              <a:ea typeface="Arial"/>
              <a:cs typeface="Arial"/>
              <a:sym typeface="Arial"/>
            </a:endParaRPr>
          </a:p>
        </p:txBody>
      </p:sp>
      <p:cxnSp>
        <p:nvCxnSpPr>
          <p:cNvPr id="1896" name="Shape 1896"/>
          <p:cNvCxnSpPr/>
          <p:nvPr/>
        </p:nvCxnSpPr>
        <p:spPr>
          <a:xfrm>
            <a:off x="269875" y="6630986"/>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897" name="Shape 1897"/>
          <p:cNvSpPr txBox="1"/>
          <p:nvPr/>
        </p:nvSpPr>
        <p:spPr>
          <a:xfrm>
            <a:off x="3886200" y="139700"/>
            <a:ext cx="5029199" cy="33813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
              <a:buFont typeface="Arial"/>
              <a:buNone/>
            </a:pPr>
            <a:r>
              <a:rPr b="1" i="0" lang="en-US" sz="1600" u="none" cap="none" strike="noStrike">
                <a:solidFill>
                  <a:schemeClr val="dk1"/>
                </a:solidFill>
                <a:latin typeface="Arial"/>
                <a:ea typeface="Arial"/>
                <a:cs typeface="Arial"/>
                <a:sym typeface="Arial"/>
              </a:rPr>
              <a:t>Fruit Roll-Ups Blastin’ Berry Hot Colors (1 piece)</a:t>
            </a:r>
            <a:endParaRPr b="0" i="0" sz="1400" u="none" cap="none" strike="noStrike">
              <a:solidFill>
                <a:srgbClr val="000000"/>
              </a:solidFill>
              <a:latin typeface="Arial"/>
              <a:ea typeface="Arial"/>
              <a:cs typeface="Arial"/>
              <a:sym typeface="Arial"/>
            </a:endParaRPr>
          </a:p>
        </p:txBody>
      </p:sp>
      <p:sp>
        <p:nvSpPr>
          <p:cNvPr id="1898" name="Shape 1898"/>
          <p:cNvSpPr txBox="1"/>
          <p:nvPr/>
        </p:nvSpPr>
        <p:spPr>
          <a:xfrm>
            <a:off x="3886200" y="4562475"/>
            <a:ext cx="5029199" cy="22463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50"/>
              <a:buFont typeface="Arial Black"/>
              <a:buNone/>
            </a:pPr>
            <a:r>
              <a:rPr b="1" i="0" lang="en-US" sz="1400" u="none" cap="none" strike="noStrike">
                <a:solidFill>
                  <a:schemeClr val="dk1"/>
                </a:solidFill>
                <a:latin typeface="Arial Black"/>
                <a:ea typeface="Arial Black"/>
                <a:cs typeface="Arial Black"/>
                <a:sym typeface="Arial Black"/>
              </a:rPr>
              <a:t>INGREDIENTS</a:t>
            </a:r>
            <a:r>
              <a:rPr b="1" i="0" lang="en-US" sz="1400" u="none" cap="none" strike="noStrike">
                <a:solidFill>
                  <a:schemeClr val="dk1"/>
                </a:solidFill>
                <a:latin typeface="Arial"/>
                <a:ea typeface="Arial"/>
                <a:cs typeface="Arial"/>
                <a:sym typeface="Arial"/>
              </a:rPr>
              <a:t>:  </a:t>
            </a:r>
            <a:r>
              <a:rPr b="0" i="0" lang="en-US" sz="1400" u="none" cap="none" strike="noStrike">
                <a:solidFill>
                  <a:schemeClr val="dk1"/>
                </a:solidFill>
                <a:latin typeface="Arial"/>
                <a:ea typeface="Arial"/>
                <a:cs typeface="Arial"/>
                <a:sym typeface="Arial"/>
              </a:rPr>
              <a:t>PEARS FROM CONCENTRATE, CORN SYRUP, DRIED CORN SYRUP, SUGAR, PARTIALLY HYDROGENATED COTTONSEED OIL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50"/>
              <a:buFont typeface="Arial"/>
              <a:buNone/>
            </a:pPr>
            <a:r>
              <a:rPr b="1" i="0" lang="en-US" sz="1400" u="none" cap="none" strike="noStrike">
                <a:solidFill>
                  <a:schemeClr val="dk1"/>
                </a:solidFill>
                <a:latin typeface="Arial"/>
                <a:ea typeface="Arial"/>
                <a:cs typeface="Arial"/>
                <a:sym typeface="Arial"/>
              </a:rPr>
              <a:t>CONTAINS 2% OR LESS OF: </a:t>
            </a:r>
            <a:r>
              <a:rPr b="0" i="0" lang="en-US" sz="1400" u="none" cap="none" strike="noStrike">
                <a:solidFill>
                  <a:schemeClr val="dk1"/>
                </a:solidFill>
                <a:latin typeface="Arial"/>
                <a:ea typeface="Arial"/>
                <a:cs typeface="Arial"/>
                <a:sym typeface="Arial"/>
              </a:rPr>
              <a:t>CITRIC ACID, SODIUM CITRATE, ACETYLATED MONOGLYCERIDES, FRUIT PECTIN, DEXTROSE, MALIC ACID, VITAMIN C (ASCORBIC ACID), NATURAL FLAVOR, COLOR (RED 40, YELLOWS 5 &amp; 6, BLUE 1)</a:t>
            </a:r>
            <a:br>
              <a:rPr b="0" i="0" lang="en-US" sz="1400" u="none" cap="none" strike="noStrike">
                <a:solidFill>
                  <a:schemeClr val="dk1"/>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cxnSp>
        <p:nvCxnSpPr>
          <p:cNvPr id="1899" name="Shape 1899"/>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900" name="Shape 1900"/>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901" name="Shape 1901"/>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902" name="Shape 1902"/>
          <p:cNvCxnSpPr/>
          <p:nvPr/>
        </p:nvCxnSpPr>
        <p:spPr>
          <a:xfrm>
            <a:off x="269875" y="4900612"/>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903" name="Shape 1903"/>
          <p:cNvCxnSpPr/>
          <p:nvPr/>
        </p:nvCxnSpPr>
        <p:spPr>
          <a:xfrm>
            <a:off x="269875" y="5145087"/>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904" name="Shape 1904"/>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pic>
        <p:nvPicPr>
          <p:cNvPr descr="201120142" id="1905" name="Shape 1905"/>
          <p:cNvPicPr preferRelativeResize="0"/>
          <p:nvPr/>
        </p:nvPicPr>
        <p:blipFill rotWithShape="1">
          <a:blip r:embed="rId3">
            <a:alphaModFix/>
          </a:blip>
          <a:srcRect b="0" l="0" r="0" t="0"/>
          <a:stretch/>
        </p:blipFill>
        <p:spPr>
          <a:xfrm>
            <a:off x="5024437" y="890587"/>
            <a:ext cx="2752725" cy="3476624"/>
          </a:xfrm>
          <a:prstGeom prst="rect">
            <a:avLst/>
          </a:prstGeom>
          <a:noFill/>
          <a:ln cap="flat" cmpd="sng" w="9525">
            <a:solidFill>
              <a:srgbClr val="BFBFBF"/>
            </a:solidFill>
            <a:prstDash val="solid"/>
            <a:miter lim="8000"/>
            <a:headEnd len="sm" w="sm" type="none"/>
            <a:tailEnd len="sm" w="sm" type="none"/>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9" name="Shape 1909"/>
        <p:cNvGrpSpPr/>
        <p:nvPr/>
      </p:nvGrpSpPr>
      <p:grpSpPr>
        <a:xfrm>
          <a:off x="0" y="0"/>
          <a:ext cx="0" cy="0"/>
          <a:chOff x="0" y="0"/>
          <a:chExt cx="0" cy="0"/>
        </a:xfrm>
      </p:grpSpPr>
      <p:sp>
        <p:nvSpPr>
          <p:cNvPr id="1910" name="Shape 1910"/>
          <p:cNvSpPr txBox="1"/>
          <p:nvPr/>
        </p:nvSpPr>
        <p:spPr>
          <a:xfrm>
            <a:off x="163511" y="96836"/>
            <a:ext cx="3460749" cy="6684961"/>
          </a:xfrm>
          <a:prstGeom prst="rect">
            <a:avLst/>
          </a:prstGeom>
          <a:noFill/>
          <a:ln cap="flat" cmpd="sng" w="3810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11" name="Shape 1911"/>
          <p:cNvSpPr txBox="1"/>
          <p:nvPr/>
        </p:nvSpPr>
        <p:spPr>
          <a:xfrm>
            <a:off x="184150" y="104775"/>
            <a:ext cx="3397250" cy="5619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750"/>
              <a:buFont typeface="Arial Black"/>
              <a:buNone/>
            </a:pPr>
            <a:r>
              <a:rPr b="0" i="0" lang="en-US" sz="3000" u="none" cap="none" strike="noStrike">
                <a:solidFill>
                  <a:schemeClr val="dk1"/>
                </a:solidFill>
                <a:latin typeface="Arial Black"/>
                <a:ea typeface="Arial Black"/>
                <a:cs typeface="Arial Black"/>
                <a:sym typeface="Arial Black"/>
              </a:rPr>
              <a:t>Nutrition Facts</a:t>
            </a:r>
            <a:endParaRPr b="0" i="0" sz="1400" u="none" cap="none" strike="noStrike">
              <a:solidFill>
                <a:srgbClr val="000000"/>
              </a:solidFill>
              <a:latin typeface="Arial"/>
              <a:ea typeface="Arial"/>
              <a:cs typeface="Arial"/>
              <a:sym typeface="Arial"/>
            </a:endParaRPr>
          </a:p>
        </p:txBody>
      </p:sp>
      <p:sp>
        <p:nvSpPr>
          <p:cNvPr id="1912" name="Shape 1912"/>
          <p:cNvSpPr txBox="1"/>
          <p:nvPr/>
        </p:nvSpPr>
        <p:spPr>
          <a:xfrm>
            <a:off x="163511" y="403225"/>
            <a:ext cx="3417887" cy="584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600"/>
              <a:buFont typeface="Calibri"/>
              <a:buNone/>
            </a:pPr>
            <a:r>
              <a:t/>
            </a: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25"/>
              <a:buFont typeface="Arial"/>
              <a:buNone/>
            </a:pPr>
            <a:r>
              <a:rPr b="0" i="0" lang="en-US" sz="1300" u="none" cap="none" strike="noStrike">
                <a:solidFill>
                  <a:schemeClr val="dk1"/>
                </a:solidFill>
                <a:latin typeface="Arial"/>
                <a:ea typeface="Arial"/>
                <a:cs typeface="Arial"/>
                <a:sym typeface="Arial"/>
              </a:rPr>
              <a:t>Serving Size 99g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25"/>
              <a:buFont typeface="Arial"/>
              <a:buNone/>
            </a:pPr>
            <a:r>
              <a:rPr b="0" i="0" lang="en-US" sz="1300" u="none" cap="none" strike="noStrike">
                <a:solidFill>
                  <a:schemeClr val="dk1"/>
                </a:solidFill>
                <a:latin typeface="Arial"/>
                <a:ea typeface="Arial"/>
                <a:cs typeface="Arial"/>
                <a:sym typeface="Arial"/>
              </a:rPr>
              <a:t>Servings Per Container 6</a:t>
            </a:r>
            <a:endParaRPr b="0" i="0" sz="1400" u="none" cap="none" strike="noStrike">
              <a:solidFill>
                <a:srgbClr val="000000"/>
              </a:solidFill>
              <a:latin typeface="Arial"/>
              <a:ea typeface="Arial"/>
              <a:cs typeface="Arial"/>
              <a:sym typeface="Arial"/>
            </a:endParaRPr>
          </a:p>
        </p:txBody>
      </p:sp>
      <p:sp>
        <p:nvSpPr>
          <p:cNvPr id="1913" name="Shape 1913"/>
          <p:cNvSpPr txBox="1"/>
          <p:nvPr/>
        </p:nvSpPr>
        <p:spPr>
          <a:xfrm>
            <a:off x="163511" y="987425"/>
            <a:ext cx="200501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Amount Per Serving</a:t>
            </a:r>
            <a:endParaRPr b="0" i="0" sz="1400" u="none" cap="none" strike="noStrike">
              <a:solidFill>
                <a:srgbClr val="000000"/>
              </a:solidFill>
              <a:latin typeface="Arial"/>
              <a:ea typeface="Arial"/>
              <a:cs typeface="Arial"/>
              <a:sym typeface="Arial"/>
            </a:endParaRPr>
          </a:p>
        </p:txBody>
      </p:sp>
      <p:cxnSp>
        <p:nvCxnSpPr>
          <p:cNvPr id="1914" name="Shape 1914"/>
          <p:cNvCxnSpPr/>
          <p:nvPr/>
        </p:nvCxnSpPr>
        <p:spPr>
          <a:xfrm>
            <a:off x="258762" y="987425"/>
            <a:ext cx="3252787" cy="0"/>
          </a:xfrm>
          <a:prstGeom prst="straightConnector1">
            <a:avLst/>
          </a:prstGeom>
          <a:noFill/>
          <a:ln cap="flat" cmpd="sng" w="76200">
            <a:solidFill>
              <a:schemeClr val="dk1"/>
            </a:solidFill>
            <a:prstDash val="solid"/>
            <a:miter lim="8000"/>
            <a:headEnd len="sm" w="sm" type="none"/>
            <a:tailEnd len="sm" w="sm" type="none"/>
          </a:ln>
        </p:spPr>
      </p:cxnSp>
      <p:sp>
        <p:nvSpPr>
          <p:cNvPr id="1915" name="Shape 1915"/>
          <p:cNvSpPr txBox="1"/>
          <p:nvPr/>
        </p:nvSpPr>
        <p:spPr>
          <a:xfrm>
            <a:off x="173036" y="1762125"/>
            <a:ext cx="141446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Total Fat    </a:t>
            </a:r>
            <a:r>
              <a:rPr b="1" i="0" lang="en-US" sz="1200" u="none" cap="none" strike="noStrike">
                <a:solidFill>
                  <a:schemeClr val="dk1"/>
                </a:solidFill>
                <a:latin typeface="Arial"/>
                <a:ea typeface="Arial"/>
                <a:cs typeface="Arial"/>
                <a:sym typeface="Arial"/>
              </a:rPr>
              <a:t>0g</a:t>
            </a:r>
            <a:endParaRPr b="0" i="0" sz="1400" u="none" cap="none" strike="noStrike">
              <a:solidFill>
                <a:srgbClr val="000000"/>
              </a:solidFill>
              <a:latin typeface="Arial"/>
              <a:ea typeface="Arial"/>
              <a:cs typeface="Arial"/>
              <a:sym typeface="Arial"/>
            </a:endParaRPr>
          </a:p>
        </p:txBody>
      </p:sp>
      <p:cxnSp>
        <p:nvCxnSpPr>
          <p:cNvPr id="1916" name="Shape 1916"/>
          <p:cNvCxnSpPr/>
          <p:nvPr/>
        </p:nvCxnSpPr>
        <p:spPr>
          <a:xfrm>
            <a:off x="280987" y="1263650"/>
            <a:ext cx="3241674" cy="0"/>
          </a:xfrm>
          <a:prstGeom prst="straightConnector1">
            <a:avLst/>
          </a:prstGeom>
          <a:noFill/>
          <a:ln cap="flat" cmpd="sng" w="28575">
            <a:solidFill>
              <a:schemeClr val="dk1"/>
            </a:solidFill>
            <a:prstDash val="solid"/>
            <a:miter lim="8000"/>
            <a:headEnd len="sm" w="sm" type="none"/>
            <a:tailEnd len="sm" w="sm" type="none"/>
          </a:ln>
        </p:spPr>
      </p:cxnSp>
      <p:sp>
        <p:nvSpPr>
          <p:cNvPr id="1917" name="Shape 1917"/>
          <p:cNvSpPr txBox="1"/>
          <p:nvPr/>
        </p:nvSpPr>
        <p:spPr>
          <a:xfrm>
            <a:off x="2890836" y="1762125"/>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0%</a:t>
            </a:r>
            <a:endParaRPr b="0" i="0" sz="1400" u="none" cap="none" strike="noStrike">
              <a:solidFill>
                <a:srgbClr val="000000"/>
              </a:solidFill>
              <a:latin typeface="Arial"/>
              <a:ea typeface="Arial"/>
              <a:cs typeface="Arial"/>
              <a:sym typeface="Arial"/>
            </a:endParaRPr>
          </a:p>
        </p:txBody>
      </p:sp>
      <p:sp>
        <p:nvSpPr>
          <p:cNvPr id="1918" name="Shape 1918"/>
          <p:cNvSpPr txBox="1"/>
          <p:nvPr/>
        </p:nvSpPr>
        <p:spPr>
          <a:xfrm>
            <a:off x="173036" y="1257300"/>
            <a:ext cx="3417887" cy="46196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Calories    70       </a:t>
            </a:r>
            <a:r>
              <a:rPr b="1" i="0" lang="en-US" sz="1200" u="none" cap="none" strike="noStrike">
                <a:solidFill>
                  <a:schemeClr val="dk1"/>
                </a:solidFill>
                <a:latin typeface="Arial"/>
                <a:ea typeface="Arial"/>
                <a:cs typeface="Arial"/>
                <a:sym typeface="Arial"/>
              </a:rPr>
              <a:t>Calories from Fat          0</a:t>
            </a:r>
            <a:r>
              <a:rPr b="1" i="0" lang="en-US" sz="1200" u="none" cap="none" strike="noStrike">
                <a:solidFill>
                  <a:schemeClr val="dk1"/>
                </a:solidFill>
                <a:latin typeface="Arial Black"/>
                <a:ea typeface="Arial Black"/>
                <a:cs typeface="Arial Black"/>
                <a:sym typeface="Arial Black"/>
              </a:rPr>
              <a:t>    	</a:t>
            </a:r>
            <a:endParaRPr b="0" i="0" sz="1400" u="none" cap="none" strike="noStrike">
              <a:solidFill>
                <a:srgbClr val="000000"/>
              </a:solidFill>
              <a:latin typeface="Arial"/>
              <a:ea typeface="Arial"/>
              <a:cs typeface="Arial"/>
              <a:sym typeface="Arial"/>
            </a:endParaRPr>
          </a:p>
        </p:txBody>
      </p:sp>
      <p:cxnSp>
        <p:nvCxnSpPr>
          <p:cNvPr id="1919" name="Shape 1919"/>
          <p:cNvCxnSpPr/>
          <p:nvPr/>
        </p:nvCxnSpPr>
        <p:spPr>
          <a:xfrm>
            <a:off x="258762" y="1493837"/>
            <a:ext cx="3244849" cy="0"/>
          </a:xfrm>
          <a:prstGeom prst="straightConnector1">
            <a:avLst/>
          </a:prstGeom>
          <a:noFill/>
          <a:ln cap="flat" cmpd="sng" w="38100">
            <a:solidFill>
              <a:schemeClr val="dk1"/>
            </a:solidFill>
            <a:prstDash val="solid"/>
            <a:miter lim="8000"/>
            <a:headEnd len="sm" w="sm" type="none"/>
            <a:tailEnd len="sm" w="sm" type="none"/>
          </a:ln>
        </p:spPr>
      </p:cxnSp>
      <p:sp>
        <p:nvSpPr>
          <p:cNvPr id="1920" name="Shape 1920"/>
          <p:cNvSpPr txBox="1"/>
          <p:nvPr/>
        </p:nvSpPr>
        <p:spPr>
          <a:xfrm>
            <a:off x="1873250" y="1493837"/>
            <a:ext cx="1751012" cy="30797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50"/>
              <a:buFont typeface="Arial Black"/>
              <a:buNone/>
            </a:pPr>
            <a:r>
              <a:rPr b="1" i="0" lang="en-US" sz="1400" u="none" cap="none" strike="noStrike">
                <a:solidFill>
                  <a:schemeClr val="dk1"/>
                </a:solidFill>
                <a:latin typeface="Arial Black"/>
                <a:ea typeface="Arial Black"/>
                <a:cs typeface="Arial Black"/>
                <a:sym typeface="Arial Black"/>
              </a:rPr>
              <a:t>% Daily Value*</a:t>
            </a:r>
            <a:endParaRPr b="0" i="0" sz="1400" u="none" cap="none" strike="noStrike">
              <a:solidFill>
                <a:srgbClr val="000000"/>
              </a:solidFill>
              <a:latin typeface="Arial"/>
              <a:ea typeface="Arial"/>
              <a:cs typeface="Arial"/>
              <a:sym typeface="Arial"/>
            </a:endParaRPr>
          </a:p>
        </p:txBody>
      </p:sp>
      <p:cxnSp>
        <p:nvCxnSpPr>
          <p:cNvPr id="1921" name="Shape 1921"/>
          <p:cNvCxnSpPr/>
          <p:nvPr/>
        </p:nvCxnSpPr>
        <p:spPr>
          <a:xfrm>
            <a:off x="269875" y="1762125"/>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922" name="Shape 1922"/>
          <p:cNvCxnSpPr/>
          <p:nvPr/>
        </p:nvCxnSpPr>
        <p:spPr>
          <a:xfrm>
            <a:off x="263525" y="2024061"/>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923" name="Shape 1923"/>
          <p:cNvCxnSpPr/>
          <p:nvPr/>
        </p:nvCxnSpPr>
        <p:spPr>
          <a:xfrm>
            <a:off x="271462" y="2287586"/>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924" name="Shape 1924"/>
          <p:cNvCxnSpPr/>
          <p:nvPr/>
        </p:nvCxnSpPr>
        <p:spPr>
          <a:xfrm>
            <a:off x="271462" y="2570161"/>
            <a:ext cx="3241674" cy="0"/>
          </a:xfrm>
          <a:prstGeom prst="straightConnector1">
            <a:avLst/>
          </a:prstGeom>
          <a:noFill/>
          <a:ln cap="flat" cmpd="sng" w="28575">
            <a:solidFill>
              <a:schemeClr val="dk1"/>
            </a:solidFill>
            <a:prstDash val="solid"/>
            <a:miter lim="8000"/>
            <a:headEnd len="sm" w="sm" type="none"/>
            <a:tailEnd len="sm" w="sm" type="none"/>
          </a:ln>
        </p:spPr>
      </p:cxnSp>
      <p:sp>
        <p:nvSpPr>
          <p:cNvPr id="1925" name="Shape 1925"/>
          <p:cNvSpPr txBox="1"/>
          <p:nvPr/>
        </p:nvSpPr>
        <p:spPr>
          <a:xfrm>
            <a:off x="195261" y="2592386"/>
            <a:ext cx="1866900"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Cholesterol   </a:t>
            </a:r>
            <a:r>
              <a:rPr b="1" i="0" lang="en-US" sz="1200" u="none" cap="none" strike="noStrike">
                <a:solidFill>
                  <a:schemeClr val="dk1"/>
                </a:solidFill>
                <a:latin typeface="Arial"/>
                <a:ea typeface="Arial"/>
                <a:cs typeface="Arial"/>
                <a:sym typeface="Arial"/>
              </a:rPr>
              <a:t>0mg</a:t>
            </a:r>
            <a:endParaRPr b="0" i="0" sz="1400" u="none" cap="none" strike="noStrike">
              <a:solidFill>
                <a:srgbClr val="000000"/>
              </a:solidFill>
              <a:latin typeface="Arial"/>
              <a:ea typeface="Arial"/>
              <a:cs typeface="Arial"/>
              <a:sym typeface="Arial"/>
            </a:endParaRPr>
          </a:p>
        </p:txBody>
      </p:sp>
      <p:sp>
        <p:nvSpPr>
          <p:cNvPr id="1926" name="Shape 1926"/>
          <p:cNvSpPr txBox="1"/>
          <p:nvPr/>
        </p:nvSpPr>
        <p:spPr>
          <a:xfrm>
            <a:off x="2901950" y="2586036"/>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0%</a:t>
            </a:r>
            <a:endParaRPr b="0" i="0" sz="1400" u="none" cap="none" strike="noStrike">
              <a:solidFill>
                <a:srgbClr val="000000"/>
              </a:solidFill>
              <a:latin typeface="Arial"/>
              <a:ea typeface="Arial"/>
              <a:cs typeface="Arial"/>
              <a:sym typeface="Arial"/>
            </a:endParaRPr>
          </a:p>
        </p:txBody>
      </p:sp>
      <p:cxnSp>
        <p:nvCxnSpPr>
          <p:cNvPr id="1927" name="Shape 1927"/>
          <p:cNvCxnSpPr/>
          <p:nvPr/>
        </p:nvCxnSpPr>
        <p:spPr>
          <a:xfrm>
            <a:off x="269875" y="2841625"/>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928" name="Shape 1928"/>
          <p:cNvSpPr txBox="1"/>
          <p:nvPr/>
        </p:nvSpPr>
        <p:spPr>
          <a:xfrm>
            <a:off x="195261" y="2868611"/>
            <a:ext cx="1676399"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Sodium    </a:t>
            </a:r>
            <a:r>
              <a:rPr b="1" i="0" lang="en-US" sz="1200" u="none" cap="none" strike="noStrike">
                <a:solidFill>
                  <a:schemeClr val="dk1"/>
                </a:solidFill>
                <a:latin typeface="Arial"/>
                <a:ea typeface="Arial"/>
                <a:cs typeface="Arial"/>
                <a:sym typeface="Arial"/>
              </a:rPr>
              <a:t>40mg</a:t>
            </a:r>
            <a:endParaRPr b="0" i="0" sz="1400" u="none" cap="none" strike="noStrike">
              <a:solidFill>
                <a:srgbClr val="000000"/>
              </a:solidFill>
              <a:latin typeface="Arial"/>
              <a:ea typeface="Arial"/>
              <a:cs typeface="Arial"/>
              <a:sym typeface="Arial"/>
            </a:endParaRPr>
          </a:p>
        </p:txBody>
      </p:sp>
      <p:sp>
        <p:nvSpPr>
          <p:cNvPr id="1929" name="Shape 1929"/>
          <p:cNvSpPr txBox="1"/>
          <p:nvPr/>
        </p:nvSpPr>
        <p:spPr>
          <a:xfrm>
            <a:off x="2890836" y="2868611"/>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2%</a:t>
            </a:r>
            <a:endParaRPr b="0" i="0" sz="1400" u="none" cap="none" strike="noStrike">
              <a:solidFill>
                <a:srgbClr val="000000"/>
              </a:solidFill>
              <a:latin typeface="Arial"/>
              <a:ea typeface="Arial"/>
              <a:cs typeface="Arial"/>
              <a:sym typeface="Arial"/>
            </a:endParaRPr>
          </a:p>
        </p:txBody>
      </p:sp>
      <p:cxnSp>
        <p:nvCxnSpPr>
          <p:cNvPr id="1930" name="Shape 1930"/>
          <p:cNvCxnSpPr/>
          <p:nvPr/>
        </p:nvCxnSpPr>
        <p:spPr>
          <a:xfrm>
            <a:off x="263525" y="3119436"/>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931" name="Shape 1931"/>
          <p:cNvSpPr txBox="1"/>
          <p:nvPr/>
        </p:nvSpPr>
        <p:spPr>
          <a:xfrm>
            <a:off x="193675" y="3127375"/>
            <a:ext cx="2287587"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Total Carbohydrate   </a:t>
            </a:r>
            <a:r>
              <a:rPr b="1" i="0" lang="en-US" sz="1200" u="none" cap="none" strike="noStrike">
                <a:solidFill>
                  <a:schemeClr val="dk1"/>
                </a:solidFill>
                <a:latin typeface="Arial"/>
                <a:ea typeface="Arial"/>
                <a:cs typeface="Arial"/>
                <a:sym typeface="Arial"/>
              </a:rPr>
              <a:t>17g</a:t>
            </a:r>
            <a:endParaRPr b="0" i="0" sz="1400" u="none" cap="none" strike="noStrike">
              <a:solidFill>
                <a:srgbClr val="000000"/>
              </a:solidFill>
              <a:latin typeface="Arial"/>
              <a:ea typeface="Arial"/>
              <a:cs typeface="Arial"/>
              <a:sym typeface="Arial"/>
            </a:endParaRPr>
          </a:p>
        </p:txBody>
      </p:sp>
      <p:sp>
        <p:nvSpPr>
          <p:cNvPr id="1932" name="Shape 1932"/>
          <p:cNvSpPr txBox="1"/>
          <p:nvPr/>
        </p:nvSpPr>
        <p:spPr>
          <a:xfrm>
            <a:off x="2886075" y="3127375"/>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6%</a:t>
            </a:r>
            <a:endParaRPr b="0" i="0" sz="1400" u="none" cap="none" strike="noStrike">
              <a:solidFill>
                <a:srgbClr val="000000"/>
              </a:solidFill>
              <a:latin typeface="Arial"/>
              <a:ea typeface="Arial"/>
              <a:cs typeface="Arial"/>
              <a:sym typeface="Arial"/>
            </a:endParaRPr>
          </a:p>
        </p:txBody>
      </p:sp>
      <p:cxnSp>
        <p:nvCxnSpPr>
          <p:cNvPr id="1933" name="Shape 1933"/>
          <p:cNvCxnSpPr/>
          <p:nvPr/>
        </p:nvCxnSpPr>
        <p:spPr>
          <a:xfrm>
            <a:off x="269875" y="3389312"/>
            <a:ext cx="3241674" cy="0"/>
          </a:xfrm>
          <a:prstGeom prst="straightConnector1">
            <a:avLst/>
          </a:prstGeom>
          <a:noFill/>
          <a:ln cap="flat" cmpd="sng" w="28575">
            <a:solidFill>
              <a:schemeClr val="dk1"/>
            </a:solidFill>
            <a:prstDash val="solid"/>
            <a:miter lim="8000"/>
            <a:headEnd len="sm" w="sm" type="none"/>
            <a:tailEnd len="sm" w="sm" type="none"/>
          </a:ln>
        </p:spPr>
      </p:cxnSp>
      <p:sp>
        <p:nvSpPr>
          <p:cNvPr id="1934" name="Shape 1934"/>
          <p:cNvSpPr txBox="1"/>
          <p:nvPr/>
        </p:nvSpPr>
        <p:spPr>
          <a:xfrm>
            <a:off x="388937" y="3389312"/>
            <a:ext cx="1336675" cy="2778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Fiber   0g</a:t>
            </a:r>
            <a:endParaRPr b="0" i="0" sz="1400" u="none" cap="none" strike="noStrike">
              <a:solidFill>
                <a:srgbClr val="000000"/>
              </a:solidFill>
              <a:latin typeface="Arial"/>
              <a:ea typeface="Arial"/>
              <a:cs typeface="Arial"/>
              <a:sym typeface="Arial"/>
            </a:endParaRPr>
          </a:p>
        </p:txBody>
      </p:sp>
      <p:cxnSp>
        <p:nvCxnSpPr>
          <p:cNvPr id="1935" name="Shape 1935"/>
          <p:cNvCxnSpPr/>
          <p:nvPr/>
        </p:nvCxnSpPr>
        <p:spPr>
          <a:xfrm>
            <a:off x="263525" y="3651250"/>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936" name="Shape 1936"/>
          <p:cNvSpPr txBox="1"/>
          <p:nvPr/>
        </p:nvSpPr>
        <p:spPr>
          <a:xfrm>
            <a:off x="377825" y="3651250"/>
            <a:ext cx="1336675"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Sugars   17g</a:t>
            </a:r>
            <a:endParaRPr b="0" i="0" sz="1400" u="none" cap="none" strike="noStrike">
              <a:solidFill>
                <a:srgbClr val="000000"/>
              </a:solidFill>
              <a:latin typeface="Arial"/>
              <a:ea typeface="Arial"/>
              <a:cs typeface="Arial"/>
              <a:sym typeface="Arial"/>
            </a:endParaRPr>
          </a:p>
        </p:txBody>
      </p:sp>
      <p:cxnSp>
        <p:nvCxnSpPr>
          <p:cNvPr id="1937" name="Shape 1937"/>
          <p:cNvCxnSpPr/>
          <p:nvPr/>
        </p:nvCxnSpPr>
        <p:spPr>
          <a:xfrm>
            <a:off x="265112" y="3927475"/>
            <a:ext cx="3241674" cy="0"/>
          </a:xfrm>
          <a:prstGeom prst="straightConnector1">
            <a:avLst/>
          </a:prstGeom>
          <a:noFill/>
          <a:ln cap="flat" cmpd="sng" w="28575">
            <a:solidFill>
              <a:schemeClr val="dk1"/>
            </a:solidFill>
            <a:prstDash val="solid"/>
            <a:miter lim="8000"/>
            <a:headEnd len="sm" w="sm" type="none"/>
            <a:tailEnd len="sm" w="sm" type="none"/>
          </a:ln>
        </p:spPr>
      </p:cxnSp>
      <p:sp>
        <p:nvSpPr>
          <p:cNvPr id="1938" name="Shape 1938"/>
          <p:cNvSpPr txBox="1"/>
          <p:nvPr/>
        </p:nvSpPr>
        <p:spPr>
          <a:xfrm>
            <a:off x="377825" y="2011361"/>
            <a:ext cx="1681161"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Saturated Fat    0g</a:t>
            </a:r>
            <a:endParaRPr b="0" i="0" sz="1400" u="none" cap="none" strike="noStrike">
              <a:solidFill>
                <a:srgbClr val="000000"/>
              </a:solidFill>
              <a:latin typeface="Arial"/>
              <a:ea typeface="Arial"/>
              <a:cs typeface="Arial"/>
              <a:sym typeface="Arial"/>
            </a:endParaRPr>
          </a:p>
        </p:txBody>
      </p:sp>
      <p:sp>
        <p:nvSpPr>
          <p:cNvPr id="1939" name="Shape 1939"/>
          <p:cNvSpPr txBox="1"/>
          <p:nvPr/>
        </p:nvSpPr>
        <p:spPr>
          <a:xfrm>
            <a:off x="366712" y="2284411"/>
            <a:ext cx="1539874" cy="2778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Trans Fat   0g</a:t>
            </a:r>
            <a:endParaRPr b="0" i="0" sz="1400" u="none" cap="none" strike="noStrike">
              <a:solidFill>
                <a:srgbClr val="000000"/>
              </a:solidFill>
              <a:latin typeface="Arial"/>
              <a:ea typeface="Arial"/>
              <a:cs typeface="Arial"/>
              <a:sym typeface="Arial"/>
            </a:endParaRPr>
          </a:p>
        </p:txBody>
      </p:sp>
      <p:sp>
        <p:nvSpPr>
          <p:cNvPr id="1940" name="Shape 1940"/>
          <p:cNvSpPr txBox="1"/>
          <p:nvPr/>
        </p:nvSpPr>
        <p:spPr>
          <a:xfrm>
            <a:off x="192086" y="3932237"/>
            <a:ext cx="1976437"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Protein    </a:t>
            </a:r>
            <a:r>
              <a:rPr b="1" i="0" lang="en-US" sz="1200" u="none" cap="none" strike="noStrike">
                <a:solidFill>
                  <a:schemeClr val="dk1"/>
                </a:solidFill>
                <a:latin typeface="Arial"/>
                <a:ea typeface="Arial"/>
                <a:cs typeface="Arial"/>
                <a:sym typeface="Arial"/>
              </a:rPr>
              <a:t>1g</a:t>
            </a:r>
            <a:endParaRPr b="0" i="0" sz="1400" u="none" cap="none" strike="noStrike">
              <a:solidFill>
                <a:srgbClr val="000000"/>
              </a:solidFill>
              <a:latin typeface="Arial"/>
              <a:ea typeface="Arial"/>
              <a:cs typeface="Arial"/>
              <a:sym typeface="Arial"/>
            </a:endParaRPr>
          </a:p>
        </p:txBody>
      </p:sp>
      <p:cxnSp>
        <p:nvCxnSpPr>
          <p:cNvPr id="1941" name="Shape 1941"/>
          <p:cNvCxnSpPr/>
          <p:nvPr/>
        </p:nvCxnSpPr>
        <p:spPr>
          <a:xfrm>
            <a:off x="265112" y="4192587"/>
            <a:ext cx="3241674" cy="0"/>
          </a:xfrm>
          <a:prstGeom prst="straightConnector1">
            <a:avLst/>
          </a:prstGeom>
          <a:noFill/>
          <a:ln cap="flat" cmpd="sng" w="57150">
            <a:solidFill>
              <a:schemeClr val="dk1"/>
            </a:solidFill>
            <a:prstDash val="solid"/>
            <a:miter lim="8000"/>
            <a:headEnd len="sm" w="sm" type="none"/>
            <a:tailEnd len="sm" w="sm" type="none"/>
          </a:ln>
        </p:spPr>
      </p:cxnSp>
      <p:sp>
        <p:nvSpPr>
          <p:cNvPr id="1942" name="Shape 1942"/>
          <p:cNvSpPr txBox="1"/>
          <p:nvPr/>
        </p:nvSpPr>
        <p:spPr>
          <a:xfrm>
            <a:off x="2890836" y="20193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0%</a:t>
            </a:r>
            <a:endParaRPr b="0" i="0" sz="1400" u="none" cap="none" strike="noStrike">
              <a:solidFill>
                <a:srgbClr val="000000"/>
              </a:solidFill>
              <a:latin typeface="Arial"/>
              <a:ea typeface="Arial"/>
              <a:cs typeface="Arial"/>
              <a:sym typeface="Arial"/>
            </a:endParaRPr>
          </a:p>
        </p:txBody>
      </p:sp>
      <p:sp>
        <p:nvSpPr>
          <p:cNvPr id="1943" name="Shape 1943"/>
          <p:cNvSpPr txBox="1"/>
          <p:nvPr/>
        </p:nvSpPr>
        <p:spPr>
          <a:xfrm>
            <a:off x="2890836" y="22860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0%</a:t>
            </a:r>
            <a:endParaRPr b="0" i="0" sz="1400" u="none" cap="none" strike="noStrike">
              <a:solidFill>
                <a:srgbClr val="000000"/>
              </a:solidFill>
              <a:latin typeface="Arial"/>
              <a:ea typeface="Arial"/>
              <a:cs typeface="Arial"/>
              <a:sym typeface="Arial"/>
            </a:endParaRPr>
          </a:p>
        </p:txBody>
      </p:sp>
      <p:sp>
        <p:nvSpPr>
          <p:cNvPr id="1944" name="Shape 1944"/>
          <p:cNvSpPr txBox="1"/>
          <p:nvPr/>
        </p:nvSpPr>
        <p:spPr>
          <a:xfrm>
            <a:off x="2897186" y="33909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4%</a:t>
            </a:r>
            <a:endParaRPr b="0" i="0" sz="1400" u="none" cap="none" strike="noStrike">
              <a:solidFill>
                <a:srgbClr val="000000"/>
              </a:solidFill>
              <a:latin typeface="Arial"/>
              <a:ea typeface="Arial"/>
              <a:cs typeface="Arial"/>
              <a:sym typeface="Arial"/>
            </a:endParaRPr>
          </a:p>
        </p:txBody>
      </p:sp>
      <p:sp>
        <p:nvSpPr>
          <p:cNvPr id="1945" name="Shape 1945"/>
          <p:cNvSpPr txBox="1"/>
          <p:nvPr/>
        </p:nvSpPr>
        <p:spPr>
          <a:xfrm>
            <a:off x="184150" y="4179887"/>
            <a:ext cx="1541461"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Vitamin A     0%</a:t>
            </a:r>
            <a:endParaRPr b="0" i="0" sz="1400" u="none" cap="none" strike="noStrike">
              <a:solidFill>
                <a:srgbClr val="000000"/>
              </a:solidFill>
              <a:latin typeface="Arial"/>
              <a:ea typeface="Arial"/>
              <a:cs typeface="Arial"/>
              <a:sym typeface="Arial"/>
            </a:endParaRPr>
          </a:p>
        </p:txBody>
      </p:sp>
      <p:cxnSp>
        <p:nvCxnSpPr>
          <p:cNvPr id="1946" name="Shape 1946"/>
          <p:cNvCxnSpPr/>
          <p:nvPr/>
        </p:nvCxnSpPr>
        <p:spPr>
          <a:xfrm>
            <a:off x="274637" y="442436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947" name="Shape 1947"/>
          <p:cNvSpPr txBox="1"/>
          <p:nvPr/>
        </p:nvSpPr>
        <p:spPr>
          <a:xfrm>
            <a:off x="2062161" y="4179887"/>
            <a:ext cx="157956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Vitamin C     0%</a:t>
            </a:r>
            <a:endParaRPr b="0" i="0" sz="1400" u="none" cap="none" strike="noStrike">
              <a:solidFill>
                <a:srgbClr val="000000"/>
              </a:solidFill>
              <a:latin typeface="Arial"/>
              <a:ea typeface="Arial"/>
              <a:cs typeface="Arial"/>
              <a:sym typeface="Arial"/>
            </a:endParaRPr>
          </a:p>
        </p:txBody>
      </p:sp>
      <p:sp>
        <p:nvSpPr>
          <p:cNvPr id="1948" name="Shape 1948"/>
          <p:cNvSpPr txBox="1"/>
          <p:nvPr/>
        </p:nvSpPr>
        <p:spPr>
          <a:xfrm>
            <a:off x="1735136" y="4133850"/>
            <a:ext cx="323850" cy="368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949" name="Shape 1949"/>
          <p:cNvSpPr txBox="1"/>
          <p:nvPr/>
        </p:nvSpPr>
        <p:spPr>
          <a:xfrm>
            <a:off x="179386" y="4406900"/>
            <a:ext cx="1546225"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Calcium        0%</a:t>
            </a:r>
            <a:endParaRPr b="0" i="0" sz="1400" u="none" cap="none" strike="noStrike">
              <a:solidFill>
                <a:srgbClr val="000000"/>
              </a:solidFill>
              <a:latin typeface="Arial"/>
              <a:ea typeface="Arial"/>
              <a:cs typeface="Arial"/>
              <a:sym typeface="Arial"/>
            </a:endParaRPr>
          </a:p>
        </p:txBody>
      </p:sp>
      <p:cxnSp>
        <p:nvCxnSpPr>
          <p:cNvPr id="1950" name="Shape 1950"/>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951" name="Shape 1951"/>
          <p:cNvSpPr txBox="1"/>
          <p:nvPr/>
        </p:nvSpPr>
        <p:spPr>
          <a:xfrm>
            <a:off x="2062161" y="4406900"/>
            <a:ext cx="1574800"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Iron               0%</a:t>
            </a:r>
            <a:endParaRPr b="0" i="0" sz="1400" u="none" cap="none" strike="noStrike">
              <a:solidFill>
                <a:srgbClr val="000000"/>
              </a:solidFill>
              <a:latin typeface="Arial"/>
              <a:ea typeface="Arial"/>
              <a:cs typeface="Arial"/>
              <a:sym typeface="Arial"/>
            </a:endParaRPr>
          </a:p>
        </p:txBody>
      </p:sp>
      <p:sp>
        <p:nvSpPr>
          <p:cNvPr id="1952" name="Shape 1952"/>
          <p:cNvSpPr txBox="1"/>
          <p:nvPr/>
        </p:nvSpPr>
        <p:spPr>
          <a:xfrm>
            <a:off x="1735136" y="4360862"/>
            <a:ext cx="323850" cy="368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cxnSp>
        <p:nvCxnSpPr>
          <p:cNvPr id="1953" name="Shape 1953"/>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954" name="Shape 1954"/>
          <p:cNvSpPr txBox="1"/>
          <p:nvPr/>
        </p:nvSpPr>
        <p:spPr>
          <a:xfrm>
            <a:off x="195261" y="5376862"/>
            <a:ext cx="3429000" cy="46037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1" i="0" lang="en-US" sz="800" u="none" cap="none" strike="noStrike">
                <a:solidFill>
                  <a:schemeClr val="dk1"/>
                </a:solidFill>
                <a:latin typeface="Arial"/>
                <a:ea typeface="Arial"/>
                <a:cs typeface="Arial"/>
                <a:sym typeface="Arial"/>
              </a:rPr>
              <a:t>* Percent Daily Values are based on a 2,000 calorie diet.  Your daily values may be higher or lower depending on your caloric needs.</a:t>
            </a:r>
            <a:endParaRPr b="0" i="0" sz="1400" u="none" cap="none" strike="noStrike">
              <a:solidFill>
                <a:srgbClr val="000000"/>
              </a:solidFill>
              <a:latin typeface="Arial"/>
              <a:ea typeface="Arial"/>
              <a:cs typeface="Arial"/>
              <a:sym typeface="Arial"/>
            </a:endParaRPr>
          </a:p>
        </p:txBody>
      </p:sp>
      <p:sp>
        <p:nvSpPr>
          <p:cNvPr id="1955" name="Shape 1955"/>
          <p:cNvSpPr txBox="1"/>
          <p:nvPr/>
        </p:nvSpPr>
        <p:spPr>
          <a:xfrm>
            <a:off x="1371600" y="5686425"/>
            <a:ext cx="22193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Calories:            2,000                 2,500</a:t>
            </a:r>
            <a:endParaRPr b="0" i="0" sz="1400" u="none" cap="none" strike="noStrike">
              <a:solidFill>
                <a:srgbClr val="000000"/>
              </a:solidFill>
              <a:latin typeface="Arial"/>
              <a:ea typeface="Arial"/>
              <a:cs typeface="Arial"/>
              <a:sym typeface="Arial"/>
            </a:endParaRPr>
          </a:p>
        </p:txBody>
      </p:sp>
      <p:cxnSp>
        <p:nvCxnSpPr>
          <p:cNvPr id="1956" name="Shape 1956"/>
          <p:cNvCxnSpPr/>
          <p:nvPr/>
        </p:nvCxnSpPr>
        <p:spPr>
          <a:xfrm>
            <a:off x="265112" y="587851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957" name="Shape 1957"/>
          <p:cNvSpPr txBox="1"/>
          <p:nvPr/>
        </p:nvSpPr>
        <p:spPr>
          <a:xfrm>
            <a:off x="173036" y="5878512"/>
            <a:ext cx="3451225" cy="2143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Total Fat                              Less Than            65g                    80g</a:t>
            </a:r>
            <a:endParaRPr b="0" i="0" sz="1400" u="none" cap="none" strike="noStrike">
              <a:solidFill>
                <a:srgbClr val="000000"/>
              </a:solidFill>
              <a:latin typeface="Arial"/>
              <a:ea typeface="Arial"/>
              <a:cs typeface="Arial"/>
              <a:sym typeface="Arial"/>
            </a:endParaRPr>
          </a:p>
        </p:txBody>
      </p:sp>
      <p:sp>
        <p:nvSpPr>
          <p:cNvPr id="1958" name="Shape 1958"/>
          <p:cNvSpPr txBox="1"/>
          <p:nvPr/>
        </p:nvSpPr>
        <p:spPr>
          <a:xfrm>
            <a:off x="158750" y="5984875"/>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Sat Fat                            Less Than            20g                    25g</a:t>
            </a:r>
            <a:endParaRPr b="0" i="0" sz="1400" u="none" cap="none" strike="noStrike">
              <a:solidFill>
                <a:srgbClr val="000000"/>
              </a:solidFill>
              <a:latin typeface="Arial"/>
              <a:ea typeface="Arial"/>
              <a:cs typeface="Arial"/>
              <a:sym typeface="Arial"/>
            </a:endParaRPr>
          </a:p>
        </p:txBody>
      </p:sp>
      <p:sp>
        <p:nvSpPr>
          <p:cNvPr id="1959" name="Shape 1959"/>
          <p:cNvSpPr txBox="1"/>
          <p:nvPr/>
        </p:nvSpPr>
        <p:spPr>
          <a:xfrm>
            <a:off x="173036" y="6092825"/>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Cholesterol                          Less Than            300mg               300mg</a:t>
            </a:r>
            <a:endParaRPr b="0" i="0" sz="1400" u="none" cap="none" strike="noStrike">
              <a:solidFill>
                <a:srgbClr val="000000"/>
              </a:solidFill>
              <a:latin typeface="Arial"/>
              <a:ea typeface="Arial"/>
              <a:cs typeface="Arial"/>
              <a:sym typeface="Arial"/>
            </a:endParaRPr>
          </a:p>
        </p:txBody>
      </p:sp>
      <p:sp>
        <p:nvSpPr>
          <p:cNvPr id="1960" name="Shape 1960"/>
          <p:cNvSpPr txBox="1"/>
          <p:nvPr/>
        </p:nvSpPr>
        <p:spPr>
          <a:xfrm>
            <a:off x="173036" y="6203950"/>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Sodium                                Less Than            2,400mg            2,400mg</a:t>
            </a:r>
            <a:endParaRPr b="0" i="0" sz="1400" u="none" cap="none" strike="noStrike">
              <a:solidFill>
                <a:srgbClr val="000000"/>
              </a:solidFill>
              <a:latin typeface="Arial"/>
              <a:ea typeface="Arial"/>
              <a:cs typeface="Arial"/>
              <a:sym typeface="Arial"/>
            </a:endParaRPr>
          </a:p>
        </p:txBody>
      </p:sp>
      <p:sp>
        <p:nvSpPr>
          <p:cNvPr id="1961" name="Shape 1961"/>
          <p:cNvSpPr txBox="1"/>
          <p:nvPr/>
        </p:nvSpPr>
        <p:spPr>
          <a:xfrm>
            <a:off x="173036" y="6308725"/>
            <a:ext cx="3451225" cy="2143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Total Carbohydrate                                          300g                  375g</a:t>
            </a:r>
            <a:endParaRPr b="0" i="0" sz="1400" u="none" cap="none" strike="noStrike">
              <a:solidFill>
                <a:srgbClr val="000000"/>
              </a:solidFill>
              <a:latin typeface="Arial"/>
              <a:ea typeface="Arial"/>
              <a:cs typeface="Arial"/>
              <a:sym typeface="Arial"/>
            </a:endParaRPr>
          </a:p>
        </p:txBody>
      </p:sp>
      <p:sp>
        <p:nvSpPr>
          <p:cNvPr id="1962" name="Shape 1962"/>
          <p:cNvSpPr txBox="1"/>
          <p:nvPr/>
        </p:nvSpPr>
        <p:spPr>
          <a:xfrm>
            <a:off x="158750" y="6415087"/>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Dietary Fiber                                                25g                    30g</a:t>
            </a:r>
            <a:endParaRPr b="0" i="0" sz="1400" u="none" cap="none" strike="noStrike">
              <a:solidFill>
                <a:srgbClr val="000000"/>
              </a:solidFill>
              <a:latin typeface="Arial"/>
              <a:ea typeface="Arial"/>
              <a:cs typeface="Arial"/>
              <a:sym typeface="Arial"/>
            </a:endParaRPr>
          </a:p>
        </p:txBody>
      </p:sp>
      <p:cxnSp>
        <p:nvCxnSpPr>
          <p:cNvPr id="1963" name="Shape 1963"/>
          <p:cNvCxnSpPr/>
          <p:nvPr/>
        </p:nvCxnSpPr>
        <p:spPr>
          <a:xfrm>
            <a:off x="269875" y="6630986"/>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964" name="Shape 1964"/>
          <p:cNvSpPr txBox="1"/>
          <p:nvPr/>
        </p:nvSpPr>
        <p:spPr>
          <a:xfrm>
            <a:off x="3886200" y="139700"/>
            <a:ext cx="5029199" cy="40004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500"/>
              <a:buFont typeface="Arial"/>
              <a:buNone/>
            </a:pPr>
            <a:r>
              <a:rPr b="1" i="0" lang="en-US" sz="2000" u="none" cap="none" strike="noStrike">
                <a:solidFill>
                  <a:schemeClr val="dk1"/>
                </a:solidFill>
                <a:latin typeface="Arial"/>
                <a:ea typeface="Arial"/>
                <a:cs typeface="Arial"/>
                <a:sym typeface="Arial"/>
              </a:rPr>
              <a:t>Jell-O Cups (1 cup)</a:t>
            </a:r>
            <a:endParaRPr b="0" i="0" sz="1400" u="none" cap="none" strike="noStrike">
              <a:solidFill>
                <a:srgbClr val="000000"/>
              </a:solidFill>
              <a:latin typeface="Arial"/>
              <a:ea typeface="Arial"/>
              <a:cs typeface="Arial"/>
              <a:sym typeface="Arial"/>
            </a:endParaRPr>
          </a:p>
        </p:txBody>
      </p:sp>
      <p:sp>
        <p:nvSpPr>
          <p:cNvPr id="1965" name="Shape 1965"/>
          <p:cNvSpPr txBox="1"/>
          <p:nvPr/>
        </p:nvSpPr>
        <p:spPr>
          <a:xfrm>
            <a:off x="3886200" y="4562475"/>
            <a:ext cx="5029199" cy="18160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50"/>
              <a:buFont typeface="Arial Black"/>
              <a:buNone/>
            </a:pPr>
            <a:r>
              <a:rPr b="1" i="0" lang="en-US" sz="1400" u="none" cap="none" strike="noStrike">
                <a:solidFill>
                  <a:schemeClr val="dk1"/>
                </a:solidFill>
                <a:latin typeface="Arial Black"/>
                <a:ea typeface="Arial Black"/>
                <a:cs typeface="Arial Black"/>
                <a:sym typeface="Arial Black"/>
              </a:rPr>
              <a:t>INGREDIENTS</a:t>
            </a:r>
            <a:r>
              <a:rPr b="1" i="0" lang="en-US" sz="1400" u="none" cap="none" strike="noStrike">
                <a:solidFill>
                  <a:schemeClr val="dk1"/>
                </a:solidFill>
                <a:latin typeface="Arial"/>
                <a:ea typeface="Arial"/>
                <a:cs typeface="Arial"/>
                <a:sym typeface="Arial"/>
              </a:rPr>
              <a:t>:  </a:t>
            </a:r>
            <a:r>
              <a:rPr b="0" i="0" lang="en-US" sz="1400" u="none" cap="none" strike="noStrike">
                <a:solidFill>
                  <a:schemeClr val="dk1"/>
                </a:solidFill>
                <a:latin typeface="Arial"/>
                <a:ea typeface="Arial"/>
                <a:cs typeface="Arial"/>
                <a:sym typeface="Arial"/>
              </a:rPr>
              <a:t>WATER, HIGH FRUCTOSE CORN SYRUP. SUGAR, GELATIN, CONTAINS LESS THAN 0.5% OF ADIPIC ACID AND CITRIC ACID (FOR TARTNESS), SODIUM CITRATE (CONTROLS ACIDITY), RED 40, NATURAL AND ARTIFICIAL FLAVOR.</a:t>
            </a:r>
            <a:br>
              <a:rPr b="0" i="0" lang="en-US" sz="1400" u="none" cap="none" strike="noStrike">
                <a:solidFill>
                  <a:schemeClr val="dk1"/>
                </a:solidFill>
                <a:latin typeface="Arial"/>
                <a:ea typeface="Arial"/>
                <a:cs typeface="Arial"/>
                <a:sym typeface="Arial"/>
              </a:rPr>
            </a:br>
            <a:br>
              <a:rPr b="0" i="0" lang="en-US" sz="1400" u="none" cap="none" strike="noStrike">
                <a:solidFill>
                  <a:schemeClr val="dk1"/>
                </a:solidFill>
                <a:latin typeface="Arial"/>
                <a:ea typeface="Arial"/>
                <a:cs typeface="Arial"/>
                <a:sym typeface="Arial"/>
              </a:rPr>
            </a:br>
            <a:br>
              <a:rPr b="0" i="0" lang="en-US" sz="1400" u="none" cap="none" strike="noStrike">
                <a:solidFill>
                  <a:schemeClr val="dk1"/>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cxnSp>
        <p:nvCxnSpPr>
          <p:cNvPr id="1966" name="Shape 1966"/>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967" name="Shape 1967"/>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968" name="Shape 1968"/>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969" name="Shape 1969"/>
          <p:cNvCxnSpPr/>
          <p:nvPr/>
        </p:nvCxnSpPr>
        <p:spPr>
          <a:xfrm>
            <a:off x="269875" y="4900612"/>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970" name="Shape 1970"/>
          <p:cNvCxnSpPr/>
          <p:nvPr/>
        </p:nvCxnSpPr>
        <p:spPr>
          <a:xfrm>
            <a:off x="269875" y="5145087"/>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971" name="Shape 1971"/>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pic>
        <p:nvPicPr>
          <p:cNvPr descr="GetImage" id="1972" name="Shape 1972"/>
          <p:cNvPicPr preferRelativeResize="0"/>
          <p:nvPr/>
        </p:nvPicPr>
        <p:blipFill rotWithShape="1">
          <a:blip r:embed="rId3">
            <a:alphaModFix/>
          </a:blip>
          <a:srcRect b="0" l="0" r="0" t="0"/>
          <a:stretch/>
        </p:blipFill>
        <p:spPr>
          <a:xfrm>
            <a:off x="4217987" y="1104900"/>
            <a:ext cx="4365624" cy="240188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6" name="Shape 1976"/>
        <p:cNvGrpSpPr/>
        <p:nvPr/>
      </p:nvGrpSpPr>
      <p:grpSpPr>
        <a:xfrm>
          <a:off x="0" y="0"/>
          <a:ext cx="0" cy="0"/>
          <a:chOff x="0" y="0"/>
          <a:chExt cx="0" cy="0"/>
        </a:xfrm>
      </p:grpSpPr>
      <p:sp>
        <p:nvSpPr>
          <p:cNvPr id="1977" name="Shape 1977"/>
          <p:cNvSpPr txBox="1"/>
          <p:nvPr/>
        </p:nvSpPr>
        <p:spPr>
          <a:xfrm>
            <a:off x="163511" y="96836"/>
            <a:ext cx="3460749" cy="6684961"/>
          </a:xfrm>
          <a:prstGeom prst="rect">
            <a:avLst/>
          </a:prstGeom>
          <a:noFill/>
          <a:ln cap="flat" cmpd="sng" w="3810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78" name="Shape 1978"/>
          <p:cNvSpPr txBox="1"/>
          <p:nvPr/>
        </p:nvSpPr>
        <p:spPr>
          <a:xfrm>
            <a:off x="184150" y="104775"/>
            <a:ext cx="3397250" cy="5619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750"/>
              <a:buFont typeface="Arial Black"/>
              <a:buNone/>
            </a:pPr>
            <a:r>
              <a:rPr b="0" i="0" lang="en-US" sz="3000" u="none" cap="none" strike="noStrike">
                <a:solidFill>
                  <a:schemeClr val="dk1"/>
                </a:solidFill>
                <a:latin typeface="Arial Black"/>
                <a:ea typeface="Arial Black"/>
                <a:cs typeface="Arial Black"/>
                <a:sym typeface="Arial Black"/>
              </a:rPr>
              <a:t>Nutrition Facts</a:t>
            </a:r>
            <a:endParaRPr b="0" i="0" sz="1400" u="none" cap="none" strike="noStrike">
              <a:solidFill>
                <a:srgbClr val="000000"/>
              </a:solidFill>
              <a:latin typeface="Arial"/>
              <a:ea typeface="Arial"/>
              <a:cs typeface="Arial"/>
              <a:sym typeface="Arial"/>
            </a:endParaRPr>
          </a:p>
        </p:txBody>
      </p:sp>
      <p:sp>
        <p:nvSpPr>
          <p:cNvPr id="1979" name="Shape 1979"/>
          <p:cNvSpPr txBox="1"/>
          <p:nvPr/>
        </p:nvSpPr>
        <p:spPr>
          <a:xfrm>
            <a:off x="163511" y="403225"/>
            <a:ext cx="3417887" cy="584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600"/>
              <a:buFont typeface="Calibri"/>
              <a:buNone/>
            </a:pPr>
            <a:r>
              <a:t/>
            </a: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25"/>
              <a:buFont typeface="Arial"/>
              <a:buNone/>
            </a:pPr>
            <a:r>
              <a:rPr b="0" i="0" lang="en-US" sz="1300" u="none" cap="none" strike="noStrike">
                <a:solidFill>
                  <a:schemeClr val="dk1"/>
                </a:solidFill>
                <a:latin typeface="Arial"/>
                <a:ea typeface="Arial"/>
                <a:cs typeface="Arial"/>
                <a:sym typeface="Arial"/>
              </a:rPr>
              <a:t>Serving Size 1 oz (28g/About 11 Chips)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25"/>
              <a:buFont typeface="Arial"/>
              <a:buNone/>
            </a:pPr>
            <a:r>
              <a:rPr b="0" i="0" lang="en-US" sz="1300" u="none" cap="none" strike="noStrike">
                <a:solidFill>
                  <a:schemeClr val="dk1"/>
                </a:solidFill>
                <a:latin typeface="Arial"/>
                <a:ea typeface="Arial"/>
                <a:cs typeface="Arial"/>
                <a:sym typeface="Arial"/>
              </a:rPr>
              <a:t>Servings Per Container 15</a:t>
            </a:r>
            <a:endParaRPr b="0" i="0" sz="1400" u="none" cap="none" strike="noStrike">
              <a:solidFill>
                <a:srgbClr val="000000"/>
              </a:solidFill>
              <a:latin typeface="Arial"/>
              <a:ea typeface="Arial"/>
              <a:cs typeface="Arial"/>
              <a:sym typeface="Arial"/>
            </a:endParaRPr>
          </a:p>
        </p:txBody>
      </p:sp>
      <p:sp>
        <p:nvSpPr>
          <p:cNvPr id="1980" name="Shape 1980"/>
          <p:cNvSpPr txBox="1"/>
          <p:nvPr/>
        </p:nvSpPr>
        <p:spPr>
          <a:xfrm>
            <a:off x="163511" y="987425"/>
            <a:ext cx="200501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Amount Per Serving</a:t>
            </a:r>
            <a:endParaRPr b="0" i="0" sz="1400" u="none" cap="none" strike="noStrike">
              <a:solidFill>
                <a:srgbClr val="000000"/>
              </a:solidFill>
              <a:latin typeface="Arial"/>
              <a:ea typeface="Arial"/>
              <a:cs typeface="Arial"/>
              <a:sym typeface="Arial"/>
            </a:endParaRPr>
          </a:p>
        </p:txBody>
      </p:sp>
      <p:cxnSp>
        <p:nvCxnSpPr>
          <p:cNvPr id="1981" name="Shape 1981"/>
          <p:cNvCxnSpPr/>
          <p:nvPr/>
        </p:nvCxnSpPr>
        <p:spPr>
          <a:xfrm>
            <a:off x="258762" y="987425"/>
            <a:ext cx="3252787" cy="0"/>
          </a:xfrm>
          <a:prstGeom prst="straightConnector1">
            <a:avLst/>
          </a:prstGeom>
          <a:noFill/>
          <a:ln cap="flat" cmpd="sng" w="76200">
            <a:solidFill>
              <a:schemeClr val="dk1"/>
            </a:solidFill>
            <a:prstDash val="solid"/>
            <a:miter lim="8000"/>
            <a:headEnd len="sm" w="sm" type="none"/>
            <a:tailEnd len="sm" w="sm" type="none"/>
          </a:ln>
        </p:spPr>
      </p:cxnSp>
      <p:sp>
        <p:nvSpPr>
          <p:cNvPr id="1982" name="Shape 1982"/>
          <p:cNvSpPr txBox="1"/>
          <p:nvPr/>
        </p:nvSpPr>
        <p:spPr>
          <a:xfrm>
            <a:off x="173036" y="1762125"/>
            <a:ext cx="141446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Total Fat    </a:t>
            </a:r>
            <a:r>
              <a:rPr b="1" i="0" lang="en-US" sz="1200" u="none" cap="none" strike="noStrike">
                <a:solidFill>
                  <a:schemeClr val="dk1"/>
                </a:solidFill>
                <a:latin typeface="Arial"/>
                <a:ea typeface="Arial"/>
                <a:cs typeface="Arial"/>
                <a:sym typeface="Arial"/>
              </a:rPr>
              <a:t>8g</a:t>
            </a:r>
            <a:endParaRPr b="0" i="0" sz="1400" u="none" cap="none" strike="noStrike">
              <a:solidFill>
                <a:srgbClr val="000000"/>
              </a:solidFill>
              <a:latin typeface="Arial"/>
              <a:ea typeface="Arial"/>
              <a:cs typeface="Arial"/>
              <a:sym typeface="Arial"/>
            </a:endParaRPr>
          </a:p>
        </p:txBody>
      </p:sp>
      <p:cxnSp>
        <p:nvCxnSpPr>
          <p:cNvPr id="1983" name="Shape 1983"/>
          <p:cNvCxnSpPr/>
          <p:nvPr/>
        </p:nvCxnSpPr>
        <p:spPr>
          <a:xfrm>
            <a:off x="280987" y="1263650"/>
            <a:ext cx="3241674" cy="0"/>
          </a:xfrm>
          <a:prstGeom prst="straightConnector1">
            <a:avLst/>
          </a:prstGeom>
          <a:noFill/>
          <a:ln cap="flat" cmpd="sng" w="28575">
            <a:solidFill>
              <a:schemeClr val="dk1"/>
            </a:solidFill>
            <a:prstDash val="solid"/>
            <a:miter lim="8000"/>
            <a:headEnd len="sm" w="sm" type="none"/>
            <a:tailEnd len="sm" w="sm" type="none"/>
          </a:ln>
        </p:spPr>
      </p:cxnSp>
      <p:sp>
        <p:nvSpPr>
          <p:cNvPr id="1984" name="Shape 1984"/>
          <p:cNvSpPr txBox="1"/>
          <p:nvPr/>
        </p:nvSpPr>
        <p:spPr>
          <a:xfrm>
            <a:off x="2890836" y="1762125"/>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12%</a:t>
            </a:r>
            <a:endParaRPr b="0" i="0" sz="1400" u="none" cap="none" strike="noStrike">
              <a:solidFill>
                <a:srgbClr val="000000"/>
              </a:solidFill>
              <a:latin typeface="Arial"/>
              <a:ea typeface="Arial"/>
              <a:cs typeface="Arial"/>
              <a:sym typeface="Arial"/>
            </a:endParaRPr>
          </a:p>
        </p:txBody>
      </p:sp>
      <p:sp>
        <p:nvSpPr>
          <p:cNvPr id="1985" name="Shape 1985"/>
          <p:cNvSpPr txBox="1"/>
          <p:nvPr/>
        </p:nvSpPr>
        <p:spPr>
          <a:xfrm>
            <a:off x="173036" y="1257300"/>
            <a:ext cx="3417887" cy="46196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Calories   150       </a:t>
            </a:r>
            <a:r>
              <a:rPr b="1" i="0" lang="en-US" sz="1200" u="none" cap="none" strike="noStrike">
                <a:solidFill>
                  <a:schemeClr val="dk1"/>
                </a:solidFill>
                <a:latin typeface="Arial"/>
                <a:ea typeface="Arial"/>
                <a:cs typeface="Arial"/>
                <a:sym typeface="Arial"/>
              </a:rPr>
              <a:t>Calories from Fat       70</a:t>
            </a:r>
            <a:r>
              <a:rPr b="1" i="0" lang="en-US" sz="1200" u="none" cap="none" strike="noStrike">
                <a:solidFill>
                  <a:schemeClr val="dk1"/>
                </a:solidFill>
                <a:latin typeface="Arial Black"/>
                <a:ea typeface="Arial Black"/>
                <a:cs typeface="Arial Black"/>
                <a:sym typeface="Arial Black"/>
              </a:rPr>
              <a:t>    	</a:t>
            </a:r>
            <a:endParaRPr b="0" i="0" sz="1400" u="none" cap="none" strike="noStrike">
              <a:solidFill>
                <a:srgbClr val="000000"/>
              </a:solidFill>
              <a:latin typeface="Arial"/>
              <a:ea typeface="Arial"/>
              <a:cs typeface="Arial"/>
              <a:sym typeface="Arial"/>
            </a:endParaRPr>
          </a:p>
        </p:txBody>
      </p:sp>
      <p:cxnSp>
        <p:nvCxnSpPr>
          <p:cNvPr id="1986" name="Shape 1986"/>
          <p:cNvCxnSpPr/>
          <p:nvPr/>
        </p:nvCxnSpPr>
        <p:spPr>
          <a:xfrm>
            <a:off x="258762" y="1493837"/>
            <a:ext cx="3244849" cy="0"/>
          </a:xfrm>
          <a:prstGeom prst="straightConnector1">
            <a:avLst/>
          </a:prstGeom>
          <a:noFill/>
          <a:ln cap="flat" cmpd="sng" w="38100">
            <a:solidFill>
              <a:schemeClr val="dk1"/>
            </a:solidFill>
            <a:prstDash val="solid"/>
            <a:miter lim="8000"/>
            <a:headEnd len="sm" w="sm" type="none"/>
            <a:tailEnd len="sm" w="sm" type="none"/>
          </a:ln>
        </p:spPr>
      </p:cxnSp>
      <p:sp>
        <p:nvSpPr>
          <p:cNvPr id="1987" name="Shape 1987"/>
          <p:cNvSpPr txBox="1"/>
          <p:nvPr/>
        </p:nvSpPr>
        <p:spPr>
          <a:xfrm>
            <a:off x="1873250" y="1493837"/>
            <a:ext cx="1751012" cy="30797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50"/>
              <a:buFont typeface="Arial Black"/>
              <a:buNone/>
            </a:pPr>
            <a:r>
              <a:rPr b="1" i="0" lang="en-US" sz="1400" u="none" cap="none" strike="noStrike">
                <a:solidFill>
                  <a:schemeClr val="dk1"/>
                </a:solidFill>
                <a:latin typeface="Arial Black"/>
                <a:ea typeface="Arial Black"/>
                <a:cs typeface="Arial Black"/>
                <a:sym typeface="Arial Black"/>
              </a:rPr>
              <a:t>% Daily Value*</a:t>
            </a:r>
            <a:endParaRPr b="0" i="0" sz="1400" u="none" cap="none" strike="noStrike">
              <a:solidFill>
                <a:srgbClr val="000000"/>
              </a:solidFill>
              <a:latin typeface="Arial"/>
              <a:ea typeface="Arial"/>
              <a:cs typeface="Arial"/>
              <a:sym typeface="Arial"/>
            </a:endParaRPr>
          </a:p>
        </p:txBody>
      </p:sp>
      <p:cxnSp>
        <p:nvCxnSpPr>
          <p:cNvPr id="1988" name="Shape 1988"/>
          <p:cNvCxnSpPr/>
          <p:nvPr/>
        </p:nvCxnSpPr>
        <p:spPr>
          <a:xfrm>
            <a:off x="269875" y="1762125"/>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989" name="Shape 1989"/>
          <p:cNvCxnSpPr/>
          <p:nvPr/>
        </p:nvCxnSpPr>
        <p:spPr>
          <a:xfrm>
            <a:off x="263525" y="2024061"/>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990" name="Shape 1990"/>
          <p:cNvCxnSpPr/>
          <p:nvPr/>
        </p:nvCxnSpPr>
        <p:spPr>
          <a:xfrm>
            <a:off x="271462" y="2287586"/>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1991" name="Shape 1991"/>
          <p:cNvCxnSpPr/>
          <p:nvPr/>
        </p:nvCxnSpPr>
        <p:spPr>
          <a:xfrm>
            <a:off x="271462" y="2570161"/>
            <a:ext cx="3241674" cy="0"/>
          </a:xfrm>
          <a:prstGeom prst="straightConnector1">
            <a:avLst/>
          </a:prstGeom>
          <a:noFill/>
          <a:ln cap="flat" cmpd="sng" w="28575">
            <a:solidFill>
              <a:schemeClr val="dk1"/>
            </a:solidFill>
            <a:prstDash val="solid"/>
            <a:miter lim="8000"/>
            <a:headEnd len="sm" w="sm" type="none"/>
            <a:tailEnd len="sm" w="sm" type="none"/>
          </a:ln>
        </p:spPr>
      </p:cxnSp>
      <p:sp>
        <p:nvSpPr>
          <p:cNvPr id="1992" name="Shape 1992"/>
          <p:cNvSpPr txBox="1"/>
          <p:nvPr/>
        </p:nvSpPr>
        <p:spPr>
          <a:xfrm>
            <a:off x="195261" y="2592386"/>
            <a:ext cx="1866900"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Cholesterol   </a:t>
            </a:r>
            <a:r>
              <a:rPr b="1" i="0" lang="en-US" sz="1200" u="none" cap="none" strike="noStrike">
                <a:solidFill>
                  <a:schemeClr val="dk1"/>
                </a:solidFill>
                <a:latin typeface="Arial"/>
                <a:ea typeface="Arial"/>
                <a:cs typeface="Arial"/>
                <a:sym typeface="Arial"/>
              </a:rPr>
              <a:t>0mg</a:t>
            </a:r>
            <a:endParaRPr b="0" i="0" sz="1400" u="none" cap="none" strike="noStrike">
              <a:solidFill>
                <a:srgbClr val="000000"/>
              </a:solidFill>
              <a:latin typeface="Arial"/>
              <a:ea typeface="Arial"/>
              <a:cs typeface="Arial"/>
              <a:sym typeface="Arial"/>
            </a:endParaRPr>
          </a:p>
        </p:txBody>
      </p:sp>
      <p:sp>
        <p:nvSpPr>
          <p:cNvPr id="1993" name="Shape 1993"/>
          <p:cNvSpPr txBox="1"/>
          <p:nvPr/>
        </p:nvSpPr>
        <p:spPr>
          <a:xfrm>
            <a:off x="2901950" y="2586036"/>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0%</a:t>
            </a:r>
            <a:endParaRPr b="0" i="0" sz="1400" u="none" cap="none" strike="noStrike">
              <a:solidFill>
                <a:srgbClr val="000000"/>
              </a:solidFill>
              <a:latin typeface="Arial"/>
              <a:ea typeface="Arial"/>
              <a:cs typeface="Arial"/>
              <a:sym typeface="Arial"/>
            </a:endParaRPr>
          </a:p>
        </p:txBody>
      </p:sp>
      <p:cxnSp>
        <p:nvCxnSpPr>
          <p:cNvPr id="1994" name="Shape 1994"/>
          <p:cNvCxnSpPr/>
          <p:nvPr/>
        </p:nvCxnSpPr>
        <p:spPr>
          <a:xfrm>
            <a:off x="269875" y="2841625"/>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995" name="Shape 1995"/>
          <p:cNvSpPr txBox="1"/>
          <p:nvPr/>
        </p:nvSpPr>
        <p:spPr>
          <a:xfrm>
            <a:off x="195261" y="2868611"/>
            <a:ext cx="1676399"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Sodium   </a:t>
            </a:r>
            <a:r>
              <a:rPr b="1" i="0" lang="en-US" sz="1200" u="none" cap="none" strike="noStrike">
                <a:solidFill>
                  <a:schemeClr val="dk1"/>
                </a:solidFill>
                <a:latin typeface="Arial"/>
                <a:ea typeface="Arial"/>
                <a:cs typeface="Arial"/>
                <a:sym typeface="Arial"/>
              </a:rPr>
              <a:t>210mg</a:t>
            </a:r>
            <a:endParaRPr b="0" i="0" sz="1400" u="none" cap="none" strike="noStrike">
              <a:solidFill>
                <a:srgbClr val="000000"/>
              </a:solidFill>
              <a:latin typeface="Arial"/>
              <a:ea typeface="Arial"/>
              <a:cs typeface="Arial"/>
              <a:sym typeface="Arial"/>
            </a:endParaRPr>
          </a:p>
        </p:txBody>
      </p:sp>
      <p:sp>
        <p:nvSpPr>
          <p:cNvPr id="1996" name="Shape 1996"/>
          <p:cNvSpPr txBox="1"/>
          <p:nvPr/>
        </p:nvSpPr>
        <p:spPr>
          <a:xfrm>
            <a:off x="2890836" y="2868611"/>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9%</a:t>
            </a:r>
            <a:endParaRPr b="0" i="0" sz="1400" u="none" cap="none" strike="noStrike">
              <a:solidFill>
                <a:srgbClr val="000000"/>
              </a:solidFill>
              <a:latin typeface="Arial"/>
              <a:ea typeface="Arial"/>
              <a:cs typeface="Arial"/>
              <a:sym typeface="Arial"/>
            </a:endParaRPr>
          </a:p>
        </p:txBody>
      </p:sp>
      <p:cxnSp>
        <p:nvCxnSpPr>
          <p:cNvPr id="1997" name="Shape 1997"/>
          <p:cNvCxnSpPr/>
          <p:nvPr/>
        </p:nvCxnSpPr>
        <p:spPr>
          <a:xfrm>
            <a:off x="263525" y="3119436"/>
            <a:ext cx="3243262" cy="0"/>
          </a:xfrm>
          <a:prstGeom prst="straightConnector1">
            <a:avLst/>
          </a:prstGeom>
          <a:noFill/>
          <a:ln cap="flat" cmpd="sng" w="28575">
            <a:solidFill>
              <a:schemeClr val="dk1"/>
            </a:solidFill>
            <a:prstDash val="solid"/>
            <a:miter lim="8000"/>
            <a:headEnd len="sm" w="sm" type="none"/>
            <a:tailEnd len="sm" w="sm" type="none"/>
          </a:ln>
        </p:spPr>
      </p:cxnSp>
      <p:sp>
        <p:nvSpPr>
          <p:cNvPr id="1998" name="Shape 1998"/>
          <p:cNvSpPr txBox="1"/>
          <p:nvPr/>
        </p:nvSpPr>
        <p:spPr>
          <a:xfrm>
            <a:off x="193675" y="3127375"/>
            <a:ext cx="2287587"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Total Carbohydrate   </a:t>
            </a:r>
            <a:r>
              <a:rPr b="1" i="0" lang="en-US" sz="1200" u="none" cap="none" strike="noStrike">
                <a:solidFill>
                  <a:schemeClr val="dk1"/>
                </a:solidFill>
                <a:latin typeface="Arial"/>
                <a:ea typeface="Arial"/>
                <a:cs typeface="Arial"/>
                <a:sym typeface="Arial"/>
              </a:rPr>
              <a:t>17g</a:t>
            </a:r>
            <a:endParaRPr b="0" i="0" sz="1400" u="none" cap="none" strike="noStrike">
              <a:solidFill>
                <a:srgbClr val="000000"/>
              </a:solidFill>
              <a:latin typeface="Arial"/>
              <a:ea typeface="Arial"/>
              <a:cs typeface="Arial"/>
              <a:sym typeface="Arial"/>
            </a:endParaRPr>
          </a:p>
        </p:txBody>
      </p:sp>
      <p:sp>
        <p:nvSpPr>
          <p:cNvPr id="1999" name="Shape 1999"/>
          <p:cNvSpPr txBox="1"/>
          <p:nvPr/>
        </p:nvSpPr>
        <p:spPr>
          <a:xfrm>
            <a:off x="2886075" y="3127375"/>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6%</a:t>
            </a:r>
            <a:endParaRPr b="0" i="0" sz="1400" u="none" cap="none" strike="noStrike">
              <a:solidFill>
                <a:srgbClr val="000000"/>
              </a:solidFill>
              <a:latin typeface="Arial"/>
              <a:ea typeface="Arial"/>
              <a:cs typeface="Arial"/>
              <a:sym typeface="Arial"/>
            </a:endParaRPr>
          </a:p>
        </p:txBody>
      </p:sp>
      <p:cxnSp>
        <p:nvCxnSpPr>
          <p:cNvPr id="2000" name="Shape 2000"/>
          <p:cNvCxnSpPr/>
          <p:nvPr/>
        </p:nvCxnSpPr>
        <p:spPr>
          <a:xfrm>
            <a:off x="269875" y="3389312"/>
            <a:ext cx="3241674" cy="0"/>
          </a:xfrm>
          <a:prstGeom prst="straightConnector1">
            <a:avLst/>
          </a:prstGeom>
          <a:noFill/>
          <a:ln cap="flat" cmpd="sng" w="28575">
            <a:solidFill>
              <a:schemeClr val="dk1"/>
            </a:solidFill>
            <a:prstDash val="solid"/>
            <a:miter lim="8000"/>
            <a:headEnd len="sm" w="sm" type="none"/>
            <a:tailEnd len="sm" w="sm" type="none"/>
          </a:ln>
        </p:spPr>
      </p:cxnSp>
      <p:sp>
        <p:nvSpPr>
          <p:cNvPr id="2001" name="Shape 2001"/>
          <p:cNvSpPr txBox="1"/>
          <p:nvPr/>
        </p:nvSpPr>
        <p:spPr>
          <a:xfrm>
            <a:off x="388937" y="3389312"/>
            <a:ext cx="1336675" cy="2778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Fiber   1g</a:t>
            </a:r>
            <a:endParaRPr b="0" i="0" sz="1400" u="none" cap="none" strike="noStrike">
              <a:solidFill>
                <a:srgbClr val="000000"/>
              </a:solidFill>
              <a:latin typeface="Arial"/>
              <a:ea typeface="Arial"/>
              <a:cs typeface="Arial"/>
              <a:sym typeface="Arial"/>
            </a:endParaRPr>
          </a:p>
        </p:txBody>
      </p:sp>
      <p:cxnSp>
        <p:nvCxnSpPr>
          <p:cNvPr id="2002" name="Shape 2002"/>
          <p:cNvCxnSpPr/>
          <p:nvPr/>
        </p:nvCxnSpPr>
        <p:spPr>
          <a:xfrm>
            <a:off x="263525" y="3651250"/>
            <a:ext cx="3243262" cy="0"/>
          </a:xfrm>
          <a:prstGeom prst="straightConnector1">
            <a:avLst/>
          </a:prstGeom>
          <a:noFill/>
          <a:ln cap="flat" cmpd="sng" w="28575">
            <a:solidFill>
              <a:schemeClr val="dk1"/>
            </a:solidFill>
            <a:prstDash val="solid"/>
            <a:miter lim="8000"/>
            <a:headEnd len="sm" w="sm" type="none"/>
            <a:tailEnd len="sm" w="sm" type="none"/>
          </a:ln>
        </p:spPr>
      </p:cxnSp>
      <p:sp>
        <p:nvSpPr>
          <p:cNvPr id="2003" name="Shape 2003"/>
          <p:cNvSpPr txBox="1"/>
          <p:nvPr/>
        </p:nvSpPr>
        <p:spPr>
          <a:xfrm>
            <a:off x="377825" y="3651250"/>
            <a:ext cx="1336675"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Sugars   1g</a:t>
            </a:r>
            <a:endParaRPr b="0" i="0" sz="1400" u="none" cap="none" strike="noStrike">
              <a:solidFill>
                <a:srgbClr val="000000"/>
              </a:solidFill>
              <a:latin typeface="Arial"/>
              <a:ea typeface="Arial"/>
              <a:cs typeface="Arial"/>
              <a:sym typeface="Arial"/>
            </a:endParaRPr>
          </a:p>
        </p:txBody>
      </p:sp>
      <p:cxnSp>
        <p:nvCxnSpPr>
          <p:cNvPr id="2004" name="Shape 2004"/>
          <p:cNvCxnSpPr/>
          <p:nvPr/>
        </p:nvCxnSpPr>
        <p:spPr>
          <a:xfrm>
            <a:off x="265112" y="3927475"/>
            <a:ext cx="3241674" cy="0"/>
          </a:xfrm>
          <a:prstGeom prst="straightConnector1">
            <a:avLst/>
          </a:prstGeom>
          <a:noFill/>
          <a:ln cap="flat" cmpd="sng" w="28575">
            <a:solidFill>
              <a:schemeClr val="dk1"/>
            </a:solidFill>
            <a:prstDash val="solid"/>
            <a:miter lim="8000"/>
            <a:headEnd len="sm" w="sm" type="none"/>
            <a:tailEnd len="sm" w="sm" type="none"/>
          </a:ln>
        </p:spPr>
      </p:cxnSp>
      <p:sp>
        <p:nvSpPr>
          <p:cNvPr id="2005" name="Shape 2005"/>
          <p:cNvSpPr txBox="1"/>
          <p:nvPr/>
        </p:nvSpPr>
        <p:spPr>
          <a:xfrm>
            <a:off x="377825" y="2011361"/>
            <a:ext cx="1681161"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Saturated Fat    1.5g</a:t>
            </a:r>
            <a:endParaRPr b="0" i="0" sz="1400" u="none" cap="none" strike="noStrike">
              <a:solidFill>
                <a:srgbClr val="000000"/>
              </a:solidFill>
              <a:latin typeface="Arial"/>
              <a:ea typeface="Arial"/>
              <a:cs typeface="Arial"/>
              <a:sym typeface="Arial"/>
            </a:endParaRPr>
          </a:p>
        </p:txBody>
      </p:sp>
      <p:sp>
        <p:nvSpPr>
          <p:cNvPr id="2006" name="Shape 2006"/>
          <p:cNvSpPr txBox="1"/>
          <p:nvPr/>
        </p:nvSpPr>
        <p:spPr>
          <a:xfrm>
            <a:off x="366712" y="2284411"/>
            <a:ext cx="1539874" cy="2778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Trans Fat   0g</a:t>
            </a:r>
            <a:endParaRPr b="0" i="0" sz="1400" u="none" cap="none" strike="noStrike">
              <a:solidFill>
                <a:srgbClr val="000000"/>
              </a:solidFill>
              <a:latin typeface="Arial"/>
              <a:ea typeface="Arial"/>
              <a:cs typeface="Arial"/>
              <a:sym typeface="Arial"/>
            </a:endParaRPr>
          </a:p>
        </p:txBody>
      </p:sp>
      <p:sp>
        <p:nvSpPr>
          <p:cNvPr id="2007" name="Shape 2007"/>
          <p:cNvSpPr txBox="1"/>
          <p:nvPr/>
        </p:nvSpPr>
        <p:spPr>
          <a:xfrm>
            <a:off x="192086" y="3932237"/>
            <a:ext cx="1976437"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Protein    </a:t>
            </a:r>
            <a:r>
              <a:rPr b="1" i="0" lang="en-US" sz="1200" u="none" cap="none" strike="noStrike">
                <a:solidFill>
                  <a:schemeClr val="dk1"/>
                </a:solidFill>
                <a:latin typeface="Arial"/>
                <a:ea typeface="Arial"/>
                <a:cs typeface="Arial"/>
                <a:sym typeface="Arial"/>
              </a:rPr>
              <a:t>2g</a:t>
            </a:r>
            <a:endParaRPr b="0" i="0" sz="1400" u="none" cap="none" strike="noStrike">
              <a:solidFill>
                <a:srgbClr val="000000"/>
              </a:solidFill>
              <a:latin typeface="Arial"/>
              <a:ea typeface="Arial"/>
              <a:cs typeface="Arial"/>
              <a:sym typeface="Arial"/>
            </a:endParaRPr>
          </a:p>
        </p:txBody>
      </p:sp>
      <p:cxnSp>
        <p:nvCxnSpPr>
          <p:cNvPr id="2008" name="Shape 2008"/>
          <p:cNvCxnSpPr/>
          <p:nvPr/>
        </p:nvCxnSpPr>
        <p:spPr>
          <a:xfrm>
            <a:off x="265112" y="4192587"/>
            <a:ext cx="3241674" cy="0"/>
          </a:xfrm>
          <a:prstGeom prst="straightConnector1">
            <a:avLst/>
          </a:prstGeom>
          <a:noFill/>
          <a:ln cap="flat" cmpd="sng" w="57150">
            <a:solidFill>
              <a:schemeClr val="dk1"/>
            </a:solidFill>
            <a:prstDash val="solid"/>
            <a:miter lim="8000"/>
            <a:headEnd len="sm" w="sm" type="none"/>
            <a:tailEnd len="sm" w="sm" type="none"/>
          </a:ln>
        </p:spPr>
      </p:cxnSp>
      <p:sp>
        <p:nvSpPr>
          <p:cNvPr id="2009" name="Shape 2009"/>
          <p:cNvSpPr txBox="1"/>
          <p:nvPr/>
        </p:nvSpPr>
        <p:spPr>
          <a:xfrm>
            <a:off x="2890836" y="20193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6%</a:t>
            </a:r>
            <a:endParaRPr b="0" i="0" sz="1400" u="none" cap="none" strike="noStrike">
              <a:solidFill>
                <a:srgbClr val="000000"/>
              </a:solidFill>
              <a:latin typeface="Arial"/>
              <a:ea typeface="Arial"/>
              <a:cs typeface="Arial"/>
              <a:sym typeface="Arial"/>
            </a:endParaRPr>
          </a:p>
        </p:txBody>
      </p:sp>
      <p:sp>
        <p:nvSpPr>
          <p:cNvPr id="2010" name="Shape 2010"/>
          <p:cNvSpPr txBox="1"/>
          <p:nvPr/>
        </p:nvSpPr>
        <p:spPr>
          <a:xfrm>
            <a:off x="2890836" y="22860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0%</a:t>
            </a:r>
            <a:endParaRPr b="0" i="0" sz="1400" u="none" cap="none" strike="noStrike">
              <a:solidFill>
                <a:srgbClr val="000000"/>
              </a:solidFill>
              <a:latin typeface="Arial"/>
              <a:ea typeface="Arial"/>
              <a:cs typeface="Arial"/>
              <a:sym typeface="Arial"/>
            </a:endParaRPr>
          </a:p>
        </p:txBody>
      </p:sp>
      <p:sp>
        <p:nvSpPr>
          <p:cNvPr id="2011" name="Shape 2011"/>
          <p:cNvSpPr txBox="1"/>
          <p:nvPr/>
        </p:nvSpPr>
        <p:spPr>
          <a:xfrm>
            <a:off x="2897186" y="33909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4%</a:t>
            </a:r>
            <a:endParaRPr b="0" i="0" sz="1400" u="none" cap="none" strike="noStrike">
              <a:solidFill>
                <a:srgbClr val="000000"/>
              </a:solidFill>
              <a:latin typeface="Arial"/>
              <a:ea typeface="Arial"/>
              <a:cs typeface="Arial"/>
              <a:sym typeface="Arial"/>
            </a:endParaRPr>
          </a:p>
        </p:txBody>
      </p:sp>
      <p:sp>
        <p:nvSpPr>
          <p:cNvPr id="2012" name="Shape 2012"/>
          <p:cNvSpPr txBox="1"/>
          <p:nvPr/>
        </p:nvSpPr>
        <p:spPr>
          <a:xfrm>
            <a:off x="184150" y="4179887"/>
            <a:ext cx="1541461"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Vitamin A     2%</a:t>
            </a:r>
            <a:endParaRPr b="0" i="0" sz="1400" u="none" cap="none" strike="noStrike">
              <a:solidFill>
                <a:srgbClr val="000000"/>
              </a:solidFill>
              <a:latin typeface="Arial"/>
              <a:ea typeface="Arial"/>
              <a:cs typeface="Arial"/>
              <a:sym typeface="Arial"/>
            </a:endParaRPr>
          </a:p>
        </p:txBody>
      </p:sp>
      <p:cxnSp>
        <p:nvCxnSpPr>
          <p:cNvPr id="2013" name="Shape 2013"/>
          <p:cNvCxnSpPr/>
          <p:nvPr/>
        </p:nvCxnSpPr>
        <p:spPr>
          <a:xfrm>
            <a:off x="274637" y="442436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2014" name="Shape 2014"/>
          <p:cNvSpPr txBox="1"/>
          <p:nvPr/>
        </p:nvSpPr>
        <p:spPr>
          <a:xfrm>
            <a:off x="2062161" y="4179887"/>
            <a:ext cx="157956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Vitamin C     0%</a:t>
            </a:r>
            <a:endParaRPr b="0" i="0" sz="1400" u="none" cap="none" strike="noStrike">
              <a:solidFill>
                <a:srgbClr val="000000"/>
              </a:solidFill>
              <a:latin typeface="Arial"/>
              <a:ea typeface="Arial"/>
              <a:cs typeface="Arial"/>
              <a:sym typeface="Arial"/>
            </a:endParaRPr>
          </a:p>
        </p:txBody>
      </p:sp>
      <p:sp>
        <p:nvSpPr>
          <p:cNvPr id="2015" name="Shape 2015"/>
          <p:cNvSpPr txBox="1"/>
          <p:nvPr/>
        </p:nvSpPr>
        <p:spPr>
          <a:xfrm>
            <a:off x="1735136" y="4133850"/>
            <a:ext cx="323850" cy="368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2016" name="Shape 2016"/>
          <p:cNvSpPr txBox="1"/>
          <p:nvPr/>
        </p:nvSpPr>
        <p:spPr>
          <a:xfrm>
            <a:off x="179386" y="4406900"/>
            <a:ext cx="1546225"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Calcium        0%</a:t>
            </a:r>
            <a:endParaRPr b="0" i="0" sz="1400" u="none" cap="none" strike="noStrike">
              <a:solidFill>
                <a:srgbClr val="000000"/>
              </a:solidFill>
              <a:latin typeface="Arial"/>
              <a:ea typeface="Arial"/>
              <a:cs typeface="Arial"/>
              <a:sym typeface="Arial"/>
            </a:endParaRPr>
          </a:p>
        </p:txBody>
      </p:sp>
      <p:cxnSp>
        <p:nvCxnSpPr>
          <p:cNvPr id="2017" name="Shape 2017"/>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sp>
        <p:nvSpPr>
          <p:cNvPr id="2018" name="Shape 2018"/>
          <p:cNvSpPr txBox="1"/>
          <p:nvPr/>
        </p:nvSpPr>
        <p:spPr>
          <a:xfrm>
            <a:off x="2062161" y="4406900"/>
            <a:ext cx="1574800"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Iron               0%</a:t>
            </a:r>
            <a:endParaRPr b="0" i="0" sz="1400" u="none" cap="none" strike="noStrike">
              <a:solidFill>
                <a:srgbClr val="000000"/>
              </a:solidFill>
              <a:latin typeface="Arial"/>
              <a:ea typeface="Arial"/>
              <a:cs typeface="Arial"/>
              <a:sym typeface="Arial"/>
            </a:endParaRPr>
          </a:p>
        </p:txBody>
      </p:sp>
      <p:sp>
        <p:nvSpPr>
          <p:cNvPr id="2019" name="Shape 2019"/>
          <p:cNvSpPr txBox="1"/>
          <p:nvPr/>
        </p:nvSpPr>
        <p:spPr>
          <a:xfrm>
            <a:off x="1735136" y="4360862"/>
            <a:ext cx="323850" cy="368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cxnSp>
        <p:nvCxnSpPr>
          <p:cNvPr id="2020" name="Shape 2020"/>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2021" name="Shape 2021"/>
          <p:cNvSpPr txBox="1"/>
          <p:nvPr/>
        </p:nvSpPr>
        <p:spPr>
          <a:xfrm>
            <a:off x="195261" y="5376862"/>
            <a:ext cx="3429000" cy="46037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1" i="0" lang="en-US" sz="800" u="none" cap="none" strike="noStrike">
                <a:solidFill>
                  <a:schemeClr val="dk1"/>
                </a:solidFill>
                <a:latin typeface="Arial"/>
                <a:ea typeface="Arial"/>
                <a:cs typeface="Arial"/>
                <a:sym typeface="Arial"/>
              </a:rPr>
              <a:t>* Percent Daily Values are based on a 2,000 calorie diet.  Your daily values may be higher or lower depending on your caloric needs.</a:t>
            </a:r>
            <a:endParaRPr b="0" i="0" sz="1400" u="none" cap="none" strike="noStrike">
              <a:solidFill>
                <a:srgbClr val="000000"/>
              </a:solidFill>
              <a:latin typeface="Arial"/>
              <a:ea typeface="Arial"/>
              <a:cs typeface="Arial"/>
              <a:sym typeface="Arial"/>
            </a:endParaRPr>
          </a:p>
        </p:txBody>
      </p:sp>
      <p:sp>
        <p:nvSpPr>
          <p:cNvPr id="2022" name="Shape 2022"/>
          <p:cNvSpPr txBox="1"/>
          <p:nvPr/>
        </p:nvSpPr>
        <p:spPr>
          <a:xfrm>
            <a:off x="1371600" y="5686425"/>
            <a:ext cx="22193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Calories:            2,000                 2,500</a:t>
            </a:r>
            <a:endParaRPr b="0" i="0" sz="1400" u="none" cap="none" strike="noStrike">
              <a:solidFill>
                <a:srgbClr val="000000"/>
              </a:solidFill>
              <a:latin typeface="Arial"/>
              <a:ea typeface="Arial"/>
              <a:cs typeface="Arial"/>
              <a:sym typeface="Arial"/>
            </a:endParaRPr>
          </a:p>
        </p:txBody>
      </p:sp>
      <p:cxnSp>
        <p:nvCxnSpPr>
          <p:cNvPr id="2023" name="Shape 2023"/>
          <p:cNvCxnSpPr/>
          <p:nvPr/>
        </p:nvCxnSpPr>
        <p:spPr>
          <a:xfrm>
            <a:off x="265112" y="587851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2024" name="Shape 2024"/>
          <p:cNvSpPr txBox="1"/>
          <p:nvPr/>
        </p:nvSpPr>
        <p:spPr>
          <a:xfrm>
            <a:off x="173036" y="5878512"/>
            <a:ext cx="3451225" cy="2143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Total Fat                              Less Than            65g                    80g</a:t>
            </a:r>
            <a:endParaRPr b="0" i="0" sz="1400" u="none" cap="none" strike="noStrike">
              <a:solidFill>
                <a:srgbClr val="000000"/>
              </a:solidFill>
              <a:latin typeface="Arial"/>
              <a:ea typeface="Arial"/>
              <a:cs typeface="Arial"/>
              <a:sym typeface="Arial"/>
            </a:endParaRPr>
          </a:p>
        </p:txBody>
      </p:sp>
      <p:sp>
        <p:nvSpPr>
          <p:cNvPr id="2025" name="Shape 2025"/>
          <p:cNvSpPr txBox="1"/>
          <p:nvPr/>
        </p:nvSpPr>
        <p:spPr>
          <a:xfrm>
            <a:off x="158750" y="5984875"/>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Sat Fat                            Less Than            20g                    25g</a:t>
            </a:r>
            <a:endParaRPr b="0" i="0" sz="1400" u="none" cap="none" strike="noStrike">
              <a:solidFill>
                <a:srgbClr val="000000"/>
              </a:solidFill>
              <a:latin typeface="Arial"/>
              <a:ea typeface="Arial"/>
              <a:cs typeface="Arial"/>
              <a:sym typeface="Arial"/>
            </a:endParaRPr>
          </a:p>
        </p:txBody>
      </p:sp>
      <p:sp>
        <p:nvSpPr>
          <p:cNvPr id="2026" name="Shape 2026"/>
          <p:cNvSpPr txBox="1"/>
          <p:nvPr/>
        </p:nvSpPr>
        <p:spPr>
          <a:xfrm>
            <a:off x="173036" y="6092825"/>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Cholesterol                          Less Than            300mg               300mg</a:t>
            </a:r>
            <a:endParaRPr b="0" i="0" sz="1400" u="none" cap="none" strike="noStrike">
              <a:solidFill>
                <a:srgbClr val="000000"/>
              </a:solidFill>
              <a:latin typeface="Arial"/>
              <a:ea typeface="Arial"/>
              <a:cs typeface="Arial"/>
              <a:sym typeface="Arial"/>
            </a:endParaRPr>
          </a:p>
        </p:txBody>
      </p:sp>
      <p:sp>
        <p:nvSpPr>
          <p:cNvPr id="2027" name="Shape 2027"/>
          <p:cNvSpPr txBox="1"/>
          <p:nvPr/>
        </p:nvSpPr>
        <p:spPr>
          <a:xfrm>
            <a:off x="173036" y="6203950"/>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Sodium                                Less Than            2,400mg            2,400mg</a:t>
            </a:r>
            <a:endParaRPr b="0" i="0" sz="1400" u="none" cap="none" strike="noStrike">
              <a:solidFill>
                <a:srgbClr val="000000"/>
              </a:solidFill>
              <a:latin typeface="Arial"/>
              <a:ea typeface="Arial"/>
              <a:cs typeface="Arial"/>
              <a:sym typeface="Arial"/>
            </a:endParaRPr>
          </a:p>
        </p:txBody>
      </p:sp>
      <p:sp>
        <p:nvSpPr>
          <p:cNvPr id="2028" name="Shape 2028"/>
          <p:cNvSpPr txBox="1"/>
          <p:nvPr/>
        </p:nvSpPr>
        <p:spPr>
          <a:xfrm>
            <a:off x="173036" y="6308725"/>
            <a:ext cx="3451225" cy="2143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Total Carbohydrate                                          300g                  375g</a:t>
            </a:r>
            <a:endParaRPr b="0" i="0" sz="1400" u="none" cap="none" strike="noStrike">
              <a:solidFill>
                <a:srgbClr val="000000"/>
              </a:solidFill>
              <a:latin typeface="Arial"/>
              <a:ea typeface="Arial"/>
              <a:cs typeface="Arial"/>
              <a:sym typeface="Arial"/>
            </a:endParaRPr>
          </a:p>
        </p:txBody>
      </p:sp>
      <p:sp>
        <p:nvSpPr>
          <p:cNvPr id="2029" name="Shape 2029"/>
          <p:cNvSpPr txBox="1"/>
          <p:nvPr/>
        </p:nvSpPr>
        <p:spPr>
          <a:xfrm>
            <a:off x="158750" y="6415087"/>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Dietary Fiber                                                25g                    30g</a:t>
            </a:r>
            <a:endParaRPr b="0" i="0" sz="1400" u="none" cap="none" strike="noStrike">
              <a:solidFill>
                <a:srgbClr val="000000"/>
              </a:solidFill>
              <a:latin typeface="Arial"/>
              <a:ea typeface="Arial"/>
              <a:cs typeface="Arial"/>
              <a:sym typeface="Arial"/>
            </a:endParaRPr>
          </a:p>
        </p:txBody>
      </p:sp>
      <p:cxnSp>
        <p:nvCxnSpPr>
          <p:cNvPr id="2030" name="Shape 2030"/>
          <p:cNvCxnSpPr/>
          <p:nvPr/>
        </p:nvCxnSpPr>
        <p:spPr>
          <a:xfrm>
            <a:off x="269875" y="6630986"/>
            <a:ext cx="3243262" cy="0"/>
          </a:xfrm>
          <a:prstGeom prst="straightConnector1">
            <a:avLst/>
          </a:prstGeom>
          <a:noFill/>
          <a:ln cap="flat" cmpd="sng" w="28575">
            <a:solidFill>
              <a:schemeClr val="dk1"/>
            </a:solidFill>
            <a:prstDash val="solid"/>
            <a:miter lim="8000"/>
            <a:headEnd len="sm" w="sm" type="none"/>
            <a:tailEnd len="sm" w="sm" type="none"/>
          </a:ln>
        </p:spPr>
      </p:cxnSp>
      <p:sp>
        <p:nvSpPr>
          <p:cNvPr id="2031" name="Shape 2031"/>
          <p:cNvSpPr txBox="1"/>
          <p:nvPr/>
        </p:nvSpPr>
        <p:spPr>
          <a:xfrm>
            <a:off x="3886200" y="139700"/>
            <a:ext cx="5029199" cy="40004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500"/>
              <a:buFont typeface="Arial"/>
              <a:buNone/>
            </a:pPr>
            <a:r>
              <a:rPr b="1" i="0" lang="en-US" sz="2000" u="none" cap="none" strike="noStrike">
                <a:solidFill>
                  <a:schemeClr val="dk1"/>
                </a:solidFill>
                <a:latin typeface="Arial"/>
                <a:ea typeface="Arial"/>
                <a:cs typeface="Arial"/>
                <a:sym typeface="Arial"/>
              </a:rPr>
              <a:t>Doritos Nacho Cheese (1 oz)</a:t>
            </a:r>
            <a:endParaRPr b="0" i="0" sz="1400" u="none" cap="none" strike="noStrike">
              <a:solidFill>
                <a:srgbClr val="000000"/>
              </a:solidFill>
              <a:latin typeface="Arial"/>
              <a:ea typeface="Arial"/>
              <a:cs typeface="Arial"/>
              <a:sym typeface="Arial"/>
            </a:endParaRPr>
          </a:p>
        </p:txBody>
      </p:sp>
      <p:sp>
        <p:nvSpPr>
          <p:cNvPr id="2032" name="Shape 2032"/>
          <p:cNvSpPr txBox="1"/>
          <p:nvPr/>
        </p:nvSpPr>
        <p:spPr>
          <a:xfrm>
            <a:off x="3889375" y="3717925"/>
            <a:ext cx="5029199" cy="314007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50"/>
              <a:buFont typeface="Arial Black"/>
              <a:buNone/>
            </a:pPr>
            <a:r>
              <a:rPr b="1" i="0" lang="en-US" sz="1400" u="none" cap="none" strike="noStrike">
                <a:solidFill>
                  <a:schemeClr val="dk1"/>
                </a:solidFill>
                <a:latin typeface="Arial Black"/>
                <a:ea typeface="Arial Black"/>
                <a:cs typeface="Arial Black"/>
                <a:sym typeface="Arial Black"/>
              </a:rPr>
              <a:t>INGREDIENTS</a:t>
            </a:r>
            <a:r>
              <a:rPr b="1" i="0" lang="en-US" sz="1400" u="none" cap="none" strike="noStrike">
                <a:solidFill>
                  <a:schemeClr val="dk1"/>
                </a:solidFill>
                <a:latin typeface="Arial"/>
                <a:ea typeface="Arial"/>
                <a:cs typeface="Arial"/>
                <a:sym typeface="Arial"/>
              </a:rPr>
              <a:t>:  </a:t>
            </a:r>
            <a:r>
              <a:rPr b="0" i="0" lang="en-US" sz="1100" u="none" cap="none" strike="noStrike">
                <a:solidFill>
                  <a:schemeClr val="dk1"/>
                </a:solidFill>
                <a:latin typeface="Arial"/>
                <a:ea typeface="Arial"/>
                <a:cs typeface="Arial"/>
                <a:sym typeface="Arial"/>
              </a:rPr>
              <a:t>WHOLE CORN, VEGETABLE OIL (SUNFLOWER, CANOLA, CORN, AND/OR SOYBEAN OIL), MALTODEXTRIN (MADE FROM CORN), AND LESS THAN 2&amp; OF THE FOLLOWING: WHEAT FLOUR, SALT, CHEDDAR CHEESE (MILK, CHEESE CULTURES, SALT, ENZYMES), WHEY, MONOSODIUM GLUTAMATE, BUTTERMILK, ROMANO CHEESE (PART-SKIM COW’S MILK, CHEESE CULTURES, SALT, ENZYMES), WHEY PROTEIN CONCENTRATE, ONION POWDER, PARTIALLY HYDROGENATED SOYBEAN AND COTTONSEED OIL, CORN FLOUR, NATURAL AND ARTIFICIAL FLAVOR, DEXTROSE, TOMATO POWDER, LACTOSE, SPICES, ARTIFICIAL COLOR (INCLUDING YELLOW 6, YELLOW 5, RED 40), LACTIC ACID, CITIRC ACID, SUGAR, GARLIC POWDER, MILK, WHEY PROTEIN ISOLATE, CORN SYRUP SOLIDS, RED AND GREEN BELL PEPPER POWDER, SODIUM CASEINATE, DISODIUM INOSINATE, AND DISODIUM GUANYLATE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75"/>
              <a:buFont typeface="Arial"/>
              <a:buNone/>
            </a:pPr>
            <a:r>
              <a:rPr b="1" i="0" lang="en-US" sz="1100" u="none" cap="none" strike="noStrike">
                <a:solidFill>
                  <a:schemeClr val="dk1"/>
                </a:solidFill>
                <a:latin typeface="Arial"/>
                <a:ea typeface="Arial"/>
                <a:cs typeface="Arial"/>
                <a:sym typeface="Arial"/>
              </a:rPr>
              <a:t>CONTAINS MILK AND WHEAT INGREDIENTS</a:t>
            </a:r>
            <a:endParaRPr b="0" i="0" sz="1400" u="none" cap="none" strike="noStrike">
              <a:solidFill>
                <a:srgbClr val="000000"/>
              </a:solidFill>
              <a:latin typeface="Arial"/>
              <a:ea typeface="Arial"/>
              <a:cs typeface="Arial"/>
              <a:sym typeface="Arial"/>
            </a:endParaRPr>
          </a:p>
        </p:txBody>
      </p:sp>
      <p:cxnSp>
        <p:nvCxnSpPr>
          <p:cNvPr id="2033" name="Shape 2033"/>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2034" name="Shape 2034"/>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2035" name="Shape 2035"/>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2036" name="Shape 2036"/>
          <p:cNvCxnSpPr/>
          <p:nvPr/>
        </p:nvCxnSpPr>
        <p:spPr>
          <a:xfrm>
            <a:off x="269875" y="4900612"/>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2037" name="Shape 2037"/>
          <p:cNvCxnSpPr/>
          <p:nvPr/>
        </p:nvCxnSpPr>
        <p:spPr>
          <a:xfrm>
            <a:off x="269875" y="5145087"/>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2038" name="Shape 2038"/>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pic>
        <p:nvPicPr>
          <p:cNvPr descr="ANd9GcR3hZsAa5XbLjN3aqf1U_5Ektu312ScFVD3QC1tnb6qq5UiOfZj" id="2039" name="Shape 2039"/>
          <p:cNvPicPr preferRelativeResize="0"/>
          <p:nvPr/>
        </p:nvPicPr>
        <p:blipFill rotWithShape="1">
          <a:blip r:embed="rId3">
            <a:alphaModFix/>
          </a:blip>
          <a:srcRect b="0" l="0" r="0" t="0"/>
          <a:stretch/>
        </p:blipFill>
        <p:spPr>
          <a:xfrm>
            <a:off x="5197475" y="627062"/>
            <a:ext cx="2343150" cy="3024187"/>
          </a:xfrm>
          <a:prstGeom prst="rect">
            <a:avLst/>
          </a:prstGeom>
          <a:noFill/>
          <a:ln>
            <a:noFill/>
          </a:ln>
        </p:spPr>
      </p:pic>
      <p:cxnSp>
        <p:nvCxnSpPr>
          <p:cNvPr id="2040" name="Shape 2040"/>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sp>
        <p:nvSpPr>
          <p:cNvPr id="2041" name="Shape 2041"/>
          <p:cNvSpPr txBox="1"/>
          <p:nvPr/>
        </p:nvSpPr>
        <p:spPr>
          <a:xfrm>
            <a:off x="188911" y="4648200"/>
            <a:ext cx="1682749" cy="2841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Thiamin        2%</a:t>
            </a:r>
            <a:endParaRPr b="0" i="0" sz="1400" u="none" cap="none" strike="noStrike">
              <a:solidFill>
                <a:srgbClr val="000000"/>
              </a:solidFill>
              <a:latin typeface="Arial"/>
              <a:ea typeface="Arial"/>
              <a:cs typeface="Arial"/>
              <a:sym typeface="Arial"/>
            </a:endParaRPr>
          </a:p>
        </p:txBody>
      </p:sp>
      <p:cxnSp>
        <p:nvCxnSpPr>
          <p:cNvPr id="2042" name="Shape 2042"/>
          <p:cNvCxnSpPr/>
          <p:nvPr/>
        </p:nvCxnSpPr>
        <p:spPr>
          <a:xfrm>
            <a:off x="269875" y="490061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2043" name="Shape 2043"/>
          <p:cNvSpPr txBox="1"/>
          <p:nvPr/>
        </p:nvSpPr>
        <p:spPr>
          <a:xfrm>
            <a:off x="2058986" y="4648200"/>
            <a:ext cx="1587499" cy="2857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Vitamin B</a:t>
            </a:r>
            <a:r>
              <a:rPr b="1" baseline="-25000" i="0" lang="en-US" sz="1200" u="none" cap="none" strike="noStrike">
                <a:solidFill>
                  <a:schemeClr val="dk1"/>
                </a:solidFill>
                <a:latin typeface="Arial Black"/>
                <a:ea typeface="Arial Black"/>
                <a:cs typeface="Arial Black"/>
                <a:sym typeface="Arial Black"/>
              </a:rPr>
              <a:t>6</a:t>
            </a:r>
            <a:r>
              <a:rPr b="1" i="0" lang="en-US" sz="1200" u="none" cap="none" strike="noStrike">
                <a:solidFill>
                  <a:schemeClr val="dk1"/>
                </a:solidFill>
                <a:latin typeface="Arial Black"/>
                <a:ea typeface="Arial Black"/>
                <a:cs typeface="Arial Black"/>
                <a:sym typeface="Arial Black"/>
              </a:rPr>
              <a:t>    2%</a:t>
            </a:r>
            <a:endParaRPr b="0" i="0" sz="1400" u="none" cap="none" strike="noStrike">
              <a:solidFill>
                <a:srgbClr val="000000"/>
              </a:solidFill>
              <a:latin typeface="Arial"/>
              <a:ea typeface="Arial"/>
              <a:cs typeface="Arial"/>
              <a:sym typeface="Arial"/>
            </a:endParaRPr>
          </a:p>
        </p:txBody>
      </p:sp>
      <p:sp>
        <p:nvSpPr>
          <p:cNvPr id="2044" name="Shape 2044"/>
          <p:cNvSpPr txBox="1"/>
          <p:nvPr/>
        </p:nvSpPr>
        <p:spPr>
          <a:xfrm>
            <a:off x="1735136" y="4610100"/>
            <a:ext cx="323850" cy="36988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8" name="Shape 2048"/>
        <p:cNvGrpSpPr/>
        <p:nvPr/>
      </p:nvGrpSpPr>
      <p:grpSpPr>
        <a:xfrm>
          <a:off x="0" y="0"/>
          <a:ext cx="0" cy="0"/>
          <a:chOff x="0" y="0"/>
          <a:chExt cx="0" cy="0"/>
        </a:xfrm>
      </p:grpSpPr>
      <p:sp>
        <p:nvSpPr>
          <p:cNvPr id="2049" name="Shape 2049"/>
          <p:cNvSpPr txBox="1"/>
          <p:nvPr/>
        </p:nvSpPr>
        <p:spPr>
          <a:xfrm>
            <a:off x="163511" y="96836"/>
            <a:ext cx="3460749" cy="6684961"/>
          </a:xfrm>
          <a:prstGeom prst="rect">
            <a:avLst/>
          </a:prstGeom>
          <a:noFill/>
          <a:ln cap="flat" cmpd="sng" w="3810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50" name="Shape 2050"/>
          <p:cNvSpPr txBox="1"/>
          <p:nvPr/>
        </p:nvSpPr>
        <p:spPr>
          <a:xfrm>
            <a:off x="184150" y="104775"/>
            <a:ext cx="3397250" cy="5619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750"/>
              <a:buFont typeface="Arial Black"/>
              <a:buNone/>
            </a:pPr>
            <a:r>
              <a:rPr b="0" i="0" lang="en-US" sz="3000" u="none" cap="none" strike="noStrike">
                <a:solidFill>
                  <a:schemeClr val="dk1"/>
                </a:solidFill>
                <a:latin typeface="Arial Black"/>
                <a:ea typeface="Arial Black"/>
                <a:cs typeface="Arial Black"/>
                <a:sym typeface="Arial Black"/>
              </a:rPr>
              <a:t>Nutrition Facts</a:t>
            </a:r>
            <a:endParaRPr b="0" i="0" sz="1400" u="none" cap="none" strike="noStrike">
              <a:solidFill>
                <a:srgbClr val="000000"/>
              </a:solidFill>
              <a:latin typeface="Arial"/>
              <a:ea typeface="Arial"/>
              <a:cs typeface="Arial"/>
              <a:sym typeface="Arial"/>
            </a:endParaRPr>
          </a:p>
        </p:txBody>
      </p:sp>
      <p:sp>
        <p:nvSpPr>
          <p:cNvPr id="2051" name="Shape 2051"/>
          <p:cNvSpPr txBox="1"/>
          <p:nvPr/>
        </p:nvSpPr>
        <p:spPr>
          <a:xfrm>
            <a:off x="163511" y="403225"/>
            <a:ext cx="3417887" cy="584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600"/>
              <a:buFont typeface="Calibri"/>
              <a:buNone/>
            </a:pPr>
            <a:r>
              <a:t/>
            </a: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25"/>
              <a:buFont typeface="Arial"/>
              <a:buNone/>
            </a:pPr>
            <a:r>
              <a:rPr b="0" i="0" lang="en-US" sz="1300" u="none" cap="none" strike="noStrike">
                <a:solidFill>
                  <a:schemeClr val="dk1"/>
                </a:solidFill>
                <a:latin typeface="Arial"/>
                <a:ea typeface="Arial"/>
                <a:cs typeface="Arial"/>
                <a:sym typeface="Arial"/>
              </a:rPr>
              <a:t>Serving Size 31g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25"/>
              <a:buFont typeface="Arial"/>
              <a:buNone/>
            </a:pPr>
            <a:r>
              <a:rPr b="0" i="0" lang="en-US" sz="1300" u="none" cap="none" strike="noStrike">
                <a:solidFill>
                  <a:schemeClr val="dk1"/>
                </a:solidFill>
                <a:latin typeface="Arial"/>
                <a:ea typeface="Arial"/>
                <a:cs typeface="Arial"/>
                <a:sym typeface="Arial"/>
              </a:rPr>
              <a:t>Servings Per Container 13</a:t>
            </a:r>
            <a:endParaRPr b="0" i="0" sz="1400" u="none" cap="none" strike="noStrike">
              <a:solidFill>
                <a:srgbClr val="000000"/>
              </a:solidFill>
              <a:latin typeface="Arial"/>
              <a:ea typeface="Arial"/>
              <a:cs typeface="Arial"/>
              <a:sym typeface="Arial"/>
            </a:endParaRPr>
          </a:p>
        </p:txBody>
      </p:sp>
      <p:sp>
        <p:nvSpPr>
          <p:cNvPr id="2052" name="Shape 2052"/>
          <p:cNvSpPr txBox="1"/>
          <p:nvPr/>
        </p:nvSpPr>
        <p:spPr>
          <a:xfrm>
            <a:off x="163511" y="987425"/>
            <a:ext cx="200501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Amount Per Serving</a:t>
            </a:r>
            <a:endParaRPr b="0" i="0" sz="1400" u="none" cap="none" strike="noStrike">
              <a:solidFill>
                <a:srgbClr val="000000"/>
              </a:solidFill>
              <a:latin typeface="Arial"/>
              <a:ea typeface="Arial"/>
              <a:cs typeface="Arial"/>
              <a:sym typeface="Arial"/>
            </a:endParaRPr>
          </a:p>
        </p:txBody>
      </p:sp>
      <p:cxnSp>
        <p:nvCxnSpPr>
          <p:cNvPr id="2053" name="Shape 2053"/>
          <p:cNvCxnSpPr/>
          <p:nvPr/>
        </p:nvCxnSpPr>
        <p:spPr>
          <a:xfrm>
            <a:off x="258762" y="987425"/>
            <a:ext cx="3252787" cy="0"/>
          </a:xfrm>
          <a:prstGeom prst="straightConnector1">
            <a:avLst/>
          </a:prstGeom>
          <a:noFill/>
          <a:ln cap="flat" cmpd="sng" w="76200">
            <a:solidFill>
              <a:schemeClr val="dk1"/>
            </a:solidFill>
            <a:prstDash val="solid"/>
            <a:miter lim="8000"/>
            <a:headEnd len="sm" w="sm" type="none"/>
            <a:tailEnd len="sm" w="sm" type="none"/>
          </a:ln>
        </p:spPr>
      </p:cxnSp>
      <p:sp>
        <p:nvSpPr>
          <p:cNvPr id="2054" name="Shape 2054"/>
          <p:cNvSpPr txBox="1"/>
          <p:nvPr/>
        </p:nvSpPr>
        <p:spPr>
          <a:xfrm>
            <a:off x="173036" y="1762125"/>
            <a:ext cx="141446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Total Fat    </a:t>
            </a:r>
            <a:r>
              <a:rPr b="1" i="0" lang="en-US" sz="1200" u="none" cap="none" strike="noStrike">
                <a:solidFill>
                  <a:schemeClr val="dk1"/>
                </a:solidFill>
                <a:latin typeface="Arial"/>
                <a:ea typeface="Arial"/>
                <a:cs typeface="Arial"/>
                <a:sym typeface="Arial"/>
              </a:rPr>
              <a:t>2g</a:t>
            </a:r>
            <a:endParaRPr b="0" i="0" sz="1400" u="none" cap="none" strike="noStrike">
              <a:solidFill>
                <a:srgbClr val="000000"/>
              </a:solidFill>
              <a:latin typeface="Arial"/>
              <a:ea typeface="Arial"/>
              <a:cs typeface="Arial"/>
              <a:sym typeface="Arial"/>
            </a:endParaRPr>
          </a:p>
        </p:txBody>
      </p:sp>
      <p:cxnSp>
        <p:nvCxnSpPr>
          <p:cNvPr id="2055" name="Shape 2055"/>
          <p:cNvCxnSpPr/>
          <p:nvPr/>
        </p:nvCxnSpPr>
        <p:spPr>
          <a:xfrm>
            <a:off x="280987" y="1263650"/>
            <a:ext cx="3241674" cy="0"/>
          </a:xfrm>
          <a:prstGeom prst="straightConnector1">
            <a:avLst/>
          </a:prstGeom>
          <a:noFill/>
          <a:ln cap="flat" cmpd="sng" w="28575">
            <a:solidFill>
              <a:schemeClr val="dk1"/>
            </a:solidFill>
            <a:prstDash val="solid"/>
            <a:miter lim="8000"/>
            <a:headEnd len="sm" w="sm" type="none"/>
            <a:tailEnd len="sm" w="sm" type="none"/>
          </a:ln>
        </p:spPr>
      </p:cxnSp>
      <p:sp>
        <p:nvSpPr>
          <p:cNvPr id="2056" name="Shape 2056"/>
          <p:cNvSpPr txBox="1"/>
          <p:nvPr/>
        </p:nvSpPr>
        <p:spPr>
          <a:xfrm>
            <a:off x="2890836" y="1762125"/>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3%</a:t>
            </a:r>
            <a:endParaRPr b="0" i="0" sz="1400" u="none" cap="none" strike="noStrike">
              <a:solidFill>
                <a:srgbClr val="000000"/>
              </a:solidFill>
              <a:latin typeface="Arial"/>
              <a:ea typeface="Arial"/>
              <a:cs typeface="Arial"/>
              <a:sym typeface="Arial"/>
            </a:endParaRPr>
          </a:p>
        </p:txBody>
      </p:sp>
      <p:sp>
        <p:nvSpPr>
          <p:cNvPr id="2057" name="Shape 2057"/>
          <p:cNvSpPr txBox="1"/>
          <p:nvPr/>
        </p:nvSpPr>
        <p:spPr>
          <a:xfrm>
            <a:off x="173036" y="1257300"/>
            <a:ext cx="3417887" cy="46196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Calories   110       </a:t>
            </a:r>
            <a:r>
              <a:rPr b="1" i="0" lang="en-US" sz="1200" u="none" cap="none" strike="noStrike">
                <a:solidFill>
                  <a:schemeClr val="dk1"/>
                </a:solidFill>
                <a:latin typeface="Arial"/>
                <a:ea typeface="Arial"/>
                <a:cs typeface="Arial"/>
                <a:sym typeface="Arial"/>
              </a:rPr>
              <a:t>Calories from Fat       20</a:t>
            </a:r>
            <a:r>
              <a:rPr b="1" i="0" lang="en-US" sz="1200" u="none" cap="none" strike="noStrike">
                <a:solidFill>
                  <a:schemeClr val="dk1"/>
                </a:solidFill>
                <a:latin typeface="Arial Black"/>
                <a:ea typeface="Arial Black"/>
                <a:cs typeface="Arial Black"/>
                <a:sym typeface="Arial Black"/>
              </a:rPr>
              <a:t>    	</a:t>
            </a:r>
            <a:endParaRPr b="0" i="0" sz="1400" u="none" cap="none" strike="noStrike">
              <a:solidFill>
                <a:srgbClr val="000000"/>
              </a:solidFill>
              <a:latin typeface="Arial"/>
              <a:ea typeface="Arial"/>
              <a:cs typeface="Arial"/>
              <a:sym typeface="Arial"/>
            </a:endParaRPr>
          </a:p>
        </p:txBody>
      </p:sp>
      <p:cxnSp>
        <p:nvCxnSpPr>
          <p:cNvPr id="2058" name="Shape 2058"/>
          <p:cNvCxnSpPr/>
          <p:nvPr/>
        </p:nvCxnSpPr>
        <p:spPr>
          <a:xfrm>
            <a:off x="258762" y="1493837"/>
            <a:ext cx="3244849" cy="0"/>
          </a:xfrm>
          <a:prstGeom prst="straightConnector1">
            <a:avLst/>
          </a:prstGeom>
          <a:noFill/>
          <a:ln cap="flat" cmpd="sng" w="38100">
            <a:solidFill>
              <a:schemeClr val="dk1"/>
            </a:solidFill>
            <a:prstDash val="solid"/>
            <a:miter lim="8000"/>
            <a:headEnd len="sm" w="sm" type="none"/>
            <a:tailEnd len="sm" w="sm" type="none"/>
          </a:ln>
        </p:spPr>
      </p:cxnSp>
      <p:sp>
        <p:nvSpPr>
          <p:cNvPr id="2059" name="Shape 2059"/>
          <p:cNvSpPr txBox="1"/>
          <p:nvPr/>
        </p:nvSpPr>
        <p:spPr>
          <a:xfrm>
            <a:off x="1873250" y="1493837"/>
            <a:ext cx="1751012" cy="30797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50"/>
              <a:buFont typeface="Arial Black"/>
              <a:buNone/>
            </a:pPr>
            <a:r>
              <a:rPr b="1" i="0" lang="en-US" sz="1400" u="none" cap="none" strike="noStrike">
                <a:solidFill>
                  <a:schemeClr val="dk1"/>
                </a:solidFill>
                <a:latin typeface="Arial Black"/>
                <a:ea typeface="Arial Black"/>
                <a:cs typeface="Arial Black"/>
                <a:sym typeface="Arial Black"/>
              </a:rPr>
              <a:t>% Daily Value*</a:t>
            </a:r>
            <a:endParaRPr b="0" i="0" sz="1400" u="none" cap="none" strike="noStrike">
              <a:solidFill>
                <a:srgbClr val="000000"/>
              </a:solidFill>
              <a:latin typeface="Arial"/>
              <a:ea typeface="Arial"/>
              <a:cs typeface="Arial"/>
              <a:sym typeface="Arial"/>
            </a:endParaRPr>
          </a:p>
        </p:txBody>
      </p:sp>
      <p:cxnSp>
        <p:nvCxnSpPr>
          <p:cNvPr id="2060" name="Shape 2060"/>
          <p:cNvCxnSpPr/>
          <p:nvPr/>
        </p:nvCxnSpPr>
        <p:spPr>
          <a:xfrm>
            <a:off x="269875" y="1762125"/>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2061" name="Shape 2061"/>
          <p:cNvCxnSpPr/>
          <p:nvPr/>
        </p:nvCxnSpPr>
        <p:spPr>
          <a:xfrm>
            <a:off x="263525" y="2024061"/>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2062" name="Shape 2062"/>
          <p:cNvCxnSpPr/>
          <p:nvPr/>
        </p:nvCxnSpPr>
        <p:spPr>
          <a:xfrm>
            <a:off x="271462" y="2287586"/>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2063" name="Shape 2063"/>
          <p:cNvCxnSpPr/>
          <p:nvPr/>
        </p:nvCxnSpPr>
        <p:spPr>
          <a:xfrm>
            <a:off x="271462" y="2570161"/>
            <a:ext cx="3241674" cy="0"/>
          </a:xfrm>
          <a:prstGeom prst="straightConnector1">
            <a:avLst/>
          </a:prstGeom>
          <a:noFill/>
          <a:ln cap="flat" cmpd="sng" w="28575">
            <a:solidFill>
              <a:schemeClr val="dk1"/>
            </a:solidFill>
            <a:prstDash val="solid"/>
            <a:miter lim="8000"/>
            <a:headEnd len="sm" w="sm" type="none"/>
            <a:tailEnd len="sm" w="sm" type="none"/>
          </a:ln>
        </p:spPr>
      </p:cxnSp>
      <p:sp>
        <p:nvSpPr>
          <p:cNvPr id="2064" name="Shape 2064"/>
          <p:cNvSpPr txBox="1"/>
          <p:nvPr/>
        </p:nvSpPr>
        <p:spPr>
          <a:xfrm>
            <a:off x="195261" y="2592386"/>
            <a:ext cx="1866900"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Cholesterol   </a:t>
            </a:r>
            <a:r>
              <a:rPr b="1" i="0" lang="en-US" sz="1200" u="none" cap="none" strike="noStrike">
                <a:solidFill>
                  <a:schemeClr val="dk1"/>
                </a:solidFill>
                <a:latin typeface="Arial"/>
                <a:ea typeface="Arial"/>
                <a:cs typeface="Arial"/>
                <a:sym typeface="Arial"/>
              </a:rPr>
              <a:t>0mg</a:t>
            </a:r>
            <a:endParaRPr b="0" i="0" sz="1400" u="none" cap="none" strike="noStrike">
              <a:solidFill>
                <a:srgbClr val="000000"/>
              </a:solidFill>
              <a:latin typeface="Arial"/>
              <a:ea typeface="Arial"/>
              <a:cs typeface="Arial"/>
              <a:sym typeface="Arial"/>
            </a:endParaRPr>
          </a:p>
        </p:txBody>
      </p:sp>
      <p:sp>
        <p:nvSpPr>
          <p:cNvPr id="2065" name="Shape 2065"/>
          <p:cNvSpPr txBox="1"/>
          <p:nvPr/>
        </p:nvSpPr>
        <p:spPr>
          <a:xfrm>
            <a:off x="2901950" y="2586036"/>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0%</a:t>
            </a:r>
            <a:endParaRPr b="0" i="0" sz="1400" u="none" cap="none" strike="noStrike">
              <a:solidFill>
                <a:srgbClr val="000000"/>
              </a:solidFill>
              <a:latin typeface="Arial"/>
              <a:ea typeface="Arial"/>
              <a:cs typeface="Arial"/>
              <a:sym typeface="Arial"/>
            </a:endParaRPr>
          </a:p>
        </p:txBody>
      </p:sp>
      <p:cxnSp>
        <p:nvCxnSpPr>
          <p:cNvPr id="2066" name="Shape 2066"/>
          <p:cNvCxnSpPr/>
          <p:nvPr/>
        </p:nvCxnSpPr>
        <p:spPr>
          <a:xfrm>
            <a:off x="269875" y="2841625"/>
            <a:ext cx="3243262" cy="0"/>
          </a:xfrm>
          <a:prstGeom prst="straightConnector1">
            <a:avLst/>
          </a:prstGeom>
          <a:noFill/>
          <a:ln cap="flat" cmpd="sng" w="28575">
            <a:solidFill>
              <a:schemeClr val="dk1"/>
            </a:solidFill>
            <a:prstDash val="solid"/>
            <a:miter lim="8000"/>
            <a:headEnd len="sm" w="sm" type="none"/>
            <a:tailEnd len="sm" w="sm" type="none"/>
          </a:ln>
        </p:spPr>
      </p:cxnSp>
      <p:sp>
        <p:nvSpPr>
          <p:cNvPr id="2067" name="Shape 2067"/>
          <p:cNvSpPr txBox="1"/>
          <p:nvPr/>
        </p:nvSpPr>
        <p:spPr>
          <a:xfrm>
            <a:off x="195261" y="2868611"/>
            <a:ext cx="1676399"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Sodium   </a:t>
            </a:r>
            <a:r>
              <a:rPr b="1" i="0" lang="en-US" sz="1200" u="none" cap="none" strike="noStrike">
                <a:solidFill>
                  <a:schemeClr val="dk1"/>
                </a:solidFill>
                <a:latin typeface="Arial"/>
                <a:ea typeface="Arial"/>
                <a:cs typeface="Arial"/>
                <a:sym typeface="Arial"/>
              </a:rPr>
              <a:t>130mg</a:t>
            </a:r>
            <a:endParaRPr b="0" i="0" sz="1400" u="none" cap="none" strike="noStrike">
              <a:solidFill>
                <a:srgbClr val="000000"/>
              </a:solidFill>
              <a:latin typeface="Arial"/>
              <a:ea typeface="Arial"/>
              <a:cs typeface="Arial"/>
              <a:sym typeface="Arial"/>
            </a:endParaRPr>
          </a:p>
        </p:txBody>
      </p:sp>
      <p:sp>
        <p:nvSpPr>
          <p:cNvPr id="2068" name="Shape 2068"/>
          <p:cNvSpPr txBox="1"/>
          <p:nvPr/>
        </p:nvSpPr>
        <p:spPr>
          <a:xfrm>
            <a:off x="2890836" y="2868611"/>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5%</a:t>
            </a:r>
            <a:endParaRPr b="0" i="0" sz="1400" u="none" cap="none" strike="noStrike">
              <a:solidFill>
                <a:srgbClr val="000000"/>
              </a:solidFill>
              <a:latin typeface="Arial"/>
              <a:ea typeface="Arial"/>
              <a:cs typeface="Arial"/>
              <a:sym typeface="Arial"/>
            </a:endParaRPr>
          </a:p>
        </p:txBody>
      </p:sp>
      <p:cxnSp>
        <p:nvCxnSpPr>
          <p:cNvPr id="2069" name="Shape 2069"/>
          <p:cNvCxnSpPr/>
          <p:nvPr/>
        </p:nvCxnSpPr>
        <p:spPr>
          <a:xfrm>
            <a:off x="263525" y="3119436"/>
            <a:ext cx="3243262" cy="0"/>
          </a:xfrm>
          <a:prstGeom prst="straightConnector1">
            <a:avLst/>
          </a:prstGeom>
          <a:noFill/>
          <a:ln cap="flat" cmpd="sng" w="28575">
            <a:solidFill>
              <a:schemeClr val="dk1"/>
            </a:solidFill>
            <a:prstDash val="solid"/>
            <a:miter lim="8000"/>
            <a:headEnd len="sm" w="sm" type="none"/>
            <a:tailEnd len="sm" w="sm" type="none"/>
          </a:ln>
        </p:spPr>
      </p:cxnSp>
      <p:sp>
        <p:nvSpPr>
          <p:cNvPr id="2070" name="Shape 2070"/>
          <p:cNvSpPr txBox="1"/>
          <p:nvPr/>
        </p:nvSpPr>
        <p:spPr>
          <a:xfrm>
            <a:off x="193675" y="3127375"/>
            <a:ext cx="2287587"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Total Carbohydrate   </a:t>
            </a:r>
            <a:r>
              <a:rPr b="1" i="0" lang="en-US" sz="1200" u="none" cap="none" strike="noStrike">
                <a:solidFill>
                  <a:schemeClr val="dk1"/>
                </a:solidFill>
                <a:latin typeface="Arial"/>
                <a:ea typeface="Arial"/>
                <a:cs typeface="Arial"/>
                <a:sym typeface="Arial"/>
              </a:rPr>
              <a:t>22g</a:t>
            </a:r>
            <a:endParaRPr b="0" i="0" sz="1400" u="none" cap="none" strike="noStrike">
              <a:solidFill>
                <a:srgbClr val="000000"/>
              </a:solidFill>
              <a:latin typeface="Arial"/>
              <a:ea typeface="Arial"/>
              <a:cs typeface="Arial"/>
              <a:sym typeface="Arial"/>
            </a:endParaRPr>
          </a:p>
        </p:txBody>
      </p:sp>
      <p:sp>
        <p:nvSpPr>
          <p:cNvPr id="2071" name="Shape 2071"/>
          <p:cNvSpPr txBox="1"/>
          <p:nvPr/>
        </p:nvSpPr>
        <p:spPr>
          <a:xfrm>
            <a:off x="2886075" y="3127375"/>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7%</a:t>
            </a:r>
            <a:endParaRPr b="0" i="0" sz="1400" u="none" cap="none" strike="noStrike">
              <a:solidFill>
                <a:srgbClr val="000000"/>
              </a:solidFill>
              <a:latin typeface="Arial"/>
              <a:ea typeface="Arial"/>
              <a:cs typeface="Arial"/>
              <a:sym typeface="Arial"/>
            </a:endParaRPr>
          </a:p>
        </p:txBody>
      </p:sp>
      <p:cxnSp>
        <p:nvCxnSpPr>
          <p:cNvPr id="2072" name="Shape 2072"/>
          <p:cNvCxnSpPr/>
          <p:nvPr/>
        </p:nvCxnSpPr>
        <p:spPr>
          <a:xfrm>
            <a:off x="269875" y="3389312"/>
            <a:ext cx="3241674" cy="0"/>
          </a:xfrm>
          <a:prstGeom prst="straightConnector1">
            <a:avLst/>
          </a:prstGeom>
          <a:noFill/>
          <a:ln cap="flat" cmpd="sng" w="28575">
            <a:solidFill>
              <a:schemeClr val="dk1"/>
            </a:solidFill>
            <a:prstDash val="solid"/>
            <a:miter lim="8000"/>
            <a:headEnd len="sm" w="sm" type="none"/>
            <a:tailEnd len="sm" w="sm" type="none"/>
          </a:ln>
        </p:spPr>
      </p:cxnSp>
      <p:sp>
        <p:nvSpPr>
          <p:cNvPr id="2073" name="Shape 2073"/>
          <p:cNvSpPr txBox="1"/>
          <p:nvPr/>
        </p:nvSpPr>
        <p:spPr>
          <a:xfrm>
            <a:off x="388937" y="3389312"/>
            <a:ext cx="1336675" cy="2778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Fiber   1g</a:t>
            </a:r>
            <a:endParaRPr b="0" i="0" sz="1400" u="none" cap="none" strike="noStrike">
              <a:solidFill>
                <a:srgbClr val="000000"/>
              </a:solidFill>
              <a:latin typeface="Arial"/>
              <a:ea typeface="Arial"/>
              <a:cs typeface="Arial"/>
              <a:sym typeface="Arial"/>
            </a:endParaRPr>
          </a:p>
        </p:txBody>
      </p:sp>
      <p:cxnSp>
        <p:nvCxnSpPr>
          <p:cNvPr id="2074" name="Shape 2074"/>
          <p:cNvCxnSpPr/>
          <p:nvPr/>
        </p:nvCxnSpPr>
        <p:spPr>
          <a:xfrm>
            <a:off x="263525" y="3651250"/>
            <a:ext cx="3243262" cy="0"/>
          </a:xfrm>
          <a:prstGeom prst="straightConnector1">
            <a:avLst/>
          </a:prstGeom>
          <a:noFill/>
          <a:ln cap="flat" cmpd="sng" w="28575">
            <a:solidFill>
              <a:schemeClr val="dk1"/>
            </a:solidFill>
            <a:prstDash val="solid"/>
            <a:miter lim="8000"/>
            <a:headEnd len="sm" w="sm" type="none"/>
            <a:tailEnd len="sm" w="sm" type="none"/>
          </a:ln>
        </p:spPr>
      </p:cxnSp>
      <p:sp>
        <p:nvSpPr>
          <p:cNvPr id="2075" name="Shape 2075"/>
          <p:cNvSpPr txBox="1"/>
          <p:nvPr/>
        </p:nvSpPr>
        <p:spPr>
          <a:xfrm>
            <a:off x="377825" y="3651250"/>
            <a:ext cx="1336675"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Sugars   12g</a:t>
            </a:r>
            <a:endParaRPr b="0" i="0" sz="1400" u="none" cap="none" strike="noStrike">
              <a:solidFill>
                <a:srgbClr val="000000"/>
              </a:solidFill>
              <a:latin typeface="Arial"/>
              <a:ea typeface="Arial"/>
              <a:cs typeface="Arial"/>
              <a:sym typeface="Arial"/>
            </a:endParaRPr>
          </a:p>
        </p:txBody>
      </p:sp>
      <p:cxnSp>
        <p:nvCxnSpPr>
          <p:cNvPr id="2076" name="Shape 2076"/>
          <p:cNvCxnSpPr/>
          <p:nvPr/>
        </p:nvCxnSpPr>
        <p:spPr>
          <a:xfrm>
            <a:off x="265112" y="3927475"/>
            <a:ext cx="3241674" cy="0"/>
          </a:xfrm>
          <a:prstGeom prst="straightConnector1">
            <a:avLst/>
          </a:prstGeom>
          <a:noFill/>
          <a:ln cap="flat" cmpd="sng" w="28575">
            <a:solidFill>
              <a:schemeClr val="dk1"/>
            </a:solidFill>
            <a:prstDash val="solid"/>
            <a:miter lim="8000"/>
            <a:headEnd len="sm" w="sm" type="none"/>
            <a:tailEnd len="sm" w="sm" type="none"/>
          </a:ln>
        </p:spPr>
      </p:cxnSp>
      <p:sp>
        <p:nvSpPr>
          <p:cNvPr id="2077" name="Shape 2077"/>
          <p:cNvSpPr txBox="1"/>
          <p:nvPr/>
        </p:nvSpPr>
        <p:spPr>
          <a:xfrm>
            <a:off x="377825" y="2011361"/>
            <a:ext cx="1681161"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Saturated Fat    0g</a:t>
            </a:r>
            <a:endParaRPr b="0" i="0" sz="1400" u="none" cap="none" strike="noStrike">
              <a:solidFill>
                <a:srgbClr val="000000"/>
              </a:solidFill>
              <a:latin typeface="Arial"/>
              <a:ea typeface="Arial"/>
              <a:cs typeface="Arial"/>
              <a:sym typeface="Arial"/>
            </a:endParaRPr>
          </a:p>
        </p:txBody>
      </p:sp>
      <p:sp>
        <p:nvSpPr>
          <p:cNvPr id="2078" name="Shape 2078"/>
          <p:cNvSpPr txBox="1"/>
          <p:nvPr/>
        </p:nvSpPr>
        <p:spPr>
          <a:xfrm>
            <a:off x="366712" y="2284411"/>
            <a:ext cx="1539874" cy="2778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Trans Fat   0g</a:t>
            </a:r>
            <a:endParaRPr b="0" i="0" sz="1400" u="none" cap="none" strike="noStrike">
              <a:solidFill>
                <a:srgbClr val="000000"/>
              </a:solidFill>
              <a:latin typeface="Arial"/>
              <a:ea typeface="Arial"/>
              <a:cs typeface="Arial"/>
              <a:sym typeface="Arial"/>
            </a:endParaRPr>
          </a:p>
        </p:txBody>
      </p:sp>
      <p:sp>
        <p:nvSpPr>
          <p:cNvPr id="2079" name="Shape 2079"/>
          <p:cNvSpPr txBox="1"/>
          <p:nvPr/>
        </p:nvSpPr>
        <p:spPr>
          <a:xfrm>
            <a:off x="192086" y="3932237"/>
            <a:ext cx="1976437"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Protein    </a:t>
            </a:r>
            <a:r>
              <a:rPr b="1" i="0" lang="en-US" sz="1200" u="none" cap="none" strike="noStrike">
                <a:solidFill>
                  <a:schemeClr val="dk1"/>
                </a:solidFill>
                <a:latin typeface="Arial"/>
                <a:ea typeface="Arial"/>
                <a:cs typeface="Arial"/>
                <a:sym typeface="Arial"/>
              </a:rPr>
              <a:t>1g</a:t>
            </a:r>
            <a:endParaRPr b="0" i="0" sz="1400" u="none" cap="none" strike="noStrike">
              <a:solidFill>
                <a:srgbClr val="000000"/>
              </a:solidFill>
              <a:latin typeface="Arial"/>
              <a:ea typeface="Arial"/>
              <a:cs typeface="Arial"/>
              <a:sym typeface="Arial"/>
            </a:endParaRPr>
          </a:p>
        </p:txBody>
      </p:sp>
      <p:cxnSp>
        <p:nvCxnSpPr>
          <p:cNvPr id="2080" name="Shape 2080"/>
          <p:cNvCxnSpPr/>
          <p:nvPr/>
        </p:nvCxnSpPr>
        <p:spPr>
          <a:xfrm>
            <a:off x="265112" y="4192587"/>
            <a:ext cx="3241674" cy="0"/>
          </a:xfrm>
          <a:prstGeom prst="straightConnector1">
            <a:avLst/>
          </a:prstGeom>
          <a:noFill/>
          <a:ln cap="flat" cmpd="sng" w="57150">
            <a:solidFill>
              <a:schemeClr val="dk1"/>
            </a:solidFill>
            <a:prstDash val="solid"/>
            <a:miter lim="8000"/>
            <a:headEnd len="sm" w="sm" type="none"/>
            <a:tailEnd len="sm" w="sm" type="none"/>
          </a:ln>
        </p:spPr>
      </p:cxnSp>
      <p:sp>
        <p:nvSpPr>
          <p:cNvPr id="2081" name="Shape 2081"/>
          <p:cNvSpPr txBox="1"/>
          <p:nvPr/>
        </p:nvSpPr>
        <p:spPr>
          <a:xfrm>
            <a:off x="2890836" y="20193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0%</a:t>
            </a:r>
            <a:endParaRPr b="0" i="0" sz="1400" u="none" cap="none" strike="noStrike">
              <a:solidFill>
                <a:srgbClr val="000000"/>
              </a:solidFill>
              <a:latin typeface="Arial"/>
              <a:ea typeface="Arial"/>
              <a:cs typeface="Arial"/>
              <a:sym typeface="Arial"/>
            </a:endParaRPr>
          </a:p>
        </p:txBody>
      </p:sp>
      <p:sp>
        <p:nvSpPr>
          <p:cNvPr id="2082" name="Shape 2082"/>
          <p:cNvSpPr txBox="1"/>
          <p:nvPr/>
        </p:nvSpPr>
        <p:spPr>
          <a:xfrm>
            <a:off x="2890836" y="22860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0%</a:t>
            </a:r>
            <a:endParaRPr b="0" i="0" sz="1400" u="none" cap="none" strike="noStrike">
              <a:solidFill>
                <a:srgbClr val="000000"/>
              </a:solidFill>
              <a:latin typeface="Arial"/>
              <a:ea typeface="Arial"/>
              <a:cs typeface="Arial"/>
              <a:sym typeface="Arial"/>
            </a:endParaRPr>
          </a:p>
        </p:txBody>
      </p:sp>
      <p:sp>
        <p:nvSpPr>
          <p:cNvPr id="2083" name="Shape 2083"/>
          <p:cNvSpPr txBox="1"/>
          <p:nvPr/>
        </p:nvSpPr>
        <p:spPr>
          <a:xfrm>
            <a:off x="2897186" y="33909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4%</a:t>
            </a:r>
            <a:endParaRPr b="0" i="0" sz="1400" u="none" cap="none" strike="noStrike">
              <a:solidFill>
                <a:srgbClr val="000000"/>
              </a:solidFill>
              <a:latin typeface="Arial"/>
              <a:ea typeface="Arial"/>
              <a:cs typeface="Arial"/>
              <a:sym typeface="Arial"/>
            </a:endParaRPr>
          </a:p>
        </p:txBody>
      </p:sp>
      <p:sp>
        <p:nvSpPr>
          <p:cNvPr id="2084" name="Shape 2084"/>
          <p:cNvSpPr txBox="1"/>
          <p:nvPr/>
        </p:nvSpPr>
        <p:spPr>
          <a:xfrm>
            <a:off x="184150" y="4179887"/>
            <a:ext cx="1541461"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Vitamin A     0%</a:t>
            </a:r>
            <a:endParaRPr b="0" i="0" sz="1400" u="none" cap="none" strike="noStrike">
              <a:solidFill>
                <a:srgbClr val="000000"/>
              </a:solidFill>
              <a:latin typeface="Arial"/>
              <a:ea typeface="Arial"/>
              <a:cs typeface="Arial"/>
              <a:sym typeface="Arial"/>
            </a:endParaRPr>
          </a:p>
        </p:txBody>
      </p:sp>
      <p:cxnSp>
        <p:nvCxnSpPr>
          <p:cNvPr id="2085" name="Shape 2085"/>
          <p:cNvCxnSpPr/>
          <p:nvPr/>
        </p:nvCxnSpPr>
        <p:spPr>
          <a:xfrm>
            <a:off x="274637" y="442436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2086" name="Shape 2086"/>
          <p:cNvSpPr txBox="1"/>
          <p:nvPr/>
        </p:nvSpPr>
        <p:spPr>
          <a:xfrm>
            <a:off x="2062161" y="4179887"/>
            <a:ext cx="157956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Vitamin C     0%</a:t>
            </a:r>
            <a:endParaRPr b="0" i="0" sz="1400" u="none" cap="none" strike="noStrike">
              <a:solidFill>
                <a:srgbClr val="000000"/>
              </a:solidFill>
              <a:latin typeface="Arial"/>
              <a:ea typeface="Arial"/>
              <a:cs typeface="Arial"/>
              <a:sym typeface="Arial"/>
            </a:endParaRPr>
          </a:p>
        </p:txBody>
      </p:sp>
      <p:sp>
        <p:nvSpPr>
          <p:cNvPr id="2087" name="Shape 2087"/>
          <p:cNvSpPr txBox="1"/>
          <p:nvPr/>
        </p:nvSpPr>
        <p:spPr>
          <a:xfrm>
            <a:off x="1735136" y="4133850"/>
            <a:ext cx="323850" cy="368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2088" name="Shape 2088"/>
          <p:cNvSpPr txBox="1"/>
          <p:nvPr/>
        </p:nvSpPr>
        <p:spPr>
          <a:xfrm>
            <a:off x="179386" y="4406900"/>
            <a:ext cx="1546225"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Calcium        2%</a:t>
            </a:r>
            <a:endParaRPr b="0" i="0" sz="1400" u="none" cap="none" strike="noStrike">
              <a:solidFill>
                <a:srgbClr val="000000"/>
              </a:solidFill>
              <a:latin typeface="Arial"/>
              <a:ea typeface="Arial"/>
              <a:cs typeface="Arial"/>
              <a:sym typeface="Arial"/>
            </a:endParaRPr>
          </a:p>
        </p:txBody>
      </p:sp>
      <p:cxnSp>
        <p:nvCxnSpPr>
          <p:cNvPr id="2089" name="Shape 2089"/>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sp>
        <p:nvSpPr>
          <p:cNvPr id="2090" name="Shape 2090"/>
          <p:cNvSpPr txBox="1"/>
          <p:nvPr/>
        </p:nvSpPr>
        <p:spPr>
          <a:xfrm>
            <a:off x="2062161" y="4406900"/>
            <a:ext cx="1574800"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Iron               4%</a:t>
            </a:r>
            <a:endParaRPr b="0" i="0" sz="1400" u="none" cap="none" strike="noStrike">
              <a:solidFill>
                <a:srgbClr val="000000"/>
              </a:solidFill>
              <a:latin typeface="Arial"/>
              <a:ea typeface="Arial"/>
              <a:cs typeface="Arial"/>
              <a:sym typeface="Arial"/>
            </a:endParaRPr>
          </a:p>
        </p:txBody>
      </p:sp>
      <p:sp>
        <p:nvSpPr>
          <p:cNvPr id="2091" name="Shape 2091"/>
          <p:cNvSpPr txBox="1"/>
          <p:nvPr/>
        </p:nvSpPr>
        <p:spPr>
          <a:xfrm>
            <a:off x="1735136" y="4360862"/>
            <a:ext cx="323850" cy="368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cxnSp>
        <p:nvCxnSpPr>
          <p:cNvPr id="2092" name="Shape 2092"/>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2093" name="Shape 2093"/>
          <p:cNvSpPr txBox="1"/>
          <p:nvPr/>
        </p:nvSpPr>
        <p:spPr>
          <a:xfrm>
            <a:off x="195261" y="5376862"/>
            <a:ext cx="3429000" cy="46037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1" i="0" lang="en-US" sz="800" u="none" cap="none" strike="noStrike">
                <a:solidFill>
                  <a:schemeClr val="dk1"/>
                </a:solidFill>
                <a:latin typeface="Arial"/>
                <a:ea typeface="Arial"/>
                <a:cs typeface="Arial"/>
                <a:sym typeface="Arial"/>
              </a:rPr>
              <a:t>* Percent Daily Values are based on a 2,000 calorie diet.  Your daily values may be higher or lower depending on your caloric needs.</a:t>
            </a:r>
            <a:endParaRPr b="0" i="0" sz="1400" u="none" cap="none" strike="noStrike">
              <a:solidFill>
                <a:srgbClr val="000000"/>
              </a:solidFill>
              <a:latin typeface="Arial"/>
              <a:ea typeface="Arial"/>
              <a:cs typeface="Arial"/>
              <a:sym typeface="Arial"/>
            </a:endParaRPr>
          </a:p>
        </p:txBody>
      </p:sp>
      <p:sp>
        <p:nvSpPr>
          <p:cNvPr id="2094" name="Shape 2094"/>
          <p:cNvSpPr txBox="1"/>
          <p:nvPr/>
        </p:nvSpPr>
        <p:spPr>
          <a:xfrm>
            <a:off x="1371600" y="5686425"/>
            <a:ext cx="22193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Calories:            2,000                 2,500</a:t>
            </a:r>
            <a:endParaRPr b="0" i="0" sz="1400" u="none" cap="none" strike="noStrike">
              <a:solidFill>
                <a:srgbClr val="000000"/>
              </a:solidFill>
              <a:latin typeface="Arial"/>
              <a:ea typeface="Arial"/>
              <a:cs typeface="Arial"/>
              <a:sym typeface="Arial"/>
            </a:endParaRPr>
          </a:p>
        </p:txBody>
      </p:sp>
      <p:cxnSp>
        <p:nvCxnSpPr>
          <p:cNvPr id="2095" name="Shape 2095"/>
          <p:cNvCxnSpPr/>
          <p:nvPr/>
        </p:nvCxnSpPr>
        <p:spPr>
          <a:xfrm>
            <a:off x="265112" y="587851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2096" name="Shape 2096"/>
          <p:cNvSpPr txBox="1"/>
          <p:nvPr/>
        </p:nvSpPr>
        <p:spPr>
          <a:xfrm>
            <a:off x="173036" y="5878512"/>
            <a:ext cx="3451225" cy="2143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Total Fat                              Less Than            65g                    80g</a:t>
            </a:r>
            <a:endParaRPr b="0" i="0" sz="1400" u="none" cap="none" strike="noStrike">
              <a:solidFill>
                <a:srgbClr val="000000"/>
              </a:solidFill>
              <a:latin typeface="Arial"/>
              <a:ea typeface="Arial"/>
              <a:cs typeface="Arial"/>
              <a:sym typeface="Arial"/>
            </a:endParaRPr>
          </a:p>
        </p:txBody>
      </p:sp>
      <p:sp>
        <p:nvSpPr>
          <p:cNvPr id="2097" name="Shape 2097"/>
          <p:cNvSpPr txBox="1"/>
          <p:nvPr/>
        </p:nvSpPr>
        <p:spPr>
          <a:xfrm>
            <a:off x="158750" y="5984875"/>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Sat Fat                            Less Than            20g                    25g</a:t>
            </a:r>
            <a:endParaRPr b="0" i="0" sz="1400" u="none" cap="none" strike="noStrike">
              <a:solidFill>
                <a:srgbClr val="000000"/>
              </a:solidFill>
              <a:latin typeface="Arial"/>
              <a:ea typeface="Arial"/>
              <a:cs typeface="Arial"/>
              <a:sym typeface="Arial"/>
            </a:endParaRPr>
          </a:p>
        </p:txBody>
      </p:sp>
      <p:sp>
        <p:nvSpPr>
          <p:cNvPr id="2098" name="Shape 2098"/>
          <p:cNvSpPr txBox="1"/>
          <p:nvPr/>
        </p:nvSpPr>
        <p:spPr>
          <a:xfrm>
            <a:off x="173036" y="6092825"/>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Cholesterol                          Less Than            300mg               300mg</a:t>
            </a:r>
            <a:endParaRPr b="0" i="0" sz="1400" u="none" cap="none" strike="noStrike">
              <a:solidFill>
                <a:srgbClr val="000000"/>
              </a:solidFill>
              <a:latin typeface="Arial"/>
              <a:ea typeface="Arial"/>
              <a:cs typeface="Arial"/>
              <a:sym typeface="Arial"/>
            </a:endParaRPr>
          </a:p>
        </p:txBody>
      </p:sp>
      <p:sp>
        <p:nvSpPr>
          <p:cNvPr id="2099" name="Shape 2099"/>
          <p:cNvSpPr txBox="1"/>
          <p:nvPr/>
        </p:nvSpPr>
        <p:spPr>
          <a:xfrm>
            <a:off x="173036" y="6203950"/>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Sodium                                Less Than            2,400mg            2,400mg</a:t>
            </a:r>
            <a:endParaRPr b="0" i="0" sz="1400" u="none" cap="none" strike="noStrike">
              <a:solidFill>
                <a:srgbClr val="000000"/>
              </a:solidFill>
              <a:latin typeface="Arial"/>
              <a:ea typeface="Arial"/>
              <a:cs typeface="Arial"/>
              <a:sym typeface="Arial"/>
            </a:endParaRPr>
          </a:p>
        </p:txBody>
      </p:sp>
      <p:sp>
        <p:nvSpPr>
          <p:cNvPr id="2100" name="Shape 2100"/>
          <p:cNvSpPr txBox="1"/>
          <p:nvPr/>
        </p:nvSpPr>
        <p:spPr>
          <a:xfrm>
            <a:off x="173036" y="6308725"/>
            <a:ext cx="3451225" cy="2143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Total Carbohydrate                                          300g                  375g</a:t>
            </a:r>
            <a:endParaRPr b="0" i="0" sz="1400" u="none" cap="none" strike="noStrike">
              <a:solidFill>
                <a:srgbClr val="000000"/>
              </a:solidFill>
              <a:latin typeface="Arial"/>
              <a:ea typeface="Arial"/>
              <a:cs typeface="Arial"/>
              <a:sym typeface="Arial"/>
            </a:endParaRPr>
          </a:p>
        </p:txBody>
      </p:sp>
      <p:sp>
        <p:nvSpPr>
          <p:cNvPr id="2101" name="Shape 2101"/>
          <p:cNvSpPr txBox="1"/>
          <p:nvPr/>
        </p:nvSpPr>
        <p:spPr>
          <a:xfrm>
            <a:off x="158750" y="6415087"/>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Dietary Fiber                                                25g                    30g</a:t>
            </a:r>
            <a:endParaRPr b="0" i="0" sz="1400" u="none" cap="none" strike="noStrike">
              <a:solidFill>
                <a:srgbClr val="000000"/>
              </a:solidFill>
              <a:latin typeface="Arial"/>
              <a:ea typeface="Arial"/>
              <a:cs typeface="Arial"/>
              <a:sym typeface="Arial"/>
            </a:endParaRPr>
          </a:p>
        </p:txBody>
      </p:sp>
      <p:cxnSp>
        <p:nvCxnSpPr>
          <p:cNvPr id="2102" name="Shape 2102"/>
          <p:cNvCxnSpPr/>
          <p:nvPr/>
        </p:nvCxnSpPr>
        <p:spPr>
          <a:xfrm>
            <a:off x="269875" y="6630986"/>
            <a:ext cx="3243262" cy="0"/>
          </a:xfrm>
          <a:prstGeom prst="straightConnector1">
            <a:avLst/>
          </a:prstGeom>
          <a:noFill/>
          <a:ln cap="flat" cmpd="sng" w="28575">
            <a:solidFill>
              <a:schemeClr val="dk1"/>
            </a:solidFill>
            <a:prstDash val="solid"/>
            <a:miter lim="8000"/>
            <a:headEnd len="sm" w="sm" type="none"/>
            <a:tailEnd len="sm" w="sm" type="none"/>
          </a:ln>
        </p:spPr>
      </p:cxnSp>
      <p:sp>
        <p:nvSpPr>
          <p:cNvPr id="2103" name="Shape 2103"/>
          <p:cNvSpPr txBox="1"/>
          <p:nvPr/>
        </p:nvSpPr>
        <p:spPr>
          <a:xfrm>
            <a:off x="3886200" y="139700"/>
            <a:ext cx="5029199" cy="40004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500"/>
              <a:buFont typeface="Arial"/>
              <a:buNone/>
            </a:pPr>
            <a:r>
              <a:rPr b="1" i="0" lang="en-US" sz="2000" u="none" cap="none" strike="noStrike">
                <a:solidFill>
                  <a:schemeClr val="dk1"/>
                </a:solidFill>
                <a:latin typeface="Arial"/>
                <a:ea typeface="Arial"/>
                <a:cs typeface="Arial"/>
                <a:sym typeface="Arial"/>
              </a:rPr>
              <a:t>Fig Newtons (1 oz)</a:t>
            </a:r>
            <a:endParaRPr b="0" i="0" sz="1400" u="none" cap="none" strike="noStrike">
              <a:solidFill>
                <a:srgbClr val="000000"/>
              </a:solidFill>
              <a:latin typeface="Arial"/>
              <a:ea typeface="Arial"/>
              <a:cs typeface="Arial"/>
              <a:sym typeface="Arial"/>
            </a:endParaRPr>
          </a:p>
        </p:txBody>
      </p:sp>
      <p:sp>
        <p:nvSpPr>
          <p:cNvPr id="2104" name="Shape 2104"/>
          <p:cNvSpPr txBox="1"/>
          <p:nvPr/>
        </p:nvSpPr>
        <p:spPr>
          <a:xfrm>
            <a:off x="3897312" y="4348162"/>
            <a:ext cx="5029199" cy="24622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50"/>
              <a:buFont typeface="Arial Black"/>
              <a:buNone/>
            </a:pPr>
            <a:r>
              <a:rPr b="1" i="0" lang="en-US" sz="1400" u="none" cap="none" strike="noStrike">
                <a:solidFill>
                  <a:schemeClr val="dk1"/>
                </a:solidFill>
                <a:latin typeface="Arial Black"/>
                <a:ea typeface="Arial Black"/>
                <a:cs typeface="Arial Black"/>
                <a:sym typeface="Arial Black"/>
              </a:rPr>
              <a:t>INGREDIENTS</a:t>
            </a:r>
            <a:r>
              <a:rPr b="1" i="0" lang="en-US" sz="1400" u="none" cap="none" strike="noStrike">
                <a:solidFill>
                  <a:schemeClr val="dk1"/>
                </a:solidFill>
                <a:latin typeface="Arial"/>
                <a:ea typeface="Arial"/>
                <a:cs typeface="Arial"/>
                <a:sym typeface="Arial"/>
              </a:rPr>
              <a:t>:  </a:t>
            </a:r>
            <a:r>
              <a:rPr b="0" i="0" lang="en-US" sz="1400" u="none" cap="none" strike="noStrike">
                <a:solidFill>
                  <a:schemeClr val="dk1"/>
                </a:solidFill>
                <a:latin typeface="Arial"/>
                <a:ea typeface="Arial"/>
                <a:cs typeface="Arial"/>
                <a:sym typeface="Arial"/>
              </a:rPr>
              <a:t>UNBLEACHED ENRICHED FLOUR (WHEAT FLOUR, NIACIN, REDUCED IRON, THIAMINE MONONITRATE [VITAMIN B1], RIBOFLAVIN [VITAMIN B2], FOLIC ACID), FIGS, HIGH FRUCTOSE CORN SYRUP, CORN SYRUP, SUGAR, SOYBEAN OIL, WHEY (FROM MILK), PARTIALLY HYDROGENATED COTTONSEED OIL, SALT, BAKING SODA, CULTURED DEXTROSE, CALCIUM LACTATE, MALIC ACID, SOY LECITHIN, NATURAL AND ARTIFICIAL FLAVOR, SULFUR DIOXIDE ADDED TO PRESERVE FRESHNESS. CONTAINS: WHEAT, MILK, SOY, SULFITES.</a:t>
            </a:r>
            <a:endParaRPr b="0" i="0" sz="1400" u="none" cap="none" strike="noStrike">
              <a:solidFill>
                <a:srgbClr val="000000"/>
              </a:solidFill>
              <a:latin typeface="Arial"/>
              <a:ea typeface="Arial"/>
              <a:cs typeface="Arial"/>
              <a:sym typeface="Arial"/>
            </a:endParaRPr>
          </a:p>
        </p:txBody>
      </p:sp>
      <p:cxnSp>
        <p:nvCxnSpPr>
          <p:cNvPr id="2105" name="Shape 2105"/>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2106" name="Shape 2106"/>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2107" name="Shape 2107"/>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2108" name="Shape 2108"/>
          <p:cNvCxnSpPr/>
          <p:nvPr/>
        </p:nvCxnSpPr>
        <p:spPr>
          <a:xfrm>
            <a:off x="269875" y="4900612"/>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2109" name="Shape 2109"/>
          <p:cNvCxnSpPr/>
          <p:nvPr/>
        </p:nvCxnSpPr>
        <p:spPr>
          <a:xfrm>
            <a:off x="269875" y="5145087"/>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2110" name="Shape 2110"/>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2111" name="Shape 2111"/>
          <p:cNvSpPr txBox="1"/>
          <p:nvPr/>
        </p:nvSpPr>
        <p:spPr>
          <a:xfrm>
            <a:off x="0" y="0"/>
            <a:ext cx="91440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12" name="Shape 2112"/>
          <p:cNvSpPr txBox="1"/>
          <p:nvPr/>
        </p:nvSpPr>
        <p:spPr>
          <a:xfrm>
            <a:off x="0" y="1438275"/>
            <a:ext cx="9144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fig-newtons-cookies-fruit-chewy-16-oz-1-lb-453-g" id="2113" name="Shape 2113"/>
          <p:cNvPicPr preferRelativeResize="0"/>
          <p:nvPr/>
        </p:nvPicPr>
        <p:blipFill rotWithShape="1">
          <a:blip r:embed="rId3">
            <a:alphaModFix/>
          </a:blip>
          <a:srcRect b="21069" l="0" r="0" t="20150"/>
          <a:stretch/>
        </p:blipFill>
        <p:spPr>
          <a:xfrm>
            <a:off x="4176712" y="981075"/>
            <a:ext cx="4448175" cy="2613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Shape 223"/>
          <p:cNvSpPr txBox="1"/>
          <p:nvPr/>
        </p:nvSpPr>
        <p:spPr>
          <a:xfrm>
            <a:off x="163511" y="96836"/>
            <a:ext cx="3460749" cy="6684961"/>
          </a:xfrm>
          <a:prstGeom prst="rect">
            <a:avLst/>
          </a:prstGeom>
          <a:noFill/>
          <a:ln cap="flat" cmpd="sng" w="3810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4" name="Shape 224"/>
          <p:cNvSpPr txBox="1"/>
          <p:nvPr/>
        </p:nvSpPr>
        <p:spPr>
          <a:xfrm>
            <a:off x="184150" y="104775"/>
            <a:ext cx="3397250" cy="5619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750"/>
              <a:buFont typeface="Arial Black"/>
              <a:buNone/>
            </a:pPr>
            <a:r>
              <a:rPr b="0" i="0" lang="en-US" sz="3000" u="none" cap="none" strike="noStrike">
                <a:solidFill>
                  <a:schemeClr val="dk1"/>
                </a:solidFill>
                <a:latin typeface="Arial Black"/>
                <a:ea typeface="Arial Black"/>
                <a:cs typeface="Arial Black"/>
                <a:sym typeface="Arial Black"/>
              </a:rPr>
              <a:t>Nutrition Facts</a:t>
            </a:r>
            <a:endParaRPr b="0" i="0" sz="1400" u="none" cap="none" strike="noStrike">
              <a:solidFill>
                <a:srgbClr val="000000"/>
              </a:solidFill>
              <a:latin typeface="Arial"/>
              <a:ea typeface="Arial"/>
              <a:cs typeface="Arial"/>
              <a:sym typeface="Arial"/>
            </a:endParaRPr>
          </a:p>
        </p:txBody>
      </p:sp>
      <p:sp>
        <p:nvSpPr>
          <p:cNvPr id="225" name="Shape 225"/>
          <p:cNvSpPr txBox="1"/>
          <p:nvPr/>
        </p:nvSpPr>
        <p:spPr>
          <a:xfrm>
            <a:off x="163511" y="403225"/>
            <a:ext cx="3417887" cy="584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600"/>
              <a:buFont typeface="Calibri"/>
              <a:buNone/>
            </a:pPr>
            <a:r>
              <a:t/>
            </a: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25"/>
              <a:buFont typeface="Arial"/>
              <a:buNone/>
            </a:pPr>
            <a:r>
              <a:rPr b="0" i="0" lang="en-US" sz="1300" u="none" cap="none" strike="noStrike">
                <a:solidFill>
                  <a:schemeClr val="dk1"/>
                </a:solidFill>
                <a:latin typeface="Arial"/>
                <a:ea typeface="Arial"/>
                <a:cs typeface="Arial"/>
                <a:sym typeface="Arial"/>
              </a:rPr>
              <a:t>Serving Size 1 Container (200g)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25"/>
              <a:buFont typeface="Arial"/>
              <a:buNone/>
            </a:pPr>
            <a:r>
              <a:rPr b="0" i="0" lang="en-US" sz="1300" u="none" cap="none" strike="noStrike">
                <a:solidFill>
                  <a:schemeClr val="dk1"/>
                </a:solidFill>
                <a:latin typeface="Arial"/>
                <a:ea typeface="Arial"/>
                <a:cs typeface="Arial"/>
                <a:sym typeface="Arial"/>
              </a:rPr>
              <a:t>Servings Per Container 1  </a:t>
            </a:r>
            <a:endParaRPr b="0" i="0" sz="1400" u="none" cap="none" strike="noStrike">
              <a:solidFill>
                <a:srgbClr val="000000"/>
              </a:solidFill>
              <a:latin typeface="Arial"/>
              <a:ea typeface="Arial"/>
              <a:cs typeface="Arial"/>
              <a:sym typeface="Arial"/>
            </a:endParaRPr>
          </a:p>
        </p:txBody>
      </p:sp>
      <p:sp>
        <p:nvSpPr>
          <p:cNvPr id="226" name="Shape 226"/>
          <p:cNvSpPr txBox="1"/>
          <p:nvPr/>
        </p:nvSpPr>
        <p:spPr>
          <a:xfrm>
            <a:off x="163511" y="987425"/>
            <a:ext cx="200501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Amount Per Serving</a:t>
            </a:r>
            <a:endParaRPr b="0" i="0" sz="1400" u="none" cap="none" strike="noStrike">
              <a:solidFill>
                <a:srgbClr val="000000"/>
              </a:solidFill>
              <a:latin typeface="Arial"/>
              <a:ea typeface="Arial"/>
              <a:cs typeface="Arial"/>
              <a:sym typeface="Arial"/>
            </a:endParaRPr>
          </a:p>
        </p:txBody>
      </p:sp>
      <p:cxnSp>
        <p:nvCxnSpPr>
          <p:cNvPr id="227" name="Shape 227"/>
          <p:cNvCxnSpPr/>
          <p:nvPr/>
        </p:nvCxnSpPr>
        <p:spPr>
          <a:xfrm>
            <a:off x="258762" y="987425"/>
            <a:ext cx="3252787" cy="0"/>
          </a:xfrm>
          <a:prstGeom prst="straightConnector1">
            <a:avLst/>
          </a:prstGeom>
          <a:noFill/>
          <a:ln cap="flat" cmpd="sng" w="76200">
            <a:solidFill>
              <a:schemeClr val="dk1"/>
            </a:solidFill>
            <a:prstDash val="solid"/>
            <a:miter lim="8000"/>
            <a:headEnd len="sm" w="sm" type="none"/>
            <a:tailEnd len="sm" w="sm" type="none"/>
          </a:ln>
        </p:spPr>
      </p:cxnSp>
      <p:sp>
        <p:nvSpPr>
          <p:cNvPr id="228" name="Shape 228"/>
          <p:cNvSpPr txBox="1"/>
          <p:nvPr/>
        </p:nvSpPr>
        <p:spPr>
          <a:xfrm>
            <a:off x="173036" y="1762125"/>
            <a:ext cx="141446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Total Fat   </a:t>
            </a:r>
            <a:r>
              <a:rPr b="1" i="0" lang="en-US" sz="1200" u="none" cap="none" strike="noStrike">
                <a:solidFill>
                  <a:schemeClr val="dk1"/>
                </a:solidFill>
                <a:latin typeface="Arial"/>
                <a:ea typeface="Arial"/>
                <a:cs typeface="Arial"/>
                <a:sym typeface="Arial"/>
              </a:rPr>
              <a:t>4g</a:t>
            </a:r>
            <a:endParaRPr b="0" i="0" sz="1400" u="none" cap="none" strike="noStrike">
              <a:solidFill>
                <a:srgbClr val="000000"/>
              </a:solidFill>
              <a:latin typeface="Arial"/>
              <a:ea typeface="Arial"/>
              <a:cs typeface="Arial"/>
              <a:sym typeface="Arial"/>
            </a:endParaRPr>
          </a:p>
        </p:txBody>
      </p:sp>
      <p:cxnSp>
        <p:nvCxnSpPr>
          <p:cNvPr id="229" name="Shape 229"/>
          <p:cNvCxnSpPr/>
          <p:nvPr/>
        </p:nvCxnSpPr>
        <p:spPr>
          <a:xfrm>
            <a:off x="280987" y="1263650"/>
            <a:ext cx="3241674" cy="0"/>
          </a:xfrm>
          <a:prstGeom prst="straightConnector1">
            <a:avLst/>
          </a:prstGeom>
          <a:noFill/>
          <a:ln cap="flat" cmpd="sng" w="28575">
            <a:solidFill>
              <a:schemeClr val="dk1"/>
            </a:solidFill>
            <a:prstDash val="solid"/>
            <a:miter lim="8000"/>
            <a:headEnd len="sm" w="sm" type="none"/>
            <a:tailEnd len="sm" w="sm" type="none"/>
          </a:ln>
        </p:spPr>
      </p:cxnSp>
      <p:sp>
        <p:nvSpPr>
          <p:cNvPr id="230" name="Shape 230"/>
          <p:cNvSpPr txBox="1"/>
          <p:nvPr/>
        </p:nvSpPr>
        <p:spPr>
          <a:xfrm>
            <a:off x="2890836" y="1762125"/>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6%</a:t>
            </a:r>
            <a:endParaRPr b="0" i="0" sz="1400" u="none" cap="none" strike="noStrike">
              <a:solidFill>
                <a:srgbClr val="000000"/>
              </a:solidFill>
              <a:latin typeface="Arial"/>
              <a:ea typeface="Arial"/>
              <a:cs typeface="Arial"/>
              <a:sym typeface="Arial"/>
            </a:endParaRPr>
          </a:p>
        </p:txBody>
      </p:sp>
      <p:sp>
        <p:nvSpPr>
          <p:cNvPr id="231" name="Shape 231"/>
          <p:cNvSpPr txBox="1"/>
          <p:nvPr/>
        </p:nvSpPr>
        <p:spPr>
          <a:xfrm>
            <a:off x="173036" y="1257300"/>
            <a:ext cx="3417887" cy="46196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Calories   150        </a:t>
            </a:r>
            <a:r>
              <a:rPr b="1" i="0" lang="en-US" sz="1200" u="none" cap="none" strike="noStrike">
                <a:solidFill>
                  <a:schemeClr val="dk1"/>
                </a:solidFill>
                <a:latin typeface="Arial"/>
                <a:ea typeface="Arial"/>
                <a:cs typeface="Arial"/>
                <a:sym typeface="Arial"/>
              </a:rPr>
              <a:t>Calories from Fat     35</a:t>
            </a:r>
            <a:r>
              <a:rPr b="1" i="0" lang="en-US" sz="1200" u="none" cap="none" strike="noStrike">
                <a:solidFill>
                  <a:schemeClr val="dk1"/>
                </a:solidFill>
                <a:latin typeface="Arial Black"/>
                <a:ea typeface="Arial Black"/>
                <a:cs typeface="Arial Black"/>
                <a:sym typeface="Arial Black"/>
              </a:rPr>
              <a:t>	</a:t>
            </a:r>
            <a:endParaRPr b="0" i="0" sz="1400" u="none" cap="none" strike="noStrike">
              <a:solidFill>
                <a:srgbClr val="000000"/>
              </a:solidFill>
              <a:latin typeface="Arial"/>
              <a:ea typeface="Arial"/>
              <a:cs typeface="Arial"/>
              <a:sym typeface="Arial"/>
            </a:endParaRPr>
          </a:p>
        </p:txBody>
      </p:sp>
      <p:cxnSp>
        <p:nvCxnSpPr>
          <p:cNvPr id="232" name="Shape 232"/>
          <p:cNvCxnSpPr/>
          <p:nvPr/>
        </p:nvCxnSpPr>
        <p:spPr>
          <a:xfrm>
            <a:off x="258762" y="1493837"/>
            <a:ext cx="3244849" cy="0"/>
          </a:xfrm>
          <a:prstGeom prst="straightConnector1">
            <a:avLst/>
          </a:prstGeom>
          <a:noFill/>
          <a:ln cap="flat" cmpd="sng" w="38100">
            <a:solidFill>
              <a:schemeClr val="dk1"/>
            </a:solidFill>
            <a:prstDash val="solid"/>
            <a:miter lim="8000"/>
            <a:headEnd len="sm" w="sm" type="none"/>
            <a:tailEnd len="sm" w="sm" type="none"/>
          </a:ln>
        </p:spPr>
      </p:cxnSp>
      <p:sp>
        <p:nvSpPr>
          <p:cNvPr id="233" name="Shape 233"/>
          <p:cNvSpPr txBox="1"/>
          <p:nvPr/>
        </p:nvSpPr>
        <p:spPr>
          <a:xfrm>
            <a:off x="1873250" y="1493837"/>
            <a:ext cx="1751012" cy="30797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50"/>
              <a:buFont typeface="Arial Black"/>
              <a:buNone/>
            </a:pPr>
            <a:r>
              <a:rPr b="1" i="0" lang="en-US" sz="1400" u="none" cap="none" strike="noStrike">
                <a:solidFill>
                  <a:schemeClr val="dk1"/>
                </a:solidFill>
                <a:latin typeface="Arial Black"/>
                <a:ea typeface="Arial Black"/>
                <a:cs typeface="Arial Black"/>
                <a:sym typeface="Arial Black"/>
              </a:rPr>
              <a:t>% Daily Value*</a:t>
            </a:r>
            <a:endParaRPr b="0" i="0" sz="1400" u="none" cap="none" strike="noStrike">
              <a:solidFill>
                <a:srgbClr val="000000"/>
              </a:solidFill>
              <a:latin typeface="Arial"/>
              <a:ea typeface="Arial"/>
              <a:cs typeface="Arial"/>
              <a:sym typeface="Arial"/>
            </a:endParaRPr>
          </a:p>
        </p:txBody>
      </p:sp>
      <p:cxnSp>
        <p:nvCxnSpPr>
          <p:cNvPr id="234" name="Shape 234"/>
          <p:cNvCxnSpPr/>
          <p:nvPr/>
        </p:nvCxnSpPr>
        <p:spPr>
          <a:xfrm>
            <a:off x="269875" y="1762125"/>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235" name="Shape 235"/>
          <p:cNvCxnSpPr/>
          <p:nvPr/>
        </p:nvCxnSpPr>
        <p:spPr>
          <a:xfrm>
            <a:off x="263525" y="2024061"/>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236" name="Shape 236"/>
          <p:cNvCxnSpPr/>
          <p:nvPr/>
        </p:nvCxnSpPr>
        <p:spPr>
          <a:xfrm>
            <a:off x="271462" y="2287586"/>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237" name="Shape 237"/>
          <p:cNvCxnSpPr/>
          <p:nvPr/>
        </p:nvCxnSpPr>
        <p:spPr>
          <a:xfrm>
            <a:off x="271462" y="2570161"/>
            <a:ext cx="3241674" cy="0"/>
          </a:xfrm>
          <a:prstGeom prst="straightConnector1">
            <a:avLst/>
          </a:prstGeom>
          <a:noFill/>
          <a:ln cap="flat" cmpd="sng" w="28575">
            <a:solidFill>
              <a:schemeClr val="dk1"/>
            </a:solidFill>
            <a:prstDash val="solid"/>
            <a:miter lim="8000"/>
            <a:headEnd len="sm" w="sm" type="none"/>
            <a:tailEnd len="sm" w="sm" type="none"/>
          </a:ln>
        </p:spPr>
      </p:cxnSp>
      <p:sp>
        <p:nvSpPr>
          <p:cNvPr id="238" name="Shape 238"/>
          <p:cNvSpPr txBox="1"/>
          <p:nvPr/>
        </p:nvSpPr>
        <p:spPr>
          <a:xfrm>
            <a:off x="195261" y="2592386"/>
            <a:ext cx="1866900"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Cholesterol   </a:t>
            </a:r>
            <a:r>
              <a:rPr b="1" i="0" lang="en-US" sz="1200" u="none" cap="none" strike="noStrike">
                <a:solidFill>
                  <a:schemeClr val="dk1"/>
                </a:solidFill>
                <a:latin typeface="Arial"/>
                <a:ea typeface="Arial"/>
                <a:cs typeface="Arial"/>
                <a:sym typeface="Arial"/>
              </a:rPr>
              <a:t>10mg</a:t>
            </a:r>
            <a:endParaRPr b="0" i="0" sz="1400" u="none" cap="none" strike="noStrike">
              <a:solidFill>
                <a:srgbClr val="000000"/>
              </a:solidFill>
              <a:latin typeface="Arial"/>
              <a:ea typeface="Arial"/>
              <a:cs typeface="Arial"/>
              <a:sym typeface="Arial"/>
            </a:endParaRPr>
          </a:p>
        </p:txBody>
      </p:sp>
      <p:sp>
        <p:nvSpPr>
          <p:cNvPr id="239" name="Shape 239"/>
          <p:cNvSpPr txBox="1"/>
          <p:nvPr/>
        </p:nvSpPr>
        <p:spPr>
          <a:xfrm>
            <a:off x="2901950" y="2586036"/>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3%</a:t>
            </a:r>
            <a:endParaRPr b="0" i="0" sz="1400" u="none" cap="none" strike="noStrike">
              <a:solidFill>
                <a:srgbClr val="000000"/>
              </a:solidFill>
              <a:latin typeface="Arial"/>
              <a:ea typeface="Arial"/>
              <a:cs typeface="Arial"/>
              <a:sym typeface="Arial"/>
            </a:endParaRPr>
          </a:p>
        </p:txBody>
      </p:sp>
      <p:cxnSp>
        <p:nvCxnSpPr>
          <p:cNvPr id="240" name="Shape 240"/>
          <p:cNvCxnSpPr/>
          <p:nvPr/>
        </p:nvCxnSpPr>
        <p:spPr>
          <a:xfrm>
            <a:off x="269875" y="2841625"/>
            <a:ext cx="3243262" cy="0"/>
          </a:xfrm>
          <a:prstGeom prst="straightConnector1">
            <a:avLst/>
          </a:prstGeom>
          <a:noFill/>
          <a:ln cap="flat" cmpd="sng" w="28575">
            <a:solidFill>
              <a:schemeClr val="dk1"/>
            </a:solidFill>
            <a:prstDash val="solid"/>
            <a:miter lim="8000"/>
            <a:headEnd len="sm" w="sm" type="none"/>
            <a:tailEnd len="sm" w="sm" type="none"/>
          </a:ln>
        </p:spPr>
      </p:cxnSp>
      <p:sp>
        <p:nvSpPr>
          <p:cNvPr id="241" name="Shape 241"/>
          <p:cNvSpPr txBox="1"/>
          <p:nvPr/>
        </p:nvSpPr>
        <p:spPr>
          <a:xfrm>
            <a:off x="195261" y="2868611"/>
            <a:ext cx="1676399"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Sodium   </a:t>
            </a:r>
            <a:r>
              <a:rPr b="1" i="0" lang="en-US" sz="1200" u="none" cap="none" strike="noStrike">
                <a:solidFill>
                  <a:schemeClr val="dk1"/>
                </a:solidFill>
                <a:latin typeface="Arial"/>
                <a:ea typeface="Arial"/>
                <a:cs typeface="Arial"/>
                <a:sym typeface="Arial"/>
              </a:rPr>
              <a:t>65mg</a:t>
            </a:r>
            <a:endParaRPr b="0" i="0" sz="1400" u="none" cap="none" strike="noStrike">
              <a:solidFill>
                <a:srgbClr val="000000"/>
              </a:solidFill>
              <a:latin typeface="Arial"/>
              <a:ea typeface="Arial"/>
              <a:cs typeface="Arial"/>
              <a:sym typeface="Arial"/>
            </a:endParaRPr>
          </a:p>
        </p:txBody>
      </p:sp>
      <p:sp>
        <p:nvSpPr>
          <p:cNvPr id="242" name="Shape 242"/>
          <p:cNvSpPr txBox="1"/>
          <p:nvPr/>
        </p:nvSpPr>
        <p:spPr>
          <a:xfrm>
            <a:off x="2890836" y="2868611"/>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3%</a:t>
            </a:r>
            <a:endParaRPr b="0" i="0" sz="1400" u="none" cap="none" strike="noStrike">
              <a:solidFill>
                <a:srgbClr val="000000"/>
              </a:solidFill>
              <a:latin typeface="Arial"/>
              <a:ea typeface="Arial"/>
              <a:cs typeface="Arial"/>
              <a:sym typeface="Arial"/>
            </a:endParaRPr>
          </a:p>
        </p:txBody>
      </p:sp>
      <p:cxnSp>
        <p:nvCxnSpPr>
          <p:cNvPr id="243" name="Shape 243"/>
          <p:cNvCxnSpPr/>
          <p:nvPr/>
        </p:nvCxnSpPr>
        <p:spPr>
          <a:xfrm>
            <a:off x="263525" y="3119436"/>
            <a:ext cx="3243262" cy="0"/>
          </a:xfrm>
          <a:prstGeom prst="straightConnector1">
            <a:avLst/>
          </a:prstGeom>
          <a:noFill/>
          <a:ln cap="flat" cmpd="sng" w="28575">
            <a:solidFill>
              <a:schemeClr val="dk1"/>
            </a:solidFill>
            <a:prstDash val="solid"/>
            <a:miter lim="8000"/>
            <a:headEnd len="sm" w="sm" type="none"/>
            <a:tailEnd len="sm" w="sm" type="none"/>
          </a:ln>
        </p:spPr>
      </p:cxnSp>
      <p:sp>
        <p:nvSpPr>
          <p:cNvPr id="244" name="Shape 244"/>
          <p:cNvSpPr txBox="1"/>
          <p:nvPr/>
        </p:nvSpPr>
        <p:spPr>
          <a:xfrm>
            <a:off x="193675" y="3127375"/>
            <a:ext cx="2168525"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Total Carbohydrate   </a:t>
            </a:r>
            <a:r>
              <a:rPr b="1" i="0" lang="en-US" sz="1200" u="none" cap="none" strike="noStrike">
                <a:solidFill>
                  <a:schemeClr val="dk1"/>
                </a:solidFill>
                <a:latin typeface="Arial"/>
                <a:ea typeface="Arial"/>
                <a:cs typeface="Arial"/>
                <a:sym typeface="Arial"/>
              </a:rPr>
              <a:t>8g</a:t>
            </a:r>
            <a:endParaRPr b="0" i="0" sz="1400" u="none" cap="none" strike="noStrike">
              <a:solidFill>
                <a:srgbClr val="000000"/>
              </a:solidFill>
              <a:latin typeface="Arial"/>
              <a:ea typeface="Arial"/>
              <a:cs typeface="Arial"/>
              <a:sym typeface="Arial"/>
            </a:endParaRPr>
          </a:p>
        </p:txBody>
      </p:sp>
      <p:sp>
        <p:nvSpPr>
          <p:cNvPr id="245" name="Shape 245"/>
          <p:cNvSpPr txBox="1"/>
          <p:nvPr/>
        </p:nvSpPr>
        <p:spPr>
          <a:xfrm>
            <a:off x="2886075" y="3127375"/>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3%</a:t>
            </a:r>
            <a:endParaRPr b="0" i="0" sz="1400" u="none" cap="none" strike="noStrike">
              <a:solidFill>
                <a:srgbClr val="000000"/>
              </a:solidFill>
              <a:latin typeface="Arial"/>
              <a:ea typeface="Arial"/>
              <a:cs typeface="Arial"/>
              <a:sym typeface="Arial"/>
            </a:endParaRPr>
          </a:p>
        </p:txBody>
      </p:sp>
      <p:cxnSp>
        <p:nvCxnSpPr>
          <p:cNvPr id="246" name="Shape 246"/>
          <p:cNvCxnSpPr/>
          <p:nvPr/>
        </p:nvCxnSpPr>
        <p:spPr>
          <a:xfrm>
            <a:off x="269875" y="3389312"/>
            <a:ext cx="3241674" cy="0"/>
          </a:xfrm>
          <a:prstGeom prst="straightConnector1">
            <a:avLst/>
          </a:prstGeom>
          <a:noFill/>
          <a:ln cap="flat" cmpd="sng" w="28575">
            <a:solidFill>
              <a:schemeClr val="dk1"/>
            </a:solidFill>
            <a:prstDash val="solid"/>
            <a:miter lim="8000"/>
            <a:headEnd len="sm" w="sm" type="none"/>
            <a:tailEnd len="sm" w="sm" type="none"/>
          </a:ln>
        </p:spPr>
      </p:cxnSp>
      <p:sp>
        <p:nvSpPr>
          <p:cNvPr id="247" name="Shape 247"/>
          <p:cNvSpPr txBox="1"/>
          <p:nvPr/>
        </p:nvSpPr>
        <p:spPr>
          <a:xfrm>
            <a:off x="388937" y="3389312"/>
            <a:ext cx="1336675" cy="2778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Fiber   0g</a:t>
            </a:r>
            <a:endParaRPr b="0" i="0" sz="1400" u="none" cap="none" strike="noStrike">
              <a:solidFill>
                <a:srgbClr val="000000"/>
              </a:solidFill>
              <a:latin typeface="Arial"/>
              <a:ea typeface="Arial"/>
              <a:cs typeface="Arial"/>
              <a:sym typeface="Arial"/>
            </a:endParaRPr>
          </a:p>
        </p:txBody>
      </p:sp>
      <p:cxnSp>
        <p:nvCxnSpPr>
          <p:cNvPr id="248" name="Shape 248"/>
          <p:cNvCxnSpPr/>
          <p:nvPr/>
        </p:nvCxnSpPr>
        <p:spPr>
          <a:xfrm>
            <a:off x="263525" y="3651250"/>
            <a:ext cx="3243262" cy="0"/>
          </a:xfrm>
          <a:prstGeom prst="straightConnector1">
            <a:avLst/>
          </a:prstGeom>
          <a:noFill/>
          <a:ln cap="flat" cmpd="sng" w="28575">
            <a:solidFill>
              <a:schemeClr val="dk1"/>
            </a:solidFill>
            <a:prstDash val="solid"/>
            <a:miter lim="8000"/>
            <a:headEnd len="sm" w="sm" type="none"/>
            <a:tailEnd len="sm" w="sm" type="none"/>
          </a:ln>
        </p:spPr>
      </p:cxnSp>
      <p:sp>
        <p:nvSpPr>
          <p:cNvPr id="249" name="Shape 249"/>
          <p:cNvSpPr txBox="1"/>
          <p:nvPr/>
        </p:nvSpPr>
        <p:spPr>
          <a:xfrm>
            <a:off x="377825" y="3651250"/>
            <a:ext cx="1336675"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Sugars   8g</a:t>
            </a:r>
            <a:endParaRPr b="0" i="0" sz="1400" u="none" cap="none" strike="noStrike">
              <a:solidFill>
                <a:srgbClr val="000000"/>
              </a:solidFill>
              <a:latin typeface="Arial"/>
              <a:ea typeface="Arial"/>
              <a:cs typeface="Arial"/>
              <a:sym typeface="Arial"/>
            </a:endParaRPr>
          </a:p>
        </p:txBody>
      </p:sp>
      <p:cxnSp>
        <p:nvCxnSpPr>
          <p:cNvPr id="250" name="Shape 250"/>
          <p:cNvCxnSpPr/>
          <p:nvPr/>
        </p:nvCxnSpPr>
        <p:spPr>
          <a:xfrm>
            <a:off x="265112" y="3927475"/>
            <a:ext cx="3241674" cy="0"/>
          </a:xfrm>
          <a:prstGeom prst="straightConnector1">
            <a:avLst/>
          </a:prstGeom>
          <a:noFill/>
          <a:ln cap="flat" cmpd="sng" w="28575">
            <a:solidFill>
              <a:schemeClr val="dk1"/>
            </a:solidFill>
            <a:prstDash val="solid"/>
            <a:miter lim="8000"/>
            <a:headEnd len="sm" w="sm" type="none"/>
            <a:tailEnd len="sm" w="sm" type="none"/>
          </a:ln>
        </p:spPr>
      </p:cxnSp>
      <p:sp>
        <p:nvSpPr>
          <p:cNvPr id="251" name="Shape 251"/>
          <p:cNvSpPr txBox="1"/>
          <p:nvPr/>
        </p:nvSpPr>
        <p:spPr>
          <a:xfrm>
            <a:off x="377825" y="2011361"/>
            <a:ext cx="1539874" cy="2778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Saturated Fat   3g</a:t>
            </a:r>
            <a:endParaRPr b="0" i="0" sz="1400" u="none" cap="none" strike="noStrike">
              <a:solidFill>
                <a:srgbClr val="000000"/>
              </a:solidFill>
              <a:latin typeface="Arial"/>
              <a:ea typeface="Arial"/>
              <a:cs typeface="Arial"/>
              <a:sym typeface="Arial"/>
            </a:endParaRPr>
          </a:p>
        </p:txBody>
      </p:sp>
      <p:sp>
        <p:nvSpPr>
          <p:cNvPr id="252" name="Shape 252"/>
          <p:cNvSpPr txBox="1"/>
          <p:nvPr/>
        </p:nvSpPr>
        <p:spPr>
          <a:xfrm>
            <a:off x="366712" y="2284411"/>
            <a:ext cx="1539874" cy="2778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Trans Fat   0g</a:t>
            </a:r>
            <a:endParaRPr b="0" i="0" sz="1400" u="none" cap="none" strike="noStrike">
              <a:solidFill>
                <a:srgbClr val="000000"/>
              </a:solidFill>
              <a:latin typeface="Arial"/>
              <a:ea typeface="Arial"/>
              <a:cs typeface="Arial"/>
              <a:sym typeface="Arial"/>
            </a:endParaRPr>
          </a:p>
        </p:txBody>
      </p:sp>
      <p:sp>
        <p:nvSpPr>
          <p:cNvPr id="253" name="Shape 253"/>
          <p:cNvSpPr txBox="1"/>
          <p:nvPr/>
        </p:nvSpPr>
        <p:spPr>
          <a:xfrm>
            <a:off x="192086" y="3932237"/>
            <a:ext cx="1976437"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Protein   </a:t>
            </a:r>
            <a:r>
              <a:rPr b="1" i="0" lang="en-US" sz="1200" u="none" cap="none" strike="noStrike">
                <a:solidFill>
                  <a:schemeClr val="dk1"/>
                </a:solidFill>
                <a:latin typeface="Arial"/>
                <a:ea typeface="Arial"/>
                <a:cs typeface="Arial"/>
                <a:sym typeface="Arial"/>
              </a:rPr>
              <a:t>20g</a:t>
            </a:r>
            <a:endParaRPr b="0" i="0" sz="1400" u="none" cap="none" strike="noStrike">
              <a:solidFill>
                <a:srgbClr val="000000"/>
              </a:solidFill>
              <a:latin typeface="Arial"/>
              <a:ea typeface="Arial"/>
              <a:cs typeface="Arial"/>
              <a:sym typeface="Arial"/>
            </a:endParaRPr>
          </a:p>
        </p:txBody>
      </p:sp>
      <p:cxnSp>
        <p:nvCxnSpPr>
          <p:cNvPr id="254" name="Shape 254"/>
          <p:cNvCxnSpPr/>
          <p:nvPr/>
        </p:nvCxnSpPr>
        <p:spPr>
          <a:xfrm>
            <a:off x="265112" y="4192587"/>
            <a:ext cx="3241674" cy="0"/>
          </a:xfrm>
          <a:prstGeom prst="straightConnector1">
            <a:avLst/>
          </a:prstGeom>
          <a:noFill/>
          <a:ln cap="flat" cmpd="sng" w="57150">
            <a:solidFill>
              <a:schemeClr val="dk1"/>
            </a:solidFill>
            <a:prstDash val="solid"/>
            <a:miter lim="8000"/>
            <a:headEnd len="sm" w="sm" type="none"/>
            <a:tailEnd len="sm" w="sm" type="none"/>
          </a:ln>
        </p:spPr>
      </p:cxnSp>
      <p:sp>
        <p:nvSpPr>
          <p:cNvPr id="255" name="Shape 255"/>
          <p:cNvSpPr txBox="1"/>
          <p:nvPr/>
        </p:nvSpPr>
        <p:spPr>
          <a:xfrm>
            <a:off x="2890836" y="20193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15%</a:t>
            </a:r>
            <a:endParaRPr b="0" i="0" sz="1400" u="none" cap="none" strike="noStrike">
              <a:solidFill>
                <a:srgbClr val="000000"/>
              </a:solidFill>
              <a:latin typeface="Arial"/>
              <a:ea typeface="Arial"/>
              <a:cs typeface="Arial"/>
              <a:sym typeface="Arial"/>
            </a:endParaRPr>
          </a:p>
        </p:txBody>
      </p:sp>
      <p:sp>
        <p:nvSpPr>
          <p:cNvPr id="256" name="Shape 256"/>
          <p:cNvSpPr txBox="1"/>
          <p:nvPr/>
        </p:nvSpPr>
        <p:spPr>
          <a:xfrm>
            <a:off x="2890836" y="22860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0%</a:t>
            </a:r>
            <a:endParaRPr b="0" i="0" sz="1400" u="none" cap="none" strike="noStrike">
              <a:solidFill>
                <a:srgbClr val="000000"/>
              </a:solidFill>
              <a:latin typeface="Arial"/>
              <a:ea typeface="Arial"/>
              <a:cs typeface="Arial"/>
              <a:sym typeface="Arial"/>
            </a:endParaRPr>
          </a:p>
        </p:txBody>
      </p:sp>
      <p:sp>
        <p:nvSpPr>
          <p:cNvPr id="257" name="Shape 257"/>
          <p:cNvSpPr txBox="1"/>
          <p:nvPr/>
        </p:nvSpPr>
        <p:spPr>
          <a:xfrm>
            <a:off x="2897186" y="33909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0%</a:t>
            </a:r>
            <a:endParaRPr b="0" i="0" sz="1400" u="none" cap="none" strike="noStrike">
              <a:solidFill>
                <a:srgbClr val="000000"/>
              </a:solidFill>
              <a:latin typeface="Arial"/>
              <a:ea typeface="Arial"/>
              <a:cs typeface="Arial"/>
              <a:sym typeface="Arial"/>
            </a:endParaRPr>
          </a:p>
        </p:txBody>
      </p:sp>
      <p:sp>
        <p:nvSpPr>
          <p:cNvPr id="258" name="Shape 258"/>
          <p:cNvSpPr txBox="1"/>
          <p:nvPr/>
        </p:nvSpPr>
        <p:spPr>
          <a:xfrm>
            <a:off x="184150" y="4179887"/>
            <a:ext cx="1408111"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Vitamin A  2%</a:t>
            </a:r>
            <a:endParaRPr b="0" i="0" sz="1400" u="none" cap="none" strike="noStrike">
              <a:solidFill>
                <a:srgbClr val="000000"/>
              </a:solidFill>
              <a:latin typeface="Arial"/>
              <a:ea typeface="Arial"/>
              <a:cs typeface="Arial"/>
              <a:sym typeface="Arial"/>
            </a:endParaRPr>
          </a:p>
        </p:txBody>
      </p:sp>
      <p:cxnSp>
        <p:nvCxnSpPr>
          <p:cNvPr id="259" name="Shape 259"/>
          <p:cNvCxnSpPr/>
          <p:nvPr/>
        </p:nvCxnSpPr>
        <p:spPr>
          <a:xfrm>
            <a:off x="274637" y="442436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260" name="Shape 260"/>
          <p:cNvSpPr txBox="1"/>
          <p:nvPr/>
        </p:nvSpPr>
        <p:spPr>
          <a:xfrm>
            <a:off x="2233611" y="4179887"/>
            <a:ext cx="1408111"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Vitamin C  0%</a:t>
            </a:r>
            <a:endParaRPr b="0" i="0" sz="1400" u="none" cap="none" strike="noStrike">
              <a:solidFill>
                <a:srgbClr val="000000"/>
              </a:solidFill>
              <a:latin typeface="Arial"/>
              <a:ea typeface="Arial"/>
              <a:cs typeface="Arial"/>
              <a:sym typeface="Arial"/>
            </a:endParaRPr>
          </a:p>
        </p:txBody>
      </p:sp>
      <p:sp>
        <p:nvSpPr>
          <p:cNvPr id="261" name="Shape 261"/>
          <p:cNvSpPr txBox="1"/>
          <p:nvPr/>
        </p:nvSpPr>
        <p:spPr>
          <a:xfrm>
            <a:off x="1735136" y="4133850"/>
            <a:ext cx="323850" cy="368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262" name="Shape 262"/>
          <p:cNvSpPr txBox="1"/>
          <p:nvPr/>
        </p:nvSpPr>
        <p:spPr>
          <a:xfrm>
            <a:off x="179386" y="4406900"/>
            <a:ext cx="153511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Calcium   20%</a:t>
            </a:r>
            <a:endParaRPr b="0" i="0" sz="1400" u="none" cap="none" strike="noStrike">
              <a:solidFill>
                <a:srgbClr val="000000"/>
              </a:solidFill>
              <a:latin typeface="Arial"/>
              <a:ea typeface="Arial"/>
              <a:cs typeface="Arial"/>
              <a:sym typeface="Arial"/>
            </a:endParaRPr>
          </a:p>
        </p:txBody>
      </p:sp>
      <p:cxnSp>
        <p:nvCxnSpPr>
          <p:cNvPr id="263" name="Shape 263"/>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sp>
        <p:nvSpPr>
          <p:cNvPr id="264" name="Shape 264"/>
          <p:cNvSpPr txBox="1"/>
          <p:nvPr/>
        </p:nvSpPr>
        <p:spPr>
          <a:xfrm>
            <a:off x="2228850" y="4406900"/>
            <a:ext cx="1408111"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Iron            0%</a:t>
            </a:r>
            <a:endParaRPr b="0" i="0" sz="1400" u="none" cap="none" strike="noStrike">
              <a:solidFill>
                <a:srgbClr val="000000"/>
              </a:solidFill>
              <a:latin typeface="Arial"/>
              <a:ea typeface="Arial"/>
              <a:cs typeface="Arial"/>
              <a:sym typeface="Arial"/>
            </a:endParaRPr>
          </a:p>
        </p:txBody>
      </p:sp>
      <p:cxnSp>
        <p:nvCxnSpPr>
          <p:cNvPr id="265" name="Shape 265"/>
          <p:cNvCxnSpPr/>
          <p:nvPr/>
        </p:nvCxnSpPr>
        <p:spPr>
          <a:xfrm>
            <a:off x="269875" y="4900612"/>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266" name="Shape 266"/>
          <p:cNvCxnSpPr/>
          <p:nvPr/>
        </p:nvCxnSpPr>
        <p:spPr>
          <a:xfrm>
            <a:off x="269875" y="5145087"/>
            <a:ext cx="3243262" cy="0"/>
          </a:xfrm>
          <a:prstGeom prst="straightConnector1">
            <a:avLst/>
          </a:prstGeom>
          <a:noFill/>
          <a:ln cap="flat" cmpd="sng" w="28575">
            <a:solidFill>
              <a:schemeClr val="dk1"/>
            </a:solidFill>
            <a:prstDash val="solid"/>
            <a:miter lim="8000"/>
            <a:headEnd len="sm" w="sm" type="none"/>
            <a:tailEnd len="sm" w="sm" type="none"/>
          </a:ln>
        </p:spPr>
      </p:cxnSp>
      <p:sp>
        <p:nvSpPr>
          <p:cNvPr id="267" name="Shape 267"/>
          <p:cNvSpPr txBox="1"/>
          <p:nvPr/>
        </p:nvSpPr>
        <p:spPr>
          <a:xfrm>
            <a:off x="1735136" y="4360862"/>
            <a:ext cx="323850" cy="368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268" name="Shape 268"/>
          <p:cNvSpPr txBox="1"/>
          <p:nvPr/>
        </p:nvSpPr>
        <p:spPr>
          <a:xfrm>
            <a:off x="1735136" y="4610100"/>
            <a:ext cx="184149" cy="36988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269" name="Shape 269"/>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270" name="Shape 270"/>
          <p:cNvSpPr txBox="1"/>
          <p:nvPr/>
        </p:nvSpPr>
        <p:spPr>
          <a:xfrm>
            <a:off x="195261" y="5376862"/>
            <a:ext cx="3429000" cy="46037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1" i="0" lang="en-US" sz="800" u="none" cap="none" strike="noStrike">
                <a:solidFill>
                  <a:schemeClr val="dk1"/>
                </a:solidFill>
                <a:latin typeface="Arial"/>
                <a:ea typeface="Arial"/>
                <a:cs typeface="Arial"/>
                <a:sym typeface="Arial"/>
              </a:rPr>
              <a:t>* Percent Daily Values are based on a 2,000 calorie diet.  Your daily values may be higher or lower depending on your caloric needs.</a:t>
            </a:r>
            <a:endParaRPr b="0" i="0" sz="1400" u="none" cap="none" strike="noStrike">
              <a:solidFill>
                <a:srgbClr val="000000"/>
              </a:solidFill>
              <a:latin typeface="Arial"/>
              <a:ea typeface="Arial"/>
              <a:cs typeface="Arial"/>
              <a:sym typeface="Arial"/>
            </a:endParaRPr>
          </a:p>
        </p:txBody>
      </p:sp>
      <p:sp>
        <p:nvSpPr>
          <p:cNvPr id="271" name="Shape 271"/>
          <p:cNvSpPr txBox="1"/>
          <p:nvPr/>
        </p:nvSpPr>
        <p:spPr>
          <a:xfrm>
            <a:off x="1371600" y="5686425"/>
            <a:ext cx="22193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Calories:            2,000                 2,500</a:t>
            </a:r>
            <a:endParaRPr b="0" i="0" sz="1400" u="none" cap="none" strike="noStrike">
              <a:solidFill>
                <a:srgbClr val="000000"/>
              </a:solidFill>
              <a:latin typeface="Arial"/>
              <a:ea typeface="Arial"/>
              <a:cs typeface="Arial"/>
              <a:sym typeface="Arial"/>
            </a:endParaRPr>
          </a:p>
        </p:txBody>
      </p:sp>
      <p:cxnSp>
        <p:nvCxnSpPr>
          <p:cNvPr id="272" name="Shape 272"/>
          <p:cNvCxnSpPr/>
          <p:nvPr/>
        </p:nvCxnSpPr>
        <p:spPr>
          <a:xfrm>
            <a:off x="265112" y="587851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273" name="Shape 273"/>
          <p:cNvSpPr txBox="1"/>
          <p:nvPr/>
        </p:nvSpPr>
        <p:spPr>
          <a:xfrm>
            <a:off x="173036" y="5878512"/>
            <a:ext cx="3451225" cy="2143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Total Fat                              Less Than            65g                    80g</a:t>
            </a:r>
            <a:endParaRPr b="0" i="0" sz="1400" u="none" cap="none" strike="noStrike">
              <a:solidFill>
                <a:srgbClr val="000000"/>
              </a:solidFill>
              <a:latin typeface="Arial"/>
              <a:ea typeface="Arial"/>
              <a:cs typeface="Arial"/>
              <a:sym typeface="Arial"/>
            </a:endParaRPr>
          </a:p>
        </p:txBody>
      </p:sp>
      <p:sp>
        <p:nvSpPr>
          <p:cNvPr id="274" name="Shape 274"/>
          <p:cNvSpPr txBox="1"/>
          <p:nvPr/>
        </p:nvSpPr>
        <p:spPr>
          <a:xfrm>
            <a:off x="158750" y="5984875"/>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Sat Fat                            Less Than            20g                    25g</a:t>
            </a:r>
            <a:endParaRPr b="0" i="0" sz="1400" u="none" cap="none" strike="noStrike">
              <a:solidFill>
                <a:srgbClr val="000000"/>
              </a:solidFill>
              <a:latin typeface="Arial"/>
              <a:ea typeface="Arial"/>
              <a:cs typeface="Arial"/>
              <a:sym typeface="Arial"/>
            </a:endParaRPr>
          </a:p>
        </p:txBody>
      </p:sp>
      <p:sp>
        <p:nvSpPr>
          <p:cNvPr id="275" name="Shape 275"/>
          <p:cNvSpPr txBox="1"/>
          <p:nvPr/>
        </p:nvSpPr>
        <p:spPr>
          <a:xfrm>
            <a:off x="173036" y="6092825"/>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Cholesterol                          Less Than            300mg               300mg</a:t>
            </a:r>
            <a:endParaRPr b="0" i="0" sz="1400" u="none" cap="none" strike="noStrike">
              <a:solidFill>
                <a:srgbClr val="000000"/>
              </a:solidFill>
              <a:latin typeface="Arial"/>
              <a:ea typeface="Arial"/>
              <a:cs typeface="Arial"/>
              <a:sym typeface="Arial"/>
            </a:endParaRPr>
          </a:p>
        </p:txBody>
      </p:sp>
      <p:sp>
        <p:nvSpPr>
          <p:cNvPr id="276" name="Shape 276"/>
          <p:cNvSpPr txBox="1"/>
          <p:nvPr/>
        </p:nvSpPr>
        <p:spPr>
          <a:xfrm>
            <a:off x="173036" y="6203950"/>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Sodium                                Less Than            2,400mg            2,400mg</a:t>
            </a:r>
            <a:endParaRPr b="0" i="0" sz="1400" u="none" cap="none" strike="noStrike">
              <a:solidFill>
                <a:srgbClr val="000000"/>
              </a:solidFill>
              <a:latin typeface="Arial"/>
              <a:ea typeface="Arial"/>
              <a:cs typeface="Arial"/>
              <a:sym typeface="Arial"/>
            </a:endParaRPr>
          </a:p>
        </p:txBody>
      </p:sp>
      <p:sp>
        <p:nvSpPr>
          <p:cNvPr id="277" name="Shape 277"/>
          <p:cNvSpPr txBox="1"/>
          <p:nvPr/>
        </p:nvSpPr>
        <p:spPr>
          <a:xfrm>
            <a:off x="173036" y="6308725"/>
            <a:ext cx="3451225" cy="2143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Total Carbohydrate                                          300g                  375g</a:t>
            </a:r>
            <a:endParaRPr b="0" i="0" sz="1400" u="none" cap="none" strike="noStrike">
              <a:solidFill>
                <a:srgbClr val="000000"/>
              </a:solidFill>
              <a:latin typeface="Arial"/>
              <a:ea typeface="Arial"/>
              <a:cs typeface="Arial"/>
              <a:sym typeface="Arial"/>
            </a:endParaRPr>
          </a:p>
        </p:txBody>
      </p:sp>
      <p:sp>
        <p:nvSpPr>
          <p:cNvPr id="278" name="Shape 278"/>
          <p:cNvSpPr txBox="1"/>
          <p:nvPr/>
        </p:nvSpPr>
        <p:spPr>
          <a:xfrm>
            <a:off x="158750" y="6415087"/>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Dietary Fiber                                                25g                    30g</a:t>
            </a:r>
            <a:endParaRPr b="0" i="0" sz="1400" u="none" cap="none" strike="noStrike">
              <a:solidFill>
                <a:srgbClr val="000000"/>
              </a:solidFill>
              <a:latin typeface="Arial"/>
              <a:ea typeface="Arial"/>
              <a:cs typeface="Arial"/>
              <a:sym typeface="Arial"/>
            </a:endParaRPr>
          </a:p>
        </p:txBody>
      </p:sp>
      <p:cxnSp>
        <p:nvCxnSpPr>
          <p:cNvPr id="279" name="Shape 279"/>
          <p:cNvCxnSpPr/>
          <p:nvPr/>
        </p:nvCxnSpPr>
        <p:spPr>
          <a:xfrm>
            <a:off x="269875" y="6630986"/>
            <a:ext cx="3243262" cy="0"/>
          </a:xfrm>
          <a:prstGeom prst="straightConnector1">
            <a:avLst/>
          </a:prstGeom>
          <a:noFill/>
          <a:ln cap="flat" cmpd="sng" w="28575">
            <a:solidFill>
              <a:schemeClr val="dk1"/>
            </a:solidFill>
            <a:prstDash val="solid"/>
            <a:miter lim="8000"/>
            <a:headEnd len="sm" w="sm" type="none"/>
            <a:tailEnd len="sm" w="sm" type="none"/>
          </a:ln>
        </p:spPr>
      </p:cxnSp>
      <p:sp>
        <p:nvSpPr>
          <p:cNvPr id="280" name="Shape 280"/>
          <p:cNvSpPr txBox="1"/>
          <p:nvPr/>
        </p:nvSpPr>
        <p:spPr>
          <a:xfrm>
            <a:off x="3886200" y="139700"/>
            <a:ext cx="5029199" cy="38417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75"/>
              <a:buFont typeface="Arial"/>
              <a:buNone/>
            </a:pPr>
            <a:r>
              <a:rPr b="1" i="0" lang="en-US" sz="1900" u="none" cap="none" strike="noStrike">
                <a:solidFill>
                  <a:schemeClr val="dk1"/>
                </a:solidFill>
                <a:latin typeface="Arial"/>
                <a:ea typeface="Arial"/>
                <a:cs typeface="Arial"/>
                <a:sym typeface="Arial"/>
              </a:rPr>
              <a:t>Fage Total 2% Greek Yogurt Plain (1 cup)</a:t>
            </a:r>
            <a:endParaRPr b="0" i="0" sz="1400" u="none" cap="none" strike="noStrike">
              <a:solidFill>
                <a:srgbClr val="000000"/>
              </a:solidFill>
              <a:latin typeface="Arial"/>
              <a:ea typeface="Arial"/>
              <a:cs typeface="Arial"/>
              <a:sym typeface="Arial"/>
            </a:endParaRPr>
          </a:p>
        </p:txBody>
      </p:sp>
      <p:sp>
        <p:nvSpPr>
          <p:cNvPr id="281" name="Shape 281"/>
          <p:cNvSpPr txBox="1"/>
          <p:nvPr/>
        </p:nvSpPr>
        <p:spPr>
          <a:xfrm>
            <a:off x="3886200" y="4794250"/>
            <a:ext cx="5029199" cy="116998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50"/>
              <a:buFont typeface="Arial Black"/>
              <a:buNone/>
            </a:pPr>
            <a:r>
              <a:rPr b="1" i="0" lang="en-US" sz="1400" u="none" cap="none" strike="noStrike">
                <a:solidFill>
                  <a:schemeClr val="dk1"/>
                </a:solidFill>
                <a:latin typeface="Arial Black"/>
                <a:ea typeface="Arial Black"/>
                <a:cs typeface="Arial Black"/>
                <a:sym typeface="Arial Black"/>
              </a:rPr>
              <a:t>INGREDIENTS</a:t>
            </a:r>
            <a:r>
              <a:rPr b="1" i="0" lang="en-US" sz="1400" u="none" cap="none" strike="noStrike">
                <a:solidFill>
                  <a:schemeClr val="dk1"/>
                </a:solidFill>
                <a:latin typeface="Arial"/>
                <a:ea typeface="Arial"/>
                <a:cs typeface="Arial"/>
                <a:sym typeface="Arial"/>
              </a:rPr>
              <a:t>:  </a:t>
            </a:r>
            <a:r>
              <a:rPr b="0" i="0" lang="en-US" sz="1400" u="none" cap="none" strike="noStrike">
                <a:solidFill>
                  <a:schemeClr val="dk1"/>
                </a:solidFill>
                <a:latin typeface="Arial"/>
                <a:ea typeface="Arial"/>
                <a:cs typeface="Arial"/>
                <a:sym typeface="Arial"/>
              </a:rPr>
              <a:t>GRADE A PASTEURIZED SKIMMED MILK AND CREAM, LIVE ACTIVE CULTURES ( L BULGARICUS, S THERMOPHILOS, L ACIDOPHILUS, BIFIDUS, L CASEI).</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pic>
        <p:nvPicPr>
          <p:cNvPr descr="2_main_tab11" id="282" name="Shape 282"/>
          <p:cNvPicPr preferRelativeResize="0"/>
          <p:nvPr/>
        </p:nvPicPr>
        <p:blipFill rotWithShape="1">
          <a:blip r:embed="rId3">
            <a:alphaModFix/>
          </a:blip>
          <a:srcRect b="11003" l="23097" r="21395" t="7970"/>
          <a:stretch/>
        </p:blipFill>
        <p:spPr>
          <a:xfrm>
            <a:off x="4491037" y="1012825"/>
            <a:ext cx="3819525" cy="325119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7" name="Shape 2117"/>
        <p:cNvGrpSpPr/>
        <p:nvPr/>
      </p:nvGrpSpPr>
      <p:grpSpPr>
        <a:xfrm>
          <a:off x="0" y="0"/>
          <a:ext cx="0" cy="0"/>
          <a:chOff x="0" y="0"/>
          <a:chExt cx="0" cy="0"/>
        </a:xfrm>
      </p:grpSpPr>
      <p:sp>
        <p:nvSpPr>
          <p:cNvPr id="2118" name="Shape 2118"/>
          <p:cNvSpPr txBox="1"/>
          <p:nvPr/>
        </p:nvSpPr>
        <p:spPr>
          <a:xfrm>
            <a:off x="163511" y="96836"/>
            <a:ext cx="3460749" cy="6684961"/>
          </a:xfrm>
          <a:prstGeom prst="rect">
            <a:avLst/>
          </a:prstGeom>
          <a:noFill/>
          <a:ln cap="flat" cmpd="sng" w="3810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19" name="Shape 2119"/>
          <p:cNvSpPr txBox="1"/>
          <p:nvPr/>
        </p:nvSpPr>
        <p:spPr>
          <a:xfrm>
            <a:off x="184150" y="104775"/>
            <a:ext cx="3397250" cy="5619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750"/>
              <a:buFont typeface="Arial Black"/>
              <a:buNone/>
            </a:pPr>
            <a:r>
              <a:rPr b="0" i="0" lang="en-US" sz="3000" u="none" cap="none" strike="noStrike">
                <a:solidFill>
                  <a:schemeClr val="dk1"/>
                </a:solidFill>
                <a:latin typeface="Arial Black"/>
                <a:ea typeface="Arial Black"/>
                <a:cs typeface="Arial Black"/>
                <a:sym typeface="Arial Black"/>
              </a:rPr>
              <a:t>Nutrition Facts</a:t>
            </a:r>
            <a:endParaRPr b="0" i="0" sz="1400" u="none" cap="none" strike="noStrike">
              <a:solidFill>
                <a:srgbClr val="000000"/>
              </a:solidFill>
              <a:latin typeface="Arial"/>
              <a:ea typeface="Arial"/>
              <a:cs typeface="Arial"/>
              <a:sym typeface="Arial"/>
            </a:endParaRPr>
          </a:p>
        </p:txBody>
      </p:sp>
      <p:sp>
        <p:nvSpPr>
          <p:cNvPr id="2120" name="Shape 2120"/>
          <p:cNvSpPr txBox="1"/>
          <p:nvPr/>
        </p:nvSpPr>
        <p:spPr>
          <a:xfrm>
            <a:off x="163511" y="403225"/>
            <a:ext cx="3417887" cy="584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600"/>
              <a:buFont typeface="Calibri"/>
              <a:buNone/>
            </a:pPr>
            <a:r>
              <a:t/>
            </a: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25"/>
              <a:buFont typeface="Arial"/>
              <a:buNone/>
            </a:pPr>
            <a:r>
              <a:rPr b="0" i="0" lang="en-US" sz="1300" u="none" cap="none" strike="noStrike">
                <a:solidFill>
                  <a:schemeClr val="dk1"/>
                </a:solidFill>
                <a:latin typeface="Arial"/>
                <a:ea typeface="Arial"/>
                <a:cs typeface="Arial"/>
                <a:sym typeface="Arial"/>
              </a:rPr>
              <a:t>Serving Size 2.07 oz (58.7g)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25"/>
              <a:buFont typeface="Arial"/>
              <a:buNone/>
            </a:pPr>
            <a:r>
              <a:rPr b="0" i="0" lang="en-US" sz="1300" u="none" cap="none" strike="noStrike">
                <a:solidFill>
                  <a:schemeClr val="dk1"/>
                </a:solidFill>
                <a:latin typeface="Arial"/>
                <a:ea typeface="Arial"/>
                <a:cs typeface="Arial"/>
                <a:sym typeface="Arial"/>
              </a:rPr>
              <a:t>Servings Per Container 1 package</a:t>
            </a:r>
            <a:endParaRPr b="0" i="0" sz="1400" u="none" cap="none" strike="noStrike">
              <a:solidFill>
                <a:srgbClr val="000000"/>
              </a:solidFill>
              <a:latin typeface="Arial"/>
              <a:ea typeface="Arial"/>
              <a:cs typeface="Arial"/>
              <a:sym typeface="Arial"/>
            </a:endParaRPr>
          </a:p>
        </p:txBody>
      </p:sp>
      <p:sp>
        <p:nvSpPr>
          <p:cNvPr id="2121" name="Shape 2121"/>
          <p:cNvSpPr txBox="1"/>
          <p:nvPr/>
        </p:nvSpPr>
        <p:spPr>
          <a:xfrm>
            <a:off x="163511" y="987425"/>
            <a:ext cx="200501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Amount Per Serving</a:t>
            </a:r>
            <a:endParaRPr b="0" i="0" sz="1400" u="none" cap="none" strike="noStrike">
              <a:solidFill>
                <a:srgbClr val="000000"/>
              </a:solidFill>
              <a:latin typeface="Arial"/>
              <a:ea typeface="Arial"/>
              <a:cs typeface="Arial"/>
              <a:sym typeface="Arial"/>
            </a:endParaRPr>
          </a:p>
        </p:txBody>
      </p:sp>
      <p:cxnSp>
        <p:nvCxnSpPr>
          <p:cNvPr id="2122" name="Shape 2122"/>
          <p:cNvCxnSpPr/>
          <p:nvPr/>
        </p:nvCxnSpPr>
        <p:spPr>
          <a:xfrm>
            <a:off x="258762" y="987425"/>
            <a:ext cx="3252787" cy="0"/>
          </a:xfrm>
          <a:prstGeom prst="straightConnector1">
            <a:avLst/>
          </a:prstGeom>
          <a:noFill/>
          <a:ln cap="flat" cmpd="sng" w="76200">
            <a:solidFill>
              <a:schemeClr val="dk1"/>
            </a:solidFill>
            <a:prstDash val="solid"/>
            <a:miter lim="8000"/>
            <a:headEnd len="sm" w="sm" type="none"/>
            <a:tailEnd len="sm" w="sm" type="none"/>
          </a:ln>
        </p:spPr>
      </p:cxnSp>
      <p:sp>
        <p:nvSpPr>
          <p:cNvPr id="2123" name="Shape 2123"/>
          <p:cNvSpPr txBox="1"/>
          <p:nvPr/>
        </p:nvSpPr>
        <p:spPr>
          <a:xfrm>
            <a:off x="173036" y="1762125"/>
            <a:ext cx="141446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Total Fat    </a:t>
            </a:r>
            <a:r>
              <a:rPr b="1" i="0" lang="en-US" sz="1200" u="none" cap="none" strike="noStrike">
                <a:solidFill>
                  <a:schemeClr val="dk1"/>
                </a:solidFill>
                <a:latin typeface="Arial"/>
                <a:ea typeface="Arial"/>
                <a:cs typeface="Arial"/>
                <a:sym typeface="Arial"/>
              </a:rPr>
              <a:t>14g</a:t>
            </a:r>
            <a:endParaRPr b="0" i="0" sz="1400" u="none" cap="none" strike="noStrike">
              <a:solidFill>
                <a:srgbClr val="000000"/>
              </a:solidFill>
              <a:latin typeface="Arial"/>
              <a:ea typeface="Arial"/>
              <a:cs typeface="Arial"/>
              <a:sym typeface="Arial"/>
            </a:endParaRPr>
          </a:p>
        </p:txBody>
      </p:sp>
      <p:cxnSp>
        <p:nvCxnSpPr>
          <p:cNvPr id="2124" name="Shape 2124"/>
          <p:cNvCxnSpPr/>
          <p:nvPr/>
        </p:nvCxnSpPr>
        <p:spPr>
          <a:xfrm>
            <a:off x="280987" y="1263650"/>
            <a:ext cx="3241674" cy="0"/>
          </a:xfrm>
          <a:prstGeom prst="straightConnector1">
            <a:avLst/>
          </a:prstGeom>
          <a:noFill/>
          <a:ln cap="flat" cmpd="sng" w="28575">
            <a:solidFill>
              <a:schemeClr val="dk1"/>
            </a:solidFill>
            <a:prstDash val="solid"/>
            <a:miter lim="8000"/>
            <a:headEnd len="sm" w="sm" type="none"/>
            <a:tailEnd len="sm" w="sm" type="none"/>
          </a:ln>
        </p:spPr>
      </p:cxnSp>
      <p:sp>
        <p:nvSpPr>
          <p:cNvPr id="2125" name="Shape 2125"/>
          <p:cNvSpPr txBox="1"/>
          <p:nvPr/>
        </p:nvSpPr>
        <p:spPr>
          <a:xfrm>
            <a:off x="2890836" y="1762125"/>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22%</a:t>
            </a:r>
            <a:endParaRPr b="0" i="0" sz="1400" u="none" cap="none" strike="noStrike">
              <a:solidFill>
                <a:srgbClr val="000000"/>
              </a:solidFill>
              <a:latin typeface="Arial"/>
              <a:ea typeface="Arial"/>
              <a:cs typeface="Arial"/>
              <a:sym typeface="Arial"/>
            </a:endParaRPr>
          </a:p>
        </p:txBody>
      </p:sp>
      <p:sp>
        <p:nvSpPr>
          <p:cNvPr id="2126" name="Shape 2126"/>
          <p:cNvSpPr txBox="1"/>
          <p:nvPr/>
        </p:nvSpPr>
        <p:spPr>
          <a:xfrm>
            <a:off x="173036" y="1257300"/>
            <a:ext cx="3417887" cy="46196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Calories   280       </a:t>
            </a:r>
            <a:r>
              <a:rPr b="1" i="0" lang="en-US" sz="1200" u="none" cap="none" strike="noStrike">
                <a:solidFill>
                  <a:schemeClr val="dk1"/>
                </a:solidFill>
                <a:latin typeface="Arial"/>
                <a:ea typeface="Arial"/>
                <a:cs typeface="Arial"/>
                <a:sym typeface="Arial"/>
              </a:rPr>
              <a:t>Calories from Fat     130</a:t>
            </a:r>
            <a:r>
              <a:rPr b="1" i="0" lang="en-US" sz="1200" u="none" cap="none" strike="noStrike">
                <a:solidFill>
                  <a:schemeClr val="dk1"/>
                </a:solidFill>
                <a:latin typeface="Arial Black"/>
                <a:ea typeface="Arial Black"/>
                <a:cs typeface="Arial Black"/>
                <a:sym typeface="Arial Black"/>
              </a:rPr>
              <a:t>    	</a:t>
            </a:r>
            <a:endParaRPr b="0" i="0" sz="1400" u="none" cap="none" strike="noStrike">
              <a:solidFill>
                <a:srgbClr val="000000"/>
              </a:solidFill>
              <a:latin typeface="Arial"/>
              <a:ea typeface="Arial"/>
              <a:cs typeface="Arial"/>
              <a:sym typeface="Arial"/>
            </a:endParaRPr>
          </a:p>
        </p:txBody>
      </p:sp>
      <p:cxnSp>
        <p:nvCxnSpPr>
          <p:cNvPr id="2127" name="Shape 2127"/>
          <p:cNvCxnSpPr/>
          <p:nvPr/>
        </p:nvCxnSpPr>
        <p:spPr>
          <a:xfrm>
            <a:off x="258762" y="1493837"/>
            <a:ext cx="3244849" cy="0"/>
          </a:xfrm>
          <a:prstGeom prst="straightConnector1">
            <a:avLst/>
          </a:prstGeom>
          <a:noFill/>
          <a:ln cap="flat" cmpd="sng" w="38100">
            <a:solidFill>
              <a:schemeClr val="dk1"/>
            </a:solidFill>
            <a:prstDash val="solid"/>
            <a:miter lim="8000"/>
            <a:headEnd len="sm" w="sm" type="none"/>
            <a:tailEnd len="sm" w="sm" type="none"/>
          </a:ln>
        </p:spPr>
      </p:cxnSp>
      <p:sp>
        <p:nvSpPr>
          <p:cNvPr id="2128" name="Shape 2128"/>
          <p:cNvSpPr txBox="1"/>
          <p:nvPr/>
        </p:nvSpPr>
        <p:spPr>
          <a:xfrm>
            <a:off x="1873250" y="1493837"/>
            <a:ext cx="1751012" cy="30797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50"/>
              <a:buFont typeface="Arial Black"/>
              <a:buNone/>
            </a:pPr>
            <a:r>
              <a:rPr b="1" i="0" lang="en-US" sz="1400" u="none" cap="none" strike="noStrike">
                <a:solidFill>
                  <a:schemeClr val="dk1"/>
                </a:solidFill>
                <a:latin typeface="Arial Black"/>
                <a:ea typeface="Arial Black"/>
                <a:cs typeface="Arial Black"/>
                <a:sym typeface="Arial Black"/>
              </a:rPr>
              <a:t>% Daily Value*</a:t>
            </a:r>
            <a:endParaRPr b="0" i="0" sz="1400" u="none" cap="none" strike="noStrike">
              <a:solidFill>
                <a:srgbClr val="000000"/>
              </a:solidFill>
              <a:latin typeface="Arial"/>
              <a:ea typeface="Arial"/>
              <a:cs typeface="Arial"/>
              <a:sym typeface="Arial"/>
            </a:endParaRPr>
          </a:p>
        </p:txBody>
      </p:sp>
      <p:cxnSp>
        <p:nvCxnSpPr>
          <p:cNvPr id="2129" name="Shape 2129"/>
          <p:cNvCxnSpPr/>
          <p:nvPr/>
        </p:nvCxnSpPr>
        <p:spPr>
          <a:xfrm>
            <a:off x="269875" y="1762125"/>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2130" name="Shape 2130"/>
          <p:cNvCxnSpPr/>
          <p:nvPr/>
        </p:nvCxnSpPr>
        <p:spPr>
          <a:xfrm>
            <a:off x="263525" y="2024061"/>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2131" name="Shape 2131"/>
          <p:cNvCxnSpPr/>
          <p:nvPr/>
        </p:nvCxnSpPr>
        <p:spPr>
          <a:xfrm>
            <a:off x="271462" y="2287586"/>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2132" name="Shape 2132"/>
          <p:cNvCxnSpPr/>
          <p:nvPr/>
        </p:nvCxnSpPr>
        <p:spPr>
          <a:xfrm>
            <a:off x="271462" y="2570161"/>
            <a:ext cx="3241674" cy="0"/>
          </a:xfrm>
          <a:prstGeom prst="straightConnector1">
            <a:avLst/>
          </a:prstGeom>
          <a:noFill/>
          <a:ln cap="flat" cmpd="sng" w="28575">
            <a:solidFill>
              <a:schemeClr val="dk1"/>
            </a:solidFill>
            <a:prstDash val="solid"/>
            <a:miter lim="8000"/>
            <a:headEnd len="sm" w="sm" type="none"/>
            <a:tailEnd len="sm" w="sm" type="none"/>
          </a:ln>
        </p:spPr>
      </p:cxnSp>
      <p:sp>
        <p:nvSpPr>
          <p:cNvPr id="2133" name="Shape 2133"/>
          <p:cNvSpPr txBox="1"/>
          <p:nvPr/>
        </p:nvSpPr>
        <p:spPr>
          <a:xfrm>
            <a:off x="195261" y="2592386"/>
            <a:ext cx="1866900"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Cholesterol   </a:t>
            </a:r>
            <a:r>
              <a:rPr b="1" i="0" lang="en-US" sz="1200" u="none" cap="none" strike="noStrike">
                <a:solidFill>
                  <a:schemeClr val="dk1"/>
                </a:solidFill>
                <a:latin typeface="Arial"/>
                <a:ea typeface="Arial"/>
                <a:cs typeface="Arial"/>
                <a:sym typeface="Arial"/>
              </a:rPr>
              <a:t>5mg</a:t>
            </a:r>
            <a:endParaRPr b="0" i="0" sz="1400" u="none" cap="none" strike="noStrike">
              <a:solidFill>
                <a:srgbClr val="000000"/>
              </a:solidFill>
              <a:latin typeface="Arial"/>
              <a:ea typeface="Arial"/>
              <a:cs typeface="Arial"/>
              <a:sym typeface="Arial"/>
            </a:endParaRPr>
          </a:p>
        </p:txBody>
      </p:sp>
      <p:sp>
        <p:nvSpPr>
          <p:cNvPr id="2134" name="Shape 2134"/>
          <p:cNvSpPr txBox="1"/>
          <p:nvPr/>
        </p:nvSpPr>
        <p:spPr>
          <a:xfrm>
            <a:off x="2901950" y="2586036"/>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2%</a:t>
            </a:r>
            <a:endParaRPr b="0" i="0" sz="1400" u="none" cap="none" strike="noStrike">
              <a:solidFill>
                <a:srgbClr val="000000"/>
              </a:solidFill>
              <a:latin typeface="Arial"/>
              <a:ea typeface="Arial"/>
              <a:cs typeface="Arial"/>
              <a:sym typeface="Arial"/>
            </a:endParaRPr>
          </a:p>
        </p:txBody>
      </p:sp>
      <p:cxnSp>
        <p:nvCxnSpPr>
          <p:cNvPr id="2135" name="Shape 2135"/>
          <p:cNvCxnSpPr/>
          <p:nvPr/>
        </p:nvCxnSpPr>
        <p:spPr>
          <a:xfrm>
            <a:off x="269875" y="2841625"/>
            <a:ext cx="3243262" cy="0"/>
          </a:xfrm>
          <a:prstGeom prst="straightConnector1">
            <a:avLst/>
          </a:prstGeom>
          <a:noFill/>
          <a:ln cap="flat" cmpd="sng" w="28575">
            <a:solidFill>
              <a:schemeClr val="dk1"/>
            </a:solidFill>
            <a:prstDash val="solid"/>
            <a:miter lim="8000"/>
            <a:headEnd len="sm" w="sm" type="none"/>
            <a:tailEnd len="sm" w="sm" type="none"/>
          </a:ln>
        </p:spPr>
      </p:cxnSp>
      <p:sp>
        <p:nvSpPr>
          <p:cNvPr id="2136" name="Shape 2136"/>
          <p:cNvSpPr txBox="1"/>
          <p:nvPr/>
        </p:nvSpPr>
        <p:spPr>
          <a:xfrm>
            <a:off x="195261" y="2868611"/>
            <a:ext cx="1676399"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Sodium   </a:t>
            </a:r>
            <a:r>
              <a:rPr b="1" i="0" lang="en-US" sz="1200" u="none" cap="none" strike="noStrike">
                <a:solidFill>
                  <a:schemeClr val="dk1"/>
                </a:solidFill>
                <a:latin typeface="Arial"/>
                <a:ea typeface="Arial"/>
                <a:cs typeface="Arial"/>
                <a:sym typeface="Arial"/>
              </a:rPr>
              <a:t>140mg</a:t>
            </a:r>
            <a:endParaRPr b="0" i="0" sz="1400" u="none" cap="none" strike="noStrike">
              <a:solidFill>
                <a:srgbClr val="000000"/>
              </a:solidFill>
              <a:latin typeface="Arial"/>
              <a:ea typeface="Arial"/>
              <a:cs typeface="Arial"/>
              <a:sym typeface="Arial"/>
            </a:endParaRPr>
          </a:p>
        </p:txBody>
      </p:sp>
      <p:sp>
        <p:nvSpPr>
          <p:cNvPr id="2137" name="Shape 2137"/>
          <p:cNvSpPr txBox="1"/>
          <p:nvPr/>
        </p:nvSpPr>
        <p:spPr>
          <a:xfrm>
            <a:off x="2890836" y="2868611"/>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6%</a:t>
            </a:r>
            <a:endParaRPr b="0" i="0" sz="1400" u="none" cap="none" strike="noStrike">
              <a:solidFill>
                <a:srgbClr val="000000"/>
              </a:solidFill>
              <a:latin typeface="Arial"/>
              <a:ea typeface="Arial"/>
              <a:cs typeface="Arial"/>
              <a:sym typeface="Arial"/>
            </a:endParaRPr>
          </a:p>
        </p:txBody>
      </p:sp>
      <p:cxnSp>
        <p:nvCxnSpPr>
          <p:cNvPr id="2138" name="Shape 2138"/>
          <p:cNvCxnSpPr/>
          <p:nvPr/>
        </p:nvCxnSpPr>
        <p:spPr>
          <a:xfrm>
            <a:off x="263525" y="3119436"/>
            <a:ext cx="3243262" cy="0"/>
          </a:xfrm>
          <a:prstGeom prst="straightConnector1">
            <a:avLst/>
          </a:prstGeom>
          <a:noFill/>
          <a:ln cap="flat" cmpd="sng" w="28575">
            <a:solidFill>
              <a:schemeClr val="dk1"/>
            </a:solidFill>
            <a:prstDash val="solid"/>
            <a:miter lim="8000"/>
            <a:headEnd len="sm" w="sm" type="none"/>
            <a:tailEnd len="sm" w="sm" type="none"/>
          </a:ln>
        </p:spPr>
      </p:cxnSp>
      <p:sp>
        <p:nvSpPr>
          <p:cNvPr id="2139" name="Shape 2139"/>
          <p:cNvSpPr txBox="1"/>
          <p:nvPr/>
        </p:nvSpPr>
        <p:spPr>
          <a:xfrm>
            <a:off x="193675" y="3127375"/>
            <a:ext cx="2287587"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Total Carbohydrate   </a:t>
            </a:r>
            <a:r>
              <a:rPr b="1" i="0" lang="en-US" sz="1200" u="none" cap="none" strike="noStrike">
                <a:solidFill>
                  <a:schemeClr val="dk1"/>
                </a:solidFill>
                <a:latin typeface="Arial"/>
                <a:ea typeface="Arial"/>
                <a:cs typeface="Arial"/>
                <a:sym typeface="Arial"/>
              </a:rPr>
              <a:t>35g</a:t>
            </a:r>
            <a:endParaRPr b="0" i="0" sz="1400" u="none" cap="none" strike="noStrike">
              <a:solidFill>
                <a:srgbClr val="000000"/>
              </a:solidFill>
              <a:latin typeface="Arial"/>
              <a:ea typeface="Arial"/>
              <a:cs typeface="Arial"/>
              <a:sym typeface="Arial"/>
            </a:endParaRPr>
          </a:p>
        </p:txBody>
      </p:sp>
      <p:sp>
        <p:nvSpPr>
          <p:cNvPr id="2140" name="Shape 2140"/>
          <p:cNvSpPr txBox="1"/>
          <p:nvPr/>
        </p:nvSpPr>
        <p:spPr>
          <a:xfrm>
            <a:off x="2886075" y="3127375"/>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12%</a:t>
            </a:r>
            <a:endParaRPr b="0" i="0" sz="1400" u="none" cap="none" strike="noStrike">
              <a:solidFill>
                <a:srgbClr val="000000"/>
              </a:solidFill>
              <a:latin typeface="Arial"/>
              <a:ea typeface="Arial"/>
              <a:cs typeface="Arial"/>
              <a:sym typeface="Arial"/>
            </a:endParaRPr>
          </a:p>
        </p:txBody>
      </p:sp>
      <p:cxnSp>
        <p:nvCxnSpPr>
          <p:cNvPr id="2141" name="Shape 2141"/>
          <p:cNvCxnSpPr/>
          <p:nvPr/>
        </p:nvCxnSpPr>
        <p:spPr>
          <a:xfrm>
            <a:off x="269875" y="3389312"/>
            <a:ext cx="3241674" cy="0"/>
          </a:xfrm>
          <a:prstGeom prst="straightConnector1">
            <a:avLst/>
          </a:prstGeom>
          <a:noFill/>
          <a:ln cap="flat" cmpd="sng" w="28575">
            <a:solidFill>
              <a:schemeClr val="dk1"/>
            </a:solidFill>
            <a:prstDash val="solid"/>
            <a:miter lim="8000"/>
            <a:headEnd len="sm" w="sm" type="none"/>
            <a:tailEnd len="sm" w="sm" type="none"/>
          </a:ln>
        </p:spPr>
      </p:cxnSp>
      <p:sp>
        <p:nvSpPr>
          <p:cNvPr id="2142" name="Shape 2142"/>
          <p:cNvSpPr txBox="1"/>
          <p:nvPr/>
        </p:nvSpPr>
        <p:spPr>
          <a:xfrm>
            <a:off x="388937" y="3389312"/>
            <a:ext cx="1336675" cy="2778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Fiber   1g</a:t>
            </a:r>
            <a:endParaRPr b="0" i="0" sz="1400" u="none" cap="none" strike="noStrike">
              <a:solidFill>
                <a:srgbClr val="000000"/>
              </a:solidFill>
              <a:latin typeface="Arial"/>
              <a:ea typeface="Arial"/>
              <a:cs typeface="Arial"/>
              <a:sym typeface="Arial"/>
            </a:endParaRPr>
          </a:p>
        </p:txBody>
      </p:sp>
      <p:cxnSp>
        <p:nvCxnSpPr>
          <p:cNvPr id="2143" name="Shape 2143"/>
          <p:cNvCxnSpPr/>
          <p:nvPr/>
        </p:nvCxnSpPr>
        <p:spPr>
          <a:xfrm>
            <a:off x="263525" y="3651250"/>
            <a:ext cx="3243262" cy="0"/>
          </a:xfrm>
          <a:prstGeom prst="straightConnector1">
            <a:avLst/>
          </a:prstGeom>
          <a:noFill/>
          <a:ln cap="flat" cmpd="sng" w="28575">
            <a:solidFill>
              <a:schemeClr val="dk1"/>
            </a:solidFill>
            <a:prstDash val="solid"/>
            <a:miter lim="8000"/>
            <a:headEnd len="sm" w="sm" type="none"/>
            <a:tailEnd len="sm" w="sm" type="none"/>
          </a:ln>
        </p:spPr>
      </p:cxnSp>
      <p:sp>
        <p:nvSpPr>
          <p:cNvPr id="2144" name="Shape 2144"/>
          <p:cNvSpPr txBox="1"/>
          <p:nvPr/>
        </p:nvSpPr>
        <p:spPr>
          <a:xfrm>
            <a:off x="377825" y="3651250"/>
            <a:ext cx="1336675"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Sugars   30g</a:t>
            </a:r>
            <a:endParaRPr b="0" i="0" sz="1400" u="none" cap="none" strike="noStrike">
              <a:solidFill>
                <a:srgbClr val="000000"/>
              </a:solidFill>
              <a:latin typeface="Arial"/>
              <a:ea typeface="Arial"/>
              <a:cs typeface="Arial"/>
              <a:sym typeface="Arial"/>
            </a:endParaRPr>
          </a:p>
        </p:txBody>
      </p:sp>
      <p:cxnSp>
        <p:nvCxnSpPr>
          <p:cNvPr id="2145" name="Shape 2145"/>
          <p:cNvCxnSpPr/>
          <p:nvPr/>
        </p:nvCxnSpPr>
        <p:spPr>
          <a:xfrm>
            <a:off x="265112" y="3927475"/>
            <a:ext cx="3241674" cy="0"/>
          </a:xfrm>
          <a:prstGeom prst="straightConnector1">
            <a:avLst/>
          </a:prstGeom>
          <a:noFill/>
          <a:ln cap="flat" cmpd="sng" w="28575">
            <a:solidFill>
              <a:schemeClr val="dk1"/>
            </a:solidFill>
            <a:prstDash val="solid"/>
            <a:miter lim="8000"/>
            <a:headEnd len="sm" w="sm" type="none"/>
            <a:tailEnd len="sm" w="sm" type="none"/>
          </a:ln>
        </p:spPr>
      </p:cxnSp>
      <p:sp>
        <p:nvSpPr>
          <p:cNvPr id="2146" name="Shape 2146"/>
          <p:cNvSpPr txBox="1"/>
          <p:nvPr/>
        </p:nvSpPr>
        <p:spPr>
          <a:xfrm>
            <a:off x="377825" y="2011361"/>
            <a:ext cx="1681161"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Saturated Fat    5g</a:t>
            </a:r>
            <a:endParaRPr b="0" i="0" sz="1400" u="none" cap="none" strike="noStrike">
              <a:solidFill>
                <a:srgbClr val="000000"/>
              </a:solidFill>
              <a:latin typeface="Arial"/>
              <a:ea typeface="Arial"/>
              <a:cs typeface="Arial"/>
              <a:sym typeface="Arial"/>
            </a:endParaRPr>
          </a:p>
        </p:txBody>
      </p:sp>
      <p:sp>
        <p:nvSpPr>
          <p:cNvPr id="2147" name="Shape 2147"/>
          <p:cNvSpPr txBox="1"/>
          <p:nvPr/>
        </p:nvSpPr>
        <p:spPr>
          <a:xfrm>
            <a:off x="366712" y="2284411"/>
            <a:ext cx="1539874" cy="2778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Trans Fat   0g</a:t>
            </a:r>
            <a:endParaRPr b="0" i="0" sz="1400" u="none" cap="none" strike="noStrike">
              <a:solidFill>
                <a:srgbClr val="000000"/>
              </a:solidFill>
              <a:latin typeface="Arial"/>
              <a:ea typeface="Arial"/>
              <a:cs typeface="Arial"/>
              <a:sym typeface="Arial"/>
            </a:endParaRPr>
          </a:p>
        </p:txBody>
      </p:sp>
      <p:sp>
        <p:nvSpPr>
          <p:cNvPr id="2148" name="Shape 2148"/>
          <p:cNvSpPr txBox="1"/>
          <p:nvPr/>
        </p:nvSpPr>
        <p:spPr>
          <a:xfrm>
            <a:off x="192086" y="3932237"/>
            <a:ext cx="1976437"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Protein    </a:t>
            </a:r>
            <a:r>
              <a:rPr b="1" i="0" lang="en-US" sz="1200" u="none" cap="none" strike="noStrike">
                <a:solidFill>
                  <a:schemeClr val="dk1"/>
                </a:solidFill>
                <a:latin typeface="Arial"/>
                <a:ea typeface="Arial"/>
                <a:cs typeface="Arial"/>
                <a:sym typeface="Arial"/>
              </a:rPr>
              <a:t>4g</a:t>
            </a:r>
            <a:endParaRPr b="0" i="0" sz="1400" u="none" cap="none" strike="noStrike">
              <a:solidFill>
                <a:srgbClr val="000000"/>
              </a:solidFill>
              <a:latin typeface="Arial"/>
              <a:ea typeface="Arial"/>
              <a:cs typeface="Arial"/>
              <a:sym typeface="Arial"/>
            </a:endParaRPr>
          </a:p>
        </p:txBody>
      </p:sp>
      <p:cxnSp>
        <p:nvCxnSpPr>
          <p:cNvPr id="2149" name="Shape 2149"/>
          <p:cNvCxnSpPr/>
          <p:nvPr/>
        </p:nvCxnSpPr>
        <p:spPr>
          <a:xfrm>
            <a:off x="265112" y="4192587"/>
            <a:ext cx="3241674" cy="0"/>
          </a:xfrm>
          <a:prstGeom prst="straightConnector1">
            <a:avLst/>
          </a:prstGeom>
          <a:noFill/>
          <a:ln cap="flat" cmpd="sng" w="57150">
            <a:solidFill>
              <a:schemeClr val="dk1"/>
            </a:solidFill>
            <a:prstDash val="solid"/>
            <a:miter lim="8000"/>
            <a:headEnd len="sm" w="sm" type="none"/>
            <a:tailEnd len="sm" w="sm" type="none"/>
          </a:ln>
        </p:spPr>
      </p:cxnSp>
      <p:sp>
        <p:nvSpPr>
          <p:cNvPr id="2150" name="Shape 2150"/>
          <p:cNvSpPr txBox="1"/>
          <p:nvPr/>
        </p:nvSpPr>
        <p:spPr>
          <a:xfrm>
            <a:off x="2890836" y="20193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25%</a:t>
            </a:r>
            <a:endParaRPr b="0" i="0" sz="1400" u="none" cap="none" strike="noStrike">
              <a:solidFill>
                <a:srgbClr val="000000"/>
              </a:solidFill>
              <a:latin typeface="Arial"/>
              <a:ea typeface="Arial"/>
              <a:cs typeface="Arial"/>
              <a:sym typeface="Arial"/>
            </a:endParaRPr>
          </a:p>
        </p:txBody>
      </p:sp>
      <p:sp>
        <p:nvSpPr>
          <p:cNvPr id="2151" name="Shape 2151"/>
          <p:cNvSpPr txBox="1"/>
          <p:nvPr/>
        </p:nvSpPr>
        <p:spPr>
          <a:xfrm>
            <a:off x="2890836" y="22860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0%</a:t>
            </a:r>
            <a:endParaRPr b="0" i="0" sz="1400" u="none" cap="none" strike="noStrike">
              <a:solidFill>
                <a:srgbClr val="000000"/>
              </a:solidFill>
              <a:latin typeface="Arial"/>
              <a:ea typeface="Arial"/>
              <a:cs typeface="Arial"/>
              <a:sym typeface="Arial"/>
            </a:endParaRPr>
          </a:p>
        </p:txBody>
      </p:sp>
      <p:sp>
        <p:nvSpPr>
          <p:cNvPr id="2152" name="Shape 2152"/>
          <p:cNvSpPr txBox="1"/>
          <p:nvPr/>
        </p:nvSpPr>
        <p:spPr>
          <a:xfrm>
            <a:off x="2897186" y="33909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4%</a:t>
            </a:r>
            <a:endParaRPr b="0" i="0" sz="1400" u="none" cap="none" strike="noStrike">
              <a:solidFill>
                <a:srgbClr val="000000"/>
              </a:solidFill>
              <a:latin typeface="Arial"/>
              <a:ea typeface="Arial"/>
              <a:cs typeface="Arial"/>
              <a:sym typeface="Arial"/>
            </a:endParaRPr>
          </a:p>
        </p:txBody>
      </p:sp>
      <p:sp>
        <p:nvSpPr>
          <p:cNvPr id="2153" name="Shape 2153"/>
          <p:cNvSpPr txBox="1"/>
          <p:nvPr/>
        </p:nvSpPr>
        <p:spPr>
          <a:xfrm>
            <a:off x="184150" y="4179887"/>
            <a:ext cx="1541461"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Vitamin A     0%</a:t>
            </a:r>
            <a:endParaRPr b="0" i="0" sz="1400" u="none" cap="none" strike="noStrike">
              <a:solidFill>
                <a:srgbClr val="000000"/>
              </a:solidFill>
              <a:latin typeface="Arial"/>
              <a:ea typeface="Arial"/>
              <a:cs typeface="Arial"/>
              <a:sym typeface="Arial"/>
            </a:endParaRPr>
          </a:p>
        </p:txBody>
      </p:sp>
      <p:cxnSp>
        <p:nvCxnSpPr>
          <p:cNvPr id="2154" name="Shape 2154"/>
          <p:cNvCxnSpPr/>
          <p:nvPr/>
        </p:nvCxnSpPr>
        <p:spPr>
          <a:xfrm>
            <a:off x="274637" y="442436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2155" name="Shape 2155"/>
          <p:cNvSpPr txBox="1"/>
          <p:nvPr/>
        </p:nvSpPr>
        <p:spPr>
          <a:xfrm>
            <a:off x="2062161" y="4179887"/>
            <a:ext cx="157956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Vitamin C     0%</a:t>
            </a:r>
            <a:endParaRPr b="0" i="0" sz="1400" u="none" cap="none" strike="noStrike">
              <a:solidFill>
                <a:srgbClr val="000000"/>
              </a:solidFill>
              <a:latin typeface="Arial"/>
              <a:ea typeface="Arial"/>
              <a:cs typeface="Arial"/>
              <a:sym typeface="Arial"/>
            </a:endParaRPr>
          </a:p>
        </p:txBody>
      </p:sp>
      <p:sp>
        <p:nvSpPr>
          <p:cNvPr id="2156" name="Shape 2156"/>
          <p:cNvSpPr txBox="1"/>
          <p:nvPr/>
        </p:nvSpPr>
        <p:spPr>
          <a:xfrm>
            <a:off x="1735136" y="4133850"/>
            <a:ext cx="323850" cy="368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2157" name="Shape 2157"/>
          <p:cNvSpPr txBox="1"/>
          <p:nvPr/>
        </p:nvSpPr>
        <p:spPr>
          <a:xfrm>
            <a:off x="179386" y="4406900"/>
            <a:ext cx="1546225"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Calcium        4%</a:t>
            </a:r>
            <a:endParaRPr b="0" i="0" sz="1400" u="none" cap="none" strike="noStrike">
              <a:solidFill>
                <a:srgbClr val="000000"/>
              </a:solidFill>
              <a:latin typeface="Arial"/>
              <a:ea typeface="Arial"/>
              <a:cs typeface="Arial"/>
              <a:sym typeface="Arial"/>
            </a:endParaRPr>
          </a:p>
        </p:txBody>
      </p:sp>
      <p:cxnSp>
        <p:nvCxnSpPr>
          <p:cNvPr id="2158" name="Shape 2158"/>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sp>
        <p:nvSpPr>
          <p:cNvPr id="2159" name="Shape 2159"/>
          <p:cNvSpPr txBox="1"/>
          <p:nvPr/>
        </p:nvSpPr>
        <p:spPr>
          <a:xfrm>
            <a:off x="2062161" y="4406900"/>
            <a:ext cx="1574800"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Iron               2%</a:t>
            </a:r>
            <a:endParaRPr b="0" i="0" sz="1400" u="none" cap="none" strike="noStrike">
              <a:solidFill>
                <a:srgbClr val="000000"/>
              </a:solidFill>
              <a:latin typeface="Arial"/>
              <a:ea typeface="Arial"/>
              <a:cs typeface="Arial"/>
              <a:sym typeface="Arial"/>
            </a:endParaRPr>
          </a:p>
        </p:txBody>
      </p:sp>
      <p:sp>
        <p:nvSpPr>
          <p:cNvPr id="2160" name="Shape 2160"/>
          <p:cNvSpPr txBox="1"/>
          <p:nvPr/>
        </p:nvSpPr>
        <p:spPr>
          <a:xfrm>
            <a:off x="1735136" y="4360862"/>
            <a:ext cx="323850" cy="368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cxnSp>
        <p:nvCxnSpPr>
          <p:cNvPr id="2161" name="Shape 2161"/>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2162" name="Shape 2162"/>
          <p:cNvSpPr txBox="1"/>
          <p:nvPr/>
        </p:nvSpPr>
        <p:spPr>
          <a:xfrm>
            <a:off x="195261" y="5376862"/>
            <a:ext cx="3429000" cy="46037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1" i="0" lang="en-US" sz="800" u="none" cap="none" strike="noStrike">
                <a:solidFill>
                  <a:schemeClr val="dk1"/>
                </a:solidFill>
                <a:latin typeface="Arial"/>
                <a:ea typeface="Arial"/>
                <a:cs typeface="Arial"/>
                <a:sym typeface="Arial"/>
              </a:rPr>
              <a:t>* Percent Daily Values are based on a 2,000 calorie diet.  Your daily values may be higher or lower depending on your caloric needs.</a:t>
            </a:r>
            <a:endParaRPr b="0" i="0" sz="1400" u="none" cap="none" strike="noStrike">
              <a:solidFill>
                <a:srgbClr val="000000"/>
              </a:solidFill>
              <a:latin typeface="Arial"/>
              <a:ea typeface="Arial"/>
              <a:cs typeface="Arial"/>
              <a:sym typeface="Arial"/>
            </a:endParaRPr>
          </a:p>
        </p:txBody>
      </p:sp>
      <p:sp>
        <p:nvSpPr>
          <p:cNvPr id="2163" name="Shape 2163"/>
          <p:cNvSpPr txBox="1"/>
          <p:nvPr/>
        </p:nvSpPr>
        <p:spPr>
          <a:xfrm>
            <a:off x="1371600" y="5686425"/>
            <a:ext cx="22193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Calories:            2,000                 2,500</a:t>
            </a:r>
            <a:endParaRPr b="0" i="0" sz="1400" u="none" cap="none" strike="noStrike">
              <a:solidFill>
                <a:srgbClr val="000000"/>
              </a:solidFill>
              <a:latin typeface="Arial"/>
              <a:ea typeface="Arial"/>
              <a:cs typeface="Arial"/>
              <a:sym typeface="Arial"/>
            </a:endParaRPr>
          </a:p>
        </p:txBody>
      </p:sp>
      <p:cxnSp>
        <p:nvCxnSpPr>
          <p:cNvPr id="2164" name="Shape 2164"/>
          <p:cNvCxnSpPr/>
          <p:nvPr/>
        </p:nvCxnSpPr>
        <p:spPr>
          <a:xfrm>
            <a:off x="265112" y="587851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2165" name="Shape 2165"/>
          <p:cNvSpPr txBox="1"/>
          <p:nvPr/>
        </p:nvSpPr>
        <p:spPr>
          <a:xfrm>
            <a:off x="173036" y="5878512"/>
            <a:ext cx="3451225" cy="2143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Total Fat                              Less Than            65g                    80g</a:t>
            </a:r>
            <a:endParaRPr b="0" i="0" sz="1400" u="none" cap="none" strike="noStrike">
              <a:solidFill>
                <a:srgbClr val="000000"/>
              </a:solidFill>
              <a:latin typeface="Arial"/>
              <a:ea typeface="Arial"/>
              <a:cs typeface="Arial"/>
              <a:sym typeface="Arial"/>
            </a:endParaRPr>
          </a:p>
        </p:txBody>
      </p:sp>
      <p:sp>
        <p:nvSpPr>
          <p:cNvPr id="2166" name="Shape 2166"/>
          <p:cNvSpPr txBox="1"/>
          <p:nvPr/>
        </p:nvSpPr>
        <p:spPr>
          <a:xfrm>
            <a:off x="158750" y="5984875"/>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Sat Fat                            Less Than            20g                    25g</a:t>
            </a:r>
            <a:endParaRPr b="0" i="0" sz="1400" u="none" cap="none" strike="noStrike">
              <a:solidFill>
                <a:srgbClr val="000000"/>
              </a:solidFill>
              <a:latin typeface="Arial"/>
              <a:ea typeface="Arial"/>
              <a:cs typeface="Arial"/>
              <a:sym typeface="Arial"/>
            </a:endParaRPr>
          </a:p>
        </p:txBody>
      </p:sp>
      <p:sp>
        <p:nvSpPr>
          <p:cNvPr id="2167" name="Shape 2167"/>
          <p:cNvSpPr txBox="1"/>
          <p:nvPr/>
        </p:nvSpPr>
        <p:spPr>
          <a:xfrm>
            <a:off x="173036" y="6092825"/>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Cholesterol                          Less Than            300mg               300mg</a:t>
            </a:r>
            <a:endParaRPr b="0" i="0" sz="1400" u="none" cap="none" strike="noStrike">
              <a:solidFill>
                <a:srgbClr val="000000"/>
              </a:solidFill>
              <a:latin typeface="Arial"/>
              <a:ea typeface="Arial"/>
              <a:cs typeface="Arial"/>
              <a:sym typeface="Arial"/>
            </a:endParaRPr>
          </a:p>
        </p:txBody>
      </p:sp>
      <p:sp>
        <p:nvSpPr>
          <p:cNvPr id="2168" name="Shape 2168"/>
          <p:cNvSpPr txBox="1"/>
          <p:nvPr/>
        </p:nvSpPr>
        <p:spPr>
          <a:xfrm>
            <a:off x="173036" y="6203950"/>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Sodium                                Less Than            2,400mg            2,400mg</a:t>
            </a:r>
            <a:endParaRPr b="0" i="0" sz="1400" u="none" cap="none" strike="noStrike">
              <a:solidFill>
                <a:srgbClr val="000000"/>
              </a:solidFill>
              <a:latin typeface="Arial"/>
              <a:ea typeface="Arial"/>
              <a:cs typeface="Arial"/>
              <a:sym typeface="Arial"/>
            </a:endParaRPr>
          </a:p>
        </p:txBody>
      </p:sp>
      <p:sp>
        <p:nvSpPr>
          <p:cNvPr id="2169" name="Shape 2169"/>
          <p:cNvSpPr txBox="1"/>
          <p:nvPr/>
        </p:nvSpPr>
        <p:spPr>
          <a:xfrm>
            <a:off x="173036" y="6308725"/>
            <a:ext cx="3451225" cy="2143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Total Carbohydrate                                          300g                  375g</a:t>
            </a:r>
            <a:endParaRPr b="0" i="0" sz="1400" u="none" cap="none" strike="noStrike">
              <a:solidFill>
                <a:srgbClr val="000000"/>
              </a:solidFill>
              <a:latin typeface="Arial"/>
              <a:ea typeface="Arial"/>
              <a:cs typeface="Arial"/>
              <a:sym typeface="Arial"/>
            </a:endParaRPr>
          </a:p>
        </p:txBody>
      </p:sp>
      <p:sp>
        <p:nvSpPr>
          <p:cNvPr id="2170" name="Shape 2170"/>
          <p:cNvSpPr txBox="1"/>
          <p:nvPr/>
        </p:nvSpPr>
        <p:spPr>
          <a:xfrm>
            <a:off x="158750" y="6415087"/>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Dietary Fiber                                                25g                    30g</a:t>
            </a:r>
            <a:endParaRPr b="0" i="0" sz="1400" u="none" cap="none" strike="noStrike">
              <a:solidFill>
                <a:srgbClr val="000000"/>
              </a:solidFill>
              <a:latin typeface="Arial"/>
              <a:ea typeface="Arial"/>
              <a:cs typeface="Arial"/>
              <a:sym typeface="Arial"/>
            </a:endParaRPr>
          </a:p>
        </p:txBody>
      </p:sp>
      <p:cxnSp>
        <p:nvCxnSpPr>
          <p:cNvPr id="2171" name="Shape 2171"/>
          <p:cNvCxnSpPr/>
          <p:nvPr/>
        </p:nvCxnSpPr>
        <p:spPr>
          <a:xfrm>
            <a:off x="269875" y="6630986"/>
            <a:ext cx="3243262" cy="0"/>
          </a:xfrm>
          <a:prstGeom prst="straightConnector1">
            <a:avLst/>
          </a:prstGeom>
          <a:noFill/>
          <a:ln cap="flat" cmpd="sng" w="28575">
            <a:solidFill>
              <a:schemeClr val="dk1"/>
            </a:solidFill>
            <a:prstDash val="solid"/>
            <a:miter lim="8000"/>
            <a:headEnd len="sm" w="sm" type="none"/>
            <a:tailEnd len="sm" w="sm" type="none"/>
          </a:ln>
        </p:spPr>
      </p:cxnSp>
      <p:sp>
        <p:nvSpPr>
          <p:cNvPr id="2172" name="Shape 2172"/>
          <p:cNvSpPr txBox="1"/>
          <p:nvPr/>
        </p:nvSpPr>
        <p:spPr>
          <a:xfrm>
            <a:off x="3886200" y="139700"/>
            <a:ext cx="5029199" cy="40004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500"/>
              <a:buFont typeface="Arial"/>
              <a:buNone/>
            </a:pPr>
            <a:r>
              <a:rPr b="1" i="0" lang="en-US" sz="2000" u="none" cap="none" strike="noStrike">
                <a:solidFill>
                  <a:schemeClr val="dk1"/>
                </a:solidFill>
                <a:latin typeface="Arial"/>
                <a:ea typeface="Arial"/>
                <a:cs typeface="Arial"/>
                <a:sym typeface="Arial"/>
              </a:rPr>
              <a:t>Snickers Bar</a:t>
            </a:r>
            <a:endParaRPr b="0" i="0" sz="1400" u="none" cap="none" strike="noStrike">
              <a:solidFill>
                <a:srgbClr val="000000"/>
              </a:solidFill>
              <a:latin typeface="Arial"/>
              <a:ea typeface="Arial"/>
              <a:cs typeface="Arial"/>
              <a:sym typeface="Arial"/>
            </a:endParaRPr>
          </a:p>
        </p:txBody>
      </p:sp>
      <p:sp>
        <p:nvSpPr>
          <p:cNvPr id="2173" name="Shape 2173"/>
          <p:cNvSpPr txBox="1"/>
          <p:nvPr/>
        </p:nvSpPr>
        <p:spPr>
          <a:xfrm>
            <a:off x="3886200" y="4562475"/>
            <a:ext cx="5029199" cy="16001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50"/>
              <a:buFont typeface="Arial Black"/>
              <a:buNone/>
            </a:pPr>
            <a:r>
              <a:rPr b="1" i="0" lang="en-US" sz="1400" u="none" cap="none" strike="noStrike">
                <a:solidFill>
                  <a:schemeClr val="dk1"/>
                </a:solidFill>
                <a:latin typeface="Arial Black"/>
                <a:ea typeface="Arial Black"/>
                <a:cs typeface="Arial Black"/>
                <a:sym typeface="Arial Black"/>
              </a:rPr>
              <a:t>INGREDIENTS</a:t>
            </a:r>
            <a:r>
              <a:rPr b="1" i="0" lang="en-US" sz="1400" u="none" cap="none" strike="noStrike">
                <a:solidFill>
                  <a:schemeClr val="dk1"/>
                </a:solidFill>
                <a:latin typeface="Arial"/>
                <a:ea typeface="Arial"/>
                <a:cs typeface="Arial"/>
                <a:sym typeface="Arial"/>
              </a:rPr>
              <a:t>:  </a:t>
            </a:r>
            <a:r>
              <a:rPr b="0" i="0" lang="en-US" sz="1400" u="none" cap="none" strike="noStrike">
                <a:solidFill>
                  <a:schemeClr val="dk1"/>
                </a:solidFill>
                <a:latin typeface="Arial"/>
                <a:ea typeface="Arial"/>
                <a:cs typeface="Arial"/>
                <a:sym typeface="Arial"/>
              </a:rPr>
              <a:t>MILK CHOCOLATE (SUGAR, COCOA BUTTER, CHOCOLATE, LACTOSE, SKIM MILK, MILK FAT, SOY LECITHIN, ARTIFICIAL FLAVOR), PEANUTS, CORN SYRUP, SUGAR, SKIM MILK, BUTTER, MILK FAT, PARTIALLY HYDROGENATED SOYBEAN OIL, LACTOSE, SALT, EGG WHITES, ARTIFICAL FLAVOR</a:t>
            </a:r>
            <a:br>
              <a:rPr b="0" i="0" lang="en-US" sz="1400" u="none" cap="none" strike="noStrike">
                <a:solidFill>
                  <a:schemeClr val="dk1"/>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cxnSp>
        <p:nvCxnSpPr>
          <p:cNvPr id="2174" name="Shape 2174"/>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2175" name="Shape 2175"/>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2176" name="Shape 2176"/>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2177" name="Shape 2177"/>
          <p:cNvCxnSpPr/>
          <p:nvPr/>
        </p:nvCxnSpPr>
        <p:spPr>
          <a:xfrm>
            <a:off x="269875" y="4900612"/>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2178" name="Shape 2178"/>
          <p:cNvCxnSpPr/>
          <p:nvPr/>
        </p:nvCxnSpPr>
        <p:spPr>
          <a:xfrm>
            <a:off x="269875" y="5145087"/>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2179" name="Shape 2179"/>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pic>
        <p:nvPicPr>
          <p:cNvPr descr="_0005_SNICKERS_Bar" id="2180" name="Shape 2180"/>
          <p:cNvPicPr preferRelativeResize="0"/>
          <p:nvPr/>
        </p:nvPicPr>
        <p:blipFill rotWithShape="1">
          <a:blip r:embed="rId3">
            <a:alphaModFix/>
          </a:blip>
          <a:srcRect b="17062" l="0" r="0" t="15862"/>
          <a:stretch/>
        </p:blipFill>
        <p:spPr>
          <a:xfrm>
            <a:off x="4124325" y="1762125"/>
            <a:ext cx="4546599" cy="153193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4" name="Shape 2184"/>
        <p:cNvGrpSpPr/>
        <p:nvPr/>
      </p:nvGrpSpPr>
      <p:grpSpPr>
        <a:xfrm>
          <a:off x="0" y="0"/>
          <a:ext cx="0" cy="0"/>
          <a:chOff x="0" y="0"/>
          <a:chExt cx="0" cy="0"/>
        </a:xfrm>
      </p:grpSpPr>
      <p:sp>
        <p:nvSpPr>
          <p:cNvPr id="2185" name="Shape 2185"/>
          <p:cNvSpPr txBox="1"/>
          <p:nvPr/>
        </p:nvSpPr>
        <p:spPr>
          <a:xfrm>
            <a:off x="163511" y="96836"/>
            <a:ext cx="3460749" cy="6684961"/>
          </a:xfrm>
          <a:prstGeom prst="rect">
            <a:avLst/>
          </a:prstGeom>
          <a:noFill/>
          <a:ln cap="flat" cmpd="sng" w="3810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86" name="Shape 2186"/>
          <p:cNvSpPr txBox="1"/>
          <p:nvPr/>
        </p:nvSpPr>
        <p:spPr>
          <a:xfrm>
            <a:off x="184150" y="104775"/>
            <a:ext cx="3397250" cy="5619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750"/>
              <a:buFont typeface="Arial Black"/>
              <a:buNone/>
            </a:pPr>
            <a:r>
              <a:rPr b="0" i="0" lang="en-US" sz="3000" u="none" cap="none" strike="noStrike">
                <a:solidFill>
                  <a:schemeClr val="dk1"/>
                </a:solidFill>
                <a:latin typeface="Arial Black"/>
                <a:ea typeface="Arial Black"/>
                <a:cs typeface="Arial Black"/>
                <a:sym typeface="Arial Black"/>
              </a:rPr>
              <a:t>Nutrition Facts</a:t>
            </a:r>
            <a:endParaRPr b="0" i="0" sz="1400" u="none" cap="none" strike="noStrike">
              <a:solidFill>
                <a:srgbClr val="000000"/>
              </a:solidFill>
              <a:latin typeface="Arial"/>
              <a:ea typeface="Arial"/>
              <a:cs typeface="Arial"/>
              <a:sym typeface="Arial"/>
            </a:endParaRPr>
          </a:p>
        </p:txBody>
      </p:sp>
      <p:sp>
        <p:nvSpPr>
          <p:cNvPr id="2187" name="Shape 2187"/>
          <p:cNvSpPr txBox="1"/>
          <p:nvPr/>
        </p:nvSpPr>
        <p:spPr>
          <a:xfrm>
            <a:off x="163511" y="403225"/>
            <a:ext cx="3417887" cy="584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600"/>
              <a:buFont typeface="Calibri"/>
              <a:buNone/>
            </a:pPr>
            <a:r>
              <a:t/>
            </a: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25"/>
              <a:buFont typeface="Arial"/>
              <a:buNone/>
            </a:pPr>
            <a:r>
              <a:rPr b="0" i="0" lang="en-US" sz="1300" u="none" cap="none" strike="noStrike">
                <a:solidFill>
                  <a:schemeClr val="dk1"/>
                </a:solidFill>
                <a:latin typeface="Arial"/>
                <a:ea typeface="Arial"/>
                <a:cs typeface="Arial"/>
                <a:sym typeface="Arial"/>
              </a:rPr>
              <a:t>Serving Size 30g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25"/>
              <a:buFont typeface="Arial"/>
              <a:buNone/>
            </a:pPr>
            <a:r>
              <a:rPr b="0" i="0" lang="en-US" sz="1300" u="none" cap="none" strike="noStrike">
                <a:solidFill>
                  <a:schemeClr val="dk1"/>
                </a:solidFill>
                <a:latin typeface="Arial"/>
                <a:ea typeface="Arial"/>
                <a:cs typeface="Arial"/>
                <a:sym typeface="Arial"/>
              </a:rPr>
              <a:t>Servings Per Container 11</a:t>
            </a:r>
            <a:endParaRPr b="0" i="0" sz="1400" u="none" cap="none" strike="noStrike">
              <a:solidFill>
                <a:srgbClr val="000000"/>
              </a:solidFill>
              <a:latin typeface="Arial"/>
              <a:ea typeface="Arial"/>
              <a:cs typeface="Arial"/>
              <a:sym typeface="Arial"/>
            </a:endParaRPr>
          </a:p>
        </p:txBody>
      </p:sp>
      <p:sp>
        <p:nvSpPr>
          <p:cNvPr id="2188" name="Shape 2188"/>
          <p:cNvSpPr txBox="1"/>
          <p:nvPr/>
        </p:nvSpPr>
        <p:spPr>
          <a:xfrm>
            <a:off x="163511" y="987425"/>
            <a:ext cx="200501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Amount Per Serving</a:t>
            </a:r>
            <a:endParaRPr b="0" i="0" sz="1400" u="none" cap="none" strike="noStrike">
              <a:solidFill>
                <a:srgbClr val="000000"/>
              </a:solidFill>
              <a:latin typeface="Arial"/>
              <a:ea typeface="Arial"/>
              <a:cs typeface="Arial"/>
              <a:sym typeface="Arial"/>
            </a:endParaRPr>
          </a:p>
        </p:txBody>
      </p:sp>
      <p:cxnSp>
        <p:nvCxnSpPr>
          <p:cNvPr id="2189" name="Shape 2189"/>
          <p:cNvCxnSpPr/>
          <p:nvPr/>
        </p:nvCxnSpPr>
        <p:spPr>
          <a:xfrm>
            <a:off x="258762" y="987425"/>
            <a:ext cx="3252787" cy="0"/>
          </a:xfrm>
          <a:prstGeom prst="straightConnector1">
            <a:avLst/>
          </a:prstGeom>
          <a:noFill/>
          <a:ln cap="flat" cmpd="sng" w="76200">
            <a:solidFill>
              <a:schemeClr val="dk1"/>
            </a:solidFill>
            <a:prstDash val="solid"/>
            <a:miter lim="8000"/>
            <a:headEnd len="sm" w="sm" type="none"/>
            <a:tailEnd len="sm" w="sm" type="none"/>
          </a:ln>
        </p:spPr>
      </p:cxnSp>
      <p:sp>
        <p:nvSpPr>
          <p:cNvPr id="2190" name="Shape 2190"/>
          <p:cNvSpPr txBox="1"/>
          <p:nvPr/>
        </p:nvSpPr>
        <p:spPr>
          <a:xfrm>
            <a:off x="173036" y="1762125"/>
            <a:ext cx="141446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Total Fat    </a:t>
            </a:r>
            <a:r>
              <a:rPr b="1" i="0" lang="en-US" sz="1200" u="none" cap="none" strike="noStrike">
                <a:solidFill>
                  <a:schemeClr val="dk1"/>
                </a:solidFill>
                <a:latin typeface="Arial"/>
                <a:ea typeface="Arial"/>
                <a:cs typeface="Arial"/>
                <a:sym typeface="Arial"/>
              </a:rPr>
              <a:t>6g</a:t>
            </a:r>
            <a:endParaRPr b="0" i="0" sz="1400" u="none" cap="none" strike="noStrike">
              <a:solidFill>
                <a:srgbClr val="000000"/>
              </a:solidFill>
              <a:latin typeface="Arial"/>
              <a:ea typeface="Arial"/>
              <a:cs typeface="Arial"/>
              <a:sym typeface="Arial"/>
            </a:endParaRPr>
          </a:p>
        </p:txBody>
      </p:sp>
      <p:cxnSp>
        <p:nvCxnSpPr>
          <p:cNvPr id="2191" name="Shape 2191"/>
          <p:cNvCxnSpPr/>
          <p:nvPr/>
        </p:nvCxnSpPr>
        <p:spPr>
          <a:xfrm>
            <a:off x="280987" y="1263650"/>
            <a:ext cx="3241674" cy="0"/>
          </a:xfrm>
          <a:prstGeom prst="straightConnector1">
            <a:avLst/>
          </a:prstGeom>
          <a:noFill/>
          <a:ln cap="flat" cmpd="sng" w="28575">
            <a:solidFill>
              <a:schemeClr val="dk1"/>
            </a:solidFill>
            <a:prstDash val="solid"/>
            <a:miter lim="8000"/>
            <a:headEnd len="sm" w="sm" type="none"/>
            <a:tailEnd len="sm" w="sm" type="none"/>
          </a:ln>
        </p:spPr>
      </p:cxnSp>
      <p:sp>
        <p:nvSpPr>
          <p:cNvPr id="2192" name="Shape 2192"/>
          <p:cNvSpPr txBox="1"/>
          <p:nvPr/>
        </p:nvSpPr>
        <p:spPr>
          <a:xfrm>
            <a:off x="2890836" y="1762125"/>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9%</a:t>
            </a:r>
            <a:endParaRPr b="0" i="0" sz="1400" u="none" cap="none" strike="noStrike">
              <a:solidFill>
                <a:srgbClr val="000000"/>
              </a:solidFill>
              <a:latin typeface="Arial"/>
              <a:ea typeface="Arial"/>
              <a:cs typeface="Arial"/>
              <a:sym typeface="Arial"/>
            </a:endParaRPr>
          </a:p>
        </p:txBody>
      </p:sp>
      <p:sp>
        <p:nvSpPr>
          <p:cNvPr id="2193" name="Shape 2193"/>
          <p:cNvSpPr txBox="1"/>
          <p:nvPr/>
        </p:nvSpPr>
        <p:spPr>
          <a:xfrm>
            <a:off x="173036" y="1257300"/>
            <a:ext cx="3417887" cy="46196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Calories   140       </a:t>
            </a:r>
            <a:r>
              <a:rPr b="1" i="0" lang="en-US" sz="1200" u="none" cap="none" strike="noStrike">
                <a:solidFill>
                  <a:schemeClr val="dk1"/>
                </a:solidFill>
                <a:latin typeface="Arial"/>
                <a:ea typeface="Arial"/>
                <a:cs typeface="Arial"/>
                <a:sym typeface="Arial"/>
              </a:rPr>
              <a:t>Calories from Fat       50</a:t>
            </a:r>
            <a:r>
              <a:rPr b="1" i="0" lang="en-US" sz="1200" u="none" cap="none" strike="noStrike">
                <a:solidFill>
                  <a:schemeClr val="dk1"/>
                </a:solidFill>
                <a:latin typeface="Arial Black"/>
                <a:ea typeface="Arial Black"/>
                <a:cs typeface="Arial Black"/>
                <a:sym typeface="Arial Black"/>
              </a:rPr>
              <a:t>    	</a:t>
            </a:r>
            <a:endParaRPr b="0" i="0" sz="1400" u="none" cap="none" strike="noStrike">
              <a:solidFill>
                <a:srgbClr val="000000"/>
              </a:solidFill>
              <a:latin typeface="Arial"/>
              <a:ea typeface="Arial"/>
              <a:cs typeface="Arial"/>
              <a:sym typeface="Arial"/>
            </a:endParaRPr>
          </a:p>
        </p:txBody>
      </p:sp>
      <p:cxnSp>
        <p:nvCxnSpPr>
          <p:cNvPr id="2194" name="Shape 2194"/>
          <p:cNvCxnSpPr/>
          <p:nvPr/>
        </p:nvCxnSpPr>
        <p:spPr>
          <a:xfrm>
            <a:off x="258762" y="1493837"/>
            <a:ext cx="3244849" cy="0"/>
          </a:xfrm>
          <a:prstGeom prst="straightConnector1">
            <a:avLst/>
          </a:prstGeom>
          <a:noFill/>
          <a:ln cap="flat" cmpd="sng" w="38100">
            <a:solidFill>
              <a:schemeClr val="dk1"/>
            </a:solidFill>
            <a:prstDash val="solid"/>
            <a:miter lim="8000"/>
            <a:headEnd len="sm" w="sm" type="none"/>
            <a:tailEnd len="sm" w="sm" type="none"/>
          </a:ln>
        </p:spPr>
      </p:cxnSp>
      <p:sp>
        <p:nvSpPr>
          <p:cNvPr id="2195" name="Shape 2195"/>
          <p:cNvSpPr txBox="1"/>
          <p:nvPr/>
        </p:nvSpPr>
        <p:spPr>
          <a:xfrm>
            <a:off x="1873250" y="1493837"/>
            <a:ext cx="1751012" cy="30797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50"/>
              <a:buFont typeface="Arial Black"/>
              <a:buNone/>
            </a:pPr>
            <a:r>
              <a:rPr b="1" i="0" lang="en-US" sz="1400" u="none" cap="none" strike="noStrike">
                <a:solidFill>
                  <a:schemeClr val="dk1"/>
                </a:solidFill>
                <a:latin typeface="Arial Black"/>
                <a:ea typeface="Arial Black"/>
                <a:cs typeface="Arial Black"/>
                <a:sym typeface="Arial Black"/>
              </a:rPr>
              <a:t>% Daily Value*</a:t>
            </a:r>
            <a:endParaRPr b="0" i="0" sz="1400" u="none" cap="none" strike="noStrike">
              <a:solidFill>
                <a:srgbClr val="000000"/>
              </a:solidFill>
              <a:latin typeface="Arial"/>
              <a:ea typeface="Arial"/>
              <a:cs typeface="Arial"/>
              <a:sym typeface="Arial"/>
            </a:endParaRPr>
          </a:p>
        </p:txBody>
      </p:sp>
      <p:cxnSp>
        <p:nvCxnSpPr>
          <p:cNvPr id="2196" name="Shape 2196"/>
          <p:cNvCxnSpPr/>
          <p:nvPr/>
        </p:nvCxnSpPr>
        <p:spPr>
          <a:xfrm>
            <a:off x="269875" y="1762125"/>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2197" name="Shape 2197"/>
          <p:cNvCxnSpPr/>
          <p:nvPr/>
        </p:nvCxnSpPr>
        <p:spPr>
          <a:xfrm>
            <a:off x="263525" y="2024061"/>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2198" name="Shape 2198"/>
          <p:cNvCxnSpPr/>
          <p:nvPr/>
        </p:nvCxnSpPr>
        <p:spPr>
          <a:xfrm>
            <a:off x="271462" y="2287586"/>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2199" name="Shape 2199"/>
          <p:cNvCxnSpPr/>
          <p:nvPr/>
        </p:nvCxnSpPr>
        <p:spPr>
          <a:xfrm>
            <a:off x="271462" y="2570161"/>
            <a:ext cx="3241674" cy="0"/>
          </a:xfrm>
          <a:prstGeom prst="straightConnector1">
            <a:avLst/>
          </a:prstGeom>
          <a:noFill/>
          <a:ln cap="flat" cmpd="sng" w="28575">
            <a:solidFill>
              <a:schemeClr val="dk1"/>
            </a:solidFill>
            <a:prstDash val="solid"/>
            <a:miter lim="8000"/>
            <a:headEnd len="sm" w="sm" type="none"/>
            <a:tailEnd len="sm" w="sm" type="none"/>
          </a:ln>
        </p:spPr>
      </p:cxnSp>
      <p:sp>
        <p:nvSpPr>
          <p:cNvPr id="2200" name="Shape 2200"/>
          <p:cNvSpPr txBox="1"/>
          <p:nvPr/>
        </p:nvSpPr>
        <p:spPr>
          <a:xfrm>
            <a:off x="195261" y="2592386"/>
            <a:ext cx="1866900"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Cholesterol   </a:t>
            </a:r>
            <a:r>
              <a:rPr b="1" i="0" lang="en-US" sz="1200" u="none" cap="none" strike="noStrike">
                <a:solidFill>
                  <a:schemeClr val="dk1"/>
                </a:solidFill>
                <a:latin typeface="Arial"/>
                <a:ea typeface="Arial"/>
                <a:cs typeface="Arial"/>
                <a:sym typeface="Arial"/>
              </a:rPr>
              <a:t>5mg</a:t>
            </a:r>
            <a:endParaRPr b="0" i="0" sz="1400" u="none" cap="none" strike="noStrike">
              <a:solidFill>
                <a:srgbClr val="000000"/>
              </a:solidFill>
              <a:latin typeface="Arial"/>
              <a:ea typeface="Arial"/>
              <a:cs typeface="Arial"/>
              <a:sym typeface="Arial"/>
            </a:endParaRPr>
          </a:p>
        </p:txBody>
      </p:sp>
      <p:sp>
        <p:nvSpPr>
          <p:cNvPr id="2201" name="Shape 2201"/>
          <p:cNvSpPr txBox="1"/>
          <p:nvPr/>
        </p:nvSpPr>
        <p:spPr>
          <a:xfrm>
            <a:off x="2901950" y="2586036"/>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2%</a:t>
            </a:r>
            <a:endParaRPr b="0" i="0" sz="1400" u="none" cap="none" strike="noStrike">
              <a:solidFill>
                <a:srgbClr val="000000"/>
              </a:solidFill>
              <a:latin typeface="Arial"/>
              <a:ea typeface="Arial"/>
              <a:cs typeface="Arial"/>
              <a:sym typeface="Arial"/>
            </a:endParaRPr>
          </a:p>
        </p:txBody>
      </p:sp>
      <p:cxnSp>
        <p:nvCxnSpPr>
          <p:cNvPr id="2202" name="Shape 2202"/>
          <p:cNvCxnSpPr/>
          <p:nvPr/>
        </p:nvCxnSpPr>
        <p:spPr>
          <a:xfrm>
            <a:off x="269875" y="2841625"/>
            <a:ext cx="3243262" cy="0"/>
          </a:xfrm>
          <a:prstGeom prst="straightConnector1">
            <a:avLst/>
          </a:prstGeom>
          <a:noFill/>
          <a:ln cap="flat" cmpd="sng" w="28575">
            <a:solidFill>
              <a:schemeClr val="dk1"/>
            </a:solidFill>
            <a:prstDash val="solid"/>
            <a:miter lim="8000"/>
            <a:headEnd len="sm" w="sm" type="none"/>
            <a:tailEnd len="sm" w="sm" type="none"/>
          </a:ln>
        </p:spPr>
      </p:cxnSp>
      <p:sp>
        <p:nvSpPr>
          <p:cNvPr id="2203" name="Shape 2203"/>
          <p:cNvSpPr txBox="1"/>
          <p:nvPr/>
        </p:nvSpPr>
        <p:spPr>
          <a:xfrm>
            <a:off x="195261" y="2868611"/>
            <a:ext cx="1676399"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Sodium   </a:t>
            </a:r>
            <a:r>
              <a:rPr b="1" i="0" lang="en-US" sz="1200" u="none" cap="none" strike="noStrike">
                <a:solidFill>
                  <a:schemeClr val="dk1"/>
                </a:solidFill>
                <a:latin typeface="Arial"/>
                <a:ea typeface="Arial"/>
                <a:cs typeface="Arial"/>
                <a:sym typeface="Arial"/>
              </a:rPr>
              <a:t>115mg</a:t>
            </a:r>
            <a:endParaRPr b="0" i="0" sz="1400" u="none" cap="none" strike="noStrike">
              <a:solidFill>
                <a:srgbClr val="000000"/>
              </a:solidFill>
              <a:latin typeface="Arial"/>
              <a:ea typeface="Arial"/>
              <a:cs typeface="Arial"/>
              <a:sym typeface="Arial"/>
            </a:endParaRPr>
          </a:p>
        </p:txBody>
      </p:sp>
      <p:sp>
        <p:nvSpPr>
          <p:cNvPr id="2204" name="Shape 2204"/>
          <p:cNvSpPr txBox="1"/>
          <p:nvPr/>
        </p:nvSpPr>
        <p:spPr>
          <a:xfrm>
            <a:off x="2890836" y="2868611"/>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5%</a:t>
            </a:r>
            <a:endParaRPr b="0" i="0" sz="1400" u="none" cap="none" strike="noStrike">
              <a:solidFill>
                <a:srgbClr val="000000"/>
              </a:solidFill>
              <a:latin typeface="Arial"/>
              <a:ea typeface="Arial"/>
              <a:cs typeface="Arial"/>
              <a:sym typeface="Arial"/>
            </a:endParaRPr>
          </a:p>
        </p:txBody>
      </p:sp>
      <p:cxnSp>
        <p:nvCxnSpPr>
          <p:cNvPr id="2205" name="Shape 2205"/>
          <p:cNvCxnSpPr/>
          <p:nvPr/>
        </p:nvCxnSpPr>
        <p:spPr>
          <a:xfrm>
            <a:off x="263525" y="3119436"/>
            <a:ext cx="3243262" cy="0"/>
          </a:xfrm>
          <a:prstGeom prst="straightConnector1">
            <a:avLst/>
          </a:prstGeom>
          <a:noFill/>
          <a:ln cap="flat" cmpd="sng" w="28575">
            <a:solidFill>
              <a:schemeClr val="dk1"/>
            </a:solidFill>
            <a:prstDash val="solid"/>
            <a:miter lim="8000"/>
            <a:headEnd len="sm" w="sm" type="none"/>
            <a:tailEnd len="sm" w="sm" type="none"/>
          </a:ln>
        </p:spPr>
      </p:cxnSp>
      <p:sp>
        <p:nvSpPr>
          <p:cNvPr id="2206" name="Shape 2206"/>
          <p:cNvSpPr txBox="1"/>
          <p:nvPr/>
        </p:nvSpPr>
        <p:spPr>
          <a:xfrm>
            <a:off x="193675" y="3127375"/>
            <a:ext cx="2287587"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Total Carbohydrate   </a:t>
            </a:r>
            <a:r>
              <a:rPr b="1" i="0" lang="en-US" sz="1200" u="none" cap="none" strike="noStrike">
                <a:solidFill>
                  <a:schemeClr val="dk1"/>
                </a:solidFill>
                <a:latin typeface="Arial"/>
                <a:ea typeface="Arial"/>
                <a:cs typeface="Arial"/>
                <a:sym typeface="Arial"/>
              </a:rPr>
              <a:t>21g</a:t>
            </a:r>
            <a:endParaRPr b="0" i="0" sz="1400" u="none" cap="none" strike="noStrike">
              <a:solidFill>
                <a:srgbClr val="000000"/>
              </a:solidFill>
              <a:latin typeface="Arial"/>
              <a:ea typeface="Arial"/>
              <a:cs typeface="Arial"/>
              <a:sym typeface="Arial"/>
            </a:endParaRPr>
          </a:p>
        </p:txBody>
      </p:sp>
      <p:sp>
        <p:nvSpPr>
          <p:cNvPr id="2207" name="Shape 2207"/>
          <p:cNvSpPr txBox="1"/>
          <p:nvPr/>
        </p:nvSpPr>
        <p:spPr>
          <a:xfrm>
            <a:off x="2886075" y="3127375"/>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7%</a:t>
            </a:r>
            <a:endParaRPr b="0" i="0" sz="1400" u="none" cap="none" strike="noStrike">
              <a:solidFill>
                <a:srgbClr val="000000"/>
              </a:solidFill>
              <a:latin typeface="Arial"/>
              <a:ea typeface="Arial"/>
              <a:cs typeface="Arial"/>
              <a:sym typeface="Arial"/>
            </a:endParaRPr>
          </a:p>
        </p:txBody>
      </p:sp>
      <p:cxnSp>
        <p:nvCxnSpPr>
          <p:cNvPr id="2208" name="Shape 2208"/>
          <p:cNvCxnSpPr/>
          <p:nvPr/>
        </p:nvCxnSpPr>
        <p:spPr>
          <a:xfrm>
            <a:off x="269875" y="3389312"/>
            <a:ext cx="3241674" cy="0"/>
          </a:xfrm>
          <a:prstGeom prst="straightConnector1">
            <a:avLst/>
          </a:prstGeom>
          <a:noFill/>
          <a:ln cap="flat" cmpd="sng" w="28575">
            <a:solidFill>
              <a:schemeClr val="dk1"/>
            </a:solidFill>
            <a:prstDash val="solid"/>
            <a:miter lim="8000"/>
            <a:headEnd len="sm" w="sm" type="none"/>
            <a:tailEnd len="sm" w="sm" type="none"/>
          </a:ln>
        </p:spPr>
      </p:cxnSp>
      <p:sp>
        <p:nvSpPr>
          <p:cNvPr id="2209" name="Shape 2209"/>
          <p:cNvSpPr txBox="1"/>
          <p:nvPr/>
        </p:nvSpPr>
        <p:spPr>
          <a:xfrm>
            <a:off x="388937" y="3389312"/>
            <a:ext cx="1336675" cy="2778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Fiber   0g</a:t>
            </a:r>
            <a:endParaRPr b="0" i="0" sz="1400" u="none" cap="none" strike="noStrike">
              <a:solidFill>
                <a:srgbClr val="000000"/>
              </a:solidFill>
              <a:latin typeface="Arial"/>
              <a:ea typeface="Arial"/>
              <a:cs typeface="Arial"/>
              <a:sym typeface="Arial"/>
            </a:endParaRPr>
          </a:p>
        </p:txBody>
      </p:sp>
      <p:cxnSp>
        <p:nvCxnSpPr>
          <p:cNvPr id="2210" name="Shape 2210"/>
          <p:cNvCxnSpPr/>
          <p:nvPr/>
        </p:nvCxnSpPr>
        <p:spPr>
          <a:xfrm>
            <a:off x="263525" y="3651250"/>
            <a:ext cx="3243262" cy="0"/>
          </a:xfrm>
          <a:prstGeom prst="straightConnector1">
            <a:avLst/>
          </a:prstGeom>
          <a:noFill/>
          <a:ln cap="flat" cmpd="sng" w="28575">
            <a:solidFill>
              <a:schemeClr val="dk1"/>
            </a:solidFill>
            <a:prstDash val="solid"/>
            <a:miter lim="8000"/>
            <a:headEnd len="sm" w="sm" type="none"/>
            <a:tailEnd len="sm" w="sm" type="none"/>
          </a:ln>
        </p:spPr>
      </p:cxnSp>
      <p:sp>
        <p:nvSpPr>
          <p:cNvPr id="2211" name="Shape 2211"/>
          <p:cNvSpPr txBox="1"/>
          <p:nvPr/>
        </p:nvSpPr>
        <p:spPr>
          <a:xfrm>
            <a:off x="377825" y="3651250"/>
            <a:ext cx="1336675"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Sugars   11g</a:t>
            </a:r>
            <a:endParaRPr b="0" i="0" sz="1400" u="none" cap="none" strike="noStrike">
              <a:solidFill>
                <a:srgbClr val="000000"/>
              </a:solidFill>
              <a:latin typeface="Arial"/>
              <a:ea typeface="Arial"/>
              <a:cs typeface="Arial"/>
              <a:sym typeface="Arial"/>
            </a:endParaRPr>
          </a:p>
        </p:txBody>
      </p:sp>
      <p:cxnSp>
        <p:nvCxnSpPr>
          <p:cNvPr id="2212" name="Shape 2212"/>
          <p:cNvCxnSpPr/>
          <p:nvPr/>
        </p:nvCxnSpPr>
        <p:spPr>
          <a:xfrm>
            <a:off x="265112" y="3927475"/>
            <a:ext cx="3241674" cy="0"/>
          </a:xfrm>
          <a:prstGeom prst="straightConnector1">
            <a:avLst/>
          </a:prstGeom>
          <a:noFill/>
          <a:ln cap="flat" cmpd="sng" w="28575">
            <a:solidFill>
              <a:schemeClr val="dk1"/>
            </a:solidFill>
            <a:prstDash val="solid"/>
            <a:miter lim="8000"/>
            <a:headEnd len="sm" w="sm" type="none"/>
            <a:tailEnd len="sm" w="sm" type="none"/>
          </a:ln>
        </p:spPr>
      </p:cxnSp>
      <p:sp>
        <p:nvSpPr>
          <p:cNvPr id="2213" name="Shape 2213"/>
          <p:cNvSpPr txBox="1"/>
          <p:nvPr/>
        </p:nvSpPr>
        <p:spPr>
          <a:xfrm>
            <a:off x="377825" y="2011361"/>
            <a:ext cx="1681161"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Saturated Fat    1.5g</a:t>
            </a:r>
            <a:endParaRPr b="0" i="0" sz="1400" u="none" cap="none" strike="noStrike">
              <a:solidFill>
                <a:srgbClr val="000000"/>
              </a:solidFill>
              <a:latin typeface="Arial"/>
              <a:ea typeface="Arial"/>
              <a:cs typeface="Arial"/>
              <a:sym typeface="Arial"/>
            </a:endParaRPr>
          </a:p>
        </p:txBody>
      </p:sp>
      <p:sp>
        <p:nvSpPr>
          <p:cNvPr id="2214" name="Shape 2214"/>
          <p:cNvSpPr txBox="1"/>
          <p:nvPr/>
        </p:nvSpPr>
        <p:spPr>
          <a:xfrm>
            <a:off x="366712" y="2284411"/>
            <a:ext cx="1539874" cy="2778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Trans Fat   0g</a:t>
            </a:r>
            <a:endParaRPr b="0" i="0" sz="1400" u="none" cap="none" strike="noStrike">
              <a:solidFill>
                <a:srgbClr val="000000"/>
              </a:solidFill>
              <a:latin typeface="Arial"/>
              <a:ea typeface="Arial"/>
              <a:cs typeface="Arial"/>
              <a:sym typeface="Arial"/>
            </a:endParaRPr>
          </a:p>
        </p:txBody>
      </p:sp>
      <p:sp>
        <p:nvSpPr>
          <p:cNvPr id="2215" name="Shape 2215"/>
          <p:cNvSpPr txBox="1"/>
          <p:nvPr/>
        </p:nvSpPr>
        <p:spPr>
          <a:xfrm>
            <a:off x="192086" y="3932237"/>
            <a:ext cx="1976437"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Protein    </a:t>
            </a:r>
            <a:r>
              <a:rPr b="1" i="0" lang="en-US" sz="1200" u="none" cap="none" strike="noStrike">
                <a:solidFill>
                  <a:schemeClr val="dk1"/>
                </a:solidFill>
                <a:latin typeface="Arial"/>
                <a:ea typeface="Arial"/>
                <a:cs typeface="Arial"/>
                <a:sym typeface="Arial"/>
              </a:rPr>
              <a:t>1g</a:t>
            </a:r>
            <a:endParaRPr b="0" i="0" sz="1400" u="none" cap="none" strike="noStrike">
              <a:solidFill>
                <a:srgbClr val="000000"/>
              </a:solidFill>
              <a:latin typeface="Arial"/>
              <a:ea typeface="Arial"/>
              <a:cs typeface="Arial"/>
              <a:sym typeface="Arial"/>
            </a:endParaRPr>
          </a:p>
        </p:txBody>
      </p:sp>
      <p:cxnSp>
        <p:nvCxnSpPr>
          <p:cNvPr id="2216" name="Shape 2216"/>
          <p:cNvCxnSpPr/>
          <p:nvPr/>
        </p:nvCxnSpPr>
        <p:spPr>
          <a:xfrm>
            <a:off x="265112" y="4192587"/>
            <a:ext cx="3241674" cy="0"/>
          </a:xfrm>
          <a:prstGeom prst="straightConnector1">
            <a:avLst/>
          </a:prstGeom>
          <a:noFill/>
          <a:ln cap="flat" cmpd="sng" w="57150">
            <a:solidFill>
              <a:schemeClr val="dk1"/>
            </a:solidFill>
            <a:prstDash val="solid"/>
            <a:miter lim="8000"/>
            <a:headEnd len="sm" w="sm" type="none"/>
            <a:tailEnd len="sm" w="sm" type="none"/>
          </a:ln>
        </p:spPr>
      </p:cxnSp>
      <p:sp>
        <p:nvSpPr>
          <p:cNvPr id="2217" name="Shape 2217"/>
          <p:cNvSpPr txBox="1"/>
          <p:nvPr/>
        </p:nvSpPr>
        <p:spPr>
          <a:xfrm>
            <a:off x="2890836" y="20193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8%</a:t>
            </a:r>
            <a:endParaRPr b="0" i="0" sz="1400" u="none" cap="none" strike="noStrike">
              <a:solidFill>
                <a:srgbClr val="000000"/>
              </a:solidFill>
              <a:latin typeface="Arial"/>
              <a:ea typeface="Arial"/>
              <a:cs typeface="Arial"/>
              <a:sym typeface="Arial"/>
            </a:endParaRPr>
          </a:p>
        </p:txBody>
      </p:sp>
      <p:sp>
        <p:nvSpPr>
          <p:cNvPr id="2218" name="Shape 2218"/>
          <p:cNvSpPr txBox="1"/>
          <p:nvPr/>
        </p:nvSpPr>
        <p:spPr>
          <a:xfrm>
            <a:off x="2890836" y="22860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0%</a:t>
            </a:r>
            <a:endParaRPr b="0" i="0" sz="1400" u="none" cap="none" strike="noStrike">
              <a:solidFill>
                <a:srgbClr val="000000"/>
              </a:solidFill>
              <a:latin typeface="Arial"/>
              <a:ea typeface="Arial"/>
              <a:cs typeface="Arial"/>
              <a:sym typeface="Arial"/>
            </a:endParaRPr>
          </a:p>
        </p:txBody>
      </p:sp>
      <p:sp>
        <p:nvSpPr>
          <p:cNvPr id="2219" name="Shape 2219"/>
          <p:cNvSpPr txBox="1"/>
          <p:nvPr/>
        </p:nvSpPr>
        <p:spPr>
          <a:xfrm>
            <a:off x="2897186" y="33909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0%</a:t>
            </a:r>
            <a:endParaRPr b="0" i="0" sz="1400" u="none" cap="none" strike="noStrike">
              <a:solidFill>
                <a:srgbClr val="000000"/>
              </a:solidFill>
              <a:latin typeface="Arial"/>
              <a:ea typeface="Arial"/>
              <a:cs typeface="Arial"/>
              <a:sym typeface="Arial"/>
            </a:endParaRPr>
          </a:p>
        </p:txBody>
      </p:sp>
      <p:sp>
        <p:nvSpPr>
          <p:cNvPr id="2220" name="Shape 2220"/>
          <p:cNvSpPr txBox="1"/>
          <p:nvPr/>
        </p:nvSpPr>
        <p:spPr>
          <a:xfrm>
            <a:off x="184150" y="4179887"/>
            <a:ext cx="1541461"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Vitamin A     0%</a:t>
            </a:r>
            <a:endParaRPr b="0" i="0" sz="1400" u="none" cap="none" strike="noStrike">
              <a:solidFill>
                <a:srgbClr val="000000"/>
              </a:solidFill>
              <a:latin typeface="Arial"/>
              <a:ea typeface="Arial"/>
              <a:cs typeface="Arial"/>
              <a:sym typeface="Arial"/>
            </a:endParaRPr>
          </a:p>
        </p:txBody>
      </p:sp>
      <p:cxnSp>
        <p:nvCxnSpPr>
          <p:cNvPr id="2221" name="Shape 2221"/>
          <p:cNvCxnSpPr/>
          <p:nvPr/>
        </p:nvCxnSpPr>
        <p:spPr>
          <a:xfrm>
            <a:off x="274637" y="442436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2222" name="Shape 2222"/>
          <p:cNvSpPr txBox="1"/>
          <p:nvPr/>
        </p:nvSpPr>
        <p:spPr>
          <a:xfrm>
            <a:off x="2062161" y="4179887"/>
            <a:ext cx="157956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Vitamin C     0%</a:t>
            </a:r>
            <a:endParaRPr b="0" i="0" sz="1400" u="none" cap="none" strike="noStrike">
              <a:solidFill>
                <a:srgbClr val="000000"/>
              </a:solidFill>
              <a:latin typeface="Arial"/>
              <a:ea typeface="Arial"/>
              <a:cs typeface="Arial"/>
              <a:sym typeface="Arial"/>
            </a:endParaRPr>
          </a:p>
        </p:txBody>
      </p:sp>
      <p:sp>
        <p:nvSpPr>
          <p:cNvPr id="2223" name="Shape 2223"/>
          <p:cNvSpPr txBox="1"/>
          <p:nvPr/>
        </p:nvSpPr>
        <p:spPr>
          <a:xfrm>
            <a:off x="1735136" y="4133850"/>
            <a:ext cx="323850" cy="368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2224" name="Shape 2224"/>
          <p:cNvSpPr txBox="1"/>
          <p:nvPr/>
        </p:nvSpPr>
        <p:spPr>
          <a:xfrm>
            <a:off x="179386" y="4406900"/>
            <a:ext cx="1546225"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Calcium        2%</a:t>
            </a:r>
            <a:endParaRPr b="0" i="0" sz="1400" u="none" cap="none" strike="noStrike">
              <a:solidFill>
                <a:srgbClr val="000000"/>
              </a:solidFill>
              <a:latin typeface="Arial"/>
              <a:ea typeface="Arial"/>
              <a:cs typeface="Arial"/>
              <a:sym typeface="Arial"/>
            </a:endParaRPr>
          </a:p>
        </p:txBody>
      </p:sp>
      <p:cxnSp>
        <p:nvCxnSpPr>
          <p:cNvPr id="2225" name="Shape 2225"/>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sp>
        <p:nvSpPr>
          <p:cNvPr id="2226" name="Shape 2226"/>
          <p:cNvSpPr txBox="1"/>
          <p:nvPr/>
        </p:nvSpPr>
        <p:spPr>
          <a:xfrm>
            <a:off x="2062161" y="4406900"/>
            <a:ext cx="1574800"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Iron               4%</a:t>
            </a:r>
            <a:endParaRPr b="0" i="0" sz="1400" u="none" cap="none" strike="noStrike">
              <a:solidFill>
                <a:srgbClr val="000000"/>
              </a:solidFill>
              <a:latin typeface="Arial"/>
              <a:ea typeface="Arial"/>
              <a:cs typeface="Arial"/>
              <a:sym typeface="Arial"/>
            </a:endParaRPr>
          </a:p>
        </p:txBody>
      </p:sp>
      <p:sp>
        <p:nvSpPr>
          <p:cNvPr id="2227" name="Shape 2227"/>
          <p:cNvSpPr txBox="1"/>
          <p:nvPr/>
        </p:nvSpPr>
        <p:spPr>
          <a:xfrm>
            <a:off x="1735136" y="4360862"/>
            <a:ext cx="323850" cy="368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cxnSp>
        <p:nvCxnSpPr>
          <p:cNvPr id="2228" name="Shape 2228"/>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2229" name="Shape 2229"/>
          <p:cNvSpPr txBox="1"/>
          <p:nvPr/>
        </p:nvSpPr>
        <p:spPr>
          <a:xfrm>
            <a:off x="195261" y="5376862"/>
            <a:ext cx="3429000" cy="46037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1" i="0" lang="en-US" sz="800" u="none" cap="none" strike="noStrike">
                <a:solidFill>
                  <a:schemeClr val="dk1"/>
                </a:solidFill>
                <a:latin typeface="Arial"/>
                <a:ea typeface="Arial"/>
                <a:cs typeface="Arial"/>
                <a:sym typeface="Arial"/>
              </a:rPr>
              <a:t>* Percent Daily Values are based on a 2,000 calorie diet.  Your daily values may be higher or lower depending on your caloric needs.</a:t>
            </a:r>
            <a:endParaRPr b="0" i="0" sz="1400" u="none" cap="none" strike="noStrike">
              <a:solidFill>
                <a:srgbClr val="000000"/>
              </a:solidFill>
              <a:latin typeface="Arial"/>
              <a:ea typeface="Arial"/>
              <a:cs typeface="Arial"/>
              <a:sym typeface="Arial"/>
            </a:endParaRPr>
          </a:p>
        </p:txBody>
      </p:sp>
      <p:sp>
        <p:nvSpPr>
          <p:cNvPr id="2230" name="Shape 2230"/>
          <p:cNvSpPr txBox="1"/>
          <p:nvPr/>
        </p:nvSpPr>
        <p:spPr>
          <a:xfrm>
            <a:off x="1371600" y="5686425"/>
            <a:ext cx="22193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Calories:            2,000                 2,500</a:t>
            </a:r>
            <a:endParaRPr b="0" i="0" sz="1400" u="none" cap="none" strike="noStrike">
              <a:solidFill>
                <a:srgbClr val="000000"/>
              </a:solidFill>
              <a:latin typeface="Arial"/>
              <a:ea typeface="Arial"/>
              <a:cs typeface="Arial"/>
              <a:sym typeface="Arial"/>
            </a:endParaRPr>
          </a:p>
        </p:txBody>
      </p:sp>
      <p:cxnSp>
        <p:nvCxnSpPr>
          <p:cNvPr id="2231" name="Shape 2231"/>
          <p:cNvCxnSpPr/>
          <p:nvPr/>
        </p:nvCxnSpPr>
        <p:spPr>
          <a:xfrm>
            <a:off x="265112" y="587851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2232" name="Shape 2232"/>
          <p:cNvSpPr txBox="1"/>
          <p:nvPr/>
        </p:nvSpPr>
        <p:spPr>
          <a:xfrm>
            <a:off x="173036" y="5878512"/>
            <a:ext cx="3451225" cy="2143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Total Fat                              Less Than            65g                    80g</a:t>
            </a:r>
            <a:endParaRPr b="0" i="0" sz="1400" u="none" cap="none" strike="noStrike">
              <a:solidFill>
                <a:srgbClr val="000000"/>
              </a:solidFill>
              <a:latin typeface="Arial"/>
              <a:ea typeface="Arial"/>
              <a:cs typeface="Arial"/>
              <a:sym typeface="Arial"/>
            </a:endParaRPr>
          </a:p>
        </p:txBody>
      </p:sp>
      <p:sp>
        <p:nvSpPr>
          <p:cNvPr id="2233" name="Shape 2233"/>
          <p:cNvSpPr txBox="1"/>
          <p:nvPr/>
        </p:nvSpPr>
        <p:spPr>
          <a:xfrm>
            <a:off x="158750" y="5984875"/>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Sat Fat                            Less Than            20g                    25g</a:t>
            </a:r>
            <a:endParaRPr b="0" i="0" sz="1400" u="none" cap="none" strike="noStrike">
              <a:solidFill>
                <a:srgbClr val="000000"/>
              </a:solidFill>
              <a:latin typeface="Arial"/>
              <a:ea typeface="Arial"/>
              <a:cs typeface="Arial"/>
              <a:sym typeface="Arial"/>
            </a:endParaRPr>
          </a:p>
        </p:txBody>
      </p:sp>
      <p:sp>
        <p:nvSpPr>
          <p:cNvPr id="2234" name="Shape 2234"/>
          <p:cNvSpPr txBox="1"/>
          <p:nvPr/>
        </p:nvSpPr>
        <p:spPr>
          <a:xfrm>
            <a:off x="173036" y="6092825"/>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Cholesterol                          Less Than            300mg               300mg</a:t>
            </a:r>
            <a:endParaRPr b="0" i="0" sz="1400" u="none" cap="none" strike="noStrike">
              <a:solidFill>
                <a:srgbClr val="000000"/>
              </a:solidFill>
              <a:latin typeface="Arial"/>
              <a:ea typeface="Arial"/>
              <a:cs typeface="Arial"/>
              <a:sym typeface="Arial"/>
            </a:endParaRPr>
          </a:p>
        </p:txBody>
      </p:sp>
      <p:sp>
        <p:nvSpPr>
          <p:cNvPr id="2235" name="Shape 2235"/>
          <p:cNvSpPr txBox="1"/>
          <p:nvPr/>
        </p:nvSpPr>
        <p:spPr>
          <a:xfrm>
            <a:off x="173036" y="6203950"/>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Sodium                                Less Than            2,400mg            2,400mg</a:t>
            </a:r>
            <a:endParaRPr b="0" i="0" sz="1400" u="none" cap="none" strike="noStrike">
              <a:solidFill>
                <a:srgbClr val="000000"/>
              </a:solidFill>
              <a:latin typeface="Arial"/>
              <a:ea typeface="Arial"/>
              <a:cs typeface="Arial"/>
              <a:sym typeface="Arial"/>
            </a:endParaRPr>
          </a:p>
        </p:txBody>
      </p:sp>
      <p:sp>
        <p:nvSpPr>
          <p:cNvPr id="2236" name="Shape 2236"/>
          <p:cNvSpPr txBox="1"/>
          <p:nvPr/>
        </p:nvSpPr>
        <p:spPr>
          <a:xfrm>
            <a:off x="173036" y="6308725"/>
            <a:ext cx="3451225" cy="2143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Total Carbohydrate                                          300g                  375g</a:t>
            </a:r>
            <a:endParaRPr b="0" i="0" sz="1400" u="none" cap="none" strike="noStrike">
              <a:solidFill>
                <a:srgbClr val="000000"/>
              </a:solidFill>
              <a:latin typeface="Arial"/>
              <a:ea typeface="Arial"/>
              <a:cs typeface="Arial"/>
              <a:sym typeface="Arial"/>
            </a:endParaRPr>
          </a:p>
        </p:txBody>
      </p:sp>
      <p:sp>
        <p:nvSpPr>
          <p:cNvPr id="2237" name="Shape 2237"/>
          <p:cNvSpPr txBox="1"/>
          <p:nvPr/>
        </p:nvSpPr>
        <p:spPr>
          <a:xfrm>
            <a:off x="158750" y="6415087"/>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Dietary Fiber                                                25g                    30g</a:t>
            </a:r>
            <a:endParaRPr b="0" i="0" sz="1400" u="none" cap="none" strike="noStrike">
              <a:solidFill>
                <a:srgbClr val="000000"/>
              </a:solidFill>
              <a:latin typeface="Arial"/>
              <a:ea typeface="Arial"/>
              <a:cs typeface="Arial"/>
              <a:sym typeface="Arial"/>
            </a:endParaRPr>
          </a:p>
        </p:txBody>
      </p:sp>
      <p:cxnSp>
        <p:nvCxnSpPr>
          <p:cNvPr id="2238" name="Shape 2238"/>
          <p:cNvCxnSpPr/>
          <p:nvPr/>
        </p:nvCxnSpPr>
        <p:spPr>
          <a:xfrm>
            <a:off x="269875" y="6630986"/>
            <a:ext cx="3243262" cy="0"/>
          </a:xfrm>
          <a:prstGeom prst="straightConnector1">
            <a:avLst/>
          </a:prstGeom>
          <a:noFill/>
          <a:ln cap="flat" cmpd="sng" w="28575">
            <a:solidFill>
              <a:schemeClr val="dk1"/>
            </a:solidFill>
            <a:prstDash val="solid"/>
            <a:miter lim="8000"/>
            <a:headEnd len="sm" w="sm" type="none"/>
            <a:tailEnd len="sm" w="sm" type="none"/>
          </a:ln>
        </p:spPr>
      </p:cxnSp>
      <p:sp>
        <p:nvSpPr>
          <p:cNvPr id="2239" name="Shape 2239"/>
          <p:cNvSpPr txBox="1"/>
          <p:nvPr/>
        </p:nvSpPr>
        <p:spPr>
          <a:xfrm>
            <a:off x="3886200" y="139700"/>
            <a:ext cx="5029199" cy="40004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500"/>
              <a:buFont typeface="Arial"/>
              <a:buNone/>
            </a:pPr>
            <a:r>
              <a:rPr b="1" i="0" lang="en-US" sz="2000" u="none" cap="none" strike="noStrike">
                <a:solidFill>
                  <a:schemeClr val="dk1"/>
                </a:solidFill>
                <a:latin typeface="Arial"/>
                <a:ea typeface="Arial"/>
                <a:cs typeface="Arial"/>
                <a:sym typeface="Arial"/>
              </a:rPr>
              <a:t>Nilla Wafers (1 oz)</a:t>
            </a:r>
            <a:endParaRPr b="0" i="0" sz="1400" u="none" cap="none" strike="noStrike">
              <a:solidFill>
                <a:srgbClr val="000000"/>
              </a:solidFill>
              <a:latin typeface="Arial"/>
              <a:ea typeface="Arial"/>
              <a:cs typeface="Arial"/>
              <a:sym typeface="Arial"/>
            </a:endParaRPr>
          </a:p>
        </p:txBody>
      </p:sp>
      <p:sp>
        <p:nvSpPr>
          <p:cNvPr id="2240" name="Shape 2240"/>
          <p:cNvSpPr txBox="1"/>
          <p:nvPr/>
        </p:nvSpPr>
        <p:spPr>
          <a:xfrm>
            <a:off x="3886200" y="4562475"/>
            <a:ext cx="5029199" cy="26781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50"/>
              <a:buFont typeface="Arial Black"/>
              <a:buNone/>
            </a:pPr>
            <a:r>
              <a:rPr b="1" i="0" lang="en-US" sz="1400" u="none" cap="none" strike="noStrike">
                <a:solidFill>
                  <a:schemeClr val="dk1"/>
                </a:solidFill>
                <a:latin typeface="Arial Black"/>
                <a:ea typeface="Arial Black"/>
                <a:cs typeface="Arial Black"/>
                <a:sym typeface="Arial Black"/>
              </a:rPr>
              <a:t>INGREDIENTS</a:t>
            </a:r>
            <a:r>
              <a:rPr b="1" i="0" lang="en-US" sz="1400" u="none" cap="none" strike="noStrike">
                <a:solidFill>
                  <a:schemeClr val="dk1"/>
                </a:solidFill>
                <a:latin typeface="Arial"/>
                <a:ea typeface="Arial"/>
                <a:cs typeface="Arial"/>
                <a:sym typeface="Arial"/>
              </a:rPr>
              <a:t>:  </a:t>
            </a:r>
            <a:r>
              <a:rPr b="0" i="0" lang="en-US" sz="1400" u="none" cap="none" strike="noStrike">
                <a:solidFill>
                  <a:schemeClr val="dk1"/>
                </a:solidFill>
                <a:latin typeface="Arial"/>
                <a:ea typeface="Arial"/>
                <a:cs typeface="Arial"/>
                <a:sym typeface="Arial"/>
              </a:rPr>
              <a:t>UNBLEACHED ENRICHED FLOUR (WHEAT FLOUR, NIACIN, REDUCED IRON, THIAMINE MONONITRATE [VITAMIN B1], RIBOFLAVIN [VITAMIN B2], FOLIC ACID), SUGAR, SOYBEAN OIL, HIGH FRUCTOSE CORN SYRUP, PARTIALLY HYDROGENATED COTTONSEED OIL, WHEY (FROM MILK), EGGS, NATURAL AND ARTIFICIAL FLAVOR, SALT, LEAVENING (BAKING SODA AND/OR CALCIUM PHOSPHATE), EMULSIFIERS (MONO- AND DIGLYCERIDES, SOY LECITHIN). CONTAINS: WHEAT, MILK, EGG, SOY.</a:t>
            </a:r>
            <a:br>
              <a:rPr b="0" i="0" lang="en-US" sz="1400" u="none" cap="none" strike="noStrike">
                <a:solidFill>
                  <a:schemeClr val="dk1"/>
                </a:solidFill>
                <a:latin typeface="Arial"/>
                <a:ea typeface="Arial"/>
                <a:cs typeface="Arial"/>
                <a:sym typeface="Arial"/>
              </a:rPr>
            </a:br>
            <a:br>
              <a:rPr b="0" i="0" lang="en-US" sz="1400" u="none" cap="none" strike="noStrike">
                <a:solidFill>
                  <a:schemeClr val="dk1"/>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cxnSp>
        <p:nvCxnSpPr>
          <p:cNvPr id="2241" name="Shape 2241"/>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2242" name="Shape 2242"/>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2243" name="Shape 2243"/>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2244" name="Shape 2244"/>
          <p:cNvCxnSpPr/>
          <p:nvPr/>
        </p:nvCxnSpPr>
        <p:spPr>
          <a:xfrm>
            <a:off x="269875" y="4900612"/>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2245" name="Shape 2245"/>
          <p:cNvCxnSpPr/>
          <p:nvPr/>
        </p:nvCxnSpPr>
        <p:spPr>
          <a:xfrm>
            <a:off x="269875" y="5145087"/>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2246" name="Shape 2246"/>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pic>
        <p:nvPicPr>
          <p:cNvPr descr="4400003721" id="2247" name="Shape 2247"/>
          <p:cNvPicPr preferRelativeResize="0"/>
          <p:nvPr/>
        </p:nvPicPr>
        <p:blipFill rotWithShape="1">
          <a:blip r:embed="rId3">
            <a:alphaModFix/>
          </a:blip>
          <a:srcRect b="14376" l="0" r="0" t="13787"/>
          <a:stretch/>
        </p:blipFill>
        <p:spPr>
          <a:xfrm>
            <a:off x="4506912" y="923925"/>
            <a:ext cx="3787775" cy="27209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sp>
        <p:nvSpPr>
          <p:cNvPr id="287" name="Shape 287"/>
          <p:cNvSpPr txBox="1"/>
          <p:nvPr/>
        </p:nvSpPr>
        <p:spPr>
          <a:xfrm>
            <a:off x="163511" y="96836"/>
            <a:ext cx="3460749" cy="6684961"/>
          </a:xfrm>
          <a:prstGeom prst="rect">
            <a:avLst/>
          </a:prstGeom>
          <a:noFill/>
          <a:ln cap="flat" cmpd="sng" w="3810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8" name="Shape 288"/>
          <p:cNvSpPr txBox="1"/>
          <p:nvPr/>
        </p:nvSpPr>
        <p:spPr>
          <a:xfrm>
            <a:off x="184150" y="104775"/>
            <a:ext cx="3397250" cy="5619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750"/>
              <a:buFont typeface="Arial Black"/>
              <a:buNone/>
            </a:pPr>
            <a:r>
              <a:rPr b="0" i="0" lang="en-US" sz="3000" u="none" cap="none" strike="noStrike">
                <a:solidFill>
                  <a:schemeClr val="dk1"/>
                </a:solidFill>
                <a:latin typeface="Arial Black"/>
                <a:ea typeface="Arial Black"/>
                <a:cs typeface="Arial Black"/>
                <a:sym typeface="Arial Black"/>
              </a:rPr>
              <a:t>Nutrition Facts</a:t>
            </a:r>
            <a:endParaRPr b="0" i="0" sz="1400" u="none" cap="none" strike="noStrike">
              <a:solidFill>
                <a:srgbClr val="000000"/>
              </a:solidFill>
              <a:latin typeface="Arial"/>
              <a:ea typeface="Arial"/>
              <a:cs typeface="Arial"/>
              <a:sym typeface="Arial"/>
            </a:endParaRPr>
          </a:p>
        </p:txBody>
      </p:sp>
      <p:sp>
        <p:nvSpPr>
          <p:cNvPr id="289" name="Shape 289"/>
          <p:cNvSpPr txBox="1"/>
          <p:nvPr/>
        </p:nvSpPr>
        <p:spPr>
          <a:xfrm>
            <a:off x="163511" y="403225"/>
            <a:ext cx="3417887" cy="584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600"/>
              <a:buFont typeface="Calibri"/>
              <a:buNone/>
            </a:pPr>
            <a:r>
              <a:t/>
            </a: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25"/>
              <a:buFont typeface="Arial"/>
              <a:buNone/>
            </a:pPr>
            <a:r>
              <a:rPr b="0" i="0" lang="en-US" sz="1300" u="none" cap="none" strike="noStrike">
                <a:solidFill>
                  <a:schemeClr val="dk1"/>
                </a:solidFill>
                <a:latin typeface="Arial"/>
                <a:ea typeface="Arial"/>
                <a:cs typeface="Arial"/>
                <a:sym typeface="Arial"/>
              </a:rPr>
              <a:t>Serving Size 1 stick (28g)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25"/>
              <a:buFont typeface="Arial"/>
              <a:buNone/>
            </a:pPr>
            <a:r>
              <a:rPr b="0" i="0" lang="en-US" sz="1300" u="none" cap="none" strike="noStrike">
                <a:solidFill>
                  <a:schemeClr val="dk1"/>
                </a:solidFill>
                <a:latin typeface="Arial"/>
                <a:ea typeface="Arial"/>
                <a:cs typeface="Arial"/>
                <a:sym typeface="Arial"/>
              </a:rPr>
              <a:t>Servings Per Container 6  </a:t>
            </a:r>
            <a:endParaRPr b="0" i="0" sz="1400" u="none" cap="none" strike="noStrike">
              <a:solidFill>
                <a:srgbClr val="000000"/>
              </a:solidFill>
              <a:latin typeface="Arial"/>
              <a:ea typeface="Arial"/>
              <a:cs typeface="Arial"/>
              <a:sym typeface="Arial"/>
            </a:endParaRPr>
          </a:p>
        </p:txBody>
      </p:sp>
      <p:sp>
        <p:nvSpPr>
          <p:cNvPr id="290" name="Shape 290"/>
          <p:cNvSpPr txBox="1"/>
          <p:nvPr/>
        </p:nvSpPr>
        <p:spPr>
          <a:xfrm>
            <a:off x="163511" y="987425"/>
            <a:ext cx="200501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Amount Per Serving</a:t>
            </a:r>
            <a:endParaRPr b="0" i="0" sz="1400" u="none" cap="none" strike="noStrike">
              <a:solidFill>
                <a:srgbClr val="000000"/>
              </a:solidFill>
              <a:latin typeface="Arial"/>
              <a:ea typeface="Arial"/>
              <a:cs typeface="Arial"/>
              <a:sym typeface="Arial"/>
            </a:endParaRPr>
          </a:p>
        </p:txBody>
      </p:sp>
      <p:cxnSp>
        <p:nvCxnSpPr>
          <p:cNvPr id="291" name="Shape 291"/>
          <p:cNvCxnSpPr/>
          <p:nvPr/>
        </p:nvCxnSpPr>
        <p:spPr>
          <a:xfrm>
            <a:off x="258762" y="987425"/>
            <a:ext cx="3252787" cy="0"/>
          </a:xfrm>
          <a:prstGeom prst="straightConnector1">
            <a:avLst/>
          </a:prstGeom>
          <a:noFill/>
          <a:ln cap="flat" cmpd="sng" w="76200">
            <a:solidFill>
              <a:schemeClr val="dk1"/>
            </a:solidFill>
            <a:prstDash val="solid"/>
            <a:miter lim="8000"/>
            <a:headEnd len="sm" w="sm" type="none"/>
            <a:tailEnd len="sm" w="sm" type="none"/>
          </a:ln>
        </p:spPr>
      </p:cxnSp>
      <p:sp>
        <p:nvSpPr>
          <p:cNvPr id="292" name="Shape 292"/>
          <p:cNvSpPr txBox="1"/>
          <p:nvPr/>
        </p:nvSpPr>
        <p:spPr>
          <a:xfrm>
            <a:off x="173036" y="1762125"/>
            <a:ext cx="141446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Total Fat   </a:t>
            </a:r>
            <a:r>
              <a:rPr b="1" i="0" lang="en-US" sz="1200" u="none" cap="none" strike="noStrike">
                <a:solidFill>
                  <a:schemeClr val="dk1"/>
                </a:solidFill>
                <a:latin typeface="Arial"/>
                <a:ea typeface="Arial"/>
                <a:cs typeface="Arial"/>
                <a:sym typeface="Arial"/>
              </a:rPr>
              <a:t>6g</a:t>
            </a:r>
            <a:endParaRPr b="0" i="0" sz="1400" u="none" cap="none" strike="noStrike">
              <a:solidFill>
                <a:srgbClr val="000000"/>
              </a:solidFill>
              <a:latin typeface="Arial"/>
              <a:ea typeface="Arial"/>
              <a:cs typeface="Arial"/>
              <a:sym typeface="Arial"/>
            </a:endParaRPr>
          </a:p>
        </p:txBody>
      </p:sp>
      <p:cxnSp>
        <p:nvCxnSpPr>
          <p:cNvPr id="293" name="Shape 293"/>
          <p:cNvCxnSpPr/>
          <p:nvPr/>
        </p:nvCxnSpPr>
        <p:spPr>
          <a:xfrm>
            <a:off x="280987" y="1263650"/>
            <a:ext cx="3241674" cy="0"/>
          </a:xfrm>
          <a:prstGeom prst="straightConnector1">
            <a:avLst/>
          </a:prstGeom>
          <a:noFill/>
          <a:ln cap="flat" cmpd="sng" w="28575">
            <a:solidFill>
              <a:schemeClr val="dk1"/>
            </a:solidFill>
            <a:prstDash val="solid"/>
            <a:miter lim="8000"/>
            <a:headEnd len="sm" w="sm" type="none"/>
            <a:tailEnd len="sm" w="sm" type="none"/>
          </a:ln>
        </p:spPr>
      </p:cxnSp>
      <p:sp>
        <p:nvSpPr>
          <p:cNvPr id="294" name="Shape 294"/>
          <p:cNvSpPr txBox="1"/>
          <p:nvPr/>
        </p:nvSpPr>
        <p:spPr>
          <a:xfrm>
            <a:off x="2890836" y="1762125"/>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9%</a:t>
            </a:r>
            <a:endParaRPr b="0" i="0" sz="1400" u="none" cap="none" strike="noStrike">
              <a:solidFill>
                <a:srgbClr val="000000"/>
              </a:solidFill>
              <a:latin typeface="Arial"/>
              <a:ea typeface="Arial"/>
              <a:cs typeface="Arial"/>
              <a:sym typeface="Arial"/>
            </a:endParaRPr>
          </a:p>
        </p:txBody>
      </p:sp>
      <p:sp>
        <p:nvSpPr>
          <p:cNvPr id="295" name="Shape 295"/>
          <p:cNvSpPr txBox="1"/>
          <p:nvPr/>
        </p:nvSpPr>
        <p:spPr>
          <a:xfrm>
            <a:off x="173036" y="1257300"/>
            <a:ext cx="3417887" cy="46196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Calories   80          </a:t>
            </a:r>
            <a:r>
              <a:rPr b="1" i="0" lang="en-US" sz="1200" u="none" cap="none" strike="noStrike">
                <a:solidFill>
                  <a:schemeClr val="dk1"/>
                </a:solidFill>
                <a:latin typeface="Arial"/>
                <a:ea typeface="Arial"/>
                <a:cs typeface="Arial"/>
                <a:sym typeface="Arial"/>
              </a:rPr>
              <a:t>Calories from Fat     50</a:t>
            </a:r>
            <a:r>
              <a:rPr b="1" i="0" lang="en-US" sz="1200" u="none" cap="none" strike="noStrike">
                <a:solidFill>
                  <a:schemeClr val="dk1"/>
                </a:solidFill>
                <a:latin typeface="Arial Black"/>
                <a:ea typeface="Arial Black"/>
                <a:cs typeface="Arial Black"/>
                <a:sym typeface="Arial Black"/>
              </a:rPr>
              <a:t>    	</a:t>
            </a:r>
            <a:endParaRPr b="0" i="0" sz="1400" u="none" cap="none" strike="noStrike">
              <a:solidFill>
                <a:srgbClr val="000000"/>
              </a:solidFill>
              <a:latin typeface="Arial"/>
              <a:ea typeface="Arial"/>
              <a:cs typeface="Arial"/>
              <a:sym typeface="Arial"/>
            </a:endParaRPr>
          </a:p>
        </p:txBody>
      </p:sp>
      <p:cxnSp>
        <p:nvCxnSpPr>
          <p:cNvPr id="296" name="Shape 296"/>
          <p:cNvCxnSpPr/>
          <p:nvPr/>
        </p:nvCxnSpPr>
        <p:spPr>
          <a:xfrm>
            <a:off x="258762" y="1493837"/>
            <a:ext cx="3244849" cy="0"/>
          </a:xfrm>
          <a:prstGeom prst="straightConnector1">
            <a:avLst/>
          </a:prstGeom>
          <a:noFill/>
          <a:ln cap="flat" cmpd="sng" w="38100">
            <a:solidFill>
              <a:schemeClr val="dk1"/>
            </a:solidFill>
            <a:prstDash val="solid"/>
            <a:miter lim="8000"/>
            <a:headEnd len="sm" w="sm" type="none"/>
            <a:tailEnd len="sm" w="sm" type="none"/>
          </a:ln>
        </p:spPr>
      </p:cxnSp>
      <p:sp>
        <p:nvSpPr>
          <p:cNvPr id="297" name="Shape 297"/>
          <p:cNvSpPr txBox="1"/>
          <p:nvPr/>
        </p:nvSpPr>
        <p:spPr>
          <a:xfrm>
            <a:off x="1873250" y="1493837"/>
            <a:ext cx="1751012" cy="30797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50"/>
              <a:buFont typeface="Arial Black"/>
              <a:buNone/>
            </a:pPr>
            <a:r>
              <a:rPr b="1" i="0" lang="en-US" sz="1400" u="none" cap="none" strike="noStrike">
                <a:solidFill>
                  <a:schemeClr val="dk1"/>
                </a:solidFill>
                <a:latin typeface="Arial Black"/>
                <a:ea typeface="Arial Black"/>
                <a:cs typeface="Arial Black"/>
                <a:sym typeface="Arial Black"/>
              </a:rPr>
              <a:t>% Daily Value*</a:t>
            </a:r>
            <a:endParaRPr b="0" i="0" sz="1400" u="none" cap="none" strike="noStrike">
              <a:solidFill>
                <a:srgbClr val="000000"/>
              </a:solidFill>
              <a:latin typeface="Arial"/>
              <a:ea typeface="Arial"/>
              <a:cs typeface="Arial"/>
              <a:sym typeface="Arial"/>
            </a:endParaRPr>
          </a:p>
        </p:txBody>
      </p:sp>
      <p:cxnSp>
        <p:nvCxnSpPr>
          <p:cNvPr id="298" name="Shape 298"/>
          <p:cNvCxnSpPr/>
          <p:nvPr/>
        </p:nvCxnSpPr>
        <p:spPr>
          <a:xfrm>
            <a:off x="269875" y="1762125"/>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299" name="Shape 299"/>
          <p:cNvCxnSpPr/>
          <p:nvPr/>
        </p:nvCxnSpPr>
        <p:spPr>
          <a:xfrm>
            <a:off x="263525" y="2024061"/>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300" name="Shape 300"/>
          <p:cNvCxnSpPr/>
          <p:nvPr/>
        </p:nvCxnSpPr>
        <p:spPr>
          <a:xfrm>
            <a:off x="271462" y="2287586"/>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301" name="Shape 301"/>
          <p:cNvCxnSpPr/>
          <p:nvPr/>
        </p:nvCxnSpPr>
        <p:spPr>
          <a:xfrm>
            <a:off x="271462" y="2570161"/>
            <a:ext cx="3241674" cy="0"/>
          </a:xfrm>
          <a:prstGeom prst="straightConnector1">
            <a:avLst/>
          </a:prstGeom>
          <a:noFill/>
          <a:ln cap="flat" cmpd="sng" w="28575">
            <a:solidFill>
              <a:schemeClr val="dk1"/>
            </a:solidFill>
            <a:prstDash val="solid"/>
            <a:miter lim="8000"/>
            <a:headEnd len="sm" w="sm" type="none"/>
            <a:tailEnd len="sm" w="sm" type="none"/>
          </a:ln>
        </p:spPr>
      </p:cxnSp>
      <p:sp>
        <p:nvSpPr>
          <p:cNvPr id="302" name="Shape 302"/>
          <p:cNvSpPr txBox="1"/>
          <p:nvPr/>
        </p:nvSpPr>
        <p:spPr>
          <a:xfrm>
            <a:off x="195261" y="2592386"/>
            <a:ext cx="1866900"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Cholesterol   </a:t>
            </a:r>
            <a:r>
              <a:rPr b="1" i="0" lang="en-US" sz="1200" u="none" cap="none" strike="noStrike">
                <a:solidFill>
                  <a:schemeClr val="dk1"/>
                </a:solidFill>
                <a:latin typeface="Arial"/>
                <a:ea typeface="Arial"/>
                <a:cs typeface="Arial"/>
                <a:sym typeface="Arial"/>
              </a:rPr>
              <a:t>15mg</a:t>
            </a:r>
            <a:endParaRPr b="0" i="0" sz="1400" u="none" cap="none" strike="noStrike">
              <a:solidFill>
                <a:srgbClr val="000000"/>
              </a:solidFill>
              <a:latin typeface="Arial"/>
              <a:ea typeface="Arial"/>
              <a:cs typeface="Arial"/>
              <a:sym typeface="Arial"/>
            </a:endParaRPr>
          </a:p>
        </p:txBody>
      </p:sp>
      <p:sp>
        <p:nvSpPr>
          <p:cNvPr id="303" name="Shape 303"/>
          <p:cNvSpPr txBox="1"/>
          <p:nvPr/>
        </p:nvSpPr>
        <p:spPr>
          <a:xfrm>
            <a:off x="2901950" y="2586036"/>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5%</a:t>
            </a:r>
            <a:endParaRPr b="0" i="0" sz="1400" u="none" cap="none" strike="noStrike">
              <a:solidFill>
                <a:srgbClr val="000000"/>
              </a:solidFill>
              <a:latin typeface="Arial"/>
              <a:ea typeface="Arial"/>
              <a:cs typeface="Arial"/>
              <a:sym typeface="Arial"/>
            </a:endParaRPr>
          </a:p>
        </p:txBody>
      </p:sp>
      <p:cxnSp>
        <p:nvCxnSpPr>
          <p:cNvPr id="304" name="Shape 304"/>
          <p:cNvCxnSpPr/>
          <p:nvPr/>
        </p:nvCxnSpPr>
        <p:spPr>
          <a:xfrm>
            <a:off x="269875" y="2841625"/>
            <a:ext cx="3243262" cy="0"/>
          </a:xfrm>
          <a:prstGeom prst="straightConnector1">
            <a:avLst/>
          </a:prstGeom>
          <a:noFill/>
          <a:ln cap="flat" cmpd="sng" w="28575">
            <a:solidFill>
              <a:schemeClr val="dk1"/>
            </a:solidFill>
            <a:prstDash val="solid"/>
            <a:miter lim="8000"/>
            <a:headEnd len="sm" w="sm" type="none"/>
            <a:tailEnd len="sm" w="sm" type="none"/>
          </a:ln>
        </p:spPr>
      </p:cxnSp>
      <p:sp>
        <p:nvSpPr>
          <p:cNvPr id="305" name="Shape 305"/>
          <p:cNvSpPr txBox="1"/>
          <p:nvPr/>
        </p:nvSpPr>
        <p:spPr>
          <a:xfrm>
            <a:off x="195261" y="2868611"/>
            <a:ext cx="1676399"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Sodium   </a:t>
            </a:r>
            <a:r>
              <a:rPr b="1" i="0" lang="en-US" sz="1200" u="none" cap="none" strike="noStrike">
                <a:solidFill>
                  <a:schemeClr val="dk1"/>
                </a:solidFill>
                <a:latin typeface="Arial"/>
                <a:ea typeface="Arial"/>
                <a:cs typeface="Arial"/>
                <a:sym typeface="Arial"/>
              </a:rPr>
              <a:t>200mg</a:t>
            </a:r>
            <a:endParaRPr b="0" i="0" sz="1400" u="none" cap="none" strike="noStrike">
              <a:solidFill>
                <a:srgbClr val="000000"/>
              </a:solidFill>
              <a:latin typeface="Arial"/>
              <a:ea typeface="Arial"/>
              <a:cs typeface="Arial"/>
              <a:sym typeface="Arial"/>
            </a:endParaRPr>
          </a:p>
        </p:txBody>
      </p:sp>
      <p:sp>
        <p:nvSpPr>
          <p:cNvPr id="306" name="Shape 306"/>
          <p:cNvSpPr txBox="1"/>
          <p:nvPr/>
        </p:nvSpPr>
        <p:spPr>
          <a:xfrm>
            <a:off x="2890836" y="2868611"/>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8%</a:t>
            </a:r>
            <a:endParaRPr b="0" i="0" sz="1400" u="none" cap="none" strike="noStrike">
              <a:solidFill>
                <a:srgbClr val="000000"/>
              </a:solidFill>
              <a:latin typeface="Arial"/>
              <a:ea typeface="Arial"/>
              <a:cs typeface="Arial"/>
              <a:sym typeface="Arial"/>
            </a:endParaRPr>
          </a:p>
        </p:txBody>
      </p:sp>
      <p:cxnSp>
        <p:nvCxnSpPr>
          <p:cNvPr id="307" name="Shape 307"/>
          <p:cNvCxnSpPr/>
          <p:nvPr/>
        </p:nvCxnSpPr>
        <p:spPr>
          <a:xfrm>
            <a:off x="263525" y="3119436"/>
            <a:ext cx="3243262" cy="0"/>
          </a:xfrm>
          <a:prstGeom prst="straightConnector1">
            <a:avLst/>
          </a:prstGeom>
          <a:noFill/>
          <a:ln cap="flat" cmpd="sng" w="28575">
            <a:solidFill>
              <a:schemeClr val="dk1"/>
            </a:solidFill>
            <a:prstDash val="solid"/>
            <a:miter lim="8000"/>
            <a:headEnd len="sm" w="sm" type="none"/>
            <a:tailEnd len="sm" w="sm" type="none"/>
          </a:ln>
        </p:spPr>
      </p:cxnSp>
      <p:sp>
        <p:nvSpPr>
          <p:cNvPr id="308" name="Shape 308"/>
          <p:cNvSpPr txBox="1"/>
          <p:nvPr/>
        </p:nvSpPr>
        <p:spPr>
          <a:xfrm>
            <a:off x="193675" y="3127375"/>
            <a:ext cx="2287587"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Total Carbohydrate   &lt;</a:t>
            </a:r>
            <a:r>
              <a:rPr b="1" i="0" lang="en-US" sz="1200" u="none" cap="none" strike="noStrike">
                <a:solidFill>
                  <a:schemeClr val="dk1"/>
                </a:solidFill>
                <a:latin typeface="Arial"/>
                <a:ea typeface="Arial"/>
                <a:cs typeface="Arial"/>
                <a:sym typeface="Arial"/>
              </a:rPr>
              <a:t>1g</a:t>
            </a:r>
            <a:endParaRPr b="0" i="0" sz="1400" u="none" cap="none" strike="noStrike">
              <a:solidFill>
                <a:srgbClr val="000000"/>
              </a:solidFill>
              <a:latin typeface="Arial"/>
              <a:ea typeface="Arial"/>
              <a:cs typeface="Arial"/>
              <a:sym typeface="Arial"/>
            </a:endParaRPr>
          </a:p>
        </p:txBody>
      </p:sp>
      <p:sp>
        <p:nvSpPr>
          <p:cNvPr id="309" name="Shape 309"/>
          <p:cNvSpPr txBox="1"/>
          <p:nvPr/>
        </p:nvSpPr>
        <p:spPr>
          <a:xfrm>
            <a:off x="2886075" y="3127375"/>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0%</a:t>
            </a:r>
            <a:endParaRPr b="0" i="0" sz="1400" u="none" cap="none" strike="noStrike">
              <a:solidFill>
                <a:srgbClr val="000000"/>
              </a:solidFill>
              <a:latin typeface="Arial"/>
              <a:ea typeface="Arial"/>
              <a:cs typeface="Arial"/>
              <a:sym typeface="Arial"/>
            </a:endParaRPr>
          </a:p>
        </p:txBody>
      </p:sp>
      <p:cxnSp>
        <p:nvCxnSpPr>
          <p:cNvPr id="310" name="Shape 310"/>
          <p:cNvCxnSpPr/>
          <p:nvPr/>
        </p:nvCxnSpPr>
        <p:spPr>
          <a:xfrm>
            <a:off x="269875" y="3389312"/>
            <a:ext cx="3241674" cy="0"/>
          </a:xfrm>
          <a:prstGeom prst="straightConnector1">
            <a:avLst/>
          </a:prstGeom>
          <a:noFill/>
          <a:ln cap="flat" cmpd="sng" w="28575">
            <a:solidFill>
              <a:schemeClr val="dk1"/>
            </a:solidFill>
            <a:prstDash val="solid"/>
            <a:miter lim="8000"/>
            <a:headEnd len="sm" w="sm" type="none"/>
            <a:tailEnd len="sm" w="sm" type="none"/>
          </a:ln>
        </p:spPr>
      </p:cxnSp>
      <p:sp>
        <p:nvSpPr>
          <p:cNvPr id="311" name="Shape 311"/>
          <p:cNvSpPr txBox="1"/>
          <p:nvPr/>
        </p:nvSpPr>
        <p:spPr>
          <a:xfrm>
            <a:off x="388937" y="3389312"/>
            <a:ext cx="1336675" cy="2778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Fiber   0g</a:t>
            </a:r>
            <a:endParaRPr b="0" i="0" sz="1400" u="none" cap="none" strike="noStrike">
              <a:solidFill>
                <a:srgbClr val="000000"/>
              </a:solidFill>
              <a:latin typeface="Arial"/>
              <a:ea typeface="Arial"/>
              <a:cs typeface="Arial"/>
              <a:sym typeface="Arial"/>
            </a:endParaRPr>
          </a:p>
        </p:txBody>
      </p:sp>
      <p:cxnSp>
        <p:nvCxnSpPr>
          <p:cNvPr id="312" name="Shape 312"/>
          <p:cNvCxnSpPr/>
          <p:nvPr/>
        </p:nvCxnSpPr>
        <p:spPr>
          <a:xfrm>
            <a:off x="263525" y="3651250"/>
            <a:ext cx="3243262" cy="0"/>
          </a:xfrm>
          <a:prstGeom prst="straightConnector1">
            <a:avLst/>
          </a:prstGeom>
          <a:noFill/>
          <a:ln cap="flat" cmpd="sng" w="28575">
            <a:solidFill>
              <a:schemeClr val="dk1"/>
            </a:solidFill>
            <a:prstDash val="solid"/>
            <a:miter lim="8000"/>
            <a:headEnd len="sm" w="sm" type="none"/>
            <a:tailEnd len="sm" w="sm" type="none"/>
          </a:ln>
        </p:spPr>
      </p:cxnSp>
      <p:sp>
        <p:nvSpPr>
          <p:cNvPr id="313" name="Shape 313"/>
          <p:cNvSpPr txBox="1"/>
          <p:nvPr/>
        </p:nvSpPr>
        <p:spPr>
          <a:xfrm>
            <a:off x="377825" y="3651250"/>
            <a:ext cx="1336675"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Sugars   0g</a:t>
            </a:r>
            <a:endParaRPr b="0" i="0" sz="1400" u="none" cap="none" strike="noStrike">
              <a:solidFill>
                <a:srgbClr val="000000"/>
              </a:solidFill>
              <a:latin typeface="Arial"/>
              <a:ea typeface="Arial"/>
              <a:cs typeface="Arial"/>
              <a:sym typeface="Arial"/>
            </a:endParaRPr>
          </a:p>
        </p:txBody>
      </p:sp>
      <p:cxnSp>
        <p:nvCxnSpPr>
          <p:cNvPr id="314" name="Shape 314"/>
          <p:cNvCxnSpPr/>
          <p:nvPr/>
        </p:nvCxnSpPr>
        <p:spPr>
          <a:xfrm>
            <a:off x="265112" y="3927475"/>
            <a:ext cx="3241674" cy="0"/>
          </a:xfrm>
          <a:prstGeom prst="straightConnector1">
            <a:avLst/>
          </a:prstGeom>
          <a:noFill/>
          <a:ln cap="flat" cmpd="sng" w="28575">
            <a:solidFill>
              <a:schemeClr val="dk1"/>
            </a:solidFill>
            <a:prstDash val="solid"/>
            <a:miter lim="8000"/>
            <a:headEnd len="sm" w="sm" type="none"/>
            <a:tailEnd len="sm" w="sm" type="none"/>
          </a:ln>
        </p:spPr>
      </p:cxnSp>
      <p:sp>
        <p:nvSpPr>
          <p:cNvPr id="315" name="Shape 315"/>
          <p:cNvSpPr txBox="1"/>
          <p:nvPr/>
        </p:nvSpPr>
        <p:spPr>
          <a:xfrm>
            <a:off x="377825" y="2011361"/>
            <a:ext cx="1684336"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Saturated Fat   3.5g</a:t>
            </a:r>
            <a:endParaRPr b="0" i="0" sz="1400" u="none" cap="none" strike="noStrike">
              <a:solidFill>
                <a:srgbClr val="000000"/>
              </a:solidFill>
              <a:latin typeface="Arial"/>
              <a:ea typeface="Arial"/>
              <a:cs typeface="Arial"/>
              <a:sym typeface="Arial"/>
            </a:endParaRPr>
          </a:p>
        </p:txBody>
      </p:sp>
      <p:sp>
        <p:nvSpPr>
          <p:cNvPr id="316" name="Shape 316"/>
          <p:cNvSpPr txBox="1"/>
          <p:nvPr/>
        </p:nvSpPr>
        <p:spPr>
          <a:xfrm>
            <a:off x="366712" y="2284411"/>
            <a:ext cx="1539874" cy="2778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Trans Fat   0g</a:t>
            </a:r>
            <a:endParaRPr b="0" i="0" sz="1400" u="none" cap="none" strike="noStrike">
              <a:solidFill>
                <a:srgbClr val="000000"/>
              </a:solidFill>
              <a:latin typeface="Arial"/>
              <a:ea typeface="Arial"/>
              <a:cs typeface="Arial"/>
              <a:sym typeface="Arial"/>
            </a:endParaRPr>
          </a:p>
        </p:txBody>
      </p:sp>
      <p:sp>
        <p:nvSpPr>
          <p:cNvPr id="317" name="Shape 317"/>
          <p:cNvSpPr txBox="1"/>
          <p:nvPr/>
        </p:nvSpPr>
        <p:spPr>
          <a:xfrm>
            <a:off x="192086" y="3932237"/>
            <a:ext cx="1976437"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Protein    </a:t>
            </a:r>
            <a:r>
              <a:rPr b="1" i="0" lang="en-US" sz="1200" u="none" cap="none" strike="noStrike">
                <a:solidFill>
                  <a:schemeClr val="dk1"/>
                </a:solidFill>
                <a:latin typeface="Arial"/>
                <a:ea typeface="Arial"/>
                <a:cs typeface="Arial"/>
                <a:sym typeface="Arial"/>
              </a:rPr>
              <a:t>8g</a:t>
            </a:r>
            <a:endParaRPr b="0" i="0" sz="1400" u="none" cap="none" strike="noStrike">
              <a:solidFill>
                <a:srgbClr val="000000"/>
              </a:solidFill>
              <a:latin typeface="Arial"/>
              <a:ea typeface="Arial"/>
              <a:cs typeface="Arial"/>
              <a:sym typeface="Arial"/>
            </a:endParaRPr>
          </a:p>
        </p:txBody>
      </p:sp>
      <p:cxnSp>
        <p:nvCxnSpPr>
          <p:cNvPr id="318" name="Shape 318"/>
          <p:cNvCxnSpPr/>
          <p:nvPr/>
        </p:nvCxnSpPr>
        <p:spPr>
          <a:xfrm>
            <a:off x="265112" y="4192587"/>
            <a:ext cx="3241674" cy="0"/>
          </a:xfrm>
          <a:prstGeom prst="straightConnector1">
            <a:avLst/>
          </a:prstGeom>
          <a:noFill/>
          <a:ln cap="flat" cmpd="sng" w="57150">
            <a:solidFill>
              <a:schemeClr val="dk1"/>
            </a:solidFill>
            <a:prstDash val="solid"/>
            <a:miter lim="8000"/>
            <a:headEnd len="sm" w="sm" type="none"/>
            <a:tailEnd len="sm" w="sm" type="none"/>
          </a:ln>
        </p:spPr>
      </p:cxnSp>
      <p:sp>
        <p:nvSpPr>
          <p:cNvPr id="319" name="Shape 319"/>
          <p:cNvSpPr txBox="1"/>
          <p:nvPr/>
        </p:nvSpPr>
        <p:spPr>
          <a:xfrm>
            <a:off x="2890836" y="20193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18%</a:t>
            </a:r>
            <a:endParaRPr b="0" i="0" sz="1400" u="none" cap="none" strike="noStrike">
              <a:solidFill>
                <a:srgbClr val="000000"/>
              </a:solidFill>
              <a:latin typeface="Arial"/>
              <a:ea typeface="Arial"/>
              <a:cs typeface="Arial"/>
              <a:sym typeface="Arial"/>
            </a:endParaRPr>
          </a:p>
        </p:txBody>
      </p:sp>
      <p:sp>
        <p:nvSpPr>
          <p:cNvPr id="320" name="Shape 320"/>
          <p:cNvSpPr txBox="1"/>
          <p:nvPr/>
        </p:nvSpPr>
        <p:spPr>
          <a:xfrm>
            <a:off x="2890836" y="22860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0%</a:t>
            </a:r>
            <a:endParaRPr b="0" i="0" sz="1400" u="none" cap="none" strike="noStrike">
              <a:solidFill>
                <a:srgbClr val="000000"/>
              </a:solidFill>
              <a:latin typeface="Arial"/>
              <a:ea typeface="Arial"/>
              <a:cs typeface="Arial"/>
              <a:sym typeface="Arial"/>
            </a:endParaRPr>
          </a:p>
        </p:txBody>
      </p:sp>
      <p:sp>
        <p:nvSpPr>
          <p:cNvPr id="321" name="Shape 321"/>
          <p:cNvSpPr txBox="1"/>
          <p:nvPr/>
        </p:nvSpPr>
        <p:spPr>
          <a:xfrm>
            <a:off x="2897186" y="33909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0%</a:t>
            </a:r>
            <a:endParaRPr b="0" i="0" sz="1400" u="none" cap="none" strike="noStrike">
              <a:solidFill>
                <a:srgbClr val="000000"/>
              </a:solidFill>
              <a:latin typeface="Arial"/>
              <a:ea typeface="Arial"/>
              <a:cs typeface="Arial"/>
              <a:sym typeface="Arial"/>
            </a:endParaRPr>
          </a:p>
        </p:txBody>
      </p:sp>
      <p:sp>
        <p:nvSpPr>
          <p:cNvPr id="322" name="Shape 322"/>
          <p:cNvSpPr txBox="1"/>
          <p:nvPr/>
        </p:nvSpPr>
        <p:spPr>
          <a:xfrm>
            <a:off x="184150" y="4179887"/>
            <a:ext cx="1408111"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Vitamin A  4%</a:t>
            </a:r>
            <a:endParaRPr b="0" i="0" sz="1400" u="none" cap="none" strike="noStrike">
              <a:solidFill>
                <a:srgbClr val="000000"/>
              </a:solidFill>
              <a:latin typeface="Arial"/>
              <a:ea typeface="Arial"/>
              <a:cs typeface="Arial"/>
              <a:sym typeface="Arial"/>
            </a:endParaRPr>
          </a:p>
        </p:txBody>
      </p:sp>
      <p:cxnSp>
        <p:nvCxnSpPr>
          <p:cNvPr id="323" name="Shape 323"/>
          <p:cNvCxnSpPr/>
          <p:nvPr/>
        </p:nvCxnSpPr>
        <p:spPr>
          <a:xfrm>
            <a:off x="274637" y="442436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324" name="Shape 324"/>
          <p:cNvSpPr txBox="1"/>
          <p:nvPr/>
        </p:nvSpPr>
        <p:spPr>
          <a:xfrm>
            <a:off x="2233611" y="4179887"/>
            <a:ext cx="1408111"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Vitamin C  0%</a:t>
            </a:r>
            <a:endParaRPr b="0" i="0" sz="1400" u="none" cap="none" strike="noStrike">
              <a:solidFill>
                <a:srgbClr val="000000"/>
              </a:solidFill>
              <a:latin typeface="Arial"/>
              <a:ea typeface="Arial"/>
              <a:cs typeface="Arial"/>
              <a:sym typeface="Arial"/>
            </a:endParaRPr>
          </a:p>
        </p:txBody>
      </p:sp>
      <p:sp>
        <p:nvSpPr>
          <p:cNvPr id="325" name="Shape 325"/>
          <p:cNvSpPr txBox="1"/>
          <p:nvPr/>
        </p:nvSpPr>
        <p:spPr>
          <a:xfrm>
            <a:off x="1735136" y="4133850"/>
            <a:ext cx="323850" cy="368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326" name="Shape 326"/>
          <p:cNvSpPr txBox="1"/>
          <p:nvPr/>
        </p:nvSpPr>
        <p:spPr>
          <a:xfrm>
            <a:off x="179386" y="4406900"/>
            <a:ext cx="153511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Calcium   20%</a:t>
            </a:r>
            <a:endParaRPr b="0" i="0" sz="1400" u="none" cap="none" strike="noStrike">
              <a:solidFill>
                <a:srgbClr val="000000"/>
              </a:solidFill>
              <a:latin typeface="Arial"/>
              <a:ea typeface="Arial"/>
              <a:cs typeface="Arial"/>
              <a:sym typeface="Arial"/>
            </a:endParaRPr>
          </a:p>
        </p:txBody>
      </p:sp>
      <p:cxnSp>
        <p:nvCxnSpPr>
          <p:cNvPr id="327" name="Shape 327"/>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sp>
        <p:nvSpPr>
          <p:cNvPr id="328" name="Shape 328"/>
          <p:cNvSpPr txBox="1"/>
          <p:nvPr/>
        </p:nvSpPr>
        <p:spPr>
          <a:xfrm>
            <a:off x="2228850" y="4406900"/>
            <a:ext cx="1408111"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Iron            0%</a:t>
            </a:r>
            <a:endParaRPr b="0" i="0" sz="1400" u="none" cap="none" strike="noStrike">
              <a:solidFill>
                <a:srgbClr val="000000"/>
              </a:solidFill>
              <a:latin typeface="Arial"/>
              <a:ea typeface="Arial"/>
              <a:cs typeface="Arial"/>
              <a:sym typeface="Arial"/>
            </a:endParaRPr>
          </a:p>
        </p:txBody>
      </p:sp>
      <p:cxnSp>
        <p:nvCxnSpPr>
          <p:cNvPr id="329" name="Shape 329"/>
          <p:cNvCxnSpPr/>
          <p:nvPr/>
        </p:nvCxnSpPr>
        <p:spPr>
          <a:xfrm>
            <a:off x="269875" y="4900612"/>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330" name="Shape 330"/>
          <p:cNvCxnSpPr/>
          <p:nvPr/>
        </p:nvCxnSpPr>
        <p:spPr>
          <a:xfrm>
            <a:off x="269875" y="5145087"/>
            <a:ext cx="3243262" cy="0"/>
          </a:xfrm>
          <a:prstGeom prst="straightConnector1">
            <a:avLst/>
          </a:prstGeom>
          <a:noFill/>
          <a:ln cap="flat" cmpd="sng" w="28575">
            <a:solidFill>
              <a:schemeClr val="dk1"/>
            </a:solidFill>
            <a:prstDash val="solid"/>
            <a:miter lim="8000"/>
            <a:headEnd len="sm" w="sm" type="none"/>
            <a:tailEnd len="sm" w="sm" type="none"/>
          </a:ln>
        </p:spPr>
      </p:cxnSp>
      <p:sp>
        <p:nvSpPr>
          <p:cNvPr id="331" name="Shape 331"/>
          <p:cNvSpPr txBox="1"/>
          <p:nvPr/>
        </p:nvSpPr>
        <p:spPr>
          <a:xfrm>
            <a:off x="1735136" y="4360862"/>
            <a:ext cx="323850" cy="368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332" name="Shape 332"/>
          <p:cNvSpPr txBox="1"/>
          <p:nvPr/>
        </p:nvSpPr>
        <p:spPr>
          <a:xfrm>
            <a:off x="1735136" y="4610100"/>
            <a:ext cx="184149" cy="36988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333" name="Shape 333"/>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334" name="Shape 334"/>
          <p:cNvSpPr txBox="1"/>
          <p:nvPr/>
        </p:nvSpPr>
        <p:spPr>
          <a:xfrm>
            <a:off x="195261" y="5376862"/>
            <a:ext cx="3429000" cy="46037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1" i="0" lang="en-US" sz="800" u="none" cap="none" strike="noStrike">
                <a:solidFill>
                  <a:schemeClr val="dk1"/>
                </a:solidFill>
                <a:latin typeface="Arial"/>
                <a:ea typeface="Arial"/>
                <a:cs typeface="Arial"/>
                <a:sym typeface="Arial"/>
              </a:rPr>
              <a:t>* Percent Daily Values are based on a 2,000 calorie diet.  Your daily values may be higher or lower depending on your caloric needs.</a:t>
            </a:r>
            <a:endParaRPr b="0" i="0" sz="1400" u="none" cap="none" strike="noStrike">
              <a:solidFill>
                <a:srgbClr val="000000"/>
              </a:solidFill>
              <a:latin typeface="Arial"/>
              <a:ea typeface="Arial"/>
              <a:cs typeface="Arial"/>
              <a:sym typeface="Arial"/>
            </a:endParaRPr>
          </a:p>
        </p:txBody>
      </p:sp>
      <p:sp>
        <p:nvSpPr>
          <p:cNvPr id="335" name="Shape 335"/>
          <p:cNvSpPr txBox="1"/>
          <p:nvPr/>
        </p:nvSpPr>
        <p:spPr>
          <a:xfrm>
            <a:off x="1371600" y="5686425"/>
            <a:ext cx="22193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Calories:            2,000                 2,500</a:t>
            </a:r>
            <a:endParaRPr b="0" i="0" sz="1400" u="none" cap="none" strike="noStrike">
              <a:solidFill>
                <a:srgbClr val="000000"/>
              </a:solidFill>
              <a:latin typeface="Arial"/>
              <a:ea typeface="Arial"/>
              <a:cs typeface="Arial"/>
              <a:sym typeface="Arial"/>
            </a:endParaRPr>
          </a:p>
        </p:txBody>
      </p:sp>
      <p:cxnSp>
        <p:nvCxnSpPr>
          <p:cNvPr id="336" name="Shape 336"/>
          <p:cNvCxnSpPr/>
          <p:nvPr/>
        </p:nvCxnSpPr>
        <p:spPr>
          <a:xfrm>
            <a:off x="265112" y="587851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337" name="Shape 337"/>
          <p:cNvSpPr txBox="1"/>
          <p:nvPr/>
        </p:nvSpPr>
        <p:spPr>
          <a:xfrm>
            <a:off x="173036" y="5878512"/>
            <a:ext cx="3451225" cy="2143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Total Fat                              Less Than            65g                    80g</a:t>
            </a:r>
            <a:endParaRPr b="0" i="0" sz="1400" u="none" cap="none" strike="noStrike">
              <a:solidFill>
                <a:srgbClr val="000000"/>
              </a:solidFill>
              <a:latin typeface="Arial"/>
              <a:ea typeface="Arial"/>
              <a:cs typeface="Arial"/>
              <a:sym typeface="Arial"/>
            </a:endParaRPr>
          </a:p>
        </p:txBody>
      </p:sp>
      <p:sp>
        <p:nvSpPr>
          <p:cNvPr id="338" name="Shape 338"/>
          <p:cNvSpPr txBox="1"/>
          <p:nvPr/>
        </p:nvSpPr>
        <p:spPr>
          <a:xfrm>
            <a:off x="158750" y="5984875"/>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Sat Fat                            Less Than            20g                    25g</a:t>
            </a:r>
            <a:endParaRPr b="0" i="0" sz="1400" u="none" cap="none" strike="noStrike">
              <a:solidFill>
                <a:srgbClr val="000000"/>
              </a:solidFill>
              <a:latin typeface="Arial"/>
              <a:ea typeface="Arial"/>
              <a:cs typeface="Arial"/>
              <a:sym typeface="Arial"/>
            </a:endParaRPr>
          </a:p>
        </p:txBody>
      </p:sp>
      <p:sp>
        <p:nvSpPr>
          <p:cNvPr id="339" name="Shape 339"/>
          <p:cNvSpPr txBox="1"/>
          <p:nvPr/>
        </p:nvSpPr>
        <p:spPr>
          <a:xfrm>
            <a:off x="173036" y="6092825"/>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Cholesterol                          Less Than            300mg               300mg</a:t>
            </a:r>
            <a:endParaRPr b="0" i="0" sz="1400" u="none" cap="none" strike="noStrike">
              <a:solidFill>
                <a:srgbClr val="000000"/>
              </a:solidFill>
              <a:latin typeface="Arial"/>
              <a:ea typeface="Arial"/>
              <a:cs typeface="Arial"/>
              <a:sym typeface="Arial"/>
            </a:endParaRPr>
          </a:p>
        </p:txBody>
      </p:sp>
      <p:sp>
        <p:nvSpPr>
          <p:cNvPr id="340" name="Shape 340"/>
          <p:cNvSpPr txBox="1"/>
          <p:nvPr/>
        </p:nvSpPr>
        <p:spPr>
          <a:xfrm>
            <a:off x="173036" y="6203950"/>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Sodium                                Less Than            2,400mg            2,400mg</a:t>
            </a:r>
            <a:endParaRPr b="0" i="0" sz="1400" u="none" cap="none" strike="noStrike">
              <a:solidFill>
                <a:srgbClr val="000000"/>
              </a:solidFill>
              <a:latin typeface="Arial"/>
              <a:ea typeface="Arial"/>
              <a:cs typeface="Arial"/>
              <a:sym typeface="Arial"/>
            </a:endParaRPr>
          </a:p>
        </p:txBody>
      </p:sp>
      <p:sp>
        <p:nvSpPr>
          <p:cNvPr id="341" name="Shape 341"/>
          <p:cNvSpPr txBox="1"/>
          <p:nvPr/>
        </p:nvSpPr>
        <p:spPr>
          <a:xfrm>
            <a:off x="173036" y="6308725"/>
            <a:ext cx="3451225" cy="2143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Total Carbohydrate                                          300g                  375g</a:t>
            </a:r>
            <a:endParaRPr b="0" i="0" sz="1400" u="none" cap="none" strike="noStrike">
              <a:solidFill>
                <a:srgbClr val="000000"/>
              </a:solidFill>
              <a:latin typeface="Arial"/>
              <a:ea typeface="Arial"/>
              <a:cs typeface="Arial"/>
              <a:sym typeface="Arial"/>
            </a:endParaRPr>
          </a:p>
        </p:txBody>
      </p:sp>
      <p:sp>
        <p:nvSpPr>
          <p:cNvPr id="342" name="Shape 342"/>
          <p:cNvSpPr txBox="1"/>
          <p:nvPr/>
        </p:nvSpPr>
        <p:spPr>
          <a:xfrm>
            <a:off x="158750" y="6415087"/>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Dietary Fiber                                                25g                    30g</a:t>
            </a:r>
            <a:endParaRPr b="0" i="0" sz="1400" u="none" cap="none" strike="noStrike">
              <a:solidFill>
                <a:srgbClr val="000000"/>
              </a:solidFill>
              <a:latin typeface="Arial"/>
              <a:ea typeface="Arial"/>
              <a:cs typeface="Arial"/>
              <a:sym typeface="Arial"/>
            </a:endParaRPr>
          </a:p>
        </p:txBody>
      </p:sp>
      <p:cxnSp>
        <p:nvCxnSpPr>
          <p:cNvPr id="343" name="Shape 343"/>
          <p:cNvCxnSpPr/>
          <p:nvPr/>
        </p:nvCxnSpPr>
        <p:spPr>
          <a:xfrm>
            <a:off x="269875" y="6630986"/>
            <a:ext cx="3243262" cy="0"/>
          </a:xfrm>
          <a:prstGeom prst="straightConnector1">
            <a:avLst/>
          </a:prstGeom>
          <a:noFill/>
          <a:ln cap="flat" cmpd="sng" w="28575">
            <a:solidFill>
              <a:schemeClr val="dk1"/>
            </a:solidFill>
            <a:prstDash val="solid"/>
            <a:miter lim="8000"/>
            <a:headEnd len="sm" w="sm" type="none"/>
            <a:tailEnd len="sm" w="sm" type="none"/>
          </a:ln>
        </p:spPr>
      </p:cxnSp>
      <p:sp>
        <p:nvSpPr>
          <p:cNvPr id="344" name="Shape 344"/>
          <p:cNvSpPr txBox="1"/>
          <p:nvPr/>
        </p:nvSpPr>
        <p:spPr>
          <a:xfrm>
            <a:off x="3886200" y="139700"/>
            <a:ext cx="5029199" cy="38417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75"/>
              <a:buFont typeface="Arial"/>
              <a:buNone/>
            </a:pPr>
            <a:r>
              <a:rPr b="1" i="0" lang="en-US" sz="1900" u="none" cap="none" strike="noStrike">
                <a:solidFill>
                  <a:schemeClr val="dk1"/>
                </a:solidFill>
                <a:latin typeface="Arial"/>
                <a:ea typeface="Arial"/>
                <a:cs typeface="Arial"/>
                <a:sym typeface="Arial"/>
              </a:rPr>
              <a:t>Horizon Organic String Cheese (1 piece)</a:t>
            </a:r>
            <a:endParaRPr b="0" i="0" sz="1400" u="none" cap="none" strike="noStrike">
              <a:solidFill>
                <a:srgbClr val="000000"/>
              </a:solidFill>
              <a:latin typeface="Arial"/>
              <a:ea typeface="Arial"/>
              <a:cs typeface="Arial"/>
              <a:sym typeface="Arial"/>
            </a:endParaRPr>
          </a:p>
        </p:txBody>
      </p:sp>
      <p:sp>
        <p:nvSpPr>
          <p:cNvPr id="345" name="Shape 345"/>
          <p:cNvSpPr txBox="1"/>
          <p:nvPr/>
        </p:nvSpPr>
        <p:spPr>
          <a:xfrm>
            <a:off x="3886200" y="4794250"/>
            <a:ext cx="5029199" cy="739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50"/>
              <a:buFont typeface="Arial Black"/>
              <a:buNone/>
            </a:pPr>
            <a:r>
              <a:rPr b="1" i="0" lang="en-US" sz="1400" u="none" cap="none" strike="noStrike">
                <a:solidFill>
                  <a:schemeClr val="dk1"/>
                </a:solidFill>
                <a:latin typeface="Arial Black"/>
                <a:ea typeface="Arial Black"/>
                <a:cs typeface="Arial Black"/>
                <a:sym typeface="Arial Black"/>
              </a:rPr>
              <a:t>INGREDIENTS</a:t>
            </a:r>
            <a:r>
              <a:rPr b="1" i="0" lang="en-US" sz="1400" u="none" cap="none" strike="noStrike">
                <a:solidFill>
                  <a:schemeClr val="dk1"/>
                </a:solidFill>
                <a:latin typeface="Arial"/>
                <a:ea typeface="Arial"/>
                <a:cs typeface="Arial"/>
                <a:sym typeface="Arial"/>
              </a:rPr>
              <a:t>:  </a:t>
            </a:r>
            <a:r>
              <a:rPr b="0" i="0" lang="en-US" sz="1400" u="none" cap="none" strike="noStrike">
                <a:solidFill>
                  <a:schemeClr val="dk1"/>
                </a:solidFill>
                <a:latin typeface="Arial"/>
                <a:ea typeface="Arial"/>
                <a:cs typeface="Arial"/>
                <a:sym typeface="Arial"/>
              </a:rPr>
              <a:t>CULTURED ORGANIC PASTEURIZED PART-SKIM MILK, SALT, MICROBIAL ENZYMES NON-ANIMAL, RENNETLESS).</a:t>
            </a:r>
            <a:endParaRPr b="0" i="0" sz="1400" u="none" cap="none" strike="noStrike">
              <a:solidFill>
                <a:srgbClr val="000000"/>
              </a:solidFill>
              <a:latin typeface="Arial"/>
              <a:ea typeface="Arial"/>
              <a:cs typeface="Arial"/>
              <a:sym typeface="Arial"/>
            </a:endParaRPr>
          </a:p>
        </p:txBody>
      </p:sp>
      <p:pic>
        <p:nvPicPr>
          <p:cNvPr descr="HZN_PP_Hero_Cheese_Stk_Moz" id="346" name="Shape 346"/>
          <p:cNvPicPr preferRelativeResize="0"/>
          <p:nvPr/>
        </p:nvPicPr>
        <p:blipFill rotWithShape="1">
          <a:blip r:embed="rId3">
            <a:alphaModFix/>
          </a:blip>
          <a:srcRect b="13153" l="11496" r="9815" t="3364"/>
          <a:stretch/>
        </p:blipFill>
        <p:spPr>
          <a:xfrm>
            <a:off x="4994275" y="536575"/>
            <a:ext cx="2625724" cy="4192587"/>
          </a:xfrm>
          <a:prstGeom prst="rect">
            <a:avLst/>
          </a:prstGeom>
          <a:noFill/>
          <a:ln>
            <a:noFill/>
          </a:ln>
        </p:spPr>
      </p:pic>
      <p:cxnSp>
        <p:nvCxnSpPr>
          <p:cNvPr id="347" name="Shape 347"/>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sp>
        <p:nvSpPr>
          <p:cNvPr id="348" name="Shape 348"/>
          <p:cNvSpPr txBox="1"/>
          <p:nvPr/>
        </p:nvSpPr>
        <p:spPr>
          <a:xfrm>
            <a:off x="188911" y="4656137"/>
            <a:ext cx="1408111" cy="2778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Vitamin D  0%</a:t>
            </a:r>
            <a:endParaRPr b="0" i="0" sz="1400" u="none" cap="none" strike="noStrike">
              <a:solidFill>
                <a:srgbClr val="000000"/>
              </a:solidFill>
              <a:latin typeface="Arial"/>
              <a:ea typeface="Arial"/>
              <a:cs typeface="Arial"/>
              <a:sym typeface="Arial"/>
            </a:endParaRPr>
          </a:p>
        </p:txBody>
      </p:sp>
      <p:cxnSp>
        <p:nvCxnSpPr>
          <p:cNvPr id="349" name="Shape 349"/>
          <p:cNvCxnSpPr/>
          <p:nvPr/>
        </p:nvCxnSpPr>
        <p:spPr>
          <a:xfrm>
            <a:off x="269875" y="4900612"/>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350" name="Shape 350"/>
          <p:cNvCxnSpPr/>
          <p:nvPr/>
        </p:nvCxnSpPr>
        <p:spPr>
          <a:xfrm>
            <a:off x="269875" y="5145087"/>
            <a:ext cx="3243262" cy="0"/>
          </a:xfrm>
          <a:prstGeom prst="straightConnector1">
            <a:avLst/>
          </a:prstGeom>
          <a:noFill/>
          <a:ln cap="flat" cmpd="sng" w="28575">
            <a:solidFill>
              <a:schemeClr val="dk1"/>
            </a:solidFill>
            <a:prstDash val="solid"/>
            <a:miter lim="8000"/>
            <a:headEnd len="sm" w="sm" type="none"/>
            <a:tailEnd len="sm" w="sm" type="none"/>
          </a:ln>
        </p:spPr>
      </p:cxnSp>
      <p:sp>
        <p:nvSpPr>
          <p:cNvPr id="351" name="Shape 351"/>
          <p:cNvSpPr txBox="1"/>
          <p:nvPr/>
        </p:nvSpPr>
        <p:spPr>
          <a:xfrm>
            <a:off x="1735136" y="4610100"/>
            <a:ext cx="323850" cy="36988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5" name="Shape 355"/>
        <p:cNvGrpSpPr/>
        <p:nvPr/>
      </p:nvGrpSpPr>
      <p:grpSpPr>
        <a:xfrm>
          <a:off x="0" y="0"/>
          <a:ext cx="0" cy="0"/>
          <a:chOff x="0" y="0"/>
          <a:chExt cx="0" cy="0"/>
        </a:xfrm>
      </p:grpSpPr>
      <p:sp>
        <p:nvSpPr>
          <p:cNvPr id="356" name="Shape 356"/>
          <p:cNvSpPr txBox="1"/>
          <p:nvPr/>
        </p:nvSpPr>
        <p:spPr>
          <a:xfrm>
            <a:off x="163511" y="96836"/>
            <a:ext cx="3460749" cy="6684961"/>
          </a:xfrm>
          <a:prstGeom prst="rect">
            <a:avLst/>
          </a:prstGeom>
          <a:noFill/>
          <a:ln cap="flat" cmpd="sng" w="3810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7" name="Shape 357"/>
          <p:cNvSpPr txBox="1"/>
          <p:nvPr/>
        </p:nvSpPr>
        <p:spPr>
          <a:xfrm>
            <a:off x="184150" y="104775"/>
            <a:ext cx="3397250" cy="5619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750"/>
              <a:buFont typeface="Arial Black"/>
              <a:buNone/>
            </a:pPr>
            <a:r>
              <a:rPr b="0" i="0" lang="en-US" sz="3000" u="none" cap="none" strike="noStrike">
                <a:solidFill>
                  <a:schemeClr val="dk1"/>
                </a:solidFill>
                <a:latin typeface="Arial Black"/>
                <a:ea typeface="Arial Black"/>
                <a:cs typeface="Arial Black"/>
                <a:sym typeface="Arial Black"/>
              </a:rPr>
              <a:t>Nutrition Facts</a:t>
            </a:r>
            <a:endParaRPr b="0" i="0" sz="1400" u="none" cap="none" strike="noStrike">
              <a:solidFill>
                <a:srgbClr val="000000"/>
              </a:solidFill>
              <a:latin typeface="Arial"/>
              <a:ea typeface="Arial"/>
              <a:cs typeface="Arial"/>
              <a:sym typeface="Arial"/>
            </a:endParaRPr>
          </a:p>
        </p:txBody>
      </p:sp>
      <p:sp>
        <p:nvSpPr>
          <p:cNvPr id="358" name="Shape 358"/>
          <p:cNvSpPr txBox="1"/>
          <p:nvPr/>
        </p:nvSpPr>
        <p:spPr>
          <a:xfrm>
            <a:off x="163511" y="403225"/>
            <a:ext cx="3417887" cy="584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600"/>
              <a:buFont typeface="Calibri"/>
              <a:buNone/>
            </a:pPr>
            <a:r>
              <a:t/>
            </a: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25"/>
              <a:buFont typeface="Arial"/>
              <a:buNone/>
            </a:pPr>
            <a:r>
              <a:rPr b="0" i="0" lang="en-US" sz="1300" u="none" cap="none" strike="noStrike">
                <a:solidFill>
                  <a:schemeClr val="dk1"/>
                </a:solidFill>
                <a:latin typeface="Arial"/>
                <a:ea typeface="Arial"/>
                <a:cs typeface="Arial"/>
                <a:sym typeface="Arial"/>
              </a:rPr>
              <a:t>Serving Size 30g without shells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25"/>
              <a:buFont typeface="Arial"/>
              <a:buNone/>
            </a:pPr>
            <a:r>
              <a:rPr b="0" i="0" lang="en-US" sz="1300" u="none" cap="none" strike="noStrike">
                <a:solidFill>
                  <a:schemeClr val="dk1"/>
                </a:solidFill>
                <a:latin typeface="Arial"/>
                <a:ea typeface="Arial"/>
                <a:cs typeface="Arial"/>
                <a:sym typeface="Arial"/>
              </a:rPr>
              <a:t>Servings Per Container 3.5  </a:t>
            </a:r>
            <a:endParaRPr b="0" i="0" sz="1400" u="none" cap="none" strike="noStrike">
              <a:solidFill>
                <a:srgbClr val="000000"/>
              </a:solidFill>
              <a:latin typeface="Arial"/>
              <a:ea typeface="Arial"/>
              <a:cs typeface="Arial"/>
              <a:sym typeface="Arial"/>
            </a:endParaRPr>
          </a:p>
        </p:txBody>
      </p:sp>
      <p:sp>
        <p:nvSpPr>
          <p:cNvPr id="359" name="Shape 359"/>
          <p:cNvSpPr txBox="1"/>
          <p:nvPr/>
        </p:nvSpPr>
        <p:spPr>
          <a:xfrm>
            <a:off x="163511" y="987425"/>
            <a:ext cx="200501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Amount Per Serving</a:t>
            </a:r>
            <a:endParaRPr b="0" i="0" sz="1400" u="none" cap="none" strike="noStrike">
              <a:solidFill>
                <a:srgbClr val="000000"/>
              </a:solidFill>
              <a:latin typeface="Arial"/>
              <a:ea typeface="Arial"/>
              <a:cs typeface="Arial"/>
              <a:sym typeface="Arial"/>
            </a:endParaRPr>
          </a:p>
        </p:txBody>
      </p:sp>
      <p:cxnSp>
        <p:nvCxnSpPr>
          <p:cNvPr id="360" name="Shape 360"/>
          <p:cNvCxnSpPr/>
          <p:nvPr/>
        </p:nvCxnSpPr>
        <p:spPr>
          <a:xfrm>
            <a:off x="258762" y="987425"/>
            <a:ext cx="3252787" cy="0"/>
          </a:xfrm>
          <a:prstGeom prst="straightConnector1">
            <a:avLst/>
          </a:prstGeom>
          <a:noFill/>
          <a:ln cap="flat" cmpd="sng" w="76200">
            <a:solidFill>
              <a:schemeClr val="dk1"/>
            </a:solidFill>
            <a:prstDash val="solid"/>
            <a:miter lim="8000"/>
            <a:headEnd len="sm" w="sm" type="none"/>
            <a:tailEnd len="sm" w="sm" type="none"/>
          </a:ln>
        </p:spPr>
      </p:cxnSp>
      <p:sp>
        <p:nvSpPr>
          <p:cNvPr id="361" name="Shape 361"/>
          <p:cNvSpPr txBox="1"/>
          <p:nvPr/>
        </p:nvSpPr>
        <p:spPr>
          <a:xfrm>
            <a:off x="173036" y="1762125"/>
            <a:ext cx="141446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Total Fat   </a:t>
            </a:r>
            <a:r>
              <a:rPr b="1" i="0" lang="en-US" sz="1200" u="none" cap="none" strike="noStrike">
                <a:solidFill>
                  <a:schemeClr val="dk1"/>
                </a:solidFill>
                <a:latin typeface="Arial"/>
                <a:ea typeface="Arial"/>
                <a:cs typeface="Arial"/>
                <a:sym typeface="Arial"/>
              </a:rPr>
              <a:t>14g</a:t>
            </a:r>
            <a:endParaRPr b="0" i="0" sz="1400" u="none" cap="none" strike="noStrike">
              <a:solidFill>
                <a:srgbClr val="000000"/>
              </a:solidFill>
              <a:latin typeface="Arial"/>
              <a:ea typeface="Arial"/>
              <a:cs typeface="Arial"/>
              <a:sym typeface="Arial"/>
            </a:endParaRPr>
          </a:p>
        </p:txBody>
      </p:sp>
      <p:cxnSp>
        <p:nvCxnSpPr>
          <p:cNvPr id="362" name="Shape 362"/>
          <p:cNvCxnSpPr/>
          <p:nvPr/>
        </p:nvCxnSpPr>
        <p:spPr>
          <a:xfrm>
            <a:off x="280987" y="1263650"/>
            <a:ext cx="3241674" cy="0"/>
          </a:xfrm>
          <a:prstGeom prst="straightConnector1">
            <a:avLst/>
          </a:prstGeom>
          <a:noFill/>
          <a:ln cap="flat" cmpd="sng" w="28575">
            <a:solidFill>
              <a:schemeClr val="dk1"/>
            </a:solidFill>
            <a:prstDash val="solid"/>
            <a:miter lim="8000"/>
            <a:headEnd len="sm" w="sm" type="none"/>
            <a:tailEnd len="sm" w="sm" type="none"/>
          </a:ln>
        </p:spPr>
      </p:cxnSp>
      <p:sp>
        <p:nvSpPr>
          <p:cNvPr id="363" name="Shape 363"/>
          <p:cNvSpPr txBox="1"/>
          <p:nvPr/>
        </p:nvSpPr>
        <p:spPr>
          <a:xfrm>
            <a:off x="2890836" y="1762125"/>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22%</a:t>
            </a:r>
            <a:endParaRPr b="0" i="0" sz="1400" u="none" cap="none" strike="noStrike">
              <a:solidFill>
                <a:srgbClr val="000000"/>
              </a:solidFill>
              <a:latin typeface="Arial"/>
              <a:ea typeface="Arial"/>
              <a:cs typeface="Arial"/>
              <a:sym typeface="Arial"/>
            </a:endParaRPr>
          </a:p>
        </p:txBody>
      </p:sp>
      <p:sp>
        <p:nvSpPr>
          <p:cNvPr id="364" name="Shape 364"/>
          <p:cNvSpPr txBox="1"/>
          <p:nvPr/>
        </p:nvSpPr>
        <p:spPr>
          <a:xfrm>
            <a:off x="173036" y="1257300"/>
            <a:ext cx="3417887" cy="46196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Calories   160       </a:t>
            </a:r>
            <a:r>
              <a:rPr b="1" i="0" lang="en-US" sz="1200" u="none" cap="none" strike="noStrike">
                <a:solidFill>
                  <a:schemeClr val="dk1"/>
                </a:solidFill>
                <a:latin typeface="Arial"/>
                <a:ea typeface="Arial"/>
                <a:cs typeface="Arial"/>
                <a:sym typeface="Arial"/>
              </a:rPr>
              <a:t>Calories from Fat     120</a:t>
            </a:r>
            <a:r>
              <a:rPr b="1" i="0" lang="en-US" sz="1200" u="none" cap="none" strike="noStrike">
                <a:solidFill>
                  <a:schemeClr val="dk1"/>
                </a:solidFill>
                <a:latin typeface="Arial Black"/>
                <a:ea typeface="Arial Black"/>
                <a:cs typeface="Arial Black"/>
                <a:sym typeface="Arial Black"/>
              </a:rPr>
              <a:t>    	</a:t>
            </a:r>
            <a:endParaRPr b="0" i="0" sz="1400" u="none" cap="none" strike="noStrike">
              <a:solidFill>
                <a:srgbClr val="000000"/>
              </a:solidFill>
              <a:latin typeface="Arial"/>
              <a:ea typeface="Arial"/>
              <a:cs typeface="Arial"/>
              <a:sym typeface="Arial"/>
            </a:endParaRPr>
          </a:p>
        </p:txBody>
      </p:sp>
      <p:cxnSp>
        <p:nvCxnSpPr>
          <p:cNvPr id="365" name="Shape 365"/>
          <p:cNvCxnSpPr/>
          <p:nvPr/>
        </p:nvCxnSpPr>
        <p:spPr>
          <a:xfrm>
            <a:off x="258762" y="1493837"/>
            <a:ext cx="3244849" cy="0"/>
          </a:xfrm>
          <a:prstGeom prst="straightConnector1">
            <a:avLst/>
          </a:prstGeom>
          <a:noFill/>
          <a:ln cap="flat" cmpd="sng" w="38100">
            <a:solidFill>
              <a:schemeClr val="dk1"/>
            </a:solidFill>
            <a:prstDash val="solid"/>
            <a:miter lim="8000"/>
            <a:headEnd len="sm" w="sm" type="none"/>
            <a:tailEnd len="sm" w="sm" type="none"/>
          </a:ln>
        </p:spPr>
      </p:cxnSp>
      <p:sp>
        <p:nvSpPr>
          <p:cNvPr id="366" name="Shape 366"/>
          <p:cNvSpPr txBox="1"/>
          <p:nvPr/>
        </p:nvSpPr>
        <p:spPr>
          <a:xfrm>
            <a:off x="1873250" y="1493837"/>
            <a:ext cx="1751012" cy="30797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50"/>
              <a:buFont typeface="Arial Black"/>
              <a:buNone/>
            </a:pPr>
            <a:r>
              <a:rPr b="1" i="0" lang="en-US" sz="1400" u="none" cap="none" strike="noStrike">
                <a:solidFill>
                  <a:schemeClr val="dk1"/>
                </a:solidFill>
                <a:latin typeface="Arial Black"/>
                <a:ea typeface="Arial Black"/>
                <a:cs typeface="Arial Black"/>
                <a:sym typeface="Arial Black"/>
              </a:rPr>
              <a:t>% Daily Value*</a:t>
            </a:r>
            <a:endParaRPr b="0" i="0" sz="1400" u="none" cap="none" strike="noStrike">
              <a:solidFill>
                <a:srgbClr val="000000"/>
              </a:solidFill>
              <a:latin typeface="Arial"/>
              <a:ea typeface="Arial"/>
              <a:cs typeface="Arial"/>
              <a:sym typeface="Arial"/>
            </a:endParaRPr>
          </a:p>
        </p:txBody>
      </p:sp>
      <p:cxnSp>
        <p:nvCxnSpPr>
          <p:cNvPr id="367" name="Shape 367"/>
          <p:cNvCxnSpPr/>
          <p:nvPr/>
        </p:nvCxnSpPr>
        <p:spPr>
          <a:xfrm>
            <a:off x="269875" y="1762125"/>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368" name="Shape 368"/>
          <p:cNvCxnSpPr/>
          <p:nvPr/>
        </p:nvCxnSpPr>
        <p:spPr>
          <a:xfrm>
            <a:off x="263525" y="2024061"/>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369" name="Shape 369"/>
          <p:cNvCxnSpPr/>
          <p:nvPr/>
        </p:nvCxnSpPr>
        <p:spPr>
          <a:xfrm>
            <a:off x="271462" y="2287586"/>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370" name="Shape 370"/>
          <p:cNvCxnSpPr/>
          <p:nvPr/>
        </p:nvCxnSpPr>
        <p:spPr>
          <a:xfrm>
            <a:off x="271462" y="2570161"/>
            <a:ext cx="3241674" cy="0"/>
          </a:xfrm>
          <a:prstGeom prst="straightConnector1">
            <a:avLst/>
          </a:prstGeom>
          <a:noFill/>
          <a:ln cap="flat" cmpd="sng" w="28575">
            <a:solidFill>
              <a:schemeClr val="dk1"/>
            </a:solidFill>
            <a:prstDash val="solid"/>
            <a:miter lim="8000"/>
            <a:headEnd len="sm" w="sm" type="none"/>
            <a:tailEnd len="sm" w="sm" type="none"/>
          </a:ln>
        </p:spPr>
      </p:cxnSp>
      <p:sp>
        <p:nvSpPr>
          <p:cNvPr id="371" name="Shape 371"/>
          <p:cNvSpPr txBox="1"/>
          <p:nvPr/>
        </p:nvSpPr>
        <p:spPr>
          <a:xfrm>
            <a:off x="195261" y="2592386"/>
            <a:ext cx="1866900"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Cholesterol   </a:t>
            </a:r>
            <a:r>
              <a:rPr b="1" i="0" lang="en-US" sz="1200" u="none" cap="none" strike="noStrike">
                <a:solidFill>
                  <a:schemeClr val="dk1"/>
                </a:solidFill>
                <a:latin typeface="Arial"/>
                <a:ea typeface="Arial"/>
                <a:cs typeface="Arial"/>
                <a:sym typeface="Arial"/>
              </a:rPr>
              <a:t>0mg</a:t>
            </a:r>
            <a:endParaRPr b="0" i="0" sz="1400" u="none" cap="none" strike="noStrike">
              <a:solidFill>
                <a:srgbClr val="000000"/>
              </a:solidFill>
              <a:latin typeface="Arial"/>
              <a:ea typeface="Arial"/>
              <a:cs typeface="Arial"/>
              <a:sym typeface="Arial"/>
            </a:endParaRPr>
          </a:p>
        </p:txBody>
      </p:sp>
      <p:sp>
        <p:nvSpPr>
          <p:cNvPr id="372" name="Shape 372"/>
          <p:cNvSpPr txBox="1"/>
          <p:nvPr/>
        </p:nvSpPr>
        <p:spPr>
          <a:xfrm>
            <a:off x="2901950" y="2586036"/>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0%</a:t>
            </a:r>
            <a:endParaRPr b="0" i="0" sz="1400" u="none" cap="none" strike="noStrike">
              <a:solidFill>
                <a:srgbClr val="000000"/>
              </a:solidFill>
              <a:latin typeface="Arial"/>
              <a:ea typeface="Arial"/>
              <a:cs typeface="Arial"/>
              <a:sym typeface="Arial"/>
            </a:endParaRPr>
          </a:p>
        </p:txBody>
      </p:sp>
      <p:cxnSp>
        <p:nvCxnSpPr>
          <p:cNvPr id="373" name="Shape 373"/>
          <p:cNvCxnSpPr/>
          <p:nvPr/>
        </p:nvCxnSpPr>
        <p:spPr>
          <a:xfrm>
            <a:off x="269875" y="2841625"/>
            <a:ext cx="3243262" cy="0"/>
          </a:xfrm>
          <a:prstGeom prst="straightConnector1">
            <a:avLst/>
          </a:prstGeom>
          <a:noFill/>
          <a:ln cap="flat" cmpd="sng" w="28575">
            <a:solidFill>
              <a:schemeClr val="dk1"/>
            </a:solidFill>
            <a:prstDash val="solid"/>
            <a:miter lim="8000"/>
            <a:headEnd len="sm" w="sm" type="none"/>
            <a:tailEnd len="sm" w="sm" type="none"/>
          </a:ln>
        </p:spPr>
      </p:cxnSp>
      <p:sp>
        <p:nvSpPr>
          <p:cNvPr id="374" name="Shape 374"/>
          <p:cNvSpPr txBox="1"/>
          <p:nvPr/>
        </p:nvSpPr>
        <p:spPr>
          <a:xfrm>
            <a:off x="195261" y="2868611"/>
            <a:ext cx="1676399"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Sodium   </a:t>
            </a:r>
            <a:r>
              <a:rPr b="1" i="0" lang="en-US" sz="1200" u="none" cap="none" strike="noStrike">
                <a:solidFill>
                  <a:schemeClr val="dk1"/>
                </a:solidFill>
                <a:latin typeface="Arial"/>
                <a:ea typeface="Arial"/>
                <a:cs typeface="Arial"/>
                <a:sym typeface="Arial"/>
              </a:rPr>
              <a:t>160mg</a:t>
            </a:r>
            <a:endParaRPr b="0" i="0" sz="1400" u="none" cap="none" strike="noStrike">
              <a:solidFill>
                <a:srgbClr val="000000"/>
              </a:solidFill>
              <a:latin typeface="Arial"/>
              <a:ea typeface="Arial"/>
              <a:cs typeface="Arial"/>
              <a:sym typeface="Arial"/>
            </a:endParaRPr>
          </a:p>
        </p:txBody>
      </p:sp>
      <p:sp>
        <p:nvSpPr>
          <p:cNvPr id="375" name="Shape 375"/>
          <p:cNvSpPr txBox="1"/>
          <p:nvPr/>
        </p:nvSpPr>
        <p:spPr>
          <a:xfrm>
            <a:off x="2890836" y="2868611"/>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7%</a:t>
            </a:r>
            <a:endParaRPr b="0" i="0" sz="1400" u="none" cap="none" strike="noStrike">
              <a:solidFill>
                <a:srgbClr val="000000"/>
              </a:solidFill>
              <a:latin typeface="Arial"/>
              <a:ea typeface="Arial"/>
              <a:cs typeface="Arial"/>
              <a:sym typeface="Arial"/>
            </a:endParaRPr>
          </a:p>
        </p:txBody>
      </p:sp>
      <p:cxnSp>
        <p:nvCxnSpPr>
          <p:cNvPr id="376" name="Shape 376"/>
          <p:cNvCxnSpPr/>
          <p:nvPr/>
        </p:nvCxnSpPr>
        <p:spPr>
          <a:xfrm>
            <a:off x="263525" y="3119436"/>
            <a:ext cx="3243262" cy="0"/>
          </a:xfrm>
          <a:prstGeom prst="straightConnector1">
            <a:avLst/>
          </a:prstGeom>
          <a:noFill/>
          <a:ln cap="flat" cmpd="sng" w="28575">
            <a:solidFill>
              <a:schemeClr val="dk1"/>
            </a:solidFill>
            <a:prstDash val="solid"/>
            <a:miter lim="8000"/>
            <a:headEnd len="sm" w="sm" type="none"/>
            <a:tailEnd len="sm" w="sm" type="none"/>
          </a:ln>
        </p:spPr>
      </p:cxnSp>
      <p:sp>
        <p:nvSpPr>
          <p:cNvPr id="377" name="Shape 377"/>
          <p:cNvSpPr txBox="1"/>
          <p:nvPr/>
        </p:nvSpPr>
        <p:spPr>
          <a:xfrm>
            <a:off x="193675" y="3127375"/>
            <a:ext cx="2168525"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Total Carbohydrate   </a:t>
            </a:r>
            <a:r>
              <a:rPr b="1" i="0" lang="en-US" sz="1200" u="none" cap="none" strike="noStrike">
                <a:solidFill>
                  <a:schemeClr val="dk1"/>
                </a:solidFill>
                <a:latin typeface="Arial"/>
                <a:ea typeface="Arial"/>
                <a:cs typeface="Arial"/>
                <a:sym typeface="Arial"/>
              </a:rPr>
              <a:t>8g</a:t>
            </a:r>
            <a:endParaRPr b="0" i="0" sz="1400" u="none" cap="none" strike="noStrike">
              <a:solidFill>
                <a:srgbClr val="000000"/>
              </a:solidFill>
              <a:latin typeface="Arial"/>
              <a:ea typeface="Arial"/>
              <a:cs typeface="Arial"/>
              <a:sym typeface="Arial"/>
            </a:endParaRPr>
          </a:p>
        </p:txBody>
      </p:sp>
      <p:sp>
        <p:nvSpPr>
          <p:cNvPr id="378" name="Shape 378"/>
          <p:cNvSpPr txBox="1"/>
          <p:nvPr/>
        </p:nvSpPr>
        <p:spPr>
          <a:xfrm>
            <a:off x="2886075" y="3127375"/>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3%</a:t>
            </a:r>
            <a:endParaRPr b="0" i="0" sz="1400" u="none" cap="none" strike="noStrike">
              <a:solidFill>
                <a:srgbClr val="000000"/>
              </a:solidFill>
              <a:latin typeface="Arial"/>
              <a:ea typeface="Arial"/>
              <a:cs typeface="Arial"/>
              <a:sym typeface="Arial"/>
            </a:endParaRPr>
          </a:p>
        </p:txBody>
      </p:sp>
      <p:cxnSp>
        <p:nvCxnSpPr>
          <p:cNvPr id="379" name="Shape 379"/>
          <p:cNvCxnSpPr/>
          <p:nvPr/>
        </p:nvCxnSpPr>
        <p:spPr>
          <a:xfrm>
            <a:off x="269875" y="3389312"/>
            <a:ext cx="3241674" cy="0"/>
          </a:xfrm>
          <a:prstGeom prst="straightConnector1">
            <a:avLst/>
          </a:prstGeom>
          <a:noFill/>
          <a:ln cap="flat" cmpd="sng" w="28575">
            <a:solidFill>
              <a:schemeClr val="dk1"/>
            </a:solidFill>
            <a:prstDash val="solid"/>
            <a:miter lim="8000"/>
            <a:headEnd len="sm" w="sm" type="none"/>
            <a:tailEnd len="sm" w="sm" type="none"/>
          </a:ln>
        </p:spPr>
      </p:cxnSp>
      <p:sp>
        <p:nvSpPr>
          <p:cNvPr id="380" name="Shape 380"/>
          <p:cNvSpPr txBox="1"/>
          <p:nvPr/>
        </p:nvSpPr>
        <p:spPr>
          <a:xfrm>
            <a:off x="388937" y="3389312"/>
            <a:ext cx="1336675" cy="2778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Fiber   3g</a:t>
            </a:r>
            <a:endParaRPr b="0" i="0" sz="1400" u="none" cap="none" strike="noStrike">
              <a:solidFill>
                <a:srgbClr val="000000"/>
              </a:solidFill>
              <a:latin typeface="Arial"/>
              <a:ea typeface="Arial"/>
              <a:cs typeface="Arial"/>
              <a:sym typeface="Arial"/>
            </a:endParaRPr>
          </a:p>
        </p:txBody>
      </p:sp>
      <p:cxnSp>
        <p:nvCxnSpPr>
          <p:cNvPr id="381" name="Shape 381"/>
          <p:cNvCxnSpPr/>
          <p:nvPr/>
        </p:nvCxnSpPr>
        <p:spPr>
          <a:xfrm>
            <a:off x="263525" y="3651250"/>
            <a:ext cx="3243262" cy="0"/>
          </a:xfrm>
          <a:prstGeom prst="straightConnector1">
            <a:avLst/>
          </a:prstGeom>
          <a:noFill/>
          <a:ln cap="flat" cmpd="sng" w="28575">
            <a:solidFill>
              <a:schemeClr val="dk1"/>
            </a:solidFill>
            <a:prstDash val="solid"/>
            <a:miter lim="8000"/>
            <a:headEnd len="sm" w="sm" type="none"/>
            <a:tailEnd len="sm" w="sm" type="none"/>
          </a:ln>
        </p:spPr>
      </p:cxnSp>
      <p:sp>
        <p:nvSpPr>
          <p:cNvPr id="382" name="Shape 382"/>
          <p:cNvSpPr txBox="1"/>
          <p:nvPr/>
        </p:nvSpPr>
        <p:spPr>
          <a:xfrm>
            <a:off x="377825" y="3651250"/>
            <a:ext cx="1336675"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Sugars   2g</a:t>
            </a:r>
            <a:endParaRPr b="0" i="0" sz="1400" u="none" cap="none" strike="noStrike">
              <a:solidFill>
                <a:srgbClr val="000000"/>
              </a:solidFill>
              <a:latin typeface="Arial"/>
              <a:ea typeface="Arial"/>
              <a:cs typeface="Arial"/>
              <a:sym typeface="Arial"/>
            </a:endParaRPr>
          </a:p>
        </p:txBody>
      </p:sp>
      <p:cxnSp>
        <p:nvCxnSpPr>
          <p:cNvPr id="383" name="Shape 383"/>
          <p:cNvCxnSpPr/>
          <p:nvPr/>
        </p:nvCxnSpPr>
        <p:spPr>
          <a:xfrm>
            <a:off x="265112" y="3927475"/>
            <a:ext cx="3241674" cy="0"/>
          </a:xfrm>
          <a:prstGeom prst="straightConnector1">
            <a:avLst/>
          </a:prstGeom>
          <a:noFill/>
          <a:ln cap="flat" cmpd="sng" w="28575">
            <a:solidFill>
              <a:schemeClr val="dk1"/>
            </a:solidFill>
            <a:prstDash val="solid"/>
            <a:miter lim="8000"/>
            <a:headEnd len="sm" w="sm" type="none"/>
            <a:tailEnd len="sm" w="sm" type="none"/>
          </a:ln>
        </p:spPr>
      </p:cxnSp>
      <p:sp>
        <p:nvSpPr>
          <p:cNvPr id="384" name="Shape 384"/>
          <p:cNvSpPr txBox="1"/>
          <p:nvPr/>
        </p:nvSpPr>
        <p:spPr>
          <a:xfrm>
            <a:off x="377825" y="2011361"/>
            <a:ext cx="1681161"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Saturated Fat   1.5g</a:t>
            </a:r>
            <a:endParaRPr b="0" i="0" sz="1400" u="none" cap="none" strike="noStrike">
              <a:solidFill>
                <a:srgbClr val="000000"/>
              </a:solidFill>
              <a:latin typeface="Arial"/>
              <a:ea typeface="Arial"/>
              <a:cs typeface="Arial"/>
              <a:sym typeface="Arial"/>
            </a:endParaRPr>
          </a:p>
        </p:txBody>
      </p:sp>
      <p:sp>
        <p:nvSpPr>
          <p:cNvPr id="385" name="Shape 385"/>
          <p:cNvSpPr txBox="1"/>
          <p:nvPr/>
        </p:nvSpPr>
        <p:spPr>
          <a:xfrm>
            <a:off x="366712" y="2284411"/>
            <a:ext cx="1539874" cy="2778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Trans Fat   0g</a:t>
            </a:r>
            <a:endParaRPr b="0" i="0" sz="1400" u="none" cap="none" strike="noStrike">
              <a:solidFill>
                <a:srgbClr val="000000"/>
              </a:solidFill>
              <a:latin typeface="Arial"/>
              <a:ea typeface="Arial"/>
              <a:cs typeface="Arial"/>
              <a:sym typeface="Arial"/>
            </a:endParaRPr>
          </a:p>
        </p:txBody>
      </p:sp>
      <p:sp>
        <p:nvSpPr>
          <p:cNvPr id="386" name="Shape 386"/>
          <p:cNvSpPr txBox="1"/>
          <p:nvPr/>
        </p:nvSpPr>
        <p:spPr>
          <a:xfrm>
            <a:off x="192086" y="3932237"/>
            <a:ext cx="1976437"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Protein    </a:t>
            </a:r>
            <a:r>
              <a:rPr b="1" i="0" lang="en-US" sz="1200" u="none" cap="none" strike="noStrike">
                <a:solidFill>
                  <a:schemeClr val="dk1"/>
                </a:solidFill>
                <a:latin typeface="Arial"/>
                <a:ea typeface="Arial"/>
                <a:cs typeface="Arial"/>
                <a:sym typeface="Arial"/>
              </a:rPr>
              <a:t>6g</a:t>
            </a:r>
            <a:endParaRPr b="0" i="0" sz="1400" u="none" cap="none" strike="noStrike">
              <a:solidFill>
                <a:srgbClr val="000000"/>
              </a:solidFill>
              <a:latin typeface="Arial"/>
              <a:ea typeface="Arial"/>
              <a:cs typeface="Arial"/>
              <a:sym typeface="Arial"/>
            </a:endParaRPr>
          </a:p>
        </p:txBody>
      </p:sp>
      <p:cxnSp>
        <p:nvCxnSpPr>
          <p:cNvPr id="387" name="Shape 387"/>
          <p:cNvCxnSpPr/>
          <p:nvPr/>
        </p:nvCxnSpPr>
        <p:spPr>
          <a:xfrm>
            <a:off x="265112" y="4192587"/>
            <a:ext cx="3241674" cy="0"/>
          </a:xfrm>
          <a:prstGeom prst="straightConnector1">
            <a:avLst/>
          </a:prstGeom>
          <a:noFill/>
          <a:ln cap="flat" cmpd="sng" w="57150">
            <a:solidFill>
              <a:schemeClr val="dk1"/>
            </a:solidFill>
            <a:prstDash val="solid"/>
            <a:miter lim="8000"/>
            <a:headEnd len="sm" w="sm" type="none"/>
            <a:tailEnd len="sm" w="sm" type="none"/>
          </a:ln>
        </p:spPr>
      </p:cxnSp>
      <p:sp>
        <p:nvSpPr>
          <p:cNvPr id="388" name="Shape 388"/>
          <p:cNvSpPr txBox="1"/>
          <p:nvPr/>
        </p:nvSpPr>
        <p:spPr>
          <a:xfrm>
            <a:off x="2890836" y="20193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8%</a:t>
            </a:r>
            <a:endParaRPr b="0" i="0" sz="1400" u="none" cap="none" strike="noStrike">
              <a:solidFill>
                <a:srgbClr val="000000"/>
              </a:solidFill>
              <a:latin typeface="Arial"/>
              <a:ea typeface="Arial"/>
              <a:cs typeface="Arial"/>
              <a:sym typeface="Arial"/>
            </a:endParaRPr>
          </a:p>
        </p:txBody>
      </p:sp>
      <p:sp>
        <p:nvSpPr>
          <p:cNvPr id="389" name="Shape 389"/>
          <p:cNvSpPr txBox="1"/>
          <p:nvPr/>
        </p:nvSpPr>
        <p:spPr>
          <a:xfrm>
            <a:off x="2890836" y="22860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0%</a:t>
            </a:r>
            <a:endParaRPr b="0" i="0" sz="1400" u="none" cap="none" strike="noStrike">
              <a:solidFill>
                <a:srgbClr val="000000"/>
              </a:solidFill>
              <a:latin typeface="Arial"/>
              <a:ea typeface="Arial"/>
              <a:cs typeface="Arial"/>
              <a:sym typeface="Arial"/>
            </a:endParaRPr>
          </a:p>
        </p:txBody>
      </p:sp>
      <p:sp>
        <p:nvSpPr>
          <p:cNvPr id="390" name="Shape 390"/>
          <p:cNvSpPr txBox="1"/>
          <p:nvPr/>
        </p:nvSpPr>
        <p:spPr>
          <a:xfrm>
            <a:off x="2897186" y="33909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12%</a:t>
            </a:r>
            <a:endParaRPr b="0" i="0" sz="1400" u="none" cap="none" strike="noStrike">
              <a:solidFill>
                <a:srgbClr val="000000"/>
              </a:solidFill>
              <a:latin typeface="Arial"/>
              <a:ea typeface="Arial"/>
              <a:cs typeface="Arial"/>
              <a:sym typeface="Arial"/>
            </a:endParaRPr>
          </a:p>
        </p:txBody>
      </p:sp>
      <p:sp>
        <p:nvSpPr>
          <p:cNvPr id="391" name="Shape 391"/>
          <p:cNvSpPr txBox="1"/>
          <p:nvPr/>
        </p:nvSpPr>
        <p:spPr>
          <a:xfrm>
            <a:off x="184150" y="4179887"/>
            <a:ext cx="1541461"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Vitamin A     2%</a:t>
            </a:r>
            <a:endParaRPr b="0" i="0" sz="1400" u="none" cap="none" strike="noStrike">
              <a:solidFill>
                <a:srgbClr val="000000"/>
              </a:solidFill>
              <a:latin typeface="Arial"/>
              <a:ea typeface="Arial"/>
              <a:cs typeface="Arial"/>
              <a:sym typeface="Arial"/>
            </a:endParaRPr>
          </a:p>
        </p:txBody>
      </p:sp>
      <p:cxnSp>
        <p:nvCxnSpPr>
          <p:cNvPr id="392" name="Shape 392"/>
          <p:cNvCxnSpPr/>
          <p:nvPr/>
        </p:nvCxnSpPr>
        <p:spPr>
          <a:xfrm>
            <a:off x="274637" y="442436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393" name="Shape 393"/>
          <p:cNvSpPr txBox="1"/>
          <p:nvPr/>
        </p:nvSpPr>
        <p:spPr>
          <a:xfrm>
            <a:off x="2062161" y="4179887"/>
            <a:ext cx="157956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Vitamin C     0%</a:t>
            </a:r>
            <a:endParaRPr b="0" i="0" sz="1400" u="none" cap="none" strike="noStrike">
              <a:solidFill>
                <a:srgbClr val="000000"/>
              </a:solidFill>
              <a:latin typeface="Arial"/>
              <a:ea typeface="Arial"/>
              <a:cs typeface="Arial"/>
              <a:sym typeface="Arial"/>
            </a:endParaRPr>
          </a:p>
        </p:txBody>
      </p:sp>
      <p:sp>
        <p:nvSpPr>
          <p:cNvPr id="394" name="Shape 394"/>
          <p:cNvSpPr txBox="1"/>
          <p:nvPr/>
        </p:nvSpPr>
        <p:spPr>
          <a:xfrm>
            <a:off x="1735136" y="4133850"/>
            <a:ext cx="323850" cy="368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395" name="Shape 395"/>
          <p:cNvSpPr txBox="1"/>
          <p:nvPr/>
        </p:nvSpPr>
        <p:spPr>
          <a:xfrm>
            <a:off x="179386" y="4406900"/>
            <a:ext cx="1546225"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Calcium        4%</a:t>
            </a:r>
            <a:endParaRPr b="0" i="0" sz="1400" u="none" cap="none" strike="noStrike">
              <a:solidFill>
                <a:srgbClr val="000000"/>
              </a:solidFill>
              <a:latin typeface="Arial"/>
              <a:ea typeface="Arial"/>
              <a:cs typeface="Arial"/>
              <a:sym typeface="Arial"/>
            </a:endParaRPr>
          </a:p>
        </p:txBody>
      </p:sp>
      <p:cxnSp>
        <p:nvCxnSpPr>
          <p:cNvPr id="396" name="Shape 396"/>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sp>
        <p:nvSpPr>
          <p:cNvPr id="397" name="Shape 397"/>
          <p:cNvSpPr txBox="1"/>
          <p:nvPr/>
        </p:nvSpPr>
        <p:spPr>
          <a:xfrm>
            <a:off x="2062161" y="4406900"/>
            <a:ext cx="1574800"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Iron               6%</a:t>
            </a:r>
            <a:endParaRPr b="0" i="0" sz="1400" u="none" cap="none" strike="noStrike">
              <a:solidFill>
                <a:srgbClr val="000000"/>
              </a:solidFill>
              <a:latin typeface="Arial"/>
              <a:ea typeface="Arial"/>
              <a:cs typeface="Arial"/>
              <a:sym typeface="Arial"/>
            </a:endParaRPr>
          </a:p>
        </p:txBody>
      </p:sp>
      <p:sp>
        <p:nvSpPr>
          <p:cNvPr id="398" name="Shape 398"/>
          <p:cNvSpPr txBox="1"/>
          <p:nvPr/>
        </p:nvSpPr>
        <p:spPr>
          <a:xfrm>
            <a:off x="1735136" y="4360862"/>
            <a:ext cx="323850" cy="368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cxnSp>
        <p:nvCxnSpPr>
          <p:cNvPr id="399" name="Shape 399"/>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400" name="Shape 400"/>
          <p:cNvSpPr txBox="1"/>
          <p:nvPr/>
        </p:nvSpPr>
        <p:spPr>
          <a:xfrm>
            <a:off x="195261" y="5376862"/>
            <a:ext cx="3429000" cy="46037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1" i="0" lang="en-US" sz="800" u="none" cap="none" strike="noStrike">
                <a:solidFill>
                  <a:schemeClr val="dk1"/>
                </a:solidFill>
                <a:latin typeface="Arial"/>
                <a:ea typeface="Arial"/>
                <a:cs typeface="Arial"/>
                <a:sym typeface="Arial"/>
              </a:rPr>
              <a:t>* Percent Daily Values are based on a 2,000 calorie diet.  Your daily values may be higher or lower depending on your caloric needs.</a:t>
            </a:r>
            <a:endParaRPr b="0" i="0" sz="1400" u="none" cap="none" strike="noStrike">
              <a:solidFill>
                <a:srgbClr val="000000"/>
              </a:solidFill>
              <a:latin typeface="Arial"/>
              <a:ea typeface="Arial"/>
              <a:cs typeface="Arial"/>
              <a:sym typeface="Arial"/>
            </a:endParaRPr>
          </a:p>
        </p:txBody>
      </p:sp>
      <p:sp>
        <p:nvSpPr>
          <p:cNvPr id="401" name="Shape 401"/>
          <p:cNvSpPr txBox="1"/>
          <p:nvPr/>
        </p:nvSpPr>
        <p:spPr>
          <a:xfrm>
            <a:off x="1371600" y="5686425"/>
            <a:ext cx="22193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Calories:            2,000                 2,500</a:t>
            </a:r>
            <a:endParaRPr b="0" i="0" sz="1400" u="none" cap="none" strike="noStrike">
              <a:solidFill>
                <a:srgbClr val="000000"/>
              </a:solidFill>
              <a:latin typeface="Arial"/>
              <a:ea typeface="Arial"/>
              <a:cs typeface="Arial"/>
              <a:sym typeface="Arial"/>
            </a:endParaRPr>
          </a:p>
        </p:txBody>
      </p:sp>
      <p:cxnSp>
        <p:nvCxnSpPr>
          <p:cNvPr id="402" name="Shape 402"/>
          <p:cNvCxnSpPr/>
          <p:nvPr/>
        </p:nvCxnSpPr>
        <p:spPr>
          <a:xfrm>
            <a:off x="265112" y="587851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403" name="Shape 403"/>
          <p:cNvSpPr txBox="1"/>
          <p:nvPr/>
        </p:nvSpPr>
        <p:spPr>
          <a:xfrm>
            <a:off x="173036" y="5878512"/>
            <a:ext cx="3451225" cy="2143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Total Fat                              Less Than            65g                    80g</a:t>
            </a:r>
            <a:endParaRPr b="0" i="0" sz="1400" u="none" cap="none" strike="noStrike">
              <a:solidFill>
                <a:srgbClr val="000000"/>
              </a:solidFill>
              <a:latin typeface="Arial"/>
              <a:ea typeface="Arial"/>
              <a:cs typeface="Arial"/>
              <a:sym typeface="Arial"/>
            </a:endParaRPr>
          </a:p>
        </p:txBody>
      </p:sp>
      <p:sp>
        <p:nvSpPr>
          <p:cNvPr id="404" name="Shape 404"/>
          <p:cNvSpPr txBox="1"/>
          <p:nvPr/>
        </p:nvSpPr>
        <p:spPr>
          <a:xfrm>
            <a:off x="158750" y="5984875"/>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Sat Fat                            Less Than            20g                    25g</a:t>
            </a:r>
            <a:endParaRPr b="0" i="0" sz="1400" u="none" cap="none" strike="noStrike">
              <a:solidFill>
                <a:srgbClr val="000000"/>
              </a:solidFill>
              <a:latin typeface="Arial"/>
              <a:ea typeface="Arial"/>
              <a:cs typeface="Arial"/>
              <a:sym typeface="Arial"/>
            </a:endParaRPr>
          </a:p>
        </p:txBody>
      </p:sp>
      <p:sp>
        <p:nvSpPr>
          <p:cNvPr id="405" name="Shape 405"/>
          <p:cNvSpPr txBox="1"/>
          <p:nvPr/>
        </p:nvSpPr>
        <p:spPr>
          <a:xfrm>
            <a:off x="173036" y="6092825"/>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Cholesterol                          Less Than            300mg               300mg</a:t>
            </a:r>
            <a:endParaRPr b="0" i="0" sz="1400" u="none" cap="none" strike="noStrike">
              <a:solidFill>
                <a:srgbClr val="000000"/>
              </a:solidFill>
              <a:latin typeface="Arial"/>
              <a:ea typeface="Arial"/>
              <a:cs typeface="Arial"/>
              <a:sym typeface="Arial"/>
            </a:endParaRPr>
          </a:p>
        </p:txBody>
      </p:sp>
      <p:sp>
        <p:nvSpPr>
          <p:cNvPr id="406" name="Shape 406"/>
          <p:cNvSpPr txBox="1"/>
          <p:nvPr/>
        </p:nvSpPr>
        <p:spPr>
          <a:xfrm>
            <a:off x="173036" y="6203950"/>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Sodium                                Less Than            2,400mg            2,400mg</a:t>
            </a:r>
            <a:endParaRPr b="0" i="0" sz="1400" u="none" cap="none" strike="noStrike">
              <a:solidFill>
                <a:srgbClr val="000000"/>
              </a:solidFill>
              <a:latin typeface="Arial"/>
              <a:ea typeface="Arial"/>
              <a:cs typeface="Arial"/>
              <a:sym typeface="Arial"/>
            </a:endParaRPr>
          </a:p>
        </p:txBody>
      </p:sp>
      <p:sp>
        <p:nvSpPr>
          <p:cNvPr id="407" name="Shape 407"/>
          <p:cNvSpPr txBox="1"/>
          <p:nvPr/>
        </p:nvSpPr>
        <p:spPr>
          <a:xfrm>
            <a:off x="173036" y="6308725"/>
            <a:ext cx="3451225" cy="2143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Total Carbohydrate                                          300g                  375g</a:t>
            </a:r>
            <a:endParaRPr b="0" i="0" sz="1400" u="none" cap="none" strike="noStrike">
              <a:solidFill>
                <a:srgbClr val="000000"/>
              </a:solidFill>
              <a:latin typeface="Arial"/>
              <a:ea typeface="Arial"/>
              <a:cs typeface="Arial"/>
              <a:sym typeface="Arial"/>
            </a:endParaRPr>
          </a:p>
        </p:txBody>
      </p:sp>
      <p:sp>
        <p:nvSpPr>
          <p:cNvPr id="408" name="Shape 408"/>
          <p:cNvSpPr txBox="1"/>
          <p:nvPr/>
        </p:nvSpPr>
        <p:spPr>
          <a:xfrm>
            <a:off x="158750" y="6415087"/>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Dietary Fiber                                                25g                    30g</a:t>
            </a:r>
            <a:endParaRPr b="0" i="0" sz="1400" u="none" cap="none" strike="noStrike">
              <a:solidFill>
                <a:srgbClr val="000000"/>
              </a:solidFill>
              <a:latin typeface="Arial"/>
              <a:ea typeface="Arial"/>
              <a:cs typeface="Arial"/>
              <a:sym typeface="Arial"/>
            </a:endParaRPr>
          </a:p>
        </p:txBody>
      </p:sp>
      <p:cxnSp>
        <p:nvCxnSpPr>
          <p:cNvPr id="409" name="Shape 409"/>
          <p:cNvCxnSpPr/>
          <p:nvPr/>
        </p:nvCxnSpPr>
        <p:spPr>
          <a:xfrm>
            <a:off x="269875" y="6630986"/>
            <a:ext cx="3243262" cy="0"/>
          </a:xfrm>
          <a:prstGeom prst="straightConnector1">
            <a:avLst/>
          </a:prstGeom>
          <a:noFill/>
          <a:ln cap="flat" cmpd="sng" w="28575">
            <a:solidFill>
              <a:schemeClr val="dk1"/>
            </a:solidFill>
            <a:prstDash val="solid"/>
            <a:miter lim="8000"/>
            <a:headEnd len="sm" w="sm" type="none"/>
            <a:tailEnd len="sm" w="sm" type="none"/>
          </a:ln>
        </p:spPr>
      </p:cxnSp>
      <p:sp>
        <p:nvSpPr>
          <p:cNvPr id="410" name="Shape 410"/>
          <p:cNvSpPr txBox="1"/>
          <p:nvPr/>
        </p:nvSpPr>
        <p:spPr>
          <a:xfrm>
            <a:off x="3886200" y="139700"/>
            <a:ext cx="5029199" cy="40004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500"/>
              <a:buFont typeface="Arial"/>
              <a:buNone/>
            </a:pPr>
            <a:r>
              <a:rPr b="1" i="0" lang="en-US" sz="2000" u="none" cap="none" strike="noStrike">
                <a:solidFill>
                  <a:schemeClr val="dk1"/>
                </a:solidFill>
                <a:latin typeface="Arial"/>
                <a:ea typeface="Arial"/>
                <a:cs typeface="Arial"/>
                <a:sym typeface="Arial"/>
              </a:rPr>
              <a:t>Wonderful Pistachios, Unshelled (1oz)</a:t>
            </a:r>
            <a:endParaRPr b="0" i="0" sz="1400" u="none" cap="none" strike="noStrike">
              <a:solidFill>
                <a:srgbClr val="000000"/>
              </a:solidFill>
              <a:latin typeface="Arial"/>
              <a:ea typeface="Arial"/>
              <a:cs typeface="Arial"/>
              <a:sym typeface="Arial"/>
            </a:endParaRPr>
          </a:p>
        </p:txBody>
      </p:sp>
      <p:sp>
        <p:nvSpPr>
          <p:cNvPr id="411" name="Shape 411"/>
          <p:cNvSpPr txBox="1"/>
          <p:nvPr/>
        </p:nvSpPr>
        <p:spPr>
          <a:xfrm>
            <a:off x="3886200" y="4794250"/>
            <a:ext cx="5029199" cy="30797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50"/>
              <a:buFont typeface="Arial Black"/>
              <a:buNone/>
            </a:pPr>
            <a:r>
              <a:rPr b="1" i="0" lang="en-US" sz="1400" u="none" cap="none" strike="noStrike">
                <a:solidFill>
                  <a:schemeClr val="dk1"/>
                </a:solidFill>
                <a:latin typeface="Arial Black"/>
                <a:ea typeface="Arial Black"/>
                <a:cs typeface="Arial Black"/>
                <a:sym typeface="Arial Black"/>
              </a:rPr>
              <a:t>INGREDIENTS</a:t>
            </a:r>
            <a:r>
              <a:rPr b="1" i="0" lang="en-US" sz="1400" u="none" cap="none" strike="noStrike">
                <a:solidFill>
                  <a:schemeClr val="dk1"/>
                </a:solidFill>
                <a:latin typeface="Arial"/>
                <a:ea typeface="Arial"/>
                <a:cs typeface="Arial"/>
                <a:sym typeface="Arial"/>
              </a:rPr>
              <a:t>:  </a:t>
            </a:r>
            <a:r>
              <a:rPr b="0" i="0" lang="en-US" sz="1400" u="none" cap="none" strike="noStrike">
                <a:solidFill>
                  <a:schemeClr val="dk1"/>
                </a:solidFill>
                <a:latin typeface="Arial"/>
                <a:ea typeface="Arial"/>
                <a:cs typeface="Arial"/>
                <a:sym typeface="Arial"/>
              </a:rPr>
              <a:t>PISTACHIOS, SALT</a:t>
            </a:r>
            <a:endParaRPr b="0" i="0" sz="1400" u="none" cap="none" strike="noStrike">
              <a:solidFill>
                <a:srgbClr val="000000"/>
              </a:solidFill>
              <a:latin typeface="Arial"/>
              <a:ea typeface="Arial"/>
              <a:cs typeface="Arial"/>
              <a:sym typeface="Arial"/>
            </a:endParaRPr>
          </a:p>
        </p:txBody>
      </p:sp>
      <p:pic>
        <p:nvPicPr>
          <p:cNvPr descr="rsis" id="412" name="Shape 412"/>
          <p:cNvPicPr preferRelativeResize="0"/>
          <p:nvPr/>
        </p:nvPicPr>
        <p:blipFill rotWithShape="1">
          <a:blip r:embed="rId3">
            <a:alphaModFix/>
          </a:blip>
          <a:srcRect b="5403" l="14985" r="16334" t="0"/>
          <a:stretch/>
        </p:blipFill>
        <p:spPr>
          <a:xfrm>
            <a:off x="5240337" y="630237"/>
            <a:ext cx="2320924" cy="4187824"/>
          </a:xfrm>
          <a:prstGeom prst="rect">
            <a:avLst/>
          </a:prstGeom>
          <a:noFill/>
          <a:ln>
            <a:noFill/>
          </a:ln>
        </p:spPr>
      </p:pic>
      <p:cxnSp>
        <p:nvCxnSpPr>
          <p:cNvPr id="413" name="Shape 413"/>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414" name="Shape 414"/>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415" name="Shape 415"/>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sp>
        <p:nvSpPr>
          <p:cNvPr id="416" name="Shape 416"/>
          <p:cNvSpPr txBox="1"/>
          <p:nvPr/>
        </p:nvSpPr>
        <p:spPr>
          <a:xfrm>
            <a:off x="188911" y="4656137"/>
            <a:ext cx="1682749"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Thiamin       15%</a:t>
            </a:r>
            <a:endParaRPr b="0" i="0" sz="1400" u="none" cap="none" strike="noStrike">
              <a:solidFill>
                <a:srgbClr val="000000"/>
              </a:solidFill>
              <a:latin typeface="Arial"/>
              <a:ea typeface="Arial"/>
              <a:cs typeface="Arial"/>
              <a:sym typeface="Arial"/>
            </a:endParaRPr>
          </a:p>
        </p:txBody>
      </p:sp>
      <p:cxnSp>
        <p:nvCxnSpPr>
          <p:cNvPr id="417" name="Shape 417"/>
          <p:cNvCxnSpPr/>
          <p:nvPr/>
        </p:nvCxnSpPr>
        <p:spPr>
          <a:xfrm>
            <a:off x="269875" y="490061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418" name="Shape 418"/>
          <p:cNvSpPr txBox="1"/>
          <p:nvPr/>
        </p:nvSpPr>
        <p:spPr>
          <a:xfrm>
            <a:off x="2062161" y="4656137"/>
            <a:ext cx="1584325"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Vitamin B</a:t>
            </a:r>
            <a:r>
              <a:rPr b="1" baseline="-25000" i="0" lang="en-US" sz="1200" u="none" cap="none" strike="noStrike">
                <a:solidFill>
                  <a:schemeClr val="dk1"/>
                </a:solidFill>
                <a:latin typeface="Arial Black"/>
                <a:ea typeface="Arial Black"/>
                <a:cs typeface="Arial Black"/>
                <a:sym typeface="Arial Black"/>
              </a:rPr>
              <a:t>6</a:t>
            </a:r>
            <a:r>
              <a:rPr b="1" i="0" lang="en-US" sz="1200" u="none" cap="none" strike="noStrike">
                <a:solidFill>
                  <a:schemeClr val="dk1"/>
                </a:solidFill>
                <a:latin typeface="Arial Black"/>
                <a:ea typeface="Arial Black"/>
                <a:cs typeface="Arial Black"/>
                <a:sym typeface="Arial Black"/>
              </a:rPr>
              <a:t>  20%</a:t>
            </a:r>
            <a:endParaRPr b="0" i="0" sz="1400" u="none" cap="none" strike="noStrike">
              <a:solidFill>
                <a:srgbClr val="000000"/>
              </a:solidFill>
              <a:latin typeface="Arial"/>
              <a:ea typeface="Arial"/>
              <a:cs typeface="Arial"/>
              <a:sym typeface="Arial"/>
            </a:endParaRPr>
          </a:p>
        </p:txBody>
      </p:sp>
      <p:sp>
        <p:nvSpPr>
          <p:cNvPr id="419" name="Shape 419"/>
          <p:cNvSpPr txBox="1"/>
          <p:nvPr/>
        </p:nvSpPr>
        <p:spPr>
          <a:xfrm>
            <a:off x="179386" y="4900612"/>
            <a:ext cx="1692275"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Phosphorus 15%</a:t>
            </a:r>
            <a:endParaRPr b="0" i="0" sz="1400" u="none" cap="none" strike="noStrike">
              <a:solidFill>
                <a:srgbClr val="000000"/>
              </a:solidFill>
              <a:latin typeface="Arial"/>
              <a:ea typeface="Arial"/>
              <a:cs typeface="Arial"/>
              <a:sym typeface="Arial"/>
            </a:endParaRPr>
          </a:p>
        </p:txBody>
      </p:sp>
      <p:cxnSp>
        <p:nvCxnSpPr>
          <p:cNvPr id="420" name="Shape 420"/>
          <p:cNvCxnSpPr/>
          <p:nvPr/>
        </p:nvCxnSpPr>
        <p:spPr>
          <a:xfrm>
            <a:off x="269875" y="5145087"/>
            <a:ext cx="3243262" cy="0"/>
          </a:xfrm>
          <a:prstGeom prst="straightConnector1">
            <a:avLst/>
          </a:prstGeom>
          <a:noFill/>
          <a:ln cap="flat" cmpd="sng" w="28575">
            <a:solidFill>
              <a:schemeClr val="dk1"/>
            </a:solidFill>
            <a:prstDash val="solid"/>
            <a:miter lim="8000"/>
            <a:headEnd len="sm" w="sm" type="none"/>
            <a:tailEnd len="sm" w="sm" type="none"/>
          </a:ln>
        </p:spPr>
      </p:cxnSp>
      <p:sp>
        <p:nvSpPr>
          <p:cNvPr id="421" name="Shape 421"/>
          <p:cNvSpPr txBox="1"/>
          <p:nvPr/>
        </p:nvSpPr>
        <p:spPr>
          <a:xfrm>
            <a:off x="2062161" y="4900612"/>
            <a:ext cx="1574800"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Magnesium 10%</a:t>
            </a:r>
            <a:endParaRPr b="0" i="0" sz="1400" u="none" cap="none" strike="noStrike">
              <a:solidFill>
                <a:srgbClr val="000000"/>
              </a:solidFill>
              <a:latin typeface="Arial"/>
              <a:ea typeface="Arial"/>
              <a:cs typeface="Arial"/>
              <a:sym typeface="Arial"/>
            </a:endParaRPr>
          </a:p>
        </p:txBody>
      </p:sp>
      <p:sp>
        <p:nvSpPr>
          <p:cNvPr id="422" name="Shape 422"/>
          <p:cNvSpPr txBox="1"/>
          <p:nvPr/>
        </p:nvSpPr>
        <p:spPr>
          <a:xfrm>
            <a:off x="1735136" y="4610100"/>
            <a:ext cx="323850" cy="36988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423" name="Shape 423"/>
          <p:cNvSpPr txBox="1"/>
          <p:nvPr/>
        </p:nvSpPr>
        <p:spPr>
          <a:xfrm>
            <a:off x="1735136" y="4854575"/>
            <a:ext cx="323850" cy="368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424" name="Shape 424"/>
          <p:cNvSpPr txBox="1"/>
          <p:nvPr/>
        </p:nvSpPr>
        <p:spPr>
          <a:xfrm>
            <a:off x="184150" y="5145087"/>
            <a:ext cx="1687511"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Copper         20%</a:t>
            </a:r>
            <a:endParaRPr b="0" i="0" sz="1400" u="none" cap="none" strike="noStrike">
              <a:solidFill>
                <a:srgbClr val="000000"/>
              </a:solidFill>
              <a:latin typeface="Arial"/>
              <a:ea typeface="Arial"/>
              <a:cs typeface="Arial"/>
              <a:sym typeface="Arial"/>
            </a:endParaRPr>
          </a:p>
        </p:txBody>
      </p:sp>
      <p:cxnSp>
        <p:nvCxnSpPr>
          <p:cNvPr id="425" name="Shape 425"/>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426" name="Shape 426"/>
          <p:cNvSpPr txBox="1"/>
          <p:nvPr/>
        </p:nvSpPr>
        <p:spPr>
          <a:xfrm>
            <a:off x="2062161" y="5145087"/>
            <a:ext cx="157956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Manganese 20%</a:t>
            </a:r>
            <a:endParaRPr b="0" i="0" sz="1400" u="none" cap="none" strike="noStrike">
              <a:solidFill>
                <a:srgbClr val="000000"/>
              </a:solidFill>
              <a:latin typeface="Arial"/>
              <a:ea typeface="Arial"/>
              <a:cs typeface="Arial"/>
              <a:sym typeface="Arial"/>
            </a:endParaRPr>
          </a:p>
        </p:txBody>
      </p:sp>
      <p:sp>
        <p:nvSpPr>
          <p:cNvPr id="427" name="Shape 427"/>
          <p:cNvSpPr txBox="1"/>
          <p:nvPr/>
        </p:nvSpPr>
        <p:spPr>
          <a:xfrm>
            <a:off x="1735136" y="5073650"/>
            <a:ext cx="323850" cy="368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1" name="Shape 431"/>
        <p:cNvGrpSpPr/>
        <p:nvPr/>
      </p:nvGrpSpPr>
      <p:grpSpPr>
        <a:xfrm>
          <a:off x="0" y="0"/>
          <a:ext cx="0" cy="0"/>
          <a:chOff x="0" y="0"/>
          <a:chExt cx="0" cy="0"/>
        </a:xfrm>
      </p:grpSpPr>
      <p:sp>
        <p:nvSpPr>
          <p:cNvPr id="432" name="Shape 432"/>
          <p:cNvSpPr txBox="1"/>
          <p:nvPr/>
        </p:nvSpPr>
        <p:spPr>
          <a:xfrm>
            <a:off x="163511" y="96836"/>
            <a:ext cx="3460749" cy="6684961"/>
          </a:xfrm>
          <a:prstGeom prst="rect">
            <a:avLst/>
          </a:prstGeom>
          <a:noFill/>
          <a:ln cap="flat" cmpd="sng" w="3810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33" name="Shape 433"/>
          <p:cNvSpPr txBox="1"/>
          <p:nvPr/>
        </p:nvSpPr>
        <p:spPr>
          <a:xfrm>
            <a:off x="184150" y="104775"/>
            <a:ext cx="3397250" cy="5619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750"/>
              <a:buFont typeface="Arial Black"/>
              <a:buNone/>
            </a:pPr>
            <a:r>
              <a:rPr b="0" i="0" lang="en-US" sz="3000" u="none" cap="none" strike="noStrike">
                <a:solidFill>
                  <a:schemeClr val="dk1"/>
                </a:solidFill>
                <a:latin typeface="Arial Black"/>
                <a:ea typeface="Arial Black"/>
                <a:cs typeface="Arial Black"/>
                <a:sym typeface="Arial Black"/>
              </a:rPr>
              <a:t>Nutrition Facts</a:t>
            </a:r>
            <a:endParaRPr b="0" i="0" sz="1400" u="none" cap="none" strike="noStrike">
              <a:solidFill>
                <a:srgbClr val="000000"/>
              </a:solidFill>
              <a:latin typeface="Arial"/>
              <a:ea typeface="Arial"/>
              <a:cs typeface="Arial"/>
              <a:sym typeface="Arial"/>
            </a:endParaRPr>
          </a:p>
        </p:txBody>
      </p:sp>
      <p:sp>
        <p:nvSpPr>
          <p:cNvPr id="434" name="Shape 434"/>
          <p:cNvSpPr txBox="1"/>
          <p:nvPr/>
        </p:nvSpPr>
        <p:spPr>
          <a:xfrm>
            <a:off x="163511" y="403225"/>
            <a:ext cx="3417887" cy="584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600"/>
              <a:buFont typeface="Calibri"/>
              <a:buNone/>
            </a:pPr>
            <a:r>
              <a:t/>
            </a: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25"/>
              <a:buFont typeface="Arial"/>
              <a:buNone/>
            </a:pPr>
            <a:r>
              <a:rPr b="0" i="0" lang="en-US" sz="1300" u="none" cap="none" strike="noStrike">
                <a:solidFill>
                  <a:schemeClr val="dk1"/>
                </a:solidFill>
                <a:latin typeface="Arial"/>
                <a:ea typeface="Arial"/>
                <a:cs typeface="Arial"/>
                <a:sym typeface="Arial"/>
              </a:rPr>
              <a:t>Serving Size 1  bar (48g)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25"/>
              <a:buFont typeface="Arial"/>
              <a:buNone/>
            </a:pPr>
            <a:r>
              <a:rPr b="0" i="0" lang="en-US" sz="1300" u="none" cap="none" strike="noStrike">
                <a:solidFill>
                  <a:schemeClr val="dk1"/>
                </a:solidFill>
                <a:latin typeface="Arial"/>
                <a:ea typeface="Arial"/>
                <a:cs typeface="Arial"/>
                <a:sym typeface="Arial"/>
              </a:rPr>
              <a:t>Servings Per Container 1  </a:t>
            </a:r>
            <a:endParaRPr b="0" i="0" sz="1400" u="none" cap="none" strike="noStrike">
              <a:solidFill>
                <a:srgbClr val="000000"/>
              </a:solidFill>
              <a:latin typeface="Arial"/>
              <a:ea typeface="Arial"/>
              <a:cs typeface="Arial"/>
              <a:sym typeface="Arial"/>
            </a:endParaRPr>
          </a:p>
        </p:txBody>
      </p:sp>
      <p:sp>
        <p:nvSpPr>
          <p:cNvPr id="435" name="Shape 435"/>
          <p:cNvSpPr txBox="1"/>
          <p:nvPr/>
        </p:nvSpPr>
        <p:spPr>
          <a:xfrm>
            <a:off x="163511" y="987425"/>
            <a:ext cx="200501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Amount Per Serving</a:t>
            </a:r>
            <a:endParaRPr b="0" i="0" sz="1400" u="none" cap="none" strike="noStrike">
              <a:solidFill>
                <a:srgbClr val="000000"/>
              </a:solidFill>
              <a:latin typeface="Arial"/>
              <a:ea typeface="Arial"/>
              <a:cs typeface="Arial"/>
              <a:sym typeface="Arial"/>
            </a:endParaRPr>
          </a:p>
        </p:txBody>
      </p:sp>
      <p:cxnSp>
        <p:nvCxnSpPr>
          <p:cNvPr id="436" name="Shape 436"/>
          <p:cNvCxnSpPr/>
          <p:nvPr/>
        </p:nvCxnSpPr>
        <p:spPr>
          <a:xfrm>
            <a:off x="258762" y="987425"/>
            <a:ext cx="3252787" cy="0"/>
          </a:xfrm>
          <a:prstGeom prst="straightConnector1">
            <a:avLst/>
          </a:prstGeom>
          <a:noFill/>
          <a:ln cap="flat" cmpd="sng" w="76200">
            <a:solidFill>
              <a:schemeClr val="dk1"/>
            </a:solidFill>
            <a:prstDash val="solid"/>
            <a:miter lim="8000"/>
            <a:headEnd len="sm" w="sm" type="none"/>
            <a:tailEnd len="sm" w="sm" type="none"/>
          </a:ln>
        </p:spPr>
      </p:cxnSp>
      <p:sp>
        <p:nvSpPr>
          <p:cNvPr id="437" name="Shape 437"/>
          <p:cNvSpPr txBox="1"/>
          <p:nvPr/>
        </p:nvSpPr>
        <p:spPr>
          <a:xfrm>
            <a:off x="173036" y="1762125"/>
            <a:ext cx="141446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Total Fat   </a:t>
            </a:r>
            <a:r>
              <a:rPr b="1" i="0" lang="en-US" sz="1200" u="none" cap="none" strike="noStrike">
                <a:solidFill>
                  <a:schemeClr val="dk1"/>
                </a:solidFill>
                <a:latin typeface="Arial"/>
                <a:ea typeface="Arial"/>
                <a:cs typeface="Arial"/>
                <a:sym typeface="Arial"/>
              </a:rPr>
              <a:t>10g</a:t>
            </a:r>
            <a:endParaRPr b="0" i="0" sz="1400" u="none" cap="none" strike="noStrike">
              <a:solidFill>
                <a:srgbClr val="000000"/>
              </a:solidFill>
              <a:latin typeface="Arial"/>
              <a:ea typeface="Arial"/>
              <a:cs typeface="Arial"/>
              <a:sym typeface="Arial"/>
            </a:endParaRPr>
          </a:p>
        </p:txBody>
      </p:sp>
      <p:cxnSp>
        <p:nvCxnSpPr>
          <p:cNvPr id="438" name="Shape 438"/>
          <p:cNvCxnSpPr/>
          <p:nvPr/>
        </p:nvCxnSpPr>
        <p:spPr>
          <a:xfrm>
            <a:off x="280987" y="1263650"/>
            <a:ext cx="3241674" cy="0"/>
          </a:xfrm>
          <a:prstGeom prst="straightConnector1">
            <a:avLst/>
          </a:prstGeom>
          <a:noFill/>
          <a:ln cap="flat" cmpd="sng" w="28575">
            <a:solidFill>
              <a:schemeClr val="dk1"/>
            </a:solidFill>
            <a:prstDash val="solid"/>
            <a:miter lim="8000"/>
            <a:headEnd len="sm" w="sm" type="none"/>
            <a:tailEnd len="sm" w="sm" type="none"/>
          </a:ln>
        </p:spPr>
      </p:cxnSp>
      <p:sp>
        <p:nvSpPr>
          <p:cNvPr id="439" name="Shape 439"/>
          <p:cNvSpPr txBox="1"/>
          <p:nvPr/>
        </p:nvSpPr>
        <p:spPr>
          <a:xfrm>
            <a:off x="2890836" y="1762125"/>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16%</a:t>
            </a:r>
            <a:endParaRPr b="0" i="0" sz="1400" u="none" cap="none" strike="noStrike">
              <a:solidFill>
                <a:srgbClr val="000000"/>
              </a:solidFill>
              <a:latin typeface="Arial"/>
              <a:ea typeface="Arial"/>
              <a:cs typeface="Arial"/>
              <a:sym typeface="Arial"/>
            </a:endParaRPr>
          </a:p>
        </p:txBody>
      </p:sp>
      <p:sp>
        <p:nvSpPr>
          <p:cNvPr id="440" name="Shape 440"/>
          <p:cNvSpPr txBox="1"/>
          <p:nvPr/>
        </p:nvSpPr>
        <p:spPr>
          <a:xfrm>
            <a:off x="173036" y="1257300"/>
            <a:ext cx="3417887" cy="46196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Calories   210       </a:t>
            </a:r>
            <a:r>
              <a:rPr b="1" i="0" lang="en-US" sz="1200" u="none" cap="none" strike="noStrike">
                <a:solidFill>
                  <a:schemeClr val="dk1"/>
                </a:solidFill>
                <a:latin typeface="Arial"/>
                <a:ea typeface="Arial"/>
                <a:cs typeface="Arial"/>
                <a:sym typeface="Arial"/>
              </a:rPr>
              <a:t>Calories from Fat       90</a:t>
            </a:r>
            <a:r>
              <a:rPr b="1" i="0" lang="en-US" sz="1200" u="none" cap="none" strike="noStrike">
                <a:solidFill>
                  <a:schemeClr val="dk1"/>
                </a:solidFill>
                <a:latin typeface="Arial Black"/>
                <a:ea typeface="Arial Black"/>
                <a:cs typeface="Arial Black"/>
                <a:sym typeface="Arial Black"/>
              </a:rPr>
              <a:t>    	</a:t>
            </a:r>
            <a:endParaRPr b="0" i="0" sz="1400" u="none" cap="none" strike="noStrike">
              <a:solidFill>
                <a:srgbClr val="000000"/>
              </a:solidFill>
              <a:latin typeface="Arial"/>
              <a:ea typeface="Arial"/>
              <a:cs typeface="Arial"/>
              <a:sym typeface="Arial"/>
            </a:endParaRPr>
          </a:p>
        </p:txBody>
      </p:sp>
      <p:cxnSp>
        <p:nvCxnSpPr>
          <p:cNvPr id="441" name="Shape 441"/>
          <p:cNvCxnSpPr/>
          <p:nvPr/>
        </p:nvCxnSpPr>
        <p:spPr>
          <a:xfrm>
            <a:off x="258762" y="1493837"/>
            <a:ext cx="3244849" cy="0"/>
          </a:xfrm>
          <a:prstGeom prst="straightConnector1">
            <a:avLst/>
          </a:prstGeom>
          <a:noFill/>
          <a:ln cap="flat" cmpd="sng" w="38100">
            <a:solidFill>
              <a:schemeClr val="dk1"/>
            </a:solidFill>
            <a:prstDash val="solid"/>
            <a:miter lim="8000"/>
            <a:headEnd len="sm" w="sm" type="none"/>
            <a:tailEnd len="sm" w="sm" type="none"/>
          </a:ln>
        </p:spPr>
      </p:cxnSp>
      <p:sp>
        <p:nvSpPr>
          <p:cNvPr id="442" name="Shape 442"/>
          <p:cNvSpPr txBox="1"/>
          <p:nvPr/>
        </p:nvSpPr>
        <p:spPr>
          <a:xfrm>
            <a:off x="1873250" y="1493837"/>
            <a:ext cx="1751012" cy="30797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50"/>
              <a:buFont typeface="Arial Black"/>
              <a:buNone/>
            </a:pPr>
            <a:r>
              <a:rPr b="1" i="0" lang="en-US" sz="1400" u="none" cap="none" strike="noStrike">
                <a:solidFill>
                  <a:schemeClr val="dk1"/>
                </a:solidFill>
                <a:latin typeface="Arial Black"/>
                <a:ea typeface="Arial Black"/>
                <a:cs typeface="Arial Black"/>
                <a:sym typeface="Arial Black"/>
              </a:rPr>
              <a:t>% Daily Value*</a:t>
            </a:r>
            <a:endParaRPr b="0" i="0" sz="1400" u="none" cap="none" strike="noStrike">
              <a:solidFill>
                <a:srgbClr val="000000"/>
              </a:solidFill>
              <a:latin typeface="Arial"/>
              <a:ea typeface="Arial"/>
              <a:cs typeface="Arial"/>
              <a:sym typeface="Arial"/>
            </a:endParaRPr>
          </a:p>
        </p:txBody>
      </p:sp>
      <p:cxnSp>
        <p:nvCxnSpPr>
          <p:cNvPr id="443" name="Shape 443"/>
          <p:cNvCxnSpPr/>
          <p:nvPr/>
        </p:nvCxnSpPr>
        <p:spPr>
          <a:xfrm>
            <a:off x="269875" y="1762125"/>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444" name="Shape 444"/>
          <p:cNvCxnSpPr/>
          <p:nvPr/>
        </p:nvCxnSpPr>
        <p:spPr>
          <a:xfrm>
            <a:off x="263525" y="2024061"/>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445" name="Shape 445"/>
          <p:cNvCxnSpPr/>
          <p:nvPr/>
        </p:nvCxnSpPr>
        <p:spPr>
          <a:xfrm>
            <a:off x="271462" y="2287586"/>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446" name="Shape 446"/>
          <p:cNvCxnSpPr/>
          <p:nvPr/>
        </p:nvCxnSpPr>
        <p:spPr>
          <a:xfrm>
            <a:off x="271462" y="2570161"/>
            <a:ext cx="3241674" cy="0"/>
          </a:xfrm>
          <a:prstGeom prst="straightConnector1">
            <a:avLst/>
          </a:prstGeom>
          <a:noFill/>
          <a:ln cap="flat" cmpd="sng" w="28575">
            <a:solidFill>
              <a:schemeClr val="dk1"/>
            </a:solidFill>
            <a:prstDash val="solid"/>
            <a:miter lim="8000"/>
            <a:headEnd len="sm" w="sm" type="none"/>
            <a:tailEnd len="sm" w="sm" type="none"/>
          </a:ln>
        </p:spPr>
      </p:cxnSp>
      <p:sp>
        <p:nvSpPr>
          <p:cNvPr id="447" name="Shape 447"/>
          <p:cNvSpPr txBox="1"/>
          <p:nvPr/>
        </p:nvSpPr>
        <p:spPr>
          <a:xfrm>
            <a:off x="195261" y="2592386"/>
            <a:ext cx="1866900"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Cholesterol   </a:t>
            </a:r>
            <a:r>
              <a:rPr b="1" i="0" lang="en-US" sz="1200" u="none" cap="none" strike="noStrike">
                <a:solidFill>
                  <a:schemeClr val="dk1"/>
                </a:solidFill>
                <a:latin typeface="Arial"/>
                <a:ea typeface="Arial"/>
                <a:cs typeface="Arial"/>
                <a:sym typeface="Arial"/>
              </a:rPr>
              <a:t>0mg</a:t>
            </a:r>
            <a:endParaRPr b="0" i="0" sz="1400" u="none" cap="none" strike="noStrike">
              <a:solidFill>
                <a:srgbClr val="000000"/>
              </a:solidFill>
              <a:latin typeface="Arial"/>
              <a:ea typeface="Arial"/>
              <a:cs typeface="Arial"/>
              <a:sym typeface="Arial"/>
            </a:endParaRPr>
          </a:p>
        </p:txBody>
      </p:sp>
      <p:sp>
        <p:nvSpPr>
          <p:cNvPr id="448" name="Shape 448"/>
          <p:cNvSpPr txBox="1"/>
          <p:nvPr/>
        </p:nvSpPr>
        <p:spPr>
          <a:xfrm>
            <a:off x="2901950" y="2586036"/>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0%</a:t>
            </a:r>
            <a:endParaRPr b="0" i="0" sz="1400" u="none" cap="none" strike="noStrike">
              <a:solidFill>
                <a:srgbClr val="000000"/>
              </a:solidFill>
              <a:latin typeface="Arial"/>
              <a:ea typeface="Arial"/>
              <a:cs typeface="Arial"/>
              <a:sym typeface="Arial"/>
            </a:endParaRPr>
          </a:p>
        </p:txBody>
      </p:sp>
      <p:cxnSp>
        <p:nvCxnSpPr>
          <p:cNvPr id="449" name="Shape 449"/>
          <p:cNvCxnSpPr/>
          <p:nvPr/>
        </p:nvCxnSpPr>
        <p:spPr>
          <a:xfrm>
            <a:off x="269875" y="2841625"/>
            <a:ext cx="3243262" cy="0"/>
          </a:xfrm>
          <a:prstGeom prst="straightConnector1">
            <a:avLst/>
          </a:prstGeom>
          <a:noFill/>
          <a:ln cap="flat" cmpd="sng" w="28575">
            <a:solidFill>
              <a:schemeClr val="dk1"/>
            </a:solidFill>
            <a:prstDash val="solid"/>
            <a:miter lim="8000"/>
            <a:headEnd len="sm" w="sm" type="none"/>
            <a:tailEnd len="sm" w="sm" type="none"/>
          </a:ln>
        </p:spPr>
      </p:cxnSp>
      <p:sp>
        <p:nvSpPr>
          <p:cNvPr id="450" name="Shape 450"/>
          <p:cNvSpPr txBox="1"/>
          <p:nvPr/>
        </p:nvSpPr>
        <p:spPr>
          <a:xfrm>
            <a:off x="195261" y="2868611"/>
            <a:ext cx="1676399"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Sodium    </a:t>
            </a:r>
            <a:r>
              <a:rPr b="1" i="0" lang="en-US" sz="1200" u="none" cap="none" strike="noStrike">
                <a:solidFill>
                  <a:schemeClr val="dk1"/>
                </a:solidFill>
                <a:latin typeface="Arial"/>
                <a:ea typeface="Arial"/>
                <a:cs typeface="Arial"/>
                <a:sym typeface="Arial"/>
              </a:rPr>
              <a:t>50mg</a:t>
            </a:r>
            <a:endParaRPr b="0" i="0" sz="1400" u="none" cap="none" strike="noStrike">
              <a:solidFill>
                <a:srgbClr val="000000"/>
              </a:solidFill>
              <a:latin typeface="Arial"/>
              <a:ea typeface="Arial"/>
              <a:cs typeface="Arial"/>
              <a:sym typeface="Arial"/>
            </a:endParaRPr>
          </a:p>
        </p:txBody>
      </p:sp>
      <p:sp>
        <p:nvSpPr>
          <p:cNvPr id="451" name="Shape 451"/>
          <p:cNvSpPr txBox="1"/>
          <p:nvPr/>
        </p:nvSpPr>
        <p:spPr>
          <a:xfrm>
            <a:off x="2890836" y="2868611"/>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2%</a:t>
            </a:r>
            <a:endParaRPr b="0" i="0" sz="1400" u="none" cap="none" strike="noStrike">
              <a:solidFill>
                <a:srgbClr val="000000"/>
              </a:solidFill>
              <a:latin typeface="Arial"/>
              <a:ea typeface="Arial"/>
              <a:cs typeface="Arial"/>
              <a:sym typeface="Arial"/>
            </a:endParaRPr>
          </a:p>
        </p:txBody>
      </p:sp>
      <p:cxnSp>
        <p:nvCxnSpPr>
          <p:cNvPr id="452" name="Shape 452"/>
          <p:cNvCxnSpPr/>
          <p:nvPr/>
        </p:nvCxnSpPr>
        <p:spPr>
          <a:xfrm>
            <a:off x="263525" y="3119436"/>
            <a:ext cx="3243262" cy="0"/>
          </a:xfrm>
          <a:prstGeom prst="straightConnector1">
            <a:avLst/>
          </a:prstGeom>
          <a:noFill/>
          <a:ln cap="flat" cmpd="sng" w="28575">
            <a:solidFill>
              <a:schemeClr val="dk1"/>
            </a:solidFill>
            <a:prstDash val="solid"/>
            <a:miter lim="8000"/>
            <a:headEnd len="sm" w="sm" type="none"/>
            <a:tailEnd len="sm" w="sm" type="none"/>
          </a:ln>
        </p:spPr>
      </p:cxnSp>
      <p:sp>
        <p:nvSpPr>
          <p:cNvPr id="453" name="Shape 453"/>
          <p:cNvSpPr txBox="1"/>
          <p:nvPr/>
        </p:nvSpPr>
        <p:spPr>
          <a:xfrm>
            <a:off x="193675" y="3127375"/>
            <a:ext cx="2287587"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Total Carbohydrate   </a:t>
            </a:r>
            <a:r>
              <a:rPr b="1" i="0" lang="en-US" sz="1200" u="none" cap="none" strike="noStrike">
                <a:solidFill>
                  <a:schemeClr val="dk1"/>
                </a:solidFill>
                <a:latin typeface="Arial"/>
                <a:ea typeface="Arial"/>
                <a:cs typeface="Arial"/>
                <a:sym typeface="Arial"/>
              </a:rPr>
              <a:t>27g</a:t>
            </a:r>
            <a:endParaRPr b="0" i="0" sz="1400" u="none" cap="none" strike="noStrike">
              <a:solidFill>
                <a:srgbClr val="000000"/>
              </a:solidFill>
              <a:latin typeface="Arial"/>
              <a:ea typeface="Arial"/>
              <a:cs typeface="Arial"/>
              <a:sym typeface="Arial"/>
            </a:endParaRPr>
          </a:p>
        </p:txBody>
      </p:sp>
      <p:sp>
        <p:nvSpPr>
          <p:cNvPr id="454" name="Shape 454"/>
          <p:cNvSpPr txBox="1"/>
          <p:nvPr/>
        </p:nvSpPr>
        <p:spPr>
          <a:xfrm>
            <a:off x="2886075" y="3127375"/>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9%</a:t>
            </a:r>
            <a:endParaRPr b="0" i="0" sz="1400" u="none" cap="none" strike="noStrike">
              <a:solidFill>
                <a:srgbClr val="000000"/>
              </a:solidFill>
              <a:latin typeface="Arial"/>
              <a:ea typeface="Arial"/>
              <a:cs typeface="Arial"/>
              <a:sym typeface="Arial"/>
            </a:endParaRPr>
          </a:p>
        </p:txBody>
      </p:sp>
      <p:cxnSp>
        <p:nvCxnSpPr>
          <p:cNvPr id="455" name="Shape 455"/>
          <p:cNvCxnSpPr/>
          <p:nvPr/>
        </p:nvCxnSpPr>
        <p:spPr>
          <a:xfrm>
            <a:off x="269875" y="3389312"/>
            <a:ext cx="3241674" cy="0"/>
          </a:xfrm>
          <a:prstGeom prst="straightConnector1">
            <a:avLst/>
          </a:prstGeom>
          <a:noFill/>
          <a:ln cap="flat" cmpd="sng" w="28575">
            <a:solidFill>
              <a:schemeClr val="dk1"/>
            </a:solidFill>
            <a:prstDash val="solid"/>
            <a:miter lim="8000"/>
            <a:headEnd len="sm" w="sm" type="none"/>
            <a:tailEnd len="sm" w="sm" type="none"/>
          </a:ln>
        </p:spPr>
      </p:cxnSp>
      <p:sp>
        <p:nvSpPr>
          <p:cNvPr id="456" name="Shape 456"/>
          <p:cNvSpPr txBox="1"/>
          <p:nvPr/>
        </p:nvSpPr>
        <p:spPr>
          <a:xfrm>
            <a:off x="388937" y="3389312"/>
            <a:ext cx="1336675" cy="2778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Fiber   4g</a:t>
            </a:r>
            <a:endParaRPr b="0" i="0" sz="1400" u="none" cap="none" strike="noStrike">
              <a:solidFill>
                <a:srgbClr val="000000"/>
              </a:solidFill>
              <a:latin typeface="Arial"/>
              <a:ea typeface="Arial"/>
              <a:cs typeface="Arial"/>
              <a:sym typeface="Arial"/>
            </a:endParaRPr>
          </a:p>
        </p:txBody>
      </p:sp>
      <p:cxnSp>
        <p:nvCxnSpPr>
          <p:cNvPr id="457" name="Shape 457"/>
          <p:cNvCxnSpPr/>
          <p:nvPr/>
        </p:nvCxnSpPr>
        <p:spPr>
          <a:xfrm>
            <a:off x="263525" y="3651250"/>
            <a:ext cx="3243262" cy="0"/>
          </a:xfrm>
          <a:prstGeom prst="straightConnector1">
            <a:avLst/>
          </a:prstGeom>
          <a:noFill/>
          <a:ln cap="flat" cmpd="sng" w="28575">
            <a:solidFill>
              <a:schemeClr val="dk1"/>
            </a:solidFill>
            <a:prstDash val="solid"/>
            <a:miter lim="8000"/>
            <a:headEnd len="sm" w="sm" type="none"/>
            <a:tailEnd len="sm" w="sm" type="none"/>
          </a:ln>
        </p:spPr>
      </p:cxnSp>
      <p:sp>
        <p:nvSpPr>
          <p:cNvPr id="458" name="Shape 458"/>
          <p:cNvSpPr txBox="1"/>
          <p:nvPr/>
        </p:nvSpPr>
        <p:spPr>
          <a:xfrm>
            <a:off x="377825" y="3651250"/>
            <a:ext cx="1336675"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Sugars   19g</a:t>
            </a:r>
            <a:endParaRPr b="0" i="0" sz="1400" u="none" cap="none" strike="noStrike">
              <a:solidFill>
                <a:srgbClr val="000000"/>
              </a:solidFill>
              <a:latin typeface="Arial"/>
              <a:ea typeface="Arial"/>
              <a:cs typeface="Arial"/>
              <a:sym typeface="Arial"/>
            </a:endParaRPr>
          </a:p>
        </p:txBody>
      </p:sp>
      <p:cxnSp>
        <p:nvCxnSpPr>
          <p:cNvPr id="459" name="Shape 459"/>
          <p:cNvCxnSpPr/>
          <p:nvPr/>
        </p:nvCxnSpPr>
        <p:spPr>
          <a:xfrm>
            <a:off x="265112" y="3927475"/>
            <a:ext cx="3241674" cy="0"/>
          </a:xfrm>
          <a:prstGeom prst="straightConnector1">
            <a:avLst/>
          </a:prstGeom>
          <a:noFill/>
          <a:ln cap="flat" cmpd="sng" w="28575">
            <a:solidFill>
              <a:schemeClr val="dk1"/>
            </a:solidFill>
            <a:prstDash val="solid"/>
            <a:miter lim="8000"/>
            <a:headEnd len="sm" w="sm" type="none"/>
            <a:tailEnd len="sm" w="sm" type="none"/>
          </a:ln>
        </p:spPr>
      </p:cxnSp>
      <p:sp>
        <p:nvSpPr>
          <p:cNvPr id="460" name="Shape 460"/>
          <p:cNvSpPr txBox="1"/>
          <p:nvPr/>
        </p:nvSpPr>
        <p:spPr>
          <a:xfrm>
            <a:off x="377825" y="2011361"/>
            <a:ext cx="1681161"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Saturated Fat   1.5g</a:t>
            </a:r>
            <a:endParaRPr b="0" i="0" sz="1400" u="none" cap="none" strike="noStrike">
              <a:solidFill>
                <a:srgbClr val="000000"/>
              </a:solidFill>
              <a:latin typeface="Arial"/>
              <a:ea typeface="Arial"/>
              <a:cs typeface="Arial"/>
              <a:sym typeface="Arial"/>
            </a:endParaRPr>
          </a:p>
        </p:txBody>
      </p:sp>
      <p:sp>
        <p:nvSpPr>
          <p:cNvPr id="461" name="Shape 461"/>
          <p:cNvSpPr txBox="1"/>
          <p:nvPr/>
        </p:nvSpPr>
        <p:spPr>
          <a:xfrm>
            <a:off x="366712" y="2284411"/>
            <a:ext cx="1539874" cy="2778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Trans Fat   0g</a:t>
            </a:r>
            <a:endParaRPr b="0" i="0" sz="1400" u="none" cap="none" strike="noStrike">
              <a:solidFill>
                <a:srgbClr val="000000"/>
              </a:solidFill>
              <a:latin typeface="Arial"/>
              <a:ea typeface="Arial"/>
              <a:cs typeface="Arial"/>
              <a:sym typeface="Arial"/>
            </a:endParaRPr>
          </a:p>
        </p:txBody>
      </p:sp>
      <p:sp>
        <p:nvSpPr>
          <p:cNvPr id="462" name="Shape 462"/>
          <p:cNvSpPr txBox="1"/>
          <p:nvPr/>
        </p:nvSpPr>
        <p:spPr>
          <a:xfrm>
            <a:off x="192086" y="3932237"/>
            <a:ext cx="1976437"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Protein    </a:t>
            </a:r>
            <a:r>
              <a:rPr b="1" i="0" lang="en-US" sz="1200" u="none" cap="none" strike="noStrike">
                <a:solidFill>
                  <a:schemeClr val="dk1"/>
                </a:solidFill>
                <a:latin typeface="Arial"/>
                <a:ea typeface="Arial"/>
                <a:cs typeface="Arial"/>
                <a:sym typeface="Arial"/>
              </a:rPr>
              <a:t>6g</a:t>
            </a:r>
            <a:endParaRPr b="0" i="0" sz="1400" u="none" cap="none" strike="noStrike">
              <a:solidFill>
                <a:srgbClr val="000000"/>
              </a:solidFill>
              <a:latin typeface="Arial"/>
              <a:ea typeface="Arial"/>
              <a:cs typeface="Arial"/>
              <a:sym typeface="Arial"/>
            </a:endParaRPr>
          </a:p>
        </p:txBody>
      </p:sp>
      <p:cxnSp>
        <p:nvCxnSpPr>
          <p:cNvPr id="463" name="Shape 463"/>
          <p:cNvCxnSpPr/>
          <p:nvPr/>
        </p:nvCxnSpPr>
        <p:spPr>
          <a:xfrm>
            <a:off x="265112" y="4192587"/>
            <a:ext cx="3241674" cy="0"/>
          </a:xfrm>
          <a:prstGeom prst="straightConnector1">
            <a:avLst/>
          </a:prstGeom>
          <a:noFill/>
          <a:ln cap="flat" cmpd="sng" w="57150">
            <a:solidFill>
              <a:schemeClr val="dk1"/>
            </a:solidFill>
            <a:prstDash val="solid"/>
            <a:miter lim="8000"/>
            <a:headEnd len="sm" w="sm" type="none"/>
            <a:tailEnd len="sm" w="sm" type="none"/>
          </a:ln>
        </p:spPr>
      </p:cxnSp>
      <p:sp>
        <p:nvSpPr>
          <p:cNvPr id="464" name="Shape 464"/>
          <p:cNvSpPr txBox="1"/>
          <p:nvPr/>
        </p:nvSpPr>
        <p:spPr>
          <a:xfrm>
            <a:off x="2890836" y="20193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7%</a:t>
            </a:r>
            <a:endParaRPr b="0" i="0" sz="1400" u="none" cap="none" strike="noStrike">
              <a:solidFill>
                <a:srgbClr val="000000"/>
              </a:solidFill>
              <a:latin typeface="Arial"/>
              <a:ea typeface="Arial"/>
              <a:cs typeface="Arial"/>
              <a:sym typeface="Arial"/>
            </a:endParaRPr>
          </a:p>
        </p:txBody>
      </p:sp>
      <p:sp>
        <p:nvSpPr>
          <p:cNvPr id="465" name="Shape 465"/>
          <p:cNvSpPr txBox="1"/>
          <p:nvPr/>
        </p:nvSpPr>
        <p:spPr>
          <a:xfrm>
            <a:off x="2890836" y="22860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0%</a:t>
            </a:r>
            <a:endParaRPr b="0" i="0" sz="1400" u="none" cap="none" strike="noStrike">
              <a:solidFill>
                <a:srgbClr val="000000"/>
              </a:solidFill>
              <a:latin typeface="Arial"/>
              <a:ea typeface="Arial"/>
              <a:cs typeface="Arial"/>
              <a:sym typeface="Arial"/>
            </a:endParaRPr>
          </a:p>
        </p:txBody>
      </p:sp>
      <p:sp>
        <p:nvSpPr>
          <p:cNvPr id="466" name="Shape 466"/>
          <p:cNvSpPr txBox="1"/>
          <p:nvPr/>
        </p:nvSpPr>
        <p:spPr>
          <a:xfrm>
            <a:off x="2897186" y="33909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16%</a:t>
            </a:r>
            <a:endParaRPr b="0" i="0" sz="1400" u="none" cap="none" strike="noStrike">
              <a:solidFill>
                <a:srgbClr val="000000"/>
              </a:solidFill>
              <a:latin typeface="Arial"/>
              <a:ea typeface="Arial"/>
              <a:cs typeface="Arial"/>
              <a:sym typeface="Arial"/>
            </a:endParaRPr>
          </a:p>
        </p:txBody>
      </p:sp>
      <p:sp>
        <p:nvSpPr>
          <p:cNvPr id="467" name="Shape 467"/>
          <p:cNvSpPr txBox="1"/>
          <p:nvPr/>
        </p:nvSpPr>
        <p:spPr>
          <a:xfrm>
            <a:off x="184150" y="4179887"/>
            <a:ext cx="1541461"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Vitamin A     0%</a:t>
            </a:r>
            <a:endParaRPr b="0" i="0" sz="1400" u="none" cap="none" strike="noStrike">
              <a:solidFill>
                <a:srgbClr val="000000"/>
              </a:solidFill>
              <a:latin typeface="Arial"/>
              <a:ea typeface="Arial"/>
              <a:cs typeface="Arial"/>
              <a:sym typeface="Arial"/>
            </a:endParaRPr>
          </a:p>
        </p:txBody>
      </p:sp>
      <p:cxnSp>
        <p:nvCxnSpPr>
          <p:cNvPr id="468" name="Shape 468"/>
          <p:cNvCxnSpPr/>
          <p:nvPr/>
        </p:nvCxnSpPr>
        <p:spPr>
          <a:xfrm>
            <a:off x="274637" y="442436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469" name="Shape 469"/>
          <p:cNvSpPr txBox="1"/>
          <p:nvPr/>
        </p:nvSpPr>
        <p:spPr>
          <a:xfrm>
            <a:off x="2062161" y="4179887"/>
            <a:ext cx="157956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Vitamin C     0%</a:t>
            </a:r>
            <a:endParaRPr b="0" i="0" sz="1400" u="none" cap="none" strike="noStrike">
              <a:solidFill>
                <a:srgbClr val="000000"/>
              </a:solidFill>
              <a:latin typeface="Arial"/>
              <a:ea typeface="Arial"/>
              <a:cs typeface="Arial"/>
              <a:sym typeface="Arial"/>
            </a:endParaRPr>
          </a:p>
        </p:txBody>
      </p:sp>
      <p:sp>
        <p:nvSpPr>
          <p:cNvPr id="470" name="Shape 470"/>
          <p:cNvSpPr txBox="1"/>
          <p:nvPr/>
        </p:nvSpPr>
        <p:spPr>
          <a:xfrm>
            <a:off x="1735136" y="4133850"/>
            <a:ext cx="323850" cy="368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471" name="Shape 471"/>
          <p:cNvSpPr txBox="1"/>
          <p:nvPr/>
        </p:nvSpPr>
        <p:spPr>
          <a:xfrm>
            <a:off x="179386" y="4406900"/>
            <a:ext cx="1546225"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Calcium        2%</a:t>
            </a:r>
            <a:endParaRPr b="0" i="0" sz="1400" u="none" cap="none" strike="noStrike">
              <a:solidFill>
                <a:srgbClr val="000000"/>
              </a:solidFill>
              <a:latin typeface="Arial"/>
              <a:ea typeface="Arial"/>
              <a:cs typeface="Arial"/>
              <a:sym typeface="Arial"/>
            </a:endParaRPr>
          </a:p>
        </p:txBody>
      </p:sp>
      <p:cxnSp>
        <p:nvCxnSpPr>
          <p:cNvPr id="472" name="Shape 472"/>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sp>
        <p:nvSpPr>
          <p:cNvPr id="473" name="Shape 473"/>
          <p:cNvSpPr txBox="1"/>
          <p:nvPr/>
        </p:nvSpPr>
        <p:spPr>
          <a:xfrm>
            <a:off x="2062161" y="4406900"/>
            <a:ext cx="1574800"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Iron               4%</a:t>
            </a:r>
            <a:endParaRPr b="0" i="0" sz="1400" u="none" cap="none" strike="noStrike">
              <a:solidFill>
                <a:srgbClr val="000000"/>
              </a:solidFill>
              <a:latin typeface="Arial"/>
              <a:ea typeface="Arial"/>
              <a:cs typeface="Arial"/>
              <a:sym typeface="Arial"/>
            </a:endParaRPr>
          </a:p>
        </p:txBody>
      </p:sp>
      <p:sp>
        <p:nvSpPr>
          <p:cNvPr id="474" name="Shape 474"/>
          <p:cNvSpPr txBox="1"/>
          <p:nvPr/>
        </p:nvSpPr>
        <p:spPr>
          <a:xfrm>
            <a:off x="1735136" y="4360862"/>
            <a:ext cx="323850" cy="368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cxnSp>
        <p:nvCxnSpPr>
          <p:cNvPr id="475" name="Shape 475"/>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476" name="Shape 476"/>
          <p:cNvSpPr txBox="1"/>
          <p:nvPr/>
        </p:nvSpPr>
        <p:spPr>
          <a:xfrm>
            <a:off x="195261" y="5376862"/>
            <a:ext cx="3429000" cy="46037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1" i="0" lang="en-US" sz="800" u="none" cap="none" strike="noStrike">
                <a:solidFill>
                  <a:schemeClr val="dk1"/>
                </a:solidFill>
                <a:latin typeface="Arial"/>
                <a:ea typeface="Arial"/>
                <a:cs typeface="Arial"/>
                <a:sym typeface="Arial"/>
              </a:rPr>
              <a:t>* Percent Daily Values are based on a 2,000 calorie diet.  Your daily values may be higher or lower depending on your caloric needs.</a:t>
            </a:r>
            <a:endParaRPr b="0" i="0" sz="1400" u="none" cap="none" strike="noStrike">
              <a:solidFill>
                <a:srgbClr val="000000"/>
              </a:solidFill>
              <a:latin typeface="Arial"/>
              <a:ea typeface="Arial"/>
              <a:cs typeface="Arial"/>
              <a:sym typeface="Arial"/>
            </a:endParaRPr>
          </a:p>
        </p:txBody>
      </p:sp>
      <p:sp>
        <p:nvSpPr>
          <p:cNvPr id="477" name="Shape 477"/>
          <p:cNvSpPr txBox="1"/>
          <p:nvPr/>
        </p:nvSpPr>
        <p:spPr>
          <a:xfrm>
            <a:off x="1371600" y="5686425"/>
            <a:ext cx="22193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Calories:            2,000                 2,500</a:t>
            </a:r>
            <a:endParaRPr b="0" i="0" sz="1400" u="none" cap="none" strike="noStrike">
              <a:solidFill>
                <a:srgbClr val="000000"/>
              </a:solidFill>
              <a:latin typeface="Arial"/>
              <a:ea typeface="Arial"/>
              <a:cs typeface="Arial"/>
              <a:sym typeface="Arial"/>
            </a:endParaRPr>
          </a:p>
        </p:txBody>
      </p:sp>
      <p:cxnSp>
        <p:nvCxnSpPr>
          <p:cNvPr id="478" name="Shape 478"/>
          <p:cNvCxnSpPr/>
          <p:nvPr/>
        </p:nvCxnSpPr>
        <p:spPr>
          <a:xfrm>
            <a:off x="265112" y="587851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479" name="Shape 479"/>
          <p:cNvSpPr txBox="1"/>
          <p:nvPr/>
        </p:nvSpPr>
        <p:spPr>
          <a:xfrm>
            <a:off x="173036" y="5878512"/>
            <a:ext cx="3451225" cy="2143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Total Fat                              Less Than            65g                    80g</a:t>
            </a:r>
            <a:endParaRPr b="0" i="0" sz="1400" u="none" cap="none" strike="noStrike">
              <a:solidFill>
                <a:srgbClr val="000000"/>
              </a:solidFill>
              <a:latin typeface="Arial"/>
              <a:ea typeface="Arial"/>
              <a:cs typeface="Arial"/>
              <a:sym typeface="Arial"/>
            </a:endParaRPr>
          </a:p>
        </p:txBody>
      </p:sp>
      <p:sp>
        <p:nvSpPr>
          <p:cNvPr id="480" name="Shape 480"/>
          <p:cNvSpPr txBox="1"/>
          <p:nvPr/>
        </p:nvSpPr>
        <p:spPr>
          <a:xfrm>
            <a:off x="158750" y="5984875"/>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Sat Fat                            Less Than            20g                    25g</a:t>
            </a:r>
            <a:endParaRPr b="0" i="0" sz="1400" u="none" cap="none" strike="noStrike">
              <a:solidFill>
                <a:srgbClr val="000000"/>
              </a:solidFill>
              <a:latin typeface="Arial"/>
              <a:ea typeface="Arial"/>
              <a:cs typeface="Arial"/>
              <a:sym typeface="Arial"/>
            </a:endParaRPr>
          </a:p>
        </p:txBody>
      </p:sp>
      <p:sp>
        <p:nvSpPr>
          <p:cNvPr id="481" name="Shape 481"/>
          <p:cNvSpPr txBox="1"/>
          <p:nvPr/>
        </p:nvSpPr>
        <p:spPr>
          <a:xfrm>
            <a:off x="173036" y="6092825"/>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Cholesterol                          Less Than            300mg               300mg</a:t>
            </a:r>
            <a:endParaRPr b="0" i="0" sz="1400" u="none" cap="none" strike="noStrike">
              <a:solidFill>
                <a:srgbClr val="000000"/>
              </a:solidFill>
              <a:latin typeface="Arial"/>
              <a:ea typeface="Arial"/>
              <a:cs typeface="Arial"/>
              <a:sym typeface="Arial"/>
            </a:endParaRPr>
          </a:p>
        </p:txBody>
      </p:sp>
      <p:sp>
        <p:nvSpPr>
          <p:cNvPr id="482" name="Shape 482"/>
          <p:cNvSpPr txBox="1"/>
          <p:nvPr/>
        </p:nvSpPr>
        <p:spPr>
          <a:xfrm>
            <a:off x="173036" y="6203950"/>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Sodium                                Less Than            2,400mg            2,400mg</a:t>
            </a:r>
            <a:endParaRPr b="0" i="0" sz="1400" u="none" cap="none" strike="noStrike">
              <a:solidFill>
                <a:srgbClr val="000000"/>
              </a:solidFill>
              <a:latin typeface="Arial"/>
              <a:ea typeface="Arial"/>
              <a:cs typeface="Arial"/>
              <a:sym typeface="Arial"/>
            </a:endParaRPr>
          </a:p>
        </p:txBody>
      </p:sp>
      <p:sp>
        <p:nvSpPr>
          <p:cNvPr id="483" name="Shape 483"/>
          <p:cNvSpPr txBox="1"/>
          <p:nvPr/>
        </p:nvSpPr>
        <p:spPr>
          <a:xfrm>
            <a:off x="173036" y="6308725"/>
            <a:ext cx="3451225" cy="2143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Total Carbohydrate                                          300g                  375g</a:t>
            </a:r>
            <a:endParaRPr b="0" i="0" sz="1400" u="none" cap="none" strike="noStrike">
              <a:solidFill>
                <a:srgbClr val="000000"/>
              </a:solidFill>
              <a:latin typeface="Arial"/>
              <a:ea typeface="Arial"/>
              <a:cs typeface="Arial"/>
              <a:sym typeface="Arial"/>
            </a:endParaRPr>
          </a:p>
        </p:txBody>
      </p:sp>
      <p:sp>
        <p:nvSpPr>
          <p:cNvPr id="484" name="Shape 484"/>
          <p:cNvSpPr txBox="1"/>
          <p:nvPr/>
        </p:nvSpPr>
        <p:spPr>
          <a:xfrm>
            <a:off x="158750" y="6415087"/>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Dietary Fiber                                                25g                    30g</a:t>
            </a:r>
            <a:endParaRPr b="0" i="0" sz="1400" u="none" cap="none" strike="noStrike">
              <a:solidFill>
                <a:srgbClr val="000000"/>
              </a:solidFill>
              <a:latin typeface="Arial"/>
              <a:ea typeface="Arial"/>
              <a:cs typeface="Arial"/>
              <a:sym typeface="Arial"/>
            </a:endParaRPr>
          </a:p>
        </p:txBody>
      </p:sp>
      <p:cxnSp>
        <p:nvCxnSpPr>
          <p:cNvPr id="485" name="Shape 485"/>
          <p:cNvCxnSpPr/>
          <p:nvPr/>
        </p:nvCxnSpPr>
        <p:spPr>
          <a:xfrm>
            <a:off x="269875" y="6630986"/>
            <a:ext cx="3243262" cy="0"/>
          </a:xfrm>
          <a:prstGeom prst="straightConnector1">
            <a:avLst/>
          </a:prstGeom>
          <a:noFill/>
          <a:ln cap="flat" cmpd="sng" w="28575">
            <a:solidFill>
              <a:schemeClr val="dk1"/>
            </a:solidFill>
            <a:prstDash val="solid"/>
            <a:miter lim="8000"/>
            <a:headEnd len="sm" w="sm" type="none"/>
            <a:tailEnd len="sm" w="sm" type="none"/>
          </a:ln>
        </p:spPr>
      </p:cxnSp>
      <p:sp>
        <p:nvSpPr>
          <p:cNvPr id="486" name="Shape 486"/>
          <p:cNvSpPr txBox="1"/>
          <p:nvPr/>
        </p:nvSpPr>
        <p:spPr>
          <a:xfrm>
            <a:off x="3886200" y="139700"/>
            <a:ext cx="5029199" cy="40004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500"/>
              <a:buFont typeface="Arial"/>
              <a:buNone/>
            </a:pPr>
            <a:r>
              <a:rPr b="1" i="0" lang="en-US" sz="2000" u="none" cap="none" strike="noStrike">
                <a:solidFill>
                  <a:schemeClr val="dk1"/>
                </a:solidFill>
                <a:latin typeface="Arial"/>
                <a:ea typeface="Arial"/>
                <a:cs typeface="Arial"/>
                <a:sym typeface="Arial"/>
              </a:rPr>
              <a:t>Larabar Peanut Butter &amp; Jelly</a:t>
            </a:r>
            <a:endParaRPr b="0" i="0" sz="1400" u="none" cap="none" strike="noStrike">
              <a:solidFill>
                <a:srgbClr val="000000"/>
              </a:solidFill>
              <a:latin typeface="Arial"/>
              <a:ea typeface="Arial"/>
              <a:cs typeface="Arial"/>
              <a:sym typeface="Arial"/>
            </a:endParaRPr>
          </a:p>
        </p:txBody>
      </p:sp>
      <p:sp>
        <p:nvSpPr>
          <p:cNvPr id="487" name="Shape 487"/>
          <p:cNvSpPr txBox="1"/>
          <p:nvPr/>
        </p:nvSpPr>
        <p:spPr>
          <a:xfrm>
            <a:off x="3886200" y="4794250"/>
            <a:ext cx="5029199" cy="52387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50"/>
              <a:buFont typeface="Arial Black"/>
              <a:buNone/>
            </a:pPr>
            <a:r>
              <a:rPr b="1" i="0" lang="en-US" sz="1400" u="none" cap="none" strike="noStrike">
                <a:solidFill>
                  <a:schemeClr val="dk1"/>
                </a:solidFill>
                <a:latin typeface="Arial Black"/>
                <a:ea typeface="Arial Black"/>
                <a:cs typeface="Arial Black"/>
                <a:sym typeface="Arial Black"/>
              </a:rPr>
              <a:t>INGREDIENTS</a:t>
            </a:r>
            <a:r>
              <a:rPr b="1" i="0" lang="en-US" sz="1400" u="none" cap="none" strike="noStrike">
                <a:solidFill>
                  <a:schemeClr val="dk1"/>
                </a:solidFill>
                <a:latin typeface="Arial"/>
                <a:ea typeface="Arial"/>
                <a:cs typeface="Arial"/>
                <a:sym typeface="Arial"/>
              </a:rPr>
              <a:t>:  </a:t>
            </a:r>
            <a:r>
              <a:rPr b="0" i="0" lang="en-US" sz="1400" u="none" cap="none" strike="noStrike">
                <a:solidFill>
                  <a:schemeClr val="dk1"/>
                </a:solidFill>
                <a:latin typeface="Arial"/>
                <a:ea typeface="Arial"/>
                <a:cs typeface="Arial"/>
                <a:sym typeface="Arial"/>
              </a:rPr>
              <a:t>DATES, PEANUTS, UNSWEETENED CHERRIES, SEA SALT</a:t>
            </a:r>
            <a:endParaRPr b="0" i="0" sz="1400" u="none" cap="none" strike="noStrike">
              <a:solidFill>
                <a:srgbClr val="000000"/>
              </a:solidFill>
              <a:latin typeface="Arial"/>
              <a:ea typeface="Arial"/>
              <a:cs typeface="Arial"/>
              <a:sym typeface="Arial"/>
            </a:endParaRPr>
          </a:p>
        </p:txBody>
      </p:sp>
      <p:cxnSp>
        <p:nvCxnSpPr>
          <p:cNvPr id="488" name="Shape 488"/>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489" name="Shape 489"/>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490" name="Shape 490"/>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sp>
        <p:nvSpPr>
          <p:cNvPr id="491" name="Shape 491"/>
          <p:cNvSpPr txBox="1"/>
          <p:nvPr/>
        </p:nvSpPr>
        <p:spPr>
          <a:xfrm>
            <a:off x="188911" y="4656137"/>
            <a:ext cx="1682749"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Niacin          10%</a:t>
            </a:r>
            <a:endParaRPr b="0" i="0" sz="1400" u="none" cap="none" strike="noStrike">
              <a:solidFill>
                <a:srgbClr val="000000"/>
              </a:solidFill>
              <a:latin typeface="Arial"/>
              <a:ea typeface="Arial"/>
              <a:cs typeface="Arial"/>
              <a:sym typeface="Arial"/>
            </a:endParaRPr>
          </a:p>
        </p:txBody>
      </p:sp>
      <p:cxnSp>
        <p:nvCxnSpPr>
          <p:cNvPr id="492" name="Shape 492"/>
          <p:cNvCxnSpPr/>
          <p:nvPr/>
        </p:nvCxnSpPr>
        <p:spPr>
          <a:xfrm>
            <a:off x="269875" y="490061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493" name="Shape 493"/>
          <p:cNvSpPr txBox="1"/>
          <p:nvPr/>
        </p:nvSpPr>
        <p:spPr>
          <a:xfrm>
            <a:off x="2062161" y="4656137"/>
            <a:ext cx="1584325"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Folic Acid    10%</a:t>
            </a:r>
            <a:endParaRPr b="0" i="0" sz="1400" u="none" cap="none" strike="noStrike">
              <a:solidFill>
                <a:srgbClr val="000000"/>
              </a:solidFill>
              <a:latin typeface="Arial"/>
              <a:ea typeface="Arial"/>
              <a:cs typeface="Arial"/>
              <a:sym typeface="Arial"/>
            </a:endParaRPr>
          </a:p>
        </p:txBody>
      </p:sp>
      <p:sp>
        <p:nvSpPr>
          <p:cNvPr id="494" name="Shape 494"/>
          <p:cNvSpPr txBox="1"/>
          <p:nvPr/>
        </p:nvSpPr>
        <p:spPr>
          <a:xfrm>
            <a:off x="179386" y="4900612"/>
            <a:ext cx="1692275"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Phosphorus 10%</a:t>
            </a:r>
            <a:endParaRPr b="0" i="0" sz="1400" u="none" cap="none" strike="noStrike">
              <a:solidFill>
                <a:srgbClr val="000000"/>
              </a:solidFill>
              <a:latin typeface="Arial"/>
              <a:ea typeface="Arial"/>
              <a:cs typeface="Arial"/>
              <a:sym typeface="Arial"/>
            </a:endParaRPr>
          </a:p>
        </p:txBody>
      </p:sp>
      <p:cxnSp>
        <p:nvCxnSpPr>
          <p:cNvPr id="495" name="Shape 495"/>
          <p:cNvCxnSpPr/>
          <p:nvPr/>
        </p:nvCxnSpPr>
        <p:spPr>
          <a:xfrm>
            <a:off x="269875" y="5145087"/>
            <a:ext cx="3243262" cy="0"/>
          </a:xfrm>
          <a:prstGeom prst="straightConnector1">
            <a:avLst/>
          </a:prstGeom>
          <a:noFill/>
          <a:ln cap="flat" cmpd="sng" w="28575">
            <a:solidFill>
              <a:schemeClr val="dk1"/>
            </a:solidFill>
            <a:prstDash val="solid"/>
            <a:miter lim="8000"/>
            <a:headEnd len="sm" w="sm" type="none"/>
            <a:tailEnd len="sm" w="sm" type="none"/>
          </a:ln>
        </p:spPr>
      </p:cxnSp>
      <p:sp>
        <p:nvSpPr>
          <p:cNvPr id="496" name="Shape 496"/>
          <p:cNvSpPr txBox="1"/>
          <p:nvPr/>
        </p:nvSpPr>
        <p:spPr>
          <a:xfrm>
            <a:off x="2062161" y="4900612"/>
            <a:ext cx="1574800"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Potassium   10%</a:t>
            </a:r>
            <a:endParaRPr b="0" i="0" sz="1400" u="none" cap="none" strike="noStrike">
              <a:solidFill>
                <a:srgbClr val="000000"/>
              </a:solidFill>
              <a:latin typeface="Arial"/>
              <a:ea typeface="Arial"/>
              <a:cs typeface="Arial"/>
              <a:sym typeface="Arial"/>
            </a:endParaRPr>
          </a:p>
        </p:txBody>
      </p:sp>
      <p:sp>
        <p:nvSpPr>
          <p:cNvPr id="497" name="Shape 497"/>
          <p:cNvSpPr txBox="1"/>
          <p:nvPr/>
        </p:nvSpPr>
        <p:spPr>
          <a:xfrm>
            <a:off x="1735136" y="4610100"/>
            <a:ext cx="323850" cy="36988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498" name="Shape 498"/>
          <p:cNvSpPr txBox="1"/>
          <p:nvPr/>
        </p:nvSpPr>
        <p:spPr>
          <a:xfrm>
            <a:off x="1735136" y="4854575"/>
            <a:ext cx="323850" cy="368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499" name="Shape 499"/>
          <p:cNvSpPr txBox="1"/>
          <p:nvPr/>
        </p:nvSpPr>
        <p:spPr>
          <a:xfrm>
            <a:off x="184150" y="5145087"/>
            <a:ext cx="1687511"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Copper         10%</a:t>
            </a:r>
            <a:endParaRPr b="0" i="0" sz="1400" u="none" cap="none" strike="noStrike">
              <a:solidFill>
                <a:srgbClr val="000000"/>
              </a:solidFill>
              <a:latin typeface="Arial"/>
              <a:ea typeface="Arial"/>
              <a:cs typeface="Arial"/>
              <a:sym typeface="Arial"/>
            </a:endParaRPr>
          </a:p>
        </p:txBody>
      </p:sp>
      <p:cxnSp>
        <p:nvCxnSpPr>
          <p:cNvPr id="500" name="Shape 500"/>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501" name="Shape 501"/>
          <p:cNvSpPr txBox="1"/>
          <p:nvPr/>
        </p:nvSpPr>
        <p:spPr>
          <a:xfrm>
            <a:off x="1735136" y="5073650"/>
            <a:ext cx="323850" cy="368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pic>
        <p:nvPicPr>
          <p:cNvPr descr="52-92-large" id="502" name="Shape 502"/>
          <p:cNvPicPr preferRelativeResize="0"/>
          <p:nvPr/>
        </p:nvPicPr>
        <p:blipFill rotWithShape="1">
          <a:blip r:embed="rId3">
            <a:alphaModFix/>
          </a:blip>
          <a:srcRect b="28332" l="0" r="0" t="29665"/>
          <a:stretch/>
        </p:blipFill>
        <p:spPr>
          <a:xfrm>
            <a:off x="4019550" y="1814511"/>
            <a:ext cx="4762499" cy="20002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6" name="Shape 506"/>
        <p:cNvGrpSpPr/>
        <p:nvPr/>
      </p:nvGrpSpPr>
      <p:grpSpPr>
        <a:xfrm>
          <a:off x="0" y="0"/>
          <a:ext cx="0" cy="0"/>
          <a:chOff x="0" y="0"/>
          <a:chExt cx="0" cy="0"/>
        </a:xfrm>
      </p:grpSpPr>
      <p:sp>
        <p:nvSpPr>
          <p:cNvPr id="507" name="Shape 507"/>
          <p:cNvSpPr txBox="1"/>
          <p:nvPr/>
        </p:nvSpPr>
        <p:spPr>
          <a:xfrm>
            <a:off x="163511" y="96836"/>
            <a:ext cx="3460749" cy="6684961"/>
          </a:xfrm>
          <a:prstGeom prst="rect">
            <a:avLst/>
          </a:prstGeom>
          <a:noFill/>
          <a:ln cap="flat" cmpd="sng" w="3810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08" name="Shape 508"/>
          <p:cNvSpPr txBox="1"/>
          <p:nvPr/>
        </p:nvSpPr>
        <p:spPr>
          <a:xfrm>
            <a:off x="184150" y="104775"/>
            <a:ext cx="3397250" cy="5619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750"/>
              <a:buFont typeface="Arial Black"/>
              <a:buNone/>
            </a:pPr>
            <a:r>
              <a:rPr b="0" i="0" lang="en-US" sz="3000" u="none" cap="none" strike="noStrike">
                <a:solidFill>
                  <a:schemeClr val="dk1"/>
                </a:solidFill>
                <a:latin typeface="Arial Black"/>
                <a:ea typeface="Arial Black"/>
                <a:cs typeface="Arial Black"/>
                <a:sym typeface="Arial Black"/>
              </a:rPr>
              <a:t>Nutrition Facts</a:t>
            </a:r>
            <a:endParaRPr b="0" i="0" sz="1400" u="none" cap="none" strike="noStrike">
              <a:solidFill>
                <a:srgbClr val="000000"/>
              </a:solidFill>
              <a:latin typeface="Arial"/>
              <a:ea typeface="Arial"/>
              <a:cs typeface="Arial"/>
              <a:sym typeface="Arial"/>
            </a:endParaRPr>
          </a:p>
        </p:txBody>
      </p:sp>
      <p:sp>
        <p:nvSpPr>
          <p:cNvPr id="509" name="Shape 509"/>
          <p:cNvSpPr txBox="1"/>
          <p:nvPr/>
        </p:nvSpPr>
        <p:spPr>
          <a:xfrm>
            <a:off x="163511" y="403225"/>
            <a:ext cx="3417887" cy="584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600"/>
              <a:buFont typeface="Calibri"/>
              <a:buNone/>
            </a:pPr>
            <a:r>
              <a:t/>
            </a: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25"/>
              <a:buFont typeface="Arial"/>
              <a:buNone/>
            </a:pPr>
            <a:r>
              <a:rPr b="0" i="0" lang="en-US" sz="1300" u="none" cap="none" strike="noStrike">
                <a:solidFill>
                  <a:schemeClr val="dk1"/>
                </a:solidFill>
                <a:latin typeface="Arial"/>
                <a:ea typeface="Arial"/>
                <a:cs typeface="Arial"/>
                <a:sym typeface="Arial"/>
              </a:rPr>
              <a:t>Serving Size 28 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25"/>
              <a:buFont typeface="Arial"/>
              <a:buNone/>
            </a:pPr>
            <a:r>
              <a:rPr b="0" i="0" lang="en-US" sz="1300" u="none" cap="none" strike="noStrike">
                <a:solidFill>
                  <a:schemeClr val="dk1"/>
                </a:solidFill>
                <a:latin typeface="Arial"/>
                <a:ea typeface="Arial"/>
                <a:cs typeface="Arial"/>
                <a:sym typeface="Arial"/>
              </a:rPr>
              <a:t>Servings Per Container 10  </a:t>
            </a:r>
            <a:endParaRPr b="0" i="0" sz="1400" u="none" cap="none" strike="noStrike">
              <a:solidFill>
                <a:srgbClr val="000000"/>
              </a:solidFill>
              <a:latin typeface="Arial"/>
              <a:ea typeface="Arial"/>
              <a:cs typeface="Arial"/>
              <a:sym typeface="Arial"/>
            </a:endParaRPr>
          </a:p>
        </p:txBody>
      </p:sp>
      <p:sp>
        <p:nvSpPr>
          <p:cNvPr id="510" name="Shape 510"/>
          <p:cNvSpPr txBox="1"/>
          <p:nvPr/>
        </p:nvSpPr>
        <p:spPr>
          <a:xfrm>
            <a:off x="163511" y="987425"/>
            <a:ext cx="200501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Amount Per Serving</a:t>
            </a:r>
            <a:endParaRPr b="0" i="0" sz="1400" u="none" cap="none" strike="noStrike">
              <a:solidFill>
                <a:srgbClr val="000000"/>
              </a:solidFill>
              <a:latin typeface="Arial"/>
              <a:ea typeface="Arial"/>
              <a:cs typeface="Arial"/>
              <a:sym typeface="Arial"/>
            </a:endParaRPr>
          </a:p>
        </p:txBody>
      </p:sp>
      <p:cxnSp>
        <p:nvCxnSpPr>
          <p:cNvPr id="511" name="Shape 511"/>
          <p:cNvCxnSpPr/>
          <p:nvPr/>
        </p:nvCxnSpPr>
        <p:spPr>
          <a:xfrm>
            <a:off x="258762" y="987425"/>
            <a:ext cx="3252787" cy="0"/>
          </a:xfrm>
          <a:prstGeom prst="straightConnector1">
            <a:avLst/>
          </a:prstGeom>
          <a:noFill/>
          <a:ln cap="flat" cmpd="sng" w="76200">
            <a:solidFill>
              <a:schemeClr val="dk1"/>
            </a:solidFill>
            <a:prstDash val="solid"/>
            <a:miter lim="8000"/>
            <a:headEnd len="sm" w="sm" type="none"/>
            <a:tailEnd len="sm" w="sm" type="none"/>
          </a:ln>
        </p:spPr>
      </p:cxnSp>
      <p:sp>
        <p:nvSpPr>
          <p:cNvPr id="512" name="Shape 512"/>
          <p:cNvSpPr txBox="1"/>
          <p:nvPr/>
        </p:nvSpPr>
        <p:spPr>
          <a:xfrm>
            <a:off x="173036" y="1762125"/>
            <a:ext cx="141446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Total Fat   </a:t>
            </a:r>
            <a:r>
              <a:rPr b="1" i="0" lang="en-US" sz="1200" u="none" cap="none" strike="noStrike">
                <a:solidFill>
                  <a:schemeClr val="dk1"/>
                </a:solidFill>
                <a:latin typeface="Arial"/>
                <a:ea typeface="Arial"/>
                <a:cs typeface="Arial"/>
                <a:sym typeface="Arial"/>
              </a:rPr>
              <a:t>15g</a:t>
            </a:r>
            <a:endParaRPr b="0" i="0" sz="1400" u="none" cap="none" strike="noStrike">
              <a:solidFill>
                <a:srgbClr val="000000"/>
              </a:solidFill>
              <a:latin typeface="Arial"/>
              <a:ea typeface="Arial"/>
              <a:cs typeface="Arial"/>
              <a:sym typeface="Arial"/>
            </a:endParaRPr>
          </a:p>
        </p:txBody>
      </p:sp>
      <p:cxnSp>
        <p:nvCxnSpPr>
          <p:cNvPr id="513" name="Shape 513"/>
          <p:cNvCxnSpPr/>
          <p:nvPr/>
        </p:nvCxnSpPr>
        <p:spPr>
          <a:xfrm>
            <a:off x="280987" y="1263650"/>
            <a:ext cx="3241674" cy="0"/>
          </a:xfrm>
          <a:prstGeom prst="straightConnector1">
            <a:avLst/>
          </a:prstGeom>
          <a:noFill/>
          <a:ln cap="flat" cmpd="sng" w="28575">
            <a:solidFill>
              <a:schemeClr val="dk1"/>
            </a:solidFill>
            <a:prstDash val="solid"/>
            <a:miter lim="8000"/>
            <a:headEnd len="sm" w="sm" type="none"/>
            <a:tailEnd len="sm" w="sm" type="none"/>
          </a:ln>
        </p:spPr>
      </p:cxnSp>
      <p:sp>
        <p:nvSpPr>
          <p:cNvPr id="514" name="Shape 514"/>
          <p:cNvSpPr txBox="1"/>
          <p:nvPr/>
        </p:nvSpPr>
        <p:spPr>
          <a:xfrm>
            <a:off x="2890836" y="1762125"/>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23%</a:t>
            </a:r>
            <a:endParaRPr b="0" i="0" sz="1400" u="none" cap="none" strike="noStrike">
              <a:solidFill>
                <a:srgbClr val="000000"/>
              </a:solidFill>
              <a:latin typeface="Arial"/>
              <a:ea typeface="Arial"/>
              <a:cs typeface="Arial"/>
              <a:sym typeface="Arial"/>
            </a:endParaRPr>
          </a:p>
        </p:txBody>
      </p:sp>
      <p:sp>
        <p:nvSpPr>
          <p:cNvPr id="515" name="Shape 515"/>
          <p:cNvSpPr txBox="1"/>
          <p:nvPr/>
        </p:nvSpPr>
        <p:spPr>
          <a:xfrm>
            <a:off x="173036" y="1257300"/>
            <a:ext cx="3417887" cy="46196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Calories   170       </a:t>
            </a:r>
            <a:r>
              <a:rPr b="1" i="0" lang="en-US" sz="1200" u="none" cap="none" strike="noStrike">
                <a:solidFill>
                  <a:schemeClr val="dk1"/>
                </a:solidFill>
                <a:latin typeface="Arial"/>
                <a:ea typeface="Arial"/>
                <a:cs typeface="Arial"/>
                <a:sym typeface="Arial"/>
              </a:rPr>
              <a:t>Calories from Fat     140</a:t>
            </a:r>
            <a:r>
              <a:rPr b="1" i="0" lang="en-US" sz="1200" u="none" cap="none" strike="noStrike">
                <a:solidFill>
                  <a:schemeClr val="dk1"/>
                </a:solidFill>
                <a:latin typeface="Arial Black"/>
                <a:ea typeface="Arial Black"/>
                <a:cs typeface="Arial Black"/>
                <a:sym typeface="Arial Black"/>
              </a:rPr>
              <a:t>    	</a:t>
            </a:r>
            <a:endParaRPr b="0" i="0" sz="1400" u="none" cap="none" strike="noStrike">
              <a:solidFill>
                <a:srgbClr val="000000"/>
              </a:solidFill>
              <a:latin typeface="Arial"/>
              <a:ea typeface="Arial"/>
              <a:cs typeface="Arial"/>
              <a:sym typeface="Arial"/>
            </a:endParaRPr>
          </a:p>
        </p:txBody>
      </p:sp>
      <p:cxnSp>
        <p:nvCxnSpPr>
          <p:cNvPr id="516" name="Shape 516"/>
          <p:cNvCxnSpPr/>
          <p:nvPr/>
        </p:nvCxnSpPr>
        <p:spPr>
          <a:xfrm>
            <a:off x="258762" y="1493837"/>
            <a:ext cx="3244849" cy="0"/>
          </a:xfrm>
          <a:prstGeom prst="straightConnector1">
            <a:avLst/>
          </a:prstGeom>
          <a:noFill/>
          <a:ln cap="flat" cmpd="sng" w="38100">
            <a:solidFill>
              <a:schemeClr val="dk1"/>
            </a:solidFill>
            <a:prstDash val="solid"/>
            <a:miter lim="8000"/>
            <a:headEnd len="sm" w="sm" type="none"/>
            <a:tailEnd len="sm" w="sm" type="none"/>
          </a:ln>
        </p:spPr>
      </p:cxnSp>
      <p:sp>
        <p:nvSpPr>
          <p:cNvPr id="517" name="Shape 517"/>
          <p:cNvSpPr txBox="1"/>
          <p:nvPr/>
        </p:nvSpPr>
        <p:spPr>
          <a:xfrm>
            <a:off x="1873250" y="1493837"/>
            <a:ext cx="1751012" cy="30797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50"/>
              <a:buFont typeface="Arial Black"/>
              <a:buNone/>
            </a:pPr>
            <a:r>
              <a:rPr b="1" i="0" lang="en-US" sz="1400" u="none" cap="none" strike="noStrike">
                <a:solidFill>
                  <a:schemeClr val="dk1"/>
                </a:solidFill>
                <a:latin typeface="Arial Black"/>
                <a:ea typeface="Arial Black"/>
                <a:cs typeface="Arial Black"/>
                <a:sym typeface="Arial Black"/>
              </a:rPr>
              <a:t>% Daily Value*</a:t>
            </a:r>
            <a:endParaRPr b="0" i="0" sz="1400" u="none" cap="none" strike="noStrike">
              <a:solidFill>
                <a:srgbClr val="000000"/>
              </a:solidFill>
              <a:latin typeface="Arial"/>
              <a:ea typeface="Arial"/>
              <a:cs typeface="Arial"/>
              <a:sym typeface="Arial"/>
            </a:endParaRPr>
          </a:p>
        </p:txBody>
      </p:sp>
      <p:cxnSp>
        <p:nvCxnSpPr>
          <p:cNvPr id="518" name="Shape 518"/>
          <p:cNvCxnSpPr/>
          <p:nvPr/>
        </p:nvCxnSpPr>
        <p:spPr>
          <a:xfrm>
            <a:off x="269875" y="1762125"/>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519" name="Shape 519"/>
          <p:cNvCxnSpPr/>
          <p:nvPr/>
        </p:nvCxnSpPr>
        <p:spPr>
          <a:xfrm>
            <a:off x="263525" y="2024061"/>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520" name="Shape 520"/>
          <p:cNvCxnSpPr/>
          <p:nvPr/>
        </p:nvCxnSpPr>
        <p:spPr>
          <a:xfrm>
            <a:off x="271462" y="2287586"/>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521" name="Shape 521"/>
          <p:cNvCxnSpPr/>
          <p:nvPr/>
        </p:nvCxnSpPr>
        <p:spPr>
          <a:xfrm>
            <a:off x="271462" y="2570161"/>
            <a:ext cx="3241674" cy="0"/>
          </a:xfrm>
          <a:prstGeom prst="straightConnector1">
            <a:avLst/>
          </a:prstGeom>
          <a:noFill/>
          <a:ln cap="flat" cmpd="sng" w="28575">
            <a:solidFill>
              <a:schemeClr val="dk1"/>
            </a:solidFill>
            <a:prstDash val="solid"/>
            <a:miter lim="8000"/>
            <a:headEnd len="sm" w="sm" type="none"/>
            <a:tailEnd len="sm" w="sm" type="none"/>
          </a:ln>
        </p:spPr>
      </p:cxnSp>
      <p:sp>
        <p:nvSpPr>
          <p:cNvPr id="522" name="Shape 522"/>
          <p:cNvSpPr txBox="1"/>
          <p:nvPr/>
        </p:nvSpPr>
        <p:spPr>
          <a:xfrm>
            <a:off x="195261" y="2592386"/>
            <a:ext cx="1866900"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Cholesterol   </a:t>
            </a:r>
            <a:r>
              <a:rPr b="1" i="0" lang="en-US" sz="1200" u="none" cap="none" strike="noStrike">
                <a:solidFill>
                  <a:schemeClr val="dk1"/>
                </a:solidFill>
                <a:latin typeface="Arial"/>
                <a:ea typeface="Arial"/>
                <a:cs typeface="Arial"/>
                <a:sym typeface="Arial"/>
              </a:rPr>
              <a:t>0mg</a:t>
            </a:r>
            <a:endParaRPr b="0" i="0" sz="1400" u="none" cap="none" strike="noStrike">
              <a:solidFill>
                <a:srgbClr val="000000"/>
              </a:solidFill>
              <a:latin typeface="Arial"/>
              <a:ea typeface="Arial"/>
              <a:cs typeface="Arial"/>
              <a:sym typeface="Arial"/>
            </a:endParaRPr>
          </a:p>
        </p:txBody>
      </p:sp>
      <p:sp>
        <p:nvSpPr>
          <p:cNvPr id="523" name="Shape 523"/>
          <p:cNvSpPr txBox="1"/>
          <p:nvPr/>
        </p:nvSpPr>
        <p:spPr>
          <a:xfrm>
            <a:off x="2901950" y="2586036"/>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0%</a:t>
            </a:r>
            <a:endParaRPr b="0" i="0" sz="1400" u="none" cap="none" strike="noStrike">
              <a:solidFill>
                <a:srgbClr val="000000"/>
              </a:solidFill>
              <a:latin typeface="Arial"/>
              <a:ea typeface="Arial"/>
              <a:cs typeface="Arial"/>
              <a:sym typeface="Arial"/>
            </a:endParaRPr>
          </a:p>
        </p:txBody>
      </p:sp>
      <p:cxnSp>
        <p:nvCxnSpPr>
          <p:cNvPr id="524" name="Shape 524"/>
          <p:cNvCxnSpPr/>
          <p:nvPr/>
        </p:nvCxnSpPr>
        <p:spPr>
          <a:xfrm>
            <a:off x="269875" y="2841625"/>
            <a:ext cx="3243262" cy="0"/>
          </a:xfrm>
          <a:prstGeom prst="straightConnector1">
            <a:avLst/>
          </a:prstGeom>
          <a:noFill/>
          <a:ln cap="flat" cmpd="sng" w="28575">
            <a:solidFill>
              <a:schemeClr val="dk1"/>
            </a:solidFill>
            <a:prstDash val="solid"/>
            <a:miter lim="8000"/>
            <a:headEnd len="sm" w="sm" type="none"/>
            <a:tailEnd len="sm" w="sm" type="none"/>
          </a:ln>
        </p:spPr>
      </p:cxnSp>
      <p:sp>
        <p:nvSpPr>
          <p:cNvPr id="525" name="Shape 525"/>
          <p:cNvSpPr txBox="1"/>
          <p:nvPr/>
        </p:nvSpPr>
        <p:spPr>
          <a:xfrm>
            <a:off x="195261" y="2868611"/>
            <a:ext cx="1676399"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Sodium   </a:t>
            </a:r>
            <a:r>
              <a:rPr b="1" i="0" lang="en-US" sz="1200" u="none" cap="none" strike="noStrike">
                <a:solidFill>
                  <a:schemeClr val="dk1"/>
                </a:solidFill>
                <a:latin typeface="Arial"/>
                <a:ea typeface="Arial"/>
                <a:cs typeface="Arial"/>
                <a:sym typeface="Arial"/>
              </a:rPr>
              <a:t>90mg</a:t>
            </a:r>
            <a:endParaRPr b="0" i="0" sz="1400" u="none" cap="none" strike="noStrike">
              <a:solidFill>
                <a:srgbClr val="000000"/>
              </a:solidFill>
              <a:latin typeface="Arial"/>
              <a:ea typeface="Arial"/>
              <a:cs typeface="Arial"/>
              <a:sym typeface="Arial"/>
            </a:endParaRPr>
          </a:p>
        </p:txBody>
      </p:sp>
      <p:sp>
        <p:nvSpPr>
          <p:cNvPr id="526" name="Shape 526"/>
          <p:cNvSpPr txBox="1"/>
          <p:nvPr/>
        </p:nvSpPr>
        <p:spPr>
          <a:xfrm>
            <a:off x="2890836" y="2868611"/>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4%</a:t>
            </a:r>
            <a:endParaRPr b="0" i="0" sz="1400" u="none" cap="none" strike="noStrike">
              <a:solidFill>
                <a:srgbClr val="000000"/>
              </a:solidFill>
              <a:latin typeface="Arial"/>
              <a:ea typeface="Arial"/>
              <a:cs typeface="Arial"/>
              <a:sym typeface="Arial"/>
            </a:endParaRPr>
          </a:p>
        </p:txBody>
      </p:sp>
      <p:cxnSp>
        <p:nvCxnSpPr>
          <p:cNvPr id="527" name="Shape 527"/>
          <p:cNvCxnSpPr/>
          <p:nvPr/>
        </p:nvCxnSpPr>
        <p:spPr>
          <a:xfrm>
            <a:off x="263525" y="3119436"/>
            <a:ext cx="3243262" cy="0"/>
          </a:xfrm>
          <a:prstGeom prst="straightConnector1">
            <a:avLst/>
          </a:prstGeom>
          <a:noFill/>
          <a:ln cap="flat" cmpd="sng" w="28575">
            <a:solidFill>
              <a:schemeClr val="dk1"/>
            </a:solidFill>
            <a:prstDash val="solid"/>
            <a:miter lim="8000"/>
            <a:headEnd len="sm" w="sm" type="none"/>
            <a:tailEnd len="sm" w="sm" type="none"/>
          </a:ln>
        </p:spPr>
      </p:cxnSp>
      <p:sp>
        <p:nvSpPr>
          <p:cNvPr id="528" name="Shape 528"/>
          <p:cNvSpPr txBox="1"/>
          <p:nvPr/>
        </p:nvSpPr>
        <p:spPr>
          <a:xfrm>
            <a:off x="193675" y="3127375"/>
            <a:ext cx="2168525"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Total Carbohydrate   </a:t>
            </a:r>
            <a:r>
              <a:rPr b="1" i="0" lang="en-US" sz="1200" u="none" cap="none" strike="noStrike">
                <a:solidFill>
                  <a:schemeClr val="dk1"/>
                </a:solidFill>
                <a:latin typeface="Arial"/>
                <a:ea typeface="Arial"/>
                <a:cs typeface="Arial"/>
                <a:sym typeface="Arial"/>
              </a:rPr>
              <a:t>5g</a:t>
            </a:r>
            <a:endParaRPr b="0" i="0" sz="1400" u="none" cap="none" strike="noStrike">
              <a:solidFill>
                <a:srgbClr val="000000"/>
              </a:solidFill>
              <a:latin typeface="Arial"/>
              <a:ea typeface="Arial"/>
              <a:cs typeface="Arial"/>
              <a:sym typeface="Arial"/>
            </a:endParaRPr>
          </a:p>
        </p:txBody>
      </p:sp>
      <p:sp>
        <p:nvSpPr>
          <p:cNvPr id="529" name="Shape 529"/>
          <p:cNvSpPr txBox="1"/>
          <p:nvPr/>
        </p:nvSpPr>
        <p:spPr>
          <a:xfrm>
            <a:off x="2886075" y="3127375"/>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2%</a:t>
            </a:r>
            <a:endParaRPr b="0" i="0" sz="1400" u="none" cap="none" strike="noStrike">
              <a:solidFill>
                <a:srgbClr val="000000"/>
              </a:solidFill>
              <a:latin typeface="Arial"/>
              <a:ea typeface="Arial"/>
              <a:cs typeface="Arial"/>
              <a:sym typeface="Arial"/>
            </a:endParaRPr>
          </a:p>
        </p:txBody>
      </p:sp>
      <p:cxnSp>
        <p:nvCxnSpPr>
          <p:cNvPr id="530" name="Shape 530"/>
          <p:cNvCxnSpPr/>
          <p:nvPr/>
        </p:nvCxnSpPr>
        <p:spPr>
          <a:xfrm>
            <a:off x="269875" y="3389312"/>
            <a:ext cx="3241674" cy="0"/>
          </a:xfrm>
          <a:prstGeom prst="straightConnector1">
            <a:avLst/>
          </a:prstGeom>
          <a:noFill/>
          <a:ln cap="flat" cmpd="sng" w="28575">
            <a:solidFill>
              <a:schemeClr val="dk1"/>
            </a:solidFill>
            <a:prstDash val="solid"/>
            <a:miter lim="8000"/>
            <a:headEnd len="sm" w="sm" type="none"/>
            <a:tailEnd len="sm" w="sm" type="none"/>
          </a:ln>
        </p:spPr>
      </p:cxnSp>
      <p:sp>
        <p:nvSpPr>
          <p:cNvPr id="531" name="Shape 531"/>
          <p:cNvSpPr txBox="1"/>
          <p:nvPr/>
        </p:nvSpPr>
        <p:spPr>
          <a:xfrm>
            <a:off x="388937" y="3389312"/>
            <a:ext cx="1336675" cy="2778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Fiber   2g</a:t>
            </a:r>
            <a:endParaRPr b="0" i="0" sz="1400" u="none" cap="none" strike="noStrike">
              <a:solidFill>
                <a:srgbClr val="000000"/>
              </a:solidFill>
              <a:latin typeface="Arial"/>
              <a:ea typeface="Arial"/>
              <a:cs typeface="Arial"/>
              <a:sym typeface="Arial"/>
            </a:endParaRPr>
          </a:p>
        </p:txBody>
      </p:sp>
      <p:cxnSp>
        <p:nvCxnSpPr>
          <p:cNvPr id="532" name="Shape 532"/>
          <p:cNvCxnSpPr/>
          <p:nvPr/>
        </p:nvCxnSpPr>
        <p:spPr>
          <a:xfrm>
            <a:off x="263525" y="3651250"/>
            <a:ext cx="3243262" cy="0"/>
          </a:xfrm>
          <a:prstGeom prst="straightConnector1">
            <a:avLst/>
          </a:prstGeom>
          <a:noFill/>
          <a:ln cap="flat" cmpd="sng" w="28575">
            <a:solidFill>
              <a:schemeClr val="dk1"/>
            </a:solidFill>
            <a:prstDash val="solid"/>
            <a:miter lim="8000"/>
            <a:headEnd len="sm" w="sm" type="none"/>
            <a:tailEnd len="sm" w="sm" type="none"/>
          </a:ln>
        </p:spPr>
      </p:cxnSp>
      <p:sp>
        <p:nvSpPr>
          <p:cNvPr id="533" name="Shape 533"/>
          <p:cNvSpPr txBox="1"/>
          <p:nvPr/>
        </p:nvSpPr>
        <p:spPr>
          <a:xfrm>
            <a:off x="377825" y="3651250"/>
            <a:ext cx="1336675"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Sugars   1g</a:t>
            </a:r>
            <a:endParaRPr b="0" i="0" sz="1400" u="none" cap="none" strike="noStrike">
              <a:solidFill>
                <a:srgbClr val="000000"/>
              </a:solidFill>
              <a:latin typeface="Arial"/>
              <a:ea typeface="Arial"/>
              <a:cs typeface="Arial"/>
              <a:sym typeface="Arial"/>
            </a:endParaRPr>
          </a:p>
        </p:txBody>
      </p:sp>
      <p:cxnSp>
        <p:nvCxnSpPr>
          <p:cNvPr id="534" name="Shape 534"/>
          <p:cNvCxnSpPr/>
          <p:nvPr/>
        </p:nvCxnSpPr>
        <p:spPr>
          <a:xfrm>
            <a:off x="265112" y="3927475"/>
            <a:ext cx="3241674" cy="0"/>
          </a:xfrm>
          <a:prstGeom prst="straightConnector1">
            <a:avLst/>
          </a:prstGeom>
          <a:noFill/>
          <a:ln cap="flat" cmpd="sng" w="28575">
            <a:solidFill>
              <a:schemeClr val="dk1"/>
            </a:solidFill>
            <a:prstDash val="solid"/>
            <a:miter lim="8000"/>
            <a:headEnd len="sm" w="sm" type="none"/>
            <a:tailEnd len="sm" w="sm" type="none"/>
          </a:ln>
        </p:spPr>
      </p:cxnSp>
      <p:sp>
        <p:nvSpPr>
          <p:cNvPr id="535" name="Shape 535"/>
          <p:cNvSpPr txBox="1"/>
          <p:nvPr/>
        </p:nvSpPr>
        <p:spPr>
          <a:xfrm>
            <a:off x="377825" y="2011361"/>
            <a:ext cx="1539874" cy="2778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Saturated Fat   2g</a:t>
            </a:r>
            <a:endParaRPr b="0" i="0" sz="1400" u="none" cap="none" strike="noStrike">
              <a:solidFill>
                <a:srgbClr val="000000"/>
              </a:solidFill>
              <a:latin typeface="Arial"/>
              <a:ea typeface="Arial"/>
              <a:cs typeface="Arial"/>
              <a:sym typeface="Arial"/>
            </a:endParaRPr>
          </a:p>
        </p:txBody>
      </p:sp>
      <p:sp>
        <p:nvSpPr>
          <p:cNvPr id="536" name="Shape 536"/>
          <p:cNvSpPr txBox="1"/>
          <p:nvPr/>
        </p:nvSpPr>
        <p:spPr>
          <a:xfrm>
            <a:off x="366712" y="2284411"/>
            <a:ext cx="1539874" cy="2778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Trans Fat   0g</a:t>
            </a:r>
            <a:endParaRPr b="0" i="0" sz="1400" u="none" cap="none" strike="noStrike">
              <a:solidFill>
                <a:srgbClr val="000000"/>
              </a:solidFill>
              <a:latin typeface="Arial"/>
              <a:ea typeface="Arial"/>
              <a:cs typeface="Arial"/>
              <a:sym typeface="Arial"/>
            </a:endParaRPr>
          </a:p>
        </p:txBody>
      </p:sp>
      <p:sp>
        <p:nvSpPr>
          <p:cNvPr id="537" name="Shape 537"/>
          <p:cNvSpPr txBox="1"/>
          <p:nvPr/>
        </p:nvSpPr>
        <p:spPr>
          <a:xfrm>
            <a:off x="192086" y="3932237"/>
            <a:ext cx="1976437"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Protein    </a:t>
            </a:r>
            <a:r>
              <a:rPr b="1" i="0" lang="en-US" sz="1200" u="none" cap="none" strike="noStrike">
                <a:solidFill>
                  <a:schemeClr val="dk1"/>
                </a:solidFill>
                <a:latin typeface="Arial"/>
                <a:ea typeface="Arial"/>
                <a:cs typeface="Arial"/>
                <a:sym typeface="Arial"/>
              </a:rPr>
              <a:t>6g</a:t>
            </a:r>
            <a:endParaRPr b="0" i="0" sz="1400" u="none" cap="none" strike="noStrike">
              <a:solidFill>
                <a:srgbClr val="000000"/>
              </a:solidFill>
              <a:latin typeface="Arial"/>
              <a:ea typeface="Arial"/>
              <a:cs typeface="Arial"/>
              <a:sym typeface="Arial"/>
            </a:endParaRPr>
          </a:p>
        </p:txBody>
      </p:sp>
      <p:cxnSp>
        <p:nvCxnSpPr>
          <p:cNvPr id="538" name="Shape 538"/>
          <p:cNvCxnSpPr/>
          <p:nvPr/>
        </p:nvCxnSpPr>
        <p:spPr>
          <a:xfrm>
            <a:off x="265112" y="4192587"/>
            <a:ext cx="3241674" cy="0"/>
          </a:xfrm>
          <a:prstGeom prst="straightConnector1">
            <a:avLst/>
          </a:prstGeom>
          <a:noFill/>
          <a:ln cap="flat" cmpd="sng" w="57150">
            <a:solidFill>
              <a:schemeClr val="dk1"/>
            </a:solidFill>
            <a:prstDash val="solid"/>
            <a:miter lim="8000"/>
            <a:headEnd len="sm" w="sm" type="none"/>
            <a:tailEnd len="sm" w="sm" type="none"/>
          </a:ln>
        </p:spPr>
      </p:cxnSp>
      <p:sp>
        <p:nvSpPr>
          <p:cNvPr id="539" name="Shape 539"/>
          <p:cNvSpPr txBox="1"/>
          <p:nvPr/>
        </p:nvSpPr>
        <p:spPr>
          <a:xfrm>
            <a:off x="2890836" y="20193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10%</a:t>
            </a:r>
            <a:endParaRPr b="0" i="0" sz="1400" u="none" cap="none" strike="noStrike">
              <a:solidFill>
                <a:srgbClr val="000000"/>
              </a:solidFill>
              <a:latin typeface="Arial"/>
              <a:ea typeface="Arial"/>
              <a:cs typeface="Arial"/>
              <a:sym typeface="Arial"/>
            </a:endParaRPr>
          </a:p>
        </p:txBody>
      </p:sp>
      <p:sp>
        <p:nvSpPr>
          <p:cNvPr id="540" name="Shape 540"/>
          <p:cNvSpPr txBox="1"/>
          <p:nvPr/>
        </p:nvSpPr>
        <p:spPr>
          <a:xfrm>
            <a:off x="2890836" y="22860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0%</a:t>
            </a:r>
            <a:endParaRPr b="0" i="0" sz="1400" u="none" cap="none" strike="noStrike">
              <a:solidFill>
                <a:srgbClr val="000000"/>
              </a:solidFill>
              <a:latin typeface="Arial"/>
              <a:ea typeface="Arial"/>
              <a:cs typeface="Arial"/>
              <a:sym typeface="Arial"/>
            </a:endParaRPr>
          </a:p>
        </p:txBody>
      </p:sp>
      <p:sp>
        <p:nvSpPr>
          <p:cNvPr id="541" name="Shape 541"/>
          <p:cNvSpPr txBox="1"/>
          <p:nvPr/>
        </p:nvSpPr>
        <p:spPr>
          <a:xfrm>
            <a:off x="2897186" y="33909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8%</a:t>
            </a:r>
            <a:endParaRPr b="0" i="0" sz="1400" u="none" cap="none" strike="noStrike">
              <a:solidFill>
                <a:srgbClr val="000000"/>
              </a:solidFill>
              <a:latin typeface="Arial"/>
              <a:ea typeface="Arial"/>
              <a:cs typeface="Arial"/>
              <a:sym typeface="Arial"/>
            </a:endParaRPr>
          </a:p>
        </p:txBody>
      </p:sp>
      <p:sp>
        <p:nvSpPr>
          <p:cNvPr id="542" name="Shape 542"/>
          <p:cNvSpPr txBox="1"/>
          <p:nvPr/>
        </p:nvSpPr>
        <p:spPr>
          <a:xfrm>
            <a:off x="184150" y="4179887"/>
            <a:ext cx="1408111"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Vitamin A  0%</a:t>
            </a:r>
            <a:endParaRPr b="0" i="0" sz="1400" u="none" cap="none" strike="noStrike">
              <a:solidFill>
                <a:srgbClr val="000000"/>
              </a:solidFill>
              <a:latin typeface="Arial"/>
              <a:ea typeface="Arial"/>
              <a:cs typeface="Arial"/>
              <a:sym typeface="Arial"/>
            </a:endParaRPr>
          </a:p>
        </p:txBody>
      </p:sp>
      <p:cxnSp>
        <p:nvCxnSpPr>
          <p:cNvPr id="543" name="Shape 543"/>
          <p:cNvCxnSpPr/>
          <p:nvPr/>
        </p:nvCxnSpPr>
        <p:spPr>
          <a:xfrm>
            <a:off x="274637" y="442436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544" name="Shape 544"/>
          <p:cNvSpPr txBox="1"/>
          <p:nvPr/>
        </p:nvSpPr>
        <p:spPr>
          <a:xfrm>
            <a:off x="2233611" y="4179887"/>
            <a:ext cx="1408111"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Vitamin C  0%</a:t>
            </a:r>
            <a:endParaRPr b="0" i="0" sz="1400" u="none" cap="none" strike="noStrike">
              <a:solidFill>
                <a:srgbClr val="000000"/>
              </a:solidFill>
              <a:latin typeface="Arial"/>
              <a:ea typeface="Arial"/>
              <a:cs typeface="Arial"/>
              <a:sym typeface="Arial"/>
            </a:endParaRPr>
          </a:p>
        </p:txBody>
      </p:sp>
      <p:sp>
        <p:nvSpPr>
          <p:cNvPr id="545" name="Shape 545"/>
          <p:cNvSpPr txBox="1"/>
          <p:nvPr/>
        </p:nvSpPr>
        <p:spPr>
          <a:xfrm>
            <a:off x="1735136" y="4133850"/>
            <a:ext cx="323850" cy="368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546" name="Shape 546"/>
          <p:cNvSpPr txBox="1"/>
          <p:nvPr/>
        </p:nvSpPr>
        <p:spPr>
          <a:xfrm>
            <a:off x="179386" y="4406900"/>
            <a:ext cx="1408111"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Calcium     4%</a:t>
            </a:r>
            <a:endParaRPr b="0" i="0" sz="1400" u="none" cap="none" strike="noStrike">
              <a:solidFill>
                <a:srgbClr val="000000"/>
              </a:solidFill>
              <a:latin typeface="Arial"/>
              <a:ea typeface="Arial"/>
              <a:cs typeface="Arial"/>
              <a:sym typeface="Arial"/>
            </a:endParaRPr>
          </a:p>
        </p:txBody>
      </p:sp>
      <p:cxnSp>
        <p:nvCxnSpPr>
          <p:cNvPr id="547" name="Shape 547"/>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sp>
        <p:nvSpPr>
          <p:cNvPr id="548" name="Shape 548"/>
          <p:cNvSpPr txBox="1"/>
          <p:nvPr/>
        </p:nvSpPr>
        <p:spPr>
          <a:xfrm>
            <a:off x="2228850" y="4406900"/>
            <a:ext cx="1408111"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Iron            8%</a:t>
            </a:r>
            <a:endParaRPr b="0" i="0" sz="1400" u="none" cap="none" strike="noStrike">
              <a:solidFill>
                <a:srgbClr val="000000"/>
              </a:solidFill>
              <a:latin typeface="Arial"/>
              <a:ea typeface="Arial"/>
              <a:cs typeface="Arial"/>
              <a:sym typeface="Arial"/>
            </a:endParaRPr>
          </a:p>
        </p:txBody>
      </p:sp>
      <p:cxnSp>
        <p:nvCxnSpPr>
          <p:cNvPr id="549" name="Shape 549"/>
          <p:cNvCxnSpPr/>
          <p:nvPr/>
        </p:nvCxnSpPr>
        <p:spPr>
          <a:xfrm>
            <a:off x="269875" y="4900612"/>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550" name="Shape 550"/>
          <p:cNvCxnSpPr/>
          <p:nvPr/>
        </p:nvCxnSpPr>
        <p:spPr>
          <a:xfrm>
            <a:off x="269875" y="5145087"/>
            <a:ext cx="3243262" cy="0"/>
          </a:xfrm>
          <a:prstGeom prst="straightConnector1">
            <a:avLst/>
          </a:prstGeom>
          <a:noFill/>
          <a:ln cap="flat" cmpd="sng" w="28575">
            <a:solidFill>
              <a:schemeClr val="dk1"/>
            </a:solidFill>
            <a:prstDash val="solid"/>
            <a:miter lim="8000"/>
            <a:headEnd len="sm" w="sm" type="none"/>
            <a:tailEnd len="sm" w="sm" type="none"/>
          </a:ln>
        </p:spPr>
      </p:cxnSp>
      <p:sp>
        <p:nvSpPr>
          <p:cNvPr id="551" name="Shape 551"/>
          <p:cNvSpPr txBox="1"/>
          <p:nvPr/>
        </p:nvSpPr>
        <p:spPr>
          <a:xfrm>
            <a:off x="1735136" y="4360862"/>
            <a:ext cx="323850" cy="368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552" name="Shape 552"/>
          <p:cNvSpPr txBox="1"/>
          <p:nvPr/>
        </p:nvSpPr>
        <p:spPr>
          <a:xfrm>
            <a:off x="1735136" y="4610100"/>
            <a:ext cx="184149" cy="36988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553" name="Shape 553"/>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554" name="Shape 554"/>
          <p:cNvSpPr txBox="1"/>
          <p:nvPr/>
        </p:nvSpPr>
        <p:spPr>
          <a:xfrm>
            <a:off x="195261" y="5376862"/>
            <a:ext cx="3429000" cy="46037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1" i="0" lang="en-US" sz="800" u="none" cap="none" strike="noStrike">
                <a:solidFill>
                  <a:schemeClr val="dk1"/>
                </a:solidFill>
                <a:latin typeface="Arial"/>
                <a:ea typeface="Arial"/>
                <a:cs typeface="Arial"/>
                <a:sym typeface="Arial"/>
              </a:rPr>
              <a:t>* Percent Daily Values are based on a 2,000 calorie diet.  Your daily values may be higher or lower depending on your caloric needs.</a:t>
            </a:r>
            <a:endParaRPr b="0" i="0" sz="1400" u="none" cap="none" strike="noStrike">
              <a:solidFill>
                <a:srgbClr val="000000"/>
              </a:solidFill>
              <a:latin typeface="Arial"/>
              <a:ea typeface="Arial"/>
              <a:cs typeface="Arial"/>
              <a:sym typeface="Arial"/>
            </a:endParaRPr>
          </a:p>
        </p:txBody>
      </p:sp>
      <p:sp>
        <p:nvSpPr>
          <p:cNvPr id="555" name="Shape 555"/>
          <p:cNvSpPr txBox="1"/>
          <p:nvPr/>
        </p:nvSpPr>
        <p:spPr>
          <a:xfrm>
            <a:off x="1371600" y="5686425"/>
            <a:ext cx="22193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Calories:            2,000                 2,500</a:t>
            </a:r>
            <a:endParaRPr b="0" i="0" sz="1400" u="none" cap="none" strike="noStrike">
              <a:solidFill>
                <a:srgbClr val="000000"/>
              </a:solidFill>
              <a:latin typeface="Arial"/>
              <a:ea typeface="Arial"/>
              <a:cs typeface="Arial"/>
              <a:sym typeface="Arial"/>
            </a:endParaRPr>
          </a:p>
        </p:txBody>
      </p:sp>
      <p:cxnSp>
        <p:nvCxnSpPr>
          <p:cNvPr id="556" name="Shape 556"/>
          <p:cNvCxnSpPr/>
          <p:nvPr/>
        </p:nvCxnSpPr>
        <p:spPr>
          <a:xfrm>
            <a:off x="265112" y="587851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557" name="Shape 557"/>
          <p:cNvSpPr txBox="1"/>
          <p:nvPr/>
        </p:nvSpPr>
        <p:spPr>
          <a:xfrm>
            <a:off x="173036" y="5878512"/>
            <a:ext cx="3451225" cy="2143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Total Fat                              Less Than            65g                    80g</a:t>
            </a:r>
            <a:endParaRPr b="0" i="0" sz="1400" u="none" cap="none" strike="noStrike">
              <a:solidFill>
                <a:srgbClr val="000000"/>
              </a:solidFill>
              <a:latin typeface="Arial"/>
              <a:ea typeface="Arial"/>
              <a:cs typeface="Arial"/>
              <a:sym typeface="Arial"/>
            </a:endParaRPr>
          </a:p>
        </p:txBody>
      </p:sp>
      <p:sp>
        <p:nvSpPr>
          <p:cNvPr id="558" name="Shape 558"/>
          <p:cNvSpPr txBox="1"/>
          <p:nvPr/>
        </p:nvSpPr>
        <p:spPr>
          <a:xfrm>
            <a:off x="158750" y="5984875"/>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Sat Fat                            Less Than            20g                    25g</a:t>
            </a:r>
            <a:endParaRPr b="0" i="0" sz="1400" u="none" cap="none" strike="noStrike">
              <a:solidFill>
                <a:srgbClr val="000000"/>
              </a:solidFill>
              <a:latin typeface="Arial"/>
              <a:ea typeface="Arial"/>
              <a:cs typeface="Arial"/>
              <a:sym typeface="Arial"/>
            </a:endParaRPr>
          </a:p>
        </p:txBody>
      </p:sp>
      <p:sp>
        <p:nvSpPr>
          <p:cNvPr id="559" name="Shape 559"/>
          <p:cNvSpPr txBox="1"/>
          <p:nvPr/>
        </p:nvSpPr>
        <p:spPr>
          <a:xfrm>
            <a:off x="173036" y="6092825"/>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Cholesterol                          Less Than            300mg               300mg</a:t>
            </a:r>
            <a:endParaRPr b="0" i="0" sz="1400" u="none" cap="none" strike="noStrike">
              <a:solidFill>
                <a:srgbClr val="000000"/>
              </a:solidFill>
              <a:latin typeface="Arial"/>
              <a:ea typeface="Arial"/>
              <a:cs typeface="Arial"/>
              <a:sym typeface="Arial"/>
            </a:endParaRPr>
          </a:p>
        </p:txBody>
      </p:sp>
      <p:sp>
        <p:nvSpPr>
          <p:cNvPr id="560" name="Shape 560"/>
          <p:cNvSpPr txBox="1"/>
          <p:nvPr/>
        </p:nvSpPr>
        <p:spPr>
          <a:xfrm>
            <a:off x="173036" y="6203950"/>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Sodium                                Less Than            2,400mg            2,400mg</a:t>
            </a:r>
            <a:endParaRPr b="0" i="0" sz="1400" u="none" cap="none" strike="noStrike">
              <a:solidFill>
                <a:srgbClr val="000000"/>
              </a:solidFill>
              <a:latin typeface="Arial"/>
              <a:ea typeface="Arial"/>
              <a:cs typeface="Arial"/>
              <a:sym typeface="Arial"/>
            </a:endParaRPr>
          </a:p>
        </p:txBody>
      </p:sp>
      <p:sp>
        <p:nvSpPr>
          <p:cNvPr id="561" name="Shape 561"/>
          <p:cNvSpPr txBox="1"/>
          <p:nvPr/>
        </p:nvSpPr>
        <p:spPr>
          <a:xfrm>
            <a:off x="173036" y="6308725"/>
            <a:ext cx="3451225" cy="2143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Total Carbohydrate                                          300g                  375g</a:t>
            </a:r>
            <a:endParaRPr b="0" i="0" sz="1400" u="none" cap="none" strike="noStrike">
              <a:solidFill>
                <a:srgbClr val="000000"/>
              </a:solidFill>
              <a:latin typeface="Arial"/>
              <a:ea typeface="Arial"/>
              <a:cs typeface="Arial"/>
              <a:sym typeface="Arial"/>
            </a:endParaRPr>
          </a:p>
        </p:txBody>
      </p:sp>
      <p:sp>
        <p:nvSpPr>
          <p:cNvPr id="562" name="Shape 562"/>
          <p:cNvSpPr txBox="1"/>
          <p:nvPr/>
        </p:nvSpPr>
        <p:spPr>
          <a:xfrm>
            <a:off x="158750" y="6415087"/>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Dietary Fiber                                                25g                    30g</a:t>
            </a:r>
            <a:endParaRPr b="0" i="0" sz="1400" u="none" cap="none" strike="noStrike">
              <a:solidFill>
                <a:srgbClr val="000000"/>
              </a:solidFill>
              <a:latin typeface="Arial"/>
              <a:ea typeface="Arial"/>
              <a:cs typeface="Arial"/>
              <a:sym typeface="Arial"/>
            </a:endParaRPr>
          </a:p>
        </p:txBody>
      </p:sp>
      <p:cxnSp>
        <p:nvCxnSpPr>
          <p:cNvPr id="563" name="Shape 563"/>
          <p:cNvCxnSpPr/>
          <p:nvPr/>
        </p:nvCxnSpPr>
        <p:spPr>
          <a:xfrm>
            <a:off x="269875" y="6630986"/>
            <a:ext cx="3243262" cy="0"/>
          </a:xfrm>
          <a:prstGeom prst="straightConnector1">
            <a:avLst/>
          </a:prstGeom>
          <a:noFill/>
          <a:ln cap="flat" cmpd="sng" w="28575">
            <a:solidFill>
              <a:schemeClr val="dk1"/>
            </a:solidFill>
            <a:prstDash val="solid"/>
            <a:miter lim="8000"/>
            <a:headEnd len="sm" w="sm" type="none"/>
            <a:tailEnd len="sm" w="sm" type="none"/>
          </a:ln>
        </p:spPr>
      </p:cxnSp>
      <p:sp>
        <p:nvSpPr>
          <p:cNvPr id="564" name="Shape 564"/>
          <p:cNvSpPr txBox="1"/>
          <p:nvPr/>
        </p:nvSpPr>
        <p:spPr>
          <a:xfrm>
            <a:off x="3886200" y="139700"/>
            <a:ext cx="5029199" cy="40004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500"/>
              <a:buFont typeface="Arial"/>
              <a:buNone/>
            </a:pPr>
            <a:r>
              <a:rPr b="1" i="0" lang="en-US" sz="2000" u="none" cap="none" strike="noStrike">
                <a:solidFill>
                  <a:schemeClr val="dk1"/>
                </a:solidFill>
                <a:latin typeface="Arial"/>
                <a:ea typeface="Arial"/>
                <a:cs typeface="Arial"/>
                <a:sym typeface="Arial"/>
              </a:rPr>
              <a:t>Planters Mixed Nuts (1 oz)</a:t>
            </a:r>
            <a:endParaRPr b="0" i="0" sz="1400" u="none" cap="none" strike="noStrike">
              <a:solidFill>
                <a:srgbClr val="000000"/>
              </a:solidFill>
              <a:latin typeface="Arial"/>
              <a:ea typeface="Arial"/>
              <a:cs typeface="Arial"/>
              <a:sym typeface="Arial"/>
            </a:endParaRPr>
          </a:p>
        </p:txBody>
      </p:sp>
      <p:sp>
        <p:nvSpPr>
          <p:cNvPr id="565" name="Shape 565"/>
          <p:cNvSpPr txBox="1"/>
          <p:nvPr/>
        </p:nvSpPr>
        <p:spPr>
          <a:xfrm>
            <a:off x="3886200" y="4794250"/>
            <a:ext cx="5029199" cy="116998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50"/>
              <a:buFont typeface="Arial Black"/>
              <a:buNone/>
            </a:pPr>
            <a:r>
              <a:rPr b="1" i="0" lang="en-US" sz="1400" u="none" cap="none" strike="noStrike">
                <a:solidFill>
                  <a:schemeClr val="dk1"/>
                </a:solidFill>
                <a:latin typeface="Arial Black"/>
                <a:ea typeface="Arial Black"/>
                <a:cs typeface="Arial Black"/>
                <a:sym typeface="Arial Black"/>
              </a:rPr>
              <a:t>INGREDIENTS</a:t>
            </a:r>
            <a:r>
              <a:rPr b="1" i="0" lang="en-US" sz="1400" u="none" cap="none" strike="noStrike">
                <a:solidFill>
                  <a:schemeClr val="dk1"/>
                </a:solidFill>
                <a:latin typeface="Arial"/>
                <a:ea typeface="Arial"/>
                <a:cs typeface="Arial"/>
                <a:sym typeface="Arial"/>
              </a:rPr>
              <a:t>: </a:t>
            </a:r>
            <a:r>
              <a:rPr b="0" i="0" lang="en-US" sz="1400" u="none" cap="none" strike="noStrike">
                <a:solidFill>
                  <a:schemeClr val="dk1"/>
                </a:solidFill>
                <a:latin typeface="Arial"/>
                <a:ea typeface="Arial"/>
                <a:cs typeface="Arial"/>
                <a:sym typeface="Arial"/>
              </a:rPr>
              <a:t>PEANUTS, ALMONDS, CASHEWS, BRAZIL NUTS, HAZELNUTS (FILBERTS), PECANS, PEANUT AND/OR COTTONSEED OIL, SEA SALT.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50"/>
              <a:buFont typeface="Arial"/>
              <a:buNone/>
            </a:pPr>
            <a:br>
              <a:rPr b="0" i="0" lang="en-US" sz="1400" u="none" cap="none" strike="noStrike">
                <a:solidFill>
                  <a:schemeClr val="dk1"/>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pic>
        <p:nvPicPr>
          <p:cNvPr descr="Food Product" id="566" name="Shape 566"/>
          <p:cNvPicPr preferRelativeResize="0"/>
          <p:nvPr/>
        </p:nvPicPr>
        <p:blipFill rotWithShape="1">
          <a:blip r:embed="rId3">
            <a:alphaModFix/>
          </a:blip>
          <a:srcRect b="0" l="0" r="0" t="0"/>
          <a:stretch/>
        </p:blipFill>
        <p:spPr>
          <a:xfrm>
            <a:off x="4730750" y="1060450"/>
            <a:ext cx="3340100" cy="3340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0" name="Shape 570"/>
        <p:cNvGrpSpPr/>
        <p:nvPr/>
      </p:nvGrpSpPr>
      <p:grpSpPr>
        <a:xfrm>
          <a:off x="0" y="0"/>
          <a:ext cx="0" cy="0"/>
          <a:chOff x="0" y="0"/>
          <a:chExt cx="0" cy="0"/>
        </a:xfrm>
      </p:grpSpPr>
      <p:sp>
        <p:nvSpPr>
          <p:cNvPr id="571" name="Shape 571"/>
          <p:cNvSpPr txBox="1"/>
          <p:nvPr/>
        </p:nvSpPr>
        <p:spPr>
          <a:xfrm>
            <a:off x="163511" y="96836"/>
            <a:ext cx="3460749" cy="6684961"/>
          </a:xfrm>
          <a:prstGeom prst="rect">
            <a:avLst/>
          </a:prstGeom>
          <a:noFill/>
          <a:ln cap="flat" cmpd="sng" w="3810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72" name="Shape 572"/>
          <p:cNvSpPr txBox="1"/>
          <p:nvPr/>
        </p:nvSpPr>
        <p:spPr>
          <a:xfrm>
            <a:off x="184150" y="104775"/>
            <a:ext cx="3397250" cy="5619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750"/>
              <a:buFont typeface="Arial Black"/>
              <a:buNone/>
            </a:pPr>
            <a:r>
              <a:rPr b="0" i="0" lang="en-US" sz="3000" u="none" cap="none" strike="noStrike">
                <a:solidFill>
                  <a:schemeClr val="dk1"/>
                </a:solidFill>
                <a:latin typeface="Arial Black"/>
                <a:ea typeface="Arial Black"/>
                <a:cs typeface="Arial Black"/>
                <a:sym typeface="Arial Black"/>
              </a:rPr>
              <a:t>Nutrition Facts</a:t>
            </a:r>
            <a:endParaRPr b="0" i="0" sz="1400" u="none" cap="none" strike="noStrike">
              <a:solidFill>
                <a:srgbClr val="000000"/>
              </a:solidFill>
              <a:latin typeface="Arial"/>
              <a:ea typeface="Arial"/>
              <a:cs typeface="Arial"/>
              <a:sym typeface="Arial"/>
            </a:endParaRPr>
          </a:p>
        </p:txBody>
      </p:sp>
      <p:sp>
        <p:nvSpPr>
          <p:cNvPr id="573" name="Shape 573"/>
          <p:cNvSpPr txBox="1"/>
          <p:nvPr/>
        </p:nvSpPr>
        <p:spPr>
          <a:xfrm>
            <a:off x="163511" y="403225"/>
            <a:ext cx="3417887" cy="584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600"/>
              <a:buFont typeface="Calibri"/>
              <a:buNone/>
            </a:pPr>
            <a:r>
              <a:t/>
            </a: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25"/>
              <a:buFont typeface="Arial"/>
              <a:buNone/>
            </a:pPr>
            <a:r>
              <a:rPr b="0" i="0" lang="en-US" sz="1300" u="none" cap="none" strike="noStrike">
                <a:solidFill>
                  <a:schemeClr val="dk1"/>
                </a:solidFill>
                <a:latin typeface="Arial"/>
                <a:ea typeface="Arial"/>
                <a:cs typeface="Arial"/>
                <a:sym typeface="Arial"/>
              </a:rPr>
              <a:t>Serving Size 1 medium (3”) (182g)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25"/>
              <a:buFont typeface="Arial"/>
              <a:buNone/>
            </a:pPr>
            <a:r>
              <a:rPr b="0" i="0" lang="en-US" sz="1300" u="none" cap="none" strike="noStrike">
                <a:solidFill>
                  <a:schemeClr val="dk1"/>
                </a:solidFill>
                <a:latin typeface="Arial"/>
                <a:ea typeface="Arial"/>
                <a:cs typeface="Arial"/>
                <a:sym typeface="Arial"/>
              </a:rPr>
              <a:t>Servings Per Container </a:t>
            </a:r>
            <a:endParaRPr b="0" i="0" sz="1400" u="none" cap="none" strike="noStrike">
              <a:solidFill>
                <a:srgbClr val="000000"/>
              </a:solidFill>
              <a:latin typeface="Arial"/>
              <a:ea typeface="Arial"/>
              <a:cs typeface="Arial"/>
              <a:sym typeface="Arial"/>
            </a:endParaRPr>
          </a:p>
        </p:txBody>
      </p:sp>
      <p:sp>
        <p:nvSpPr>
          <p:cNvPr id="574" name="Shape 574"/>
          <p:cNvSpPr txBox="1"/>
          <p:nvPr/>
        </p:nvSpPr>
        <p:spPr>
          <a:xfrm>
            <a:off x="163511" y="987425"/>
            <a:ext cx="200501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Amount Per Serving</a:t>
            </a:r>
            <a:endParaRPr b="0" i="0" sz="1400" u="none" cap="none" strike="noStrike">
              <a:solidFill>
                <a:srgbClr val="000000"/>
              </a:solidFill>
              <a:latin typeface="Arial"/>
              <a:ea typeface="Arial"/>
              <a:cs typeface="Arial"/>
              <a:sym typeface="Arial"/>
            </a:endParaRPr>
          </a:p>
        </p:txBody>
      </p:sp>
      <p:cxnSp>
        <p:nvCxnSpPr>
          <p:cNvPr id="575" name="Shape 575"/>
          <p:cNvCxnSpPr/>
          <p:nvPr/>
        </p:nvCxnSpPr>
        <p:spPr>
          <a:xfrm>
            <a:off x="258762" y="987425"/>
            <a:ext cx="3252787" cy="0"/>
          </a:xfrm>
          <a:prstGeom prst="straightConnector1">
            <a:avLst/>
          </a:prstGeom>
          <a:noFill/>
          <a:ln cap="flat" cmpd="sng" w="76200">
            <a:solidFill>
              <a:schemeClr val="dk1"/>
            </a:solidFill>
            <a:prstDash val="solid"/>
            <a:miter lim="8000"/>
            <a:headEnd len="sm" w="sm" type="none"/>
            <a:tailEnd len="sm" w="sm" type="none"/>
          </a:ln>
        </p:spPr>
      </p:cxnSp>
      <p:sp>
        <p:nvSpPr>
          <p:cNvPr id="576" name="Shape 576"/>
          <p:cNvSpPr txBox="1"/>
          <p:nvPr/>
        </p:nvSpPr>
        <p:spPr>
          <a:xfrm>
            <a:off x="173036" y="1762125"/>
            <a:ext cx="141446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Total Fat   </a:t>
            </a:r>
            <a:r>
              <a:rPr b="1" i="0" lang="en-US" sz="1200" u="none" cap="none" strike="noStrike">
                <a:solidFill>
                  <a:schemeClr val="dk1"/>
                </a:solidFill>
                <a:latin typeface="Arial"/>
                <a:ea typeface="Arial"/>
                <a:cs typeface="Arial"/>
                <a:sym typeface="Arial"/>
              </a:rPr>
              <a:t>0.3g</a:t>
            </a:r>
            <a:endParaRPr b="0" i="0" sz="1400" u="none" cap="none" strike="noStrike">
              <a:solidFill>
                <a:srgbClr val="000000"/>
              </a:solidFill>
              <a:latin typeface="Arial"/>
              <a:ea typeface="Arial"/>
              <a:cs typeface="Arial"/>
              <a:sym typeface="Arial"/>
            </a:endParaRPr>
          </a:p>
        </p:txBody>
      </p:sp>
      <p:cxnSp>
        <p:nvCxnSpPr>
          <p:cNvPr id="577" name="Shape 577"/>
          <p:cNvCxnSpPr/>
          <p:nvPr/>
        </p:nvCxnSpPr>
        <p:spPr>
          <a:xfrm>
            <a:off x="280987" y="1263650"/>
            <a:ext cx="3241674" cy="0"/>
          </a:xfrm>
          <a:prstGeom prst="straightConnector1">
            <a:avLst/>
          </a:prstGeom>
          <a:noFill/>
          <a:ln cap="flat" cmpd="sng" w="28575">
            <a:solidFill>
              <a:schemeClr val="dk1"/>
            </a:solidFill>
            <a:prstDash val="solid"/>
            <a:miter lim="8000"/>
            <a:headEnd len="sm" w="sm" type="none"/>
            <a:tailEnd len="sm" w="sm" type="none"/>
          </a:ln>
        </p:spPr>
      </p:cxnSp>
      <p:sp>
        <p:nvSpPr>
          <p:cNvPr id="578" name="Shape 578"/>
          <p:cNvSpPr txBox="1"/>
          <p:nvPr/>
        </p:nvSpPr>
        <p:spPr>
          <a:xfrm>
            <a:off x="2890836" y="1762125"/>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0%</a:t>
            </a:r>
            <a:endParaRPr b="0" i="0" sz="1400" u="none" cap="none" strike="noStrike">
              <a:solidFill>
                <a:srgbClr val="000000"/>
              </a:solidFill>
              <a:latin typeface="Arial"/>
              <a:ea typeface="Arial"/>
              <a:cs typeface="Arial"/>
              <a:sym typeface="Arial"/>
            </a:endParaRPr>
          </a:p>
        </p:txBody>
      </p:sp>
      <p:sp>
        <p:nvSpPr>
          <p:cNvPr id="579" name="Shape 579"/>
          <p:cNvSpPr txBox="1"/>
          <p:nvPr/>
        </p:nvSpPr>
        <p:spPr>
          <a:xfrm>
            <a:off x="173036" y="1257300"/>
            <a:ext cx="3417887" cy="46196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Calories   95         </a:t>
            </a:r>
            <a:r>
              <a:rPr b="1" i="0" lang="en-US" sz="1200" u="none" cap="none" strike="noStrike">
                <a:solidFill>
                  <a:schemeClr val="dk1"/>
                </a:solidFill>
                <a:latin typeface="Arial"/>
                <a:ea typeface="Arial"/>
                <a:cs typeface="Arial"/>
                <a:sym typeface="Arial"/>
              </a:rPr>
              <a:t>Calories from Fat         3</a:t>
            </a:r>
            <a:r>
              <a:rPr b="1" i="0" lang="en-US" sz="1200" u="none" cap="none" strike="noStrike">
                <a:solidFill>
                  <a:schemeClr val="dk1"/>
                </a:solidFill>
                <a:latin typeface="Arial Black"/>
                <a:ea typeface="Arial Black"/>
                <a:cs typeface="Arial Black"/>
                <a:sym typeface="Arial Black"/>
              </a:rPr>
              <a:t>	</a:t>
            </a:r>
            <a:endParaRPr b="0" i="0" sz="1400" u="none" cap="none" strike="noStrike">
              <a:solidFill>
                <a:srgbClr val="000000"/>
              </a:solidFill>
              <a:latin typeface="Arial"/>
              <a:ea typeface="Arial"/>
              <a:cs typeface="Arial"/>
              <a:sym typeface="Arial"/>
            </a:endParaRPr>
          </a:p>
        </p:txBody>
      </p:sp>
      <p:cxnSp>
        <p:nvCxnSpPr>
          <p:cNvPr id="580" name="Shape 580"/>
          <p:cNvCxnSpPr/>
          <p:nvPr/>
        </p:nvCxnSpPr>
        <p:spPr>
          <a:xfrm>
            <a:off x="258762" y="1493837"/>
            <a:ext cx="3244849" cy="0"/>
          </a:xfrm>
          <a:prstGeom prst="straightConnector1">
            <a:avLst/>
          </a:prstGeom>
          <a:noFill/>
          <a:ln cap="flat" cmpd="sng" w="38100">
            <a:solidFill>
              <a:schemeClr val="dk1"/>
            </a:solidFill>
            <a:prstDash val="solid"/>
            <a:miter lim="8000"/>
            <a:headEnd len="sm" w="sm" type="none"/>
            <a:tailEnd len="sm" w="sm" type="none"/>
          </a:ln>
        </p:spPr>
      </p:cxnSp>
      <p:sp>
        <p:nvSpPr>
          <p:cNvPr id="581" name="Shape 581"/>
          <p:cNvSpPr txBox="1"/>
          <p:nvPr/>
        </p:nvSpPr>
        <p:spPr>
          <a:xfrm>
            <a:off x="1873250" y="1493837"/>
            <a:ext cx="1751012" cy="30797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50"/>
              <a:buFont typeface="Arial Black"/>
              <a:buNone/>
            </a:pPr>
            <a:r>
              <a:rPr b="1" i="0" lang="en-US" sz="1400" u="none" cap="none" strike="noStrike">
                <a:solidFill>
                  <a:schemeClr val="dk1"/>
                </a:solidFill>
                <a:latin typeface="Arial Black"/>
                <a:ea typeface="Arial Black"/>
                <a:cs typeface="Arial Black"/>
                <a:sym typeface="Arial Black"/>
              </a:rPr>
              <a:t>% Daily Value*</a:t>
            </a:r>
            <a:endParaRPr b="0" i="0" sz="1400" u="none" cap="none" strike="noStrike">
              <a:solidFill>
                <a:srgbClr val="000000"/>
              </a:solidFill>
              <a:latin typeface="Arial"/>
              <a:ea typeface="Arial"/>
              <a:cs typeface="Arial"/>
              <a:sym typeface="Arial"/>
            </a:endParaRPr>
          </a:p>
        </p:txBody>
      </p:sp>
      <p:cxnSp>
        <p:nvCxnSpPr>
          <p:cNvPr id="582" name="Shape 582"/>
          <p:cNvCxnSpPr/>
          <p:nvPr/>
        </p:nvCxnSpPr>
        <p:spPr>
          <a:xfrm>
            <a:off x="269875" y="1762125"/>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583" name="Shape 583"/>
          <p:cNvCxnSpPr/>
          <p:nvPr/>
        </p:nvCxnSpPr>
        <p:spPr>
          <a:xfrm>
            <a:off x="263525" y="2024061"/>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584" name="Shape 584"/>
          <p:cNvCxnSpPr/>
          <p:nvPr/>
        </p:nvCxnSpPr>
        <p:spPr>
          <a:xfrm>
            <a:off x="271462" y="2287586"/>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585" name="Shape 585"/>
          <p:cNvCxnSpPr/>
          <p:nvPr/>
        </p:nvCxnSpPr>
        <p:spPr>
          <a:xfrm>
            <a:off x="271462" y="2570161"/>
            <a:ext cx="3241674" cy="0"/>
          </a:xfrm>
          <a:prstGeom prst="straightConnector1">
            <a:avLst/>
          </a:prstGeom>
          <a:noFill/>
          <a:ln cap="flat" cmpd="sng" w="28575">
            <a:solidFill>
              <a:schemeClr val="dk1"/>
            </a:solidFill>
            <a:prstDash val="solid"/>
            <a:miter lim="8000"/>
            <a:headEnd len="sm" w="sm" type="none"/>
            <a:tailEnd len="sm" w="sm" type="none"/>
          </a:ln>
        </p:spPr>
      </p:cxnSp>
      <p:sp>
        <p:nvSpPr>
          <p:cNvPr id="586" name="Shape 586"/>
          <p:cNvSpPr txBox="1"/>
          <p:nvPr/>
        </p:nvSpPr>
        <p:spPr>
          <a:xfrm>
            <a:off x="195261" y="2592386"/>
            <a:ext cx="1866900"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Cholesterol   </a:t>
            </a:r>
            <a:r>
              <a:rPr b="1" i="0" lang="en-US" sz="1200" u="none" cap="none" strike="noStrike">
                <a:solidFill>
                  <a:schemeClr val="dk1"/>
                </a:solidFill>
                <a:latin typeface="Arial"/>
                <a:ea typeface="Arial"/>
                <a:cs typeface="Arial"/>
                <a:sym typeface="Arial"/>
              </a:rPr>
              <a:t>0mg</a:t>
            </a:r>
            <a:endParaRPr b="0" i="0" sz="1400" u="none" cap="none" strike="noStrike">
              <a:solidFill>
                <a:srgbClr val="000000"/>
              </a:solidFill>
              <a:latin typeface="Arial"/>
              <a:ea typeface="Arial"/>
              <a:cs typeface="Arial"/>
              <a:sym typeface="Arial"/>
            </a:endParaRPr>
          </a:p>
        </p:txBody>
      </p:sp>
      <p:sp>
        <p:nvSpPr>
          <p:cNvPr id="587" name="Shape 587"/>
          <p:cNvSpPr txBox="1"/>
          <p:nvPr/>
        </p:nvSpPr>
        <p:spPr>
          <a:xfrm>
            <a:off x="2901950" y="2586036"/>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0%</a:t>
            </a:r>
            <a:endParaRPr b="0" i="0" sz="1400" u="none" cap="none" strike="noStrike">
              <a:solidFill>
                <a:srgbClr val="000000"/>
              </a:solidFill>
              <a:latin typeface="Arial"/>
              <a:ea typeface="Arial"/>
              <a:cs typeface="Arial"/>
              <a:sym typeface="Arial"/>
            </a:endParaRPr>
          </a:p>
        </p:txBody>
      </p:sp>
      <p:cxnSp>
        <p:nvCxnSpPr>
          <p:cNvPr id="588" name="Shape 588"/>
          <p:cNvCxnSpPr/>
          <p:nvPr/>
        </p:nvCxnSpPr>
        <p:spPr>
          <a:xfrm>
            <a:off x="269875" y="2841625"/>
            <a:ext cx="3243262" cy="0"/>
          </a:xfrm>
          <a:prstGeom prst="straightConnector1">
            <a:avLst/>
          </a:prstGeom>
          <a:noFill/>
          <a:ln cap="flat" cmpd="sng" w="28575">
            <a:solidFill>
              <a:schemeClr val="dk1"/>
            </a:solidFill>
            <a:prstDash val="solid"/>
            <a:miter lim="8000"/>
            <a:headEnd len="sm" w="sm" type="none"/>
            <a:tailEnd len="sm" w="sm" type="none"/>
          </a:ln>
        </p:spPr>
      </p:cxnSp>
      <p:sp>
        <p:nvSpPr>
          <p:cNvPr id="589" name="Shape 589"/>
          <p:cNvSpPr txBox="1"/>
          <p:nvPr/>
        </p:nvSpPr>
        <p:spPr>
          <a:xfrm>
            <a:off x="195261" y="2868611"/>
            <a:ext cx="1676399"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Sodium   </a:t>
            </a:r>
            <a:r>
              <a:rPr b="1" i="0" lang="en-US" sz="1200" u="none" cap="none" strike="noStrike">
                <a:solidFill>
                  <a:schemeClr val="dk1"/>
                </a:solidFill>
                <a:latin typeface="Arial"/>
                <a:ea typeface="Arial"/>
                <a:cs typeface="Arial"/>
                <a:sym typeface="Arial"/>
              </a:rPr>
              <a:t>2mg</a:t>
            </a:r>
            <a:endParaRPr b="0" i="0" sz="1400" u="none" cap="none" strike="noStrike">
              <a:solidFill>
                <a:srgbClr val="000000"/>
              </a:solidFill>
              <a:latin typeface="Arial"/>
              <a:ea typeface="Arial"/>
              <a:cs typeface="Arial"/>
              <a:sym typeface="Arial"/>
            </a:endParaRPr>
          </a:p>
        </p:txBody>
      </p:sp>
      <p:sp>
        <p:nvSpPr>
          <p:cNvPr id="590" name="Shape 590"/>
          <p:cNvSpPr txBox="1"/>
          <p:nvPr/>
        </p:nvSpPr>
        <p:spPr>
          <a:xfrm>
            <a:off x="2890836" y="2868611"/>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0%</a:t>
            </a:r>
            <a:endParaRPr b="0" i="0" sz="1400" u="none" cap="none" strike="noStrike">
              <a:solidFill>
                <a:srgbClr val="000000"/>
              </a:solidFill>
              <a:latin typeface="Arial"/>
              <a:ea typeface="Arial"/>
              <a:cs typeface="Arial"/>
              <a:sym typeface="Arial"/>
            </a:endParaRPr>
          </a:p>
        </p:txBody>
      </p:sp>
      <p:cxnSp>
        <p:nvCxnSpPr>
          <p:cNvPr id="591" name="Shape 591"/>
          <p:cNvCxnSpPr/>
          <p:nvPr/>
        </p:nvCxnSpPr>
        <p:spPr>
          <a:xfrm>
            <a:off x="263525" y="3119436"/>
            <a:ext cx="3243262" cy="0"/>
          </a:xfrm>
          <a:prstGeom prst="straightConnector1">
            <a:avLst/>
          </a:prstGeom>
          <a:noFill/>
          <a:ln cap="flat" cmpd="sng" w="28575">
            <a:solidFill>
              <a:schemeClr val="dk1"/>
            </a:solidFill>
            <a:prstDash val="solid"/>
            <a:miter lim="8000"/>
            <a:headEnd len="sm" w="sm" type="none"/>
            <a:tailEnd len="sm" w="sm" type="none"/>
          </a:ln>
        </p:spPr>
      </p:cxnSp>
      <p:sp>
        <p:nvSpPr>
          <p:cNvPr id="592" name="Shape 592"/>
          <p:cNvSpPr txBox="1"/>
          <p:nvPr/>
        </p:nvSpPr>
        <p:spPr>
          <a:xfrm>
            <a:off x="193675" y="3127375"/>
            <a:ext cx="2397125"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Total Carbohydrate   </a:t>
            </a:r>
            <a:r>
              <a:rPr b="1" i="0" lang="en-US" sz="1200" u="none" cap="none" strike="noStrike">
                <a:solidFill>
                  <a:schemeClr val="dk1"/>
                </a:solidFill>
                <a:latin typeface="Arial"/>
                <a:ea typeface="Arial"/>
                <a:cs typeface="Arial"/>
                <a:sym typeface="Arial"/>
              </a:rPr>
              <a:t>25.1g</a:t>
            </a:r>
            <a:endParaRPr b="0" i="0" sz="1400" u="none" cap="none" strike="noStrike">
              <a:solidFill>
                <a:srgbClr val="000000"/>
              </a:solidFill>
              <a:latin typeface="Arial"/>
              <a:ea typeface="Arial"/>
              <a:cs typeface="Arial"/>
              <a:sym typeface="Arial"/>
            </a:endParaRPr>
          </a:p>
        </p:txBody>
      </p:sp>
      <p:sp>
        <p:nvSpPr>
          <p:cNvPr id="593" name="Shape 593"/>
          <p:cNvSpPr txBox="1"/>
          <p:nvPr/>
        </p:nvSpPr>
        <p:spPr>
          <a:xfrm>
            <a:off x="2886075" y="3127375"/>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8%</a:t>
            </a:r>
            <a:endParaRPr b="0" i="0" sz="1400" u="none" cap="none" strike="noStrike">
              <a:solidFill>
                <a:srgbClr val="000000"/>
              </a:solidFill>
              <a:latin typeface="Arial"/>
              <a:ea typeface="Arial"/>
              <a:cs typeface="Arial"/>
              <a:sym typeface="Arial"/>
            </a:endParaRPr>
          </a:p>
        </p:txBody>
      </p:sp>
      <p:cxnSp>
        <p:nvCxnSpPr>
          <p:cNvPr id="594" name="Shape 594"/>
          <p:cNvCxnSpPr/>
          <p:nvPr/>
        </p:nvCxnSpPr>
        <p:spPr>
          <a:xfrm>
            <a:off x="269875" y="3389312"/>
            <a:ext cx="3241674" cy="0"/>
          </a:xfrm>
          <a:prstGeom prst="straightConnector1">
            <a:avLst/>
          </a:prstGeom>
          <a:noFill/>
          <a:ln cap="flat" cmpd="sng" w="28575">
            <a:solidFill>
              <a:schemeClr val="dk1"/>
            </a:solidFill>
            <a:prstDash val="solid"/>
            <a:miter lim="8000"/>
            <a:headEnd len="sm" w="sm" type="none"/>
            <a:tailEnd len="sm" w="sm" type="none"/>
          </a:ln>
        </p:spPr>
      </p:cxnSp>
      <p:sp>
        <p:nvSpPr>
          <p:cNvPr id="595" name="Shape 595"/>
          <p:cNvSpPr txBox="1"/>
          <p:nvPr/>
        </p:nvSpPr>
        <p:spPr>
          <a:xfrm>
            <a:off x="388937" y="3389312"/>
            <a:ext cx="1336675" cy="2778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Fiber   4.4g</a:t>
            </a:r>
            <a:endParaRPr b="0" i="0" sz="1400" u="none" cap="none" strike="noStrike">
              <a:solidFill>
                <a:srgbClr val="000000"/>
              </a:solidFill>
              <a:latin typeface="Arial"/>
              <a:ea typeface="Arial"/>
              <a:cs typeface="Arial"/>
              <a:sym typeface="Arial"/>
            </a:endParaRPr>
          </a:p>
        </p:txBody>
      </p:sp>
      <p:cxnSp>
        <p:nvCxnSpPr>
          <p:cNvPr id="596" name="Shape 596"/>
          <p:cNvCxnSpPr/>
          <p:nvPr/>
        </p:nvCxnSpPr>
        <p:spPr>
          <a:xfrm>
            <a:off x="263525" y="3651250"/>
            <a:ext cx="3243262" cy="0"/>
          </a:xfrm>
          <a:prstGeom prst="straightConnector1">
            <a:avLst/>
          </a:prstGeom>
          <a:noFill/>
          <a:ln cap="flat" cmpd="sng" w="28575">
            <a:solidFill>
              <a:schemeClr val="dk1"/>
            </a:solidFill>
            <a:prstDash val="solid"/>
            <a:miter lim="8000"/>
            <a:headEnd len="sm" w="sm" type="none"/>
            <a:tailEnd len="sm" w="sm" type="none"/>
          </a:ln>
        </p:spPr>
      </p:cxnSp>
      <p:sp>
        <p:nvSpPr>
          <p:cNvPr id="597" name="Shape 597"/>
          <p:cNvSpPr txBox="1"/>
          <p:nvPr/>
        </p:nvSpPr>
        <p:spPr>
          <a:xfrm>
            <a:off x="377825" y="3651250"/>
            <a:ext cx="1336675"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Sugars   18.9g</a:t>
            </a:r>
            <a:endParaRPr b="0" i="0" sz="1400" u="none" cap="none" strike="noStrike">
              <a:solidFill>
                <a:srgbClr val="000000"/>
              </a:solidFill>
              <a:latin typeface="Arial"/>
              <a:ea typeface="Arial"/>
              <a:cs typeface="Arial"/>
              <a:sym typeface="Arial"/>
            </a:endParaRPr>
          </a:p>
        </p:txBody>
      </p:sp>
      <p:cxnSp>
        <p:nvCxnSpPr>
          <p:cNvPr id="598" name="Shape 598"/>
          <p:cNvCxnSpPr/>
          <p:nvPr/>
        </p:nvCxnSpPr>
        <p:spPr>
          <a:xfrm>
            <a:off x="265112" y="3927475"/>
            <a:ext cx="3241674" cy="0"/>
          </a:xfrm>
          <a:prstGeom prst="straightConnector1">
            <a:avLst/>
          </a:prstGeom>
          <a:noFill/>
          <a:ln cap="flat" cmpd="sng" w="28575">
            <a:solidFill>
              <a:schemeClr val="dk1"/>
            </a:solidFill>
            <a:prstDash val="solid"/>
            <a:miter lim="8000"/>
            <a:headEnd len="sm" w="sm" type="none"/>
            <a:tailEnd len="sm" w="sm" type="none"/>
          </a:ln>
        </p:spPr>
      </p:cxnSp>
      <p:sp>
        <p:nvSpPr>
          <p:cNvPr id="599" name="Shape 599"/>
          <p:cNvSpPr txBox="1"/>
          <p:nvPr/>
        </p:nvSpPr>
        <p:spPr>
          <a:xfrm>
            <a:off x="377825" y="2011361"/>
            <a:ext cx="1681161"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Saturated Fat   0.1g</a:t>
            </a:r>
            <a:endParaRPr b="0" i="0" sz="1400" u="none" cap="none" strike="noStrike">
              <a:solidFill>
                <a:srgbClr val="000000"/>
              </a:solidFill>
              <a:latin typeface="Arial"/>
              <a:ea typeface="Arial"/>
              <a:cs typeface="Arial"/>
              <a:sym typeface="Arial"/>
            </a:endParaRPr>
          </a:p>
        </p:txBody>
      </p:sp>
      <p:sp>
        <p:nvSpPr>
          <p:cNvPr id="600" name="Shape 600"/>
          <p:cNvSpPr txBox="1"/>
          <p:nvPr/>
        </p:nvSpPr>
        <p:spPr>
          <a:xfrm>
            <a:off x="366712" y="2284411"/>
            <a:ext cx="1539874" cy="2778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Trans Fat   0g</a:t>
            </a:r>
            <a:endParaRPr b="0" i="0" sz="1400" u="none" cap="none" strike="noStrike">
              <a:solidFill>
                <a:srgbClr val="000000"/>
              </a:solidFill>
              <a:latin typeface="Arial"/>
              <a:ea typeface="Arial"/>
              <a:cs typeface="Arial"/>
              <a:sym typeface="Arial"/>
            </a:endParaRPr>
          </a:p>
        </p:txBody>
      </p:sp>
      <p:sp>
        <p:nvSpPr>
          <p:cNvPr id="601" name="Shape 601"/>
          <p:cNvSpPr txBox="1"/>
          <p:nvPr/>
        </p:nvSpPr>
        <p:spPr>
          <a:xfrm>
            <a:off x="192086" y="3932237"/>
            <a:ext cx="1976437"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Protein    </a:t>
            </a:r>
            <a:r>
              <a:rPr b="1" i="0" lang="en-US" sz="1200" u="none" cap="none" strike="noStrike">
                <a:solidFill>
                  <a:schemeClr val="dk1"/>
                </a:solidFill>
                <a:latin typeface="Arial"/>
                <a:ea typeface="Arial"/>
                <a:cs typeface="Arial"/>
                <a:sym typeface="Arial"/>
              </a:rPr>
              <a:t>0.5g</a:t>
            </a:r>
            <a:endParaRPr b="0" i="0" sz="1400" u="none" cap="none" strike="noStrike">
              <a:solidFill>
                <a:srgbClr val="000000"/>
              </a:solidFill>
              <a:latin typeface="Arial"/>
              <a:ea typeface="Arial"/>
              <a:cs typeface="Arial"/>
              <a:sym typeface="Arial"/>
            </a:endParaRPr>
          </a:p>
        </p:txBody>
      </p:sp>
      <p:cxnSp>
        <p:nvCxnSpPr>
          <p:cNvPr id="602" name="Shape 602"/>
          <p:cNvCxnSpPr/>
          <p:nvPr/>
        </p:nvCxnSpPr>
        <p:spPr>
          <a:xfrm>
            <a:off x="265112" y="4192587"/>
            <a:ext cx="3241674" cy="0"/>
          </a:xfrm>
          <a:prstGeom prst="straightConnector1">
            <a:avLst/>
          </a:prstGeom>
          <a:noFill/>
          <a:ln cap="flat" cmpd="sng" w="57150">
            <a:solidFill>
              <a:schemeClr val="dk1"/>
            </a:solidFill>
            <a:prstDash val="solid"/>
            <a:miter lim="8000"/>
            <a:headEnd len="sm" w="sm" type="none"/>
            <a:tailEnd len="sm" w="sm" type="none"/>
          </a:ln>
        </p:spPr>
      </p:cxnSp>
      <p:sp>
        <p:nvSpPr>
          <p:cNvPr id="603" name="Shape 603"/>
          <p:cNvSpPr txBox="1"/>
          <p:nvPr/>
        </p:nvSpPr>
        <p:spPr>
          <a:xfrm>
            <a:off x="2890836" y="20193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0%</a:t>
            </a:r>
            <a:endParaRPr b="0" i="0" sz="1400" u="none" cap="none" strike="noStrike">
              <a:solidFill>
                <a:srgbClr val="000000"/>
              </a:solidFill>
              <a:latin typeface="Arial"/>
              <a:ea typeface="Arial"/>
              <a:cs typeface="Arial"/>
              <a:sym typeface="Arial"/>
            </a:endParaRPr>
          </a:p>
        </p:txBody>
      </p:sp>
      <p:sp>
        <p:nvSpPr>
          <p:cNvPr id="604" name="Shape 604"/>
          <p:cNvSpPr txBox="1"/>
          <p:nvPr/>
        </p:nvSpPr>
        <p:spPr>
          <a:xfrm>
            <a:off x="2890836" y="22860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0%</a:t>
            </a:r>
            <a:endParaRPr b="0" i="0" sz="1400" u="none" cap="none" strike="noStrike">
              <a:solidFill>
                <a:srgbClr val="000000"/>
              </a:solidFill>
              <a:latin typeface="Arial"/>
              <a:ea typeface="Arial"/>
              <a:cs typeface="Arial"/>
              <a:sym typeface="Arial"/>
            </a:endParaRPr>
          </a:p>
        </p:txBody>
      </p:sp>
      <p:sp>
        <p:nvSpPr>
          <p:cNvPr id="605" name="Shape 605"/>
          <p:cNvSpPr txBox="1"/>
          <p:nvPr/>
        </p:nvSpPr>
        <p:spPr>
          <a:xfrm>
            <a:off x="2897186" y="33909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17%</a:t>
            </a:r>
            <a:endParaRPr b="0" i="0" sz="1400" u="none" cap="none" strike="noStrike">
              <a:solidFill>
                <a:srgbClr val="000000"/>
              </a:solidFill>
              <a:latin typeface="Arial"/>
              <a:ea typeface="Arial"/>
              <a:cs typeface="Arial"/>
              <a:sym typeface="Arial"/>
            </a:endParaRPr>
          </a:p>
        </p:txBody>
      </p:sp>
      <p:sp>
        <p:nvSpPr>
          <p:cNvPr id="606" name="Shape 606"/>
          <p:cNvSpPr txBox="1"/>
          <p:nvPr/>
        </p:nvSpPr>
        <p:spPr>
          <a:xfrm>
            <a:off x="184150" y="4179887"/>
            <a:ext cx="1541461"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Vitamin A     2%</a:t>
            </a:r>
            <a:endParaRPr b="0" i="0" sz="1400" u="none" cap="none" strike="noStrike">
              <a:solidFill>
                <a:srgbClr val="000000"/>
              </a:solidFill>
              <a:latin typeface="Arial"/>
              <a:ea typeface="Arial"/>
              <a:cs typeface="Arial"/>
              <a:sym typeface="Arial"/>
            </a:endParaRPr>
          </a:p>
        </p:txBody>
      </p:sp>
      <p:cxnSp>
        <p:nvCxnSpPr>
          <p:cNvPr id="607" name="Shape 607"/>
          <p:cNvCxnSpPr/>
          <p:nvPr/>
        </p:nvCxnSpPr>
        <p:spPr>
          <a:xfrm>
            <a:off x="274637" y="442436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608" name="Shape 608"/>
          <p:cNvSpPr txBox="1"/>
          <p:nvPr/>
        </p:nvSpPr>
        <p:spPr>
          <a:xfrm>
            <a:off x="2062161" y="4179887"/>
            <a:ext cx="157956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Vitamin C   14%</a:t>
            </a:r>
            <a:endParaRPr b="0" i="0" sz="1400" u="none" cap="none" strike="noStrike">
              <a:solidFill>
                <a:srgbClr val="000000"/>
              </a:solidFill>
              <a:latin typeface="Arial"/>
              <a:ea typeface="Arial"/>
              <a:cs typeface="Arial"/>
              <a:sym typeface="Arial"/>
            </a:endParaRPr>
          </a:p>
        </p:txBody>
      </p:sp>
      <p:sp>
        <p:nvSpPr>
          <p:cNvPr id="609" name="Shape 609"/>
          <p:cNvSpPr txBox="1"/>
          <p:nvPr/>
        </p:nvSpPr>
        <p:spPr>
          <a:xfrm>
            <a:off x="1735136" y="4133850"/>
            <a:ext cx="323850" cy="368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610" name="Shape 610"/>
          <p:cNvSpPr txBox="1"/>
          <p:nvPr/>
        </p:nvSpPr>
        <p:spPr>
          <a:xfrm>
            <a:off x="179386" y="4406900"/>
            <a:ext cx="1546225"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Calcium        1%</a:t>
            </a:r>
            <a:endParaRPr b="0" i="0" sz="1400" u="none" cap="none" strike="noStrike">
              <a:solidFill>
                <a:srgbClr val="000000"/>
              </a:solidFill>
              <a:latin typeface="Arial"/>
              <a:ea typeface="Arial"/>
              <a:cs typeface="Arial"/>
              <a:sym typeface="Arial"/>
            </a:endParaRPr>
          </a:p>
        </p:txBody>
      </p:sp>
      <p:cxnSp>
        <p:nvCxnSpPr>
          <p:cNvPr id="611" name="Shape 611"/>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sp>
        <p:nvSpPr>
          <p:cNvPr id="612" name="Shape 612"/>
          <p:cNvSpPr txBox="1"/>
          <p:nvPr/>
        </p:nvSpPr>
        <p:spPr>
          <a:xfrm>
            <a:off x="2062161" y="4406900"/>
            <a:ext cx="1574800"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Iron               1%</a:t>
            </a:r>
            <a:endParaRPr b="0" i="0" sz="1400" u="none" cap="none" strike="noStrike">
              <a:solidFill>
                <a:srgbClr val="000000"/>
              </a:solidFill>
              <a:latin typeface="Arial"/>
              <a:ea typeface="Arial"/>
              <a:cs typeface="Arial"/>
              <a:sym typeface="Arial"/>
            </a:endParaRPr>
          </a:p>
        </p:txBody>
      </p:sp>
      <p:sp>
        <p:nvSpPr>
          <p:cNvPr id="613" name="Shape 613"/>
          <p:cNvSpPr txBox="1"/>
          <p:nvPr/>
        </p:nvSpPr>
        <p:spPr>
          <a:xfrm>
            <a:off x="1735136" y="4360862"/>
            <a:ext cx="323850" cy="368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cxnSp>
        <p:nvCxnSpPr>
          <p:cNvPr id="614" name="Shape 614"/>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615" name="Shape 615"/>
          <p:cNvSpPr txBox="1"/>
          <p:nvPr/>
        </p:nvSpPr>
        <p:spPr>
          <a:xfrm>
            <a:off x="195261" y="5376862"/>
            <a:ext cx="3429000" cy="46037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1" i="0" lang="en-US" sz="800" u="none" cap="none" strike="noStrike">
                <a:solidFill>
                  <a:schemeClr val="dk1"/>
                </a:solidFill>
                <a:latin typeface="Arial"/>
                <a:ea typeface="Arial"/>
                <a:cs typeface="Arial"/>
                <a:sym typeface="Arial"/>
              </a:rPr>
              <a:t>* Percent Daily Values are based on a 2,000 calorie diet.  Your daily values may be higher or lower depending on your caloric needs.</a:t>
            </a:r>
            <a:endParaRPr b="0" i="0" sz="1400" u="none" cap="none" strike="noStrike">
              <a:solidFill>
                <a:srgbClr val="000000"/>
              </a:solidFill>
              <a:latin typeface="Arial"/>
              <a:ea typeface="Arial"/>
              <a:cs typeface="Arial"/>
              <a:sym typeface="Arial"/>
            </a:endParaRPr>
          </a:p>
        </p:txBody>
      </p:sp>
      <p:sp>
        <p:nvSpPr>
          <p:cNvPr id="616" name="Shape 616"/>
          <p:cNvSpPr txBox="1"/>
          <p:nvPr/>
        </p:nvSpPr>
        <p:spPr>
          <a:xfrm>
            <a:off x="1371600" y="5686425"/>
            <a:ext cx="22193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Calories:            2,000                 2,500</a:t>
            </a:r>
            <a:endParaRPr b="0" i="0" sz="1400" u="none" cap="none" strike="noStrike">
              <a:solidFill>
                <a:srgbClr val="000000"/>
              </a:solidFill>
              <a:latin typeface="Arial"/>
              <a:ea typeface="Arial"/>
              <a:cs typeface="Arial"/>
              <a:sym typeface="Arial"/>
            </a:endParaRPr>
          </a:p>
        </p:txBody>
      </p:sp>
      <p:cxnSp>
        <p:nvCxnSpPr>
          <p:cNvPr id="617" name="Shape 617"/>
          <p:cNvCxnSpPr/>
          <p:nvPr/>
        </p:nvCxnSpPr>
        <p:spPr>
          <a:xfrm>
            <a:off x="265112" y="587851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618" name="Shape 618"/>
          <p:cNvSpPr txBox="1"/>
          <p:nvPr/>
        </p:nvSpPr>
        <p:spPr>
          <a:xfrm>
            <a:off x="173036" y="5878512"/>
            <a:ext cx="3451225" cy="2143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Total Fat                              Less Than            65g                    80g</a:t>
            </a:r>
            <a:endParaRPr b="0" i="0" sz="1400" u="none" cap="none" strike="noStrike">
              <a:solidFill>
                <a:srgbClr val="000000"/>
              </a:solidFill>
              <a:latin typeface="Arial"/>
              <a:ea typeface="Arial"/>
              <a:cs typeface="Arial"/>
              <a:sym typeface="Arial"/>
            </a:endParaRPr>
          </a:p>
        </p:txBody>
      </p:sp>
      <p:sp>
        <p:nvSpPr>
          <p:cNvPr id="619" name="Shape 619"/>
          <p:cNvSpPr txBox="1"/>
          <p:nvPr/>
        </p:nvSpPr>
        <p:spPr>
          <a:xfrm>
            <a:off x="158750" y="5984875"/>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Sat Fat                            Less Than            20g                    25g</a:t>
            </a:r>
            <a:endParaRPr b="0" i="0" sz="1400" u="none" cap="none" strike="noStrike">
              <a:solidFill>
                <a:srgbClr val="000000"/>
              </a:solidFill>
              <a:latin typeface="Arial"/>
              <a:ea typeface="Arial"/>
              <a:cs typeface="Arial"/>
              <a:sym typeface="Arial"/>
            </a:endParaRPr>
          </a:p>
        </p:txBody>
      </p:sp>
      <p:sp>
        <p:nvSpPr>
          <p:cNvPr id="620" name="Shape 620"/>
          <p:cNvSpPr txBox="1"/>
          <p:nvPr/>
        </p:nvSpPr>
        <p:spPr>
          <a:xfrm>
            <a:off x="173036" y="6092825"/>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Cholesterol                          Less Than            300mg               300mg</a:t>
            </a:r>
            <a:endParaRPr b="0" i="0" sz="1400" u="none" cap="none" strike="noStrike">
              <a:solidFill>
                <a:srgbClr val="000000"/>
              </a:solidFill>
              <a:latin typeface="Arial"/>
              <a:ea typeface="Arial"/>
              <a:cs typeface="Arial"/>
              <a:sym typeface="Arial"/>
            </a:endParaRPr>
          </a:p>
        </p:txBody>
      </p:sp>
      <p:sp>
        <p:nvSpPr>
          <p:cNvPr id="621" name="Shape 621"/>
          <p:cNvSpPr txBox="1"/>
          <p:nvPr/>
        </p:nvSpPr>
        <p:spPr>
          <a:xfrm>
            <a:off x="173036" y="6203950"/>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Sodium                                Less Than            2,400mg            2,400mg</a:t>
            </a:r>
            <a:endParaRPr b="0" i="0" sz="1400" u="none" cap="none" strike="noStrike">
              <a:solidFill>
                <a:srgbClr val="000000"/>
              </a:solidFill>
              <a:latin typeface="Arial"/>
              <a:ea typeface="Arial"/>
              <a:cs typeface="Arial"/>
              <a:sym typeface="Arial"/>
            </a:endParaRPr>
          </a:p>
        </p:txBody>
      </p:sp>
      <p:sp>
        <p:nvSpPr>
          <p:cNvPr id="622" name="Shape 622"/>
          <p:cNvSpPr txBox="1"/>
          <p:nvPr/>
        </p:nvSpPr>
        <p:spPr>
          <a:xfrm>
            <a:off x="173036" y="6308725"/>
            <a:ext cx="3451225" cy="2143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Total Carbohydrate                                          300g                  375g</a:t>
            </a:r>
            <a:endParaRPr b="0" i="0" sz="1400" u="none" cap="none" strike="noStrike">
              <a:solidFill>
                <a:srgbClr val="000000"/>
              </a:solidFill>
              <a:latin typeface="Arial"/>
              <a:ea typeface="Arial"/>
              <a:cs typeface="Arial"/>
              <a:sym typeface="Arial"/>
            </a:endParaRPr>
          </a:p>
        </p:txBody>
      </p:sp>
      <p:sp>
        <p:nvSpPr>
          <p:cNvPr id="623" name="Shape 623"/>
          <p:cNvSpPr txBox="1"/>
          <p:nvPr/>
        </p:nvSpPr>
        <p:spPr>
          <a:xfrm>
            <a:off x="158750" y="6415087"/>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Dietary Fiber                                                25g                    30g</a:t>
            </a:r>
            <a:endParaRPr b="0" i="0" sz="1400" u="none" cap="none" strike="noStrike">
              <a:solidFill>
                <a:srgbClr val="000000"/>
              </a:solidFill>
              <a:latin typeface="Arial"/>
              <a:ea typeface="Arial"/>
              <a:cs typeface="Arial"/>
              <a:sym typeface="Arial"/>
            </a:endParaRPr>
          </a:p>
        </p:txBody>
      </p:sp>
      <p:cxnSp>
        <p:nvCxnSpPr>
          <p:cNvPr id="624" name="Shape 624"/>
          <p:cNvCxnSpPr/>
          <p:nvPr/>
        </p:nvCxnSpPr>
        <p:spPr>
          <a:xfrm>
            <a:off x="269875" y="6630986"/>
            <a:ext cx="3243262" cy="0"/>
          </a:xfrm>
          <a:prstGeom prst="straightConnector1">
            <a:avLst/>
          </a:prstGeom>
          <a:noFill/>
          <a:ln cap="flat" cmpd="sng" w="28575">
            <a:solidFill>
              <a:schemeClr val="dk1"/>
            </a:solidFill>
            <a:prstDash val="solid"/>
            <a:miter lim="8000"/>
            <a:headEnd len="sm" w="sm" type="none"/>
            <a:tailEnd len="sm" w="sm" type="none"/>
          </a:ln>
        </p:spPr>
      </p:cxnSp>
      <p:sp>
        <p:nvSpPr>
          <p:cNvPr id="625" name="Shape 625"/>
          <p:cNvSpPr txBox="1"/>
          <p:nvPr/>
        </p:nvSpPr>
        <p:spPr>
          <a:xfrm>
            <a:off x="3886200" y="139700"/>
            <a:ext cx="5029199" cy="40004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500"/>
              <a:buFont typeface="Arial"/>
              <a:buNone/>
            </a:pPr>
            <a:r>
              <a:rPr b="1" i="0" lang="en-US" sz="2000" u="none" cap="none" strike="noStrike">
                <a:solidFill>
                  <a:schemeClr val="dk1"/>
                </a:solidFill>
                <a:latin typeface="Arial"/>
                <a:ea typeface="Arial"/>
                <a:cs typeface="Arial"/>
                <a:sym typeface="Arial"/>
              </a:rPr>
              <a:t>Apple</a:t>
            </a:r>
            <a:endParaRPr b="0" i="0" sz="1400" u="none" cap="none" strike="noStrike">
              <a:solidFill>
                <a:srgbClr val="000000"/>
              </a:solidFill>
              <a:latin typeface="Arial"/>
              <a:ea typeface="Arial"/>
              <a:cs typeface="Arial"/>
              <a:sym typeface="Arial"/>
            </a:endParaRPr>
          </a:p>
        </p:txBody>
      </p:sp>
      <p:sp>
        <p:nvSpPr>
          <p:cNvPr id="626" name="Shape 626"/>
          <p:cNvSpPr txBox="1"/>
          <p:nvPr/>
        </p:nvSpPr>
        <p:spPr>
          <a:xfrm>
            <a:off x="3886200" y="4794250"/>
            <a:ext cx="5029199" cy="30797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50"/>
              <a:buFont typeface="Arial Black"/>
              <a:buNone/>
            </a:pPr>
            <a:r>
              <a:rPr b="1" i="0" lang="en-US" sz="1400" u="none" cap="none" strike="noStrike">
                <a:solidFill>
                  <a:schemeClr val="dk1"/>
                </a:solidFill>
                <a:latin typeface="Arial Black"/>
                <a:ea typeface="Arial Black"/>
                <a:cs typeface="Arial Black"/>
                <a:sym typeface="Arial Black"/>
              </a:rPr>
              <a:t>INGREDIENTS</a:t>
            </a:r>
            <a:r>
              <a:rPr b="1" i="0" lang="en-US" sz="14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cxnSp>
        <p:nvCxnSpPr>
          <p:cNvPr id="627" name="Shape 627"/>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628" name="Shape 628"/>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629" name="Shape 629"/>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630" name="Shape 630"/>
          <p:cNvCxnSpPr/>
          <p:nvPr/>
        </p:nvCxnSpPr>
        <p:spPr>
          <a:xfrm>
            <a:off x="269875" y="4900612"/>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631" name="Shape 631"/>
          <p:cNvCxnSpPr/>
          <p:nvPr/>
        </p:nvCxnSpPr>
        <p:spPr>
          <a:xfrm>
            <a:off x="269875" y="5145087"/>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632" name="Shape 632"/>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pic>
        <p:nvPicPr>
          <p:cNvPr descr="fruit-apple-red" id="633" name="Shape 633"/>
          <p:cNvPicPr preferRelativeResize="0"/>
          <p:nvPr/>
        </p:nvPicPr>
        <p:blipFill rotWithShape="1">
          <a:blip r:embed="rId3">
            <a:alphaModFix/>
          </a:blip>
          <a:srcRect b="0" l="0" r="0" t="0"/>
          <a:stretch/>
        </p:blipFill>
        <p:spPr>
          <a:xfrm>
            <a:off x="4819650" y="712787"/>
            <a:ext cx="3162300" cy="38957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7" name="Shape 637"/>
        <p:cNvGrpSpPr/>
        <p:nvPr/>
      </p:nvGrpSpPr>
      <p:grpSpPr>
        <a:xfrm>
          <a:off x="0" y="0"/>
          <a:ext cx="0" cy="0"/>
          <a:chOff x="0" y="0"/>
          <a:chExt cx="0" cy="0"/>
        </a:xfrm>
      </p:grpSpPr>
      <p:sp>
        <p:nvSpPr>
          <p:cNvPr id="638" name="Shape 638"/>
          <p:cNvSpPr txBox="1"/>
          <p:nvPr/>
        </p:nvSpPr>
        <p:spPr>
          <a:xfrm>
            <a:off x="163511" y="96836"/>
            <a:ext cx="3460749" cy="6684961"/>
          </a:xfrm>
          <a:prstGeom prst="rect">
            <a:avLst/>
          </a:prstGeom>
          <a:noFill/>
          <a:ln cap="flat" cmpd="sng" w="3810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39" name="Shape 639"/>
          <p:cNvSpPr txBox="1"/>
          <p:nvPr/>
        </p:nvSpPr>
        <p:spPr>
          <a:xfrm>
            <a:off x="184150" y="104775"/>
            <a:ext cx="3397250" cy="5619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750"/>
              <a:buFont typeface="Arial Black"/>
              <a:buNone/>
            </a:pPr>
            <a:r>
              <a:rPr b="0" i="0" lang="en-US" sz="3000" u="none" cap="none" strike="noStrike">
                <a:solidFill>
                  <a:schemeClr val="dk1"/>
                </a:solidFill>
                <a:latin typeface="Arial Black"/>
                <a:ea typeface="Arial Black"/>
                <a:cs typeface="Arial Black"/>
                <a:sym typeface="Arial Black"/>
              </a:rPr>
              <a:t>Nutrition Facts</a:t>
            </a:r>
            <a:endParaRPr b="0" i="0" sz="1400" u="none" cap="none" strike="noStrike">
              <a:solidFill>
                <a:srgbClr val="000000"/>
              </a:solidFill>
              <a:latin typeface="Arial"/>
              <a:ea typeface="Arial"/>
              <a:cs typeface="Arial"/>
              <a:sym typeface="Arial"/>
            </a:endParaRPr>
          </a:p>
        </p:txBody>
      </p:sp>
      <p:sp>
        <p:nvSpPr>
          <p:cNvPr id="640" name="Shape 640"/>
          <p:cNvSpPr txBox="1"/>
          <p:nvPr/>
        </p:nvSpPr>
        <p:spPr>
          <a:xfrm>
            <a:off x="163511" y="403225"/>
            <a:ext cx="3417887" cy="584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600"/>
              <a:buFont typeface="Calibri"/>
              <a:buNone/>
            </a:pPr>
            <a:r>
              <a:t/>
            </a: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25"/>
              <a:buFont typeface="Arial"/>
              <a:buNone/>
            </a:pPr>
            <a:r>
              <a:rPr b="0" i="0" lang="en-US" sz="1300" u="none" cap="none" strike="noStrike">
                <a:solidFill>
                  <a:schemeClr val="dk1"/>
                </a:solidFill>
                <a:latin typeface="Arial"/>
                <a:ea typeface="Arial"/>
                <a:cs typeface="Arial"/>
                <a:sym typeface="Arial"/>
              </a:rPr>
              <a:t>Serving Size 1 pudding cup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25"/>
              <a:buFont typeface="Arial"/>
              <a:buNone/>
            </a:pPr>
            <a:r>
              <a:rPr b="0" i="0" lang="en-US" sz="1300" u="none" cap="none" strike="noStrike">
                <a:solidFill>
                  <a:schemeClr val="dk1"/>
                </a:solidFill>
                <a:latin typeface="Arial"/>
                <a:ea typeface="Arial"/>
                <a:cs typeface="Arial"/>
                <a:sym typeface="Arial"/>
              </a:rPr>
              <a:t>Servings Per Container 6  </a:t>
            </a:r>
            <a:endParaRPr b="0" i="0" sz="1400" u="none" cap="none" strike="noStrike">
              <a:solidFill>
                <a:srgbClr val="000000"/>
              </a:solidFill>
              <a:latin typeface="Arial"/>
              <a:ea typeface="Arial"/>
              <a:cs typeface="Arial"/>
              <a:sym typeface="Arial"/>
            </a:endParaRPr>
          </a:p>
        </p:txBody>
      </p:sp>
      <p:sp>
        <p:nvSpPr>
          <p:cNvPr id="641" name="Shape 641"/>
          <p:cNvSpPr txBox="1"/>
          <p:nvPr/>
        </p:nvSpPr>
        <p:spPr>
          <a:xfrm>
            <a:off x="163511" y="987425"/>
            <a:ext cx="200501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Amount Per Serving</a:t>
            </a:r>
            <a:endParaRPr b="0" i="0" sz="1400" u="none" cap="none" strike="noStrike">
              <a:solidFill>
                <a:srgbClr val="000000"/>
              </a:solidFill>
              <a:latin typeface="Arial"/>
              <a:ea typeface="Arial"/>
              <a:cs typeface="Arial"/>
              <a:sym typeface="Arial"/>
            </a:endParaRPr>
          </a:p>
        </p:txBody>
      </p:sp>
      <p:cxnSp>
        <p:nvCxnSpPr>
          <p:cNvPr id="642" name="Shape 642"/>
          <p:cNvCxnSpPr/>
          <p:nvPr/>
        </p:nvCxnSpPr>
        <p:spPr>
          <a:xfrm>
            <a:off x="258762" y="987425"/>
            <a:ext cx="3252787" cy="0"/>
          </a:xfrm>
          <a:prstGeom prst="straightConnector1">
            <a:avLst/>
          </a:prstGeom>
          <a:noFill/>
          <a:ln cap="flat" cmpd="sng" w="76200">
            <a:solidFill>
              <a:schemeClr val="dk1"/>
            </a:solidFill>
            <a:prstDash val="solid"/>
            <a:miter lim="8000"/>
            <a:headEnd len="sm" w="sm" type="none"/>
            <a:tailEnd len="sm" w="sm" type="none"/>
          </a:ln>
        </p:spPr>
      </p:cxnSp>
      <p:sp>
        <p:nvSpPr>
          <p:cNvPr id="643" name="Shape 643"/>
          <p:cNvSpPr txBox="1"/>
          <p:nvPr/>
        </p:nvSpPr>
        <p:spPr>
          <a:xfrm>
            <a:off x="173036" y="1762125"/>
            <a:ext cx="141446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Total Fat   </a:t>
            </a:r>
            <a:r>
              <a:rPr b="1" i="0" lang="en-US" sz="1200" u="none" cap="none" strike="noStrike">
                <a:solidFill>
                  <a:schemeClr val="dk1"/>
                </a:solidFill>
                <a:latin typeface="Arial"/>
                <a:ea typeface="Arial"/>
                <a:cs typeface="Arial"/>
                <a:sym typeface="Arial"/>
              </a:rPr>
              <a:t>1g</a:t>
            </a:r>
            <a:endParaRPr b="0" i="0" sz="1400" u="none" cap="none" strike="noStrike">
              <a:solidFill>
                <a:srgbClr val="000000"/>
              </a:solidFill>
              <a:latin typeface="Arial"/>
              <a:ea typeface="Arial"/>
              <a:cs typeface="Arial"/>
              <a:sym typeface="Arial"/>
            </a:endParaRPr>
          </a:p>
        </p:txBody>
      </p:sp>
      <p:cxnSp>
        <p:nvCxnSpPr>
          <p:cNvPr id="644" name="Shape 644"/>
          <p:cNvCxnSpPr/>
          <p:nvPr/>
        </p:nvCxnSpPr>
        <p:spPr>
          <a:xfrm>
            <a:off x="280987" y="1263650"/>
            <a:ext cx="3241674" cy="0"/>
          </a:xfrm>
          <a:prstGeom prst="straightConnector1">
            <a:avLst/>
          </a:prstGeom>
          <a:noFill/>
          <a:ln cap="flat" cmpd="sng" w="28575">
            <a:solidFill>
              <a:schemeClr val="dk1"/>
            </a:solidFill>
            <a:prstDash val="solid"/>
            <a:miter lim="8000"/>
            <a:headEnd len="sm" w="sm" type="none"/>
            <a:tailEnd len="sm" w="sm" type="none"/>
          </a:ln>
        </p:spPr>
      </p:cxnSp>
      <p:sp>
        <p:nvSpPr>
          <p:cNvPr id="645" name="Shape 645"/>
          <p:cNvSpPr txBox="1"/>
          <p:nvPr/>
        </p:nvSpPr>
        <p:spPr>
          <a:xfrm>
            <a:off x="2890836" y="1762125"/>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2%</a:t>
            </a:r>
            <a:endParaRPr b="0" i="0" sz="1400" u="none" cap="none" strike="noStrike">
              <a:solidFill>
                <a:srgbClr val="000000"/>
              </a:solidFill>
              <a:latin typeface="Arial"/>
              <a:ea typeface="Arial"/>
              <a:cs typeface="Arial"/>
              <a:sym typeface="Arial"/>
            </a:endParaRPr>
          </a:p>
        </p:txBody>
      </p:sp>
      <p:sp>
        <p:nvSpPr>
          <p:cNvPr id="646" name="Shape 646"/>
          <p:cNvSpPr txBox="1"/>
          <p:nvPr/>
        </p:nvSpPr>
        <p:spPr>
          <a:xfrm>
            <a:off x="173036" y="1257300"/>
            <a:ext cx="3417887" cy="46196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Calories   110       </a:t>
            </a:r>
            <a:r>
              <a:rPr b="1" i="0" lang="en-US" sz="1200" u="none" cap="none" strike="noStrike">
                <a:solidFill>
                  <a:schemeClr val="dk1"/>
                </a:solidFill>
                <a:latin typeface="Arial"/>
                <a:ea typeface="Arial"/>
                <a:cs typeface="Arial"/>
                <a:sym typeface="Arial"/>
              </a:rPr>
              <a:t>Calories from Fat       10</a:t>
            </a:r>
            <a:r>
              <a:rPr b="1" i="0" lang="en-US" sz="1200" u="none" cap="none" strike="noStrike">
                <a:solidFill>
                  <a:schemeClr val="dk1"/>
                </a:solidFill>
                <a:latin typeface="Arial Black"/>
                <a:ea typeface="Arial Black"/>
                <a:cs typeface="Arial Black"/>
                <a:sym typeface="Arial Black"/>
              </a:rPr>
              <a:t>    	</a:t>
            </a:r>
            <a:endParaRPr b="0" i="0" sz="1400" u="none" cap="none" strike="noStrike">
              <a:solidFill>
                <a:srgbClr val="000000"/>
              </a:solidFill>
              <a:latin typeface="Arial"/>
              <a:ea typeface="Arial"/>
              <a:cs typeface="Arial"/>
              <a:sym typeface="Arial"/>
            </a:endParaRPr>
          </a:p>
        </p:txBody>
      </p:sp>
      <p:cxnSp>
        <p:nvCxnSpPr>
          <p:cNvPr id="647" name="Shape 647"/>
          <p:cNvCxnSpPr/>
          <p:nvPr/>
        </p:nvCxnSpPr>
        <p:spPr>
          <a:xfrm>
            <a:off x="258762" y="1493837"/>
            <a:ext cx="3244849" cy="0"/>
          </a:xfrm>
          <a:prstGeom prst="straightConnector1">
            <a:avLst/>
          </a:prstGeom>
          <a:noFill/>
          <a:ln cap="flat" cmpd="sng" w="38100">
            <a:solidFill>
              <a:schemeClr val="dk1"/>
            </a:solidFill>
            <a:prstDash val="solid"/>
            <a:miter lim="8000"/>
            <a:headEnd len="sm" w="sm" type="none"/>
            <a:tailEnd len="sm" w="sm" type="none"/>
          </a:ln>
        </p:spPr>
      </p:cxnSp>
      <p:sp>
        <p:nvSpPr>
          <p:cNvPr id="648" name="Shape 648"/>
          <p:cNvSpPr txBox="1"/>
          <p:nvPr/>
        </p:nvSpPr>
        <p:spPr>
          <a:xfrm>
            <a:off x="1873250" y="1493837"/>
            <a:ext cx="1751012" cy="30797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50"/>
              <a:buFont typeface="Arial Black"/>
              <a:buNone/>
            </a:pPr>
            <a:r>
              <a:rPr b="1" i="0" lang="en-US" sz="1400" u="none" cap="none" strike="noStrike">
                <a:solidFill>
                  <a:schemeClr val="dk1"/>
                </a:solidFill>
                <a:latin typeface="Arial Black"/>
                <a:ea typeface="Arial Black"/>
                <a:cs typeface="Arial Black"/>
                <a:sym typeface="Arial Black"/>
              </a:rPr>
              <a:t>% Daily Value*</a:t>
            </a:r>
            <a:endParaRPr b="0" i="0" sz="1400" u="none" cap="none" strike="noStrike">
              <a:solidFill>
                <a:srgbClr val="000000"/>
              </a:solidFill>
              <a:latin typeface="Arial"/>
              <a:ea typeface="Arial"/>
              <a:cs typeface="Arial"/>
              <a:sym typeface="Arial"/>
            </a:endParaRPr>
          </a:p>
        </p:txBody>
      </p:sp>
      <p:cxnSp>
        <p:nvCxnSpPr>
          <p:cNvPr id="649" name="Shape 649"/>
          <p:cNvCxnSpPr/>
          <p:nvPr/>
        </p:nvCxnSpPr>
        <p:spPr>
          <a:xfrm>
            <a:off x="269875" y="1762125"/>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650" name="Shape 650"/>
          <p:cNvCxnSpPr/>
          <p:nvPr/>
        </p:nvCxnSpPr>
        <p:spPr>
          <a:xfrm>
            <a:off x="263525" y="2024061"/>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651" name="Shape 651"/>
          <p:cNvCxnSpPr/>
          <p:nvPr/>
        </p:nvCxnSpPr>
        <p:spPr>
          <a:xfrm>
            <a:off x="271462" y="2287586"/>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652" name="Shape 652"/>
          <p:cNvCxnSpPr/>
          <p:nvPr/>
        </p:nvCxnSpPr>
        <p:spPr>
          <a:xfrm>
            <a:off x="271462" y="2570161"/>
            <a:ext cx="3241674" cy="0"/>
          </a:xfrm>
          <a:prstGeom prst="straightConnector1">
            <a:avLst/>
          </a:prstGeom>
          <a:noFill/>
          <a:ln cap="flat" cmpd="sng" w="28575">
            <a:solidFill>
              <a:schemeClr val="dk1"/>
            </a:solidFill>
            <a:prstDash val="solid"/>
            <a:miter lim="8000"/>
            <a:headEnd len="sm" w="sm" type="none"/>
            <a:tailEnd len="sm" w="sm" type="none"/>
          </a:ln>
        </p:spPr>
      </p:cxnSp>
      <p:sp>
        <p:nvSpPr>
          <p:cNvPr id="653" name="Shape 653"/>
          <p:cNvSpPr txBox="1"/>
          <p:nvPr/>
        </p:nvSpPr>
        <p:spPr>
          <a:xfrm>
            <a:off x="195261" y="2592386"/>
            <a:ext cx="1866900"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Cholesterol   </a:t>
            </a:r>
            <a:r>
              <a:rPr b="1" i="0" lang="en-US" sz="1200" u="none" cap="none" strike="noStrike">
                <a:solidFill>
                  <a:schemeClr val="dk1"/>
                </a:solidFill>
                <a:latin typeface="Arial"/>
                <a:ea typeface="Arial"/>
                <a:cs typeface="Arial"/>
                <a:sym typeface="Arial"/>
              </a:rPr>
              <a:t>5mg</a:t>
            </a:r>
            <a:endParaRPr b="0" i="0" sz="1400" u="none" cap="none" strike="noStrike">
              <a:solidFill>
                <a:srgbClr val="000000"/>
              </a:solidFill>
              <a:latin typeface="Arial"/>
              <a:ea typeface="Arial"/>
              <a:cs typeface="Arial"/>
              <a:sym typeface="Arial"/>
            </a:endParaRPr>
          </a:p>
        </p:txBody>
      </p:sp>
      <p:sp>
        <p:nvSpPr>
          <p:cNvPr id="654" name="Shape 654"/>
          <p:cNvSpPr txBox="1"/>
          <p:nvPr/>
        </p:nvSpPr>
        <p:spPr>
          <a:xfrm>
            <a:off x="2901950" y="2586036"/>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2%</a:t>
            </a:r>
            <a:endParaRPr b="0" i="0" sz="1400" u="none" cap="none" strike="noStrike">
              <a:solidFill>
                <a:srgbClr val="000000"/>
              </a:solidFill>
              <a:latin typeface="Arial"/>
              <a:ea typeface="Arial"/>
              <a:cs typeface="Arial"/>
              <a:sym typeface="Arial"/>
            </a:endParaRPr>
          </a:p>
        </p:txBody>
      </p:sp>
      <p:cxnSp>
        <p:nvCxnSpPr>
          <p:cNvPr id="655" name="Shape 655"/>
          <p:cNvCxnSpPr/>
          <p:nvPr/>
        </p:nvCxnSpPr>
        <p:spPr>
          <a:xfrm>
            <a:off x="269875" y="2841625"/>
            <a:ext cx="3243262" cy="0"/>
          </a:xfrm>
          <a:prstGeom prst="straightConnector1">
            <a:avLst/>
          </a:prstGeom>
          <a:noFill/>
          <a:ln cap="flat" cmpd="sng" w="28575">
            <a:solidFill>
              <a:schemeClr val="dk1"/>
            </a:solidFill>
            <a:prstDash val="solid"/>
            <a:miter lim="8000"/>
            <a:headEnd len="sm" w="sm" type="none"/>
            <a:tailEnd len="sm" w="sm" type="none"/>
          </a:ln>
        </p:spPr>
      </p:cxnSp>
      <p:sp>
        <p:nvSpPr>
          <p:cNvPr id="656" name="Shape 656"/>
          <p:cNvSpPr txBox="1"/>
          <p:nvPr/>
        </p:nvSpPr>
        <p:spPr>
          <a:xfrm>
            <a:off x="195261" y="2868611"/>
            <a:ext cx="1676399"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Sodium   </a:t>
            </a:r>
            <a:r>
              <a:rPr b="1" i="0" lang="en-US" sz="1200" u="none" cap="none" strike="noStrike">
                <a:solidFill>
                  <a:schemeClr val="dk1"/>
                </a:solidFill>
                <a:latin typeface="Arial"/>
                <a:ea typeface="Arial"/>
                <a:cs typeface="Arial"/>
                <a:sym typeface="Arial"/>
              </a:rPr>
              <a:t>110mg</a:t>
            </a:r>
            <a:endParaRPr b="0" i="0" sz="1400" u="none" cap="none" strike="noStrike">
              <a:solidFill>
                <a:srgbClr val="000000"/>
              </a:solidFill>
              <a:latin typeface="Arial"/>
              <a:ea typeface="Arial"/>
              <a:cs typeface="Arial"/>
              <a:sym typeface="Arial"/>
            </a:endParaRPr>
          </a:p>
        </p:txBody>
      </p:sp>
      <p:sp>
        <p:nvSpPr>
          <p:cNvPr id="657" name="Shape 657"/>
          <p:cNvSpPr txBox="1"/>
          <p:nvPr/>
        </p:nvSpPr>
        <p:spPr>
          <a:xfrm>
            <a:off x="2890836" y="2868611"/>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5%</a:t>
            </a:r>
            <a:endParaRPr b="0" i="0" sz="1400" u="none" cap="none" strike="noStrike">
              <a:solidFill>
                <a:srgbClr val="000000"/>
              </a:solidFill>
              <a:latin typeface="Arial"/>
              <a:ea typeface="Arial"/>
              <a:cs typeface="Arial"/>
              <a:sym typeface="Arial"/>
            </a:endParaRPr>
          </a:p>
        </p:txBody>
      </p:sp>
      <p:cxnSp>
        <p:nvCxnSpPr>
          <p:cNvPr id="658" name="Shape 658"/>
          <p:cNvCxnSpPr/>
          <p:nvPr/>
        </p:nvCxnSpPr>
        <p:spPr>
          <a:xfrm>
            <a:off x="263525" y="3119436"/>
            <a:ext cx="3243262" cy="0"/>
          </a:xfrm>
          <a:prstGeom prst="straightConnector1">
            <a:avLst/>
          </a:prstGeom>
          <a:noFill/>
          <a:ln cap="flat" cmpd="sng" w="28575">
            <a:solidFill>
              <a:schemeClr val="dk1"/>
            </a:solidFill>
            <a:prstDash val="solid"/>
            <a:miter lim="8000"/>
            <a:headEnd len="sm" w="sm" type="none"/>
            <a:tailEnd len="sm" w="sm" type="none"/>
          </a:ln>
        </p:spPr>
      </p:cxnSp>
      <p:sp>
        <p:nvSpPr>
          <p:cNvPr id="659" name="Shape 659"/>
          <p:cNvSpPr txBox="1"/>
          <p:nvPr/>
        </p:nvSpPr>
        <p:spPr>
          <a:xfrm>
            <a:off x="193675" y="3127375"/>
            <a:ext cx="2287587"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Total Carbohydrate   </a:t>
            </a:r>
            <a:r>
              <a:rPr b="1" i="0" lang="en-US" sz="1200" u="none" cap="none" strike="noStrike">
                <a:solidFill>
                  <a:schemeClr val="dk1"/>
                </a:solidFill>
                <a:latin typeface="Arial"/>
                <a:ea typeface="Arial"/>
                <a:cs typeface="Arial"/>
                <a:sym typeface="Arial"/>
              </a:rPr>
              <a:t>20g</a:t>
            </a:r>
            <a:endParaRPr b="0" i="0" sz="1400" u="none" cap="none" strike="noStrike">
              <a:solidFill>
                <a:srgbClr val="000000"/>
              </a:solidFill>
              <a:latin typeface="Arial"/>
              <a:ea typeface="Arial"/>
              <a:cs typeface="Arial"/>
              <a:sym typeface="Arial"/>
            </a:endParaRPr>
          </a:p>
        </p:txBody>
      </p:sp>
      <p:sp>
        <p:nvSpPr>
          <p:cNvPr id="660" name="Shape 660"/>
          <p:cNvSpPr txBox="1"/>
          <p:nvPr/>
        </p:nvSpPr>
        <p:spPr>
          <a:xfrm>
            <a:off x="2886075" y="3127375"/>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7%</a:t>
            </a:r>
            <a:endParaRPr b="0" i="0" sz="1400" u="none" cap="none" strike="noStrike">
              <a:solidFill>
                <a:srgbClr val="000000"/>
              </a:solidFill>
              <a:latin typeface="Arial"/>
              <a:ea typeface="Arial"/>
              <a:cs typeface="Arial"/>
              <a:sym typeface="Arial"/>
            </a:endParaRPr>
          </a:p>
        </p:txBody>
      </p:sp>
      <p:cxnSp>
        <p:nvCxnSpPr>
          <p:cNvPr id="661" name="Shape 661"/>
          <p:cNvCxnSpPr/>
          <p:nvPr/>
        </p:nvCxnSpPr>
        <p:spPr>
          <a:xfrm>
            <a:off x="269875" y="3389312"/>
            <a:ext cx="3241674" cy="0"/>
          </a:xfrm>
          <a:prstGeom prst="straightConnector1">
            <a:avLst/>
          </a:prstGeom>
          <a:noFill/>
          <a:ln cap="flat" cmpd="sng" w="28575">
            <a:solidFill>
              <a:schemeClr val="dk1"/>
            </a:solidFill>
            <a:prstDash val="solid"/>
            <a:miter lim="8000"/>
            <a:headEnd len="sm" w="sm" type="none"/>
            <a:tailEnd len="sm" w="sm" type="none"/>
          </a:ln>
        </p:spPr>
      </p:cxnSp>
      <p:sp>
        <p:nvSpPr>
          <p:cNvPr id="662" name="Shape 662"/>
          <p:cNvSpPr txBox="1"/>
          <p:nvPr/>
        </p:nvSpPr>
        <p:spPr>
          <a:xfrm>
            <a:off x="388937" y="3389312"/>
            <a:ext cx="1336675" cy="2778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Fiber   4g</a:t>
            </a:r>
            <a:endParaRPr b="0" i="0" sz="1400" u="none" cap="none" strike="noStrike">
              <a:solidFill>
                <a:srgbClr val="000000"/>
              </a:solidFill>
              <a:latin typeface="Arial"/>
              <a:ea typeface="Arial"/>
              <a:cs typeface="Arial"/>
              <a:sym typeface="Arial"/>
            </a:endParaRPr>
          </a:p>
        </p:txBody>
      </p:sp>
      <p:cxnSp>
        <p:nvCxnSpPr>
          <p:cNvPr id="663" name="Shape 663"/>
          <p:cNvCxnSpPr/>
          <p:nvPr/>
        </p:nvCxnSpPr>
        <p:spPr>
          <a:xfrm>
            <a:off x="263525" y="3651250"/>
            <a:ext cx="3243262" cy="0"/>
          </a:xfrm>
          <a:prstGeom prst="straightConnector1">
            <a:avLst/>
          </a:prstGeom>
          <a:noFill/>
          <a:ln cap="flat" cmpd="sng" w="28575">
            <a:solidFill>
              <a:schemeClr val="dk1"/>
            </a:solidFill>
            <a:prstDash val="solid"/>
            <a:miter lim="8000"/>
            <a:headEnd len="sm" w="sm" type="none"/>
            <a:tailEnd len="sm" w="sm" type="none"/>
          </a:ln>
        </p:spPr>
      </p:cxnSp>
      <p:sp>
        <p:nvSpPr>
          <p:cNvPr id="664" name="Shape 664"/>
          <p:cNvSpPr txBox="1"/>
          <p:nvPr/>
        </p:nvSpPr>
        <p:spPr>
          <a:xfrm>
            <a:off x="377825" y="3651250"/>
            <a:ext cx="1336675"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Sugars   15g</a:t>
            </a:r>
            <a:endParaRPr b="0" i="0" sz="1400" u="none" cap="none" strike="noStrike">
              <a:solidFill>
                <a:srgbClr val="000000"/>
              </a:solidFill>
              <a:latin typeface="Arial"/>
              <a:ea typeface="Arial"/>
              <a:cs typeface="Arial"/>
              <a:sym typeface="Arial"/>
            </a:endParaRPr>
          </a:p>
        </p:txBody>
      </p:sp>
      <p:cxnSp>
        <p:nvCxnSpPr>
          <p:cNvPr id="665" name="Shape 665"/>
          <p:cNvCxnSpPr/>
          <p:nvPr/>
        </p:nvCxnSpPr>
        <p:spPr>
          <a:xfrm>
            <a:off x="265112" y="3927475"/>
            <a:ext cx="3241674" cy="0"/>
          </a:xfrm>
          <a:prstGeom prst="straightConnector1">
            <a:avLst/>
          </a:prstGeom>
          <a:noFill/>
          <a:ln cap="flat" cmpd="sng" w="28575">
            <a:solidFill>
              <a:schemeClr val="dk1"/>
            </a:solidFill>
            <a:prstDash val="solid"/>
            <a:miter lim="8000"/>
            <a:headEnd len="sm" w="sm" type="none"/>
            <a:tailEnd len="sm" w="sm" type="none"/>
          </a:ln>
        </p:spPr>
      </p:cxnSp>
      <p:sp>
        <p:nvSpPr>
          <p:cNvPr id="666" name="Shape 666"/>
          <p:cNvSpPr txBox="1"/>
          <p:nvPr/>
        </p:nvSpPr>
        <p:spPr>
          <a:xfrm>
            <a:off x="377825" y="2011361"/>
            <a:ext cx="1681161"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Saturated Fat   1g</a:t>
            </a:r>
            <a:endParaRPr b="0" i="0" sz="1400" u="none" cap="none" strike="noStrike">
              <a:solidFill>
                <a:srgbClr val="000000"/>
              </a:solidFill>
              <a:latin typeface="Arial"/>
              <a:ea typeface="Arial"/>
              <a:cs typeface="Arial"/>
              <a:sym typeface="Arial"/>
            </a:endParaRPr>
          </a:p>
        </p:txBody>
      </p:sp>
      <p:sp>
        <p:nvSpPr>
          <p:cNvPr id="667" name="Shape 667"/>
          <p:cNvSpPr txBox="1"/>
          <p:nvPr/>
        </p:nvSpPr>
        <p:spPr>
          <a:xfrm>
            <a:off x="366712" y="2284411"/>
            <a:ext cx="1539874" cy="2778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a:buNone/>
            </a:pPr>
            <a:r>
              <a:rPr b="1" i="0" lang="en-US" sz="1200" u="none" cap="none" strike="noStrike">
                <a:solidFill>
                  <a:schemeClr val="dk1"/>
                </a:solidFill>
                <a:latin typeface="Arial"/>
                <a:ea typeface="Arial"/>
                <a:cs typeface="Arial"/>
                <a:sym typeface="Arial"/>
              </a:rPr>
              <a:t>Trans Fat   0g</a:t>
            </a:r>
            <a:endParaRPr b="0" i="0" sz="1400" u="none" cap="none" strike="noStrike">
              <a:solidFill>
                <a:srgbClr val="000000"/>
              </a:solidFill>
              <a:latin typeface="Arial"/>
              <a:ea typeface="Arial"/>
              <a:cs typeface="Arial"/>
              <a:sym typeface="Arial"/>
            </a:endParaRPr>
          </a:p>
        </p:txBody>
      </p:sp>
      <p:sp>
        <p:nvSpPr>
          <p:cNvPr id="668" name="Shape 668"/>
          <p:cNvSpPr txBox="1"/>
          <p:nvPr/>
        </p:nvSpPr>
        <p:spPr>
          <a:xfrm>
            <a:off x="192086" y="3932237"/>
            <a:ext cx="1976437"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Protein    </a:t>
            </a:r>
            <a:r>
              <a:rPr b="1" i="0" lang="en-US" sz="1200" u="none" cap="none" strike="noStrike">
                <a:solidFill>
                  <a:schemeClr val="dk1"/>
                </a:solidFill>
                <a:latin typeface="Arial"/>
                <a:ea typeface="Arial"/>
                <a:cs typeface="Arial"/>
                <a:sym typeface="Arial"/>
              </a:rPr>
              <a:t>4g</a:t>
            </a:r>
            <a:endParaRPr b="0" i="0" sz="1400" u="none" cap="none" strike="noStrike">
              <a:solidFill>
                <a:srgbClr val="000000"/>
              </a:solidFill>
              <a:latin typeface="Arial"/>
              <a:ea typeface="Arial"/>
              <a:cs typeface="Arial"/>
              <a:sym typeface="Arial"/>
            </a:endParaRPr>
          </a:p>
        </p:txBody>
      </p:sp>
      <p:cxnSp>
        <p:nvCxnSpPr>
          <p:cNvPr id="669" name="Shape 669"/>
          <p:cNvCxnSpPr/>
          <p:nvPr/>
        </p:nvCxnSpPr>
        <p:spPr>
          <a:xfrm>
            <a:off x="265112" y="4192587"/>
            <a:ext cx="3241674" cy="0"/>
          </a:xfrm>
          <a:prstGeom prst="straightConnector1">
            <a:avLst/>
          </a:prstGeom>
          <a:noFill/>
          <a:ln cap="flat" cmpd="sng" w="57150">
            <a:solidFill>
              <a:schemeClr val="dk1"/>
            </a:solidFill>
            <a:prstDash val="solid"/>
            <a:miter lim="8000"/>
            <a:headEnd len="sm" w="sm" type="none"/>
            <a:tailEnd len="sm" w="sm" type="none"/>
          </a:ln>
        </p:spPr>
      </p:cxnSp>
      <p:sp>
        <p:nvSpPr>
          <p:cNvPr id="670" name="Shape 670"/>
          <p:cNvSpPr txBox="1"/>
          <p:nvPr/>
        </p:nvSpPr>
        <p:spPr>
          <a:xfrm>
            <a:off x="2890836" y="20193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5%</a:t>
            </a:r>
            <a:endParaRPr b="0" i="0" sz="1400" u="none" cap="none" strike="noStrike">
              <a:solidFill>
                <a:srgbClr val="000000"/>
              </a:solidFill>
              <a:latin typeface="Arial"/>
              <a:ea typeface="Arial"/>
              <a:cs typeface="Arial"/>
              <a:sym typeface="Arial"/>
            </a:endParaRPr>
          </a:p>
        </p:txBody>
      </p:sp>
      <p:sp>
        <p:nvSpPr>
          <p:cNvPr id="671" name="Shape 671"/>
          <p:cNvSpPr txBox="1"/>
          <p:nvPr/>
        </p:nvSpPr>
        <p:spPr>
          <a:xfrm>
            <a:off x="2890836" y="22860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0%</a:t>
            </a:r>
            <a:endParaRPr b="0" i="0" sz="1400" u="none" cap="none" strike="noStrike">
              <a:solidFill>
                <a:srgbClr val="000000"/>
              </a:solidFill>
              <a:latin typeface="Arial"/>
              <a:ea typeface="Arial"/>
              <a:cs typeface="Arial"/>
              <a:sym typeface="Arial"/>
            </a:endParaRPr>
          </a:p>
        </p:txBody>
      </p:sp>
      <p:sp>
        <p:nvSpPr>
          <p:cNvPr id="672" name="Shape 672"/>
          <p:cNvSpPr txBox="1"/>
          <p:nvPr/>
        </p:nvSpPr>
        <p:spPr>
          <a:xfrm>
            <a:off x="2897186" y="3390900"/>
            <a:ext cx="679449" cy="27622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16%</a:t>
            </a:r>
            <a:endParaRPr b="0" i="0" sz="1400" u="none" cap="none" strike="noStrike">
              <a:solidFill>
                <a:srgbClr val="000000"/>
              </a:solidFill>
              <a:latin typeface="Arial"/>
              <a:ea typeface="Arial"/>
              <a:cs typeface="Arial"/>
              <a:sym typeface="Arial"/>
            </a:endParaRPr>
          </a:p>
        </p:txBody>
      </p:sp>
      <p:sp>
        <p:nvSpPr>
          <p:cNvPr id="673" name="Shape 673"/>
          <p:cNvSpPr txBox="1"/>
          <p:nvPr/>
        </p:nvSpPr>
        <p:spPr>
          <a:xfrm>
            <a:off x="184150" y="4179887"/>
            <a:ext cx="1541461"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Vitamin A     4%</a:t>
            </a:r>
            <a:endParaRPr b="0" i="0" sz="1400" u="none" cap="none" strike="noStrike">
              <a:solidFill>
                <a:srgbClr val="000000"/>
              </a:solidFill>
              <a:latin typeface="Arial"/>
              <a:ea typeface="Arial"/>
              <a:cs typeface="Arial"/>
              <a:sym typeface="Arial"/>
            </a:endParaRPr>
          </a:p>
        </p:txBody>
      </p:sp>
      <p:cxnSp>
        <p:nvCxnSpPr>
          <p:cNvPr id="674" name="Shape 674"/>
          <p:cNvCxnSpPr/>
          <p:nvPr/>
        </p:nvCxnSpPr>
        <p:spPr>
          <a:xfrm>
            <a:off x="274637" y="442436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675" name="Shape 675"/>
          <p:cNvSpPr txBox="1"/>
          <p:nvPr/>
        </p:nvSpPr>
        <p:spPr>
          <a:xfrm>
            <a:off x="2062161" y="4179887"/>
            <a:ext cx="1579562"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Vitamin C     0%</a:t>
            </a:r>
            <a:endParaRPr b="0" i="0" sz="1400" u="none" cap="none" strike="noStrike">
              <a:solidFill>
                <a:srgbClr val="000000"/>
              </a:solidFill>
              <a:latin typeface="Arial"/>
              <a:ea typeface="Arial"/>
              <a:cs typeface="Arial"/>
              <a:sym typeface="Arial"/>
            </a:endParaRPr>
          </a:p>
        </p:txBody>
      </p:sp>
      <p:sp>
        <p:nvSpPr>
          <p:cNvPr id="676" name="Shape 676"/>
          <p:cNvSpPr txBox="1"/>
          <p:nvPr/>
        </p:nvSpPr>
        <p:spPr>
          <a:xfrm>
            <a:off x="1735136" y="4133850"/>
            <a:ext cx="323850" cy="368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677" name="Shape 677"/>
          <p:cNvSpPr txBox="1"/>
          <p:nvPr/>
        </p:nvSpPr>
        <p:spPr>
          <a:xfrm>
            <a:off x="179386" y="4406900"/>
            <a:ext cx="1546225"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Calcium      10%</a:t>
            </a:r>
            <a:endParaRPr b="0" i="0" sz="1400" u="none" cap="none" strike="noStrike">
              <a:solidFill>
                <a:srgbClr val="000000"/>
              </a:solidFill>
              <a:latin typeface="Arial"/>
              <a:ea typeface="Arial"/>
              <a:cs typeface="Arial"/>
              <a:sym typeface="Arial"/>
            </a:endParaRPr>
          </a:p>
        </p:txBody>
      </p:sp>
      <p:cxnSp>
        <p:nvCxnSpPr>
          <p:cNvPr id="678" name="Shape 678"/>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sp>
        <p:nvSpPr>
          <p:cNvPr id="679" name="Shape 679"/>
          <p:cNvSpPr txBox="1"/>
          <p:nvPr/>
        </p:nvSpPr>
        <p:spPr>
          <a:xfrm>
            <a:off x="2062161" y="4406900"/>
            <a:ext cx="1574800" cy="2762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Arial Black"/>
              <a:buNone/>
            </a:pPr>
            <a:r>
              <a:rPr b="1" i="0" lang="en-US" sz="1200" u="none" cap="none" strike="noStrike">
                <a:solidFill>
                  <a:schemeClr val="dk1"/>
                </a:solidFill>
                <a:latin typeface="Arial Black"/>
                <a:ea typeface="Arial Black"/>
                <a:cs typeface="Arial Black"/>
                <a:sym typeface="Arial Black"/>
              </a:rPr>
              <a:t>Iron               2%</a:t>
            </a:r>
            <a:endParaRPr b="0" i="0" sz="1400" u="none" cap="none" strike="noStrike">
              <a:solidFill>
                <a:srgbClr val="000000"/>
              </a:solidFill>
              <a:latin typeface="Arial"/>
              <a:ea typeface="Arial"/>
              <a:cs typeface="Arial"/>
              <a:sym typeface="Arial"/>
            </a:endParaRPr>
          </a:p>
        </p:txBody>
      </p:sp>
      <p:sp>
        <p:nvSpPr>
          <p:cNvPr id="680" name="Shape 680"/>
          <p:cNvSpPr txBox="1"/>
          <p:nvPr/>
        </p:nvSpPr>
        <p:spPr>
          <a:xfrm>
            <a:off x="1735136" y="4360862"/>
            <a:ext cx="323850" cy="3682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cxnSp>
        <p:nvCxnSpPr>
          <p:cNvPr id="681" name="Shape 681"/>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682" name="Shape 682"/>
          <p:cNvSpPr txBox="1"/>
          <p:nvPr/>
        </p:nvSpPr>
        <p:spPr>
          <a:xfrm>
            <a:off x="195261" y="5376862"/>
            <a:ext cx="3429000" cy="46037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1" i="0" lang="en-US" sz="800" u="none" cap="none" strike="noStrike">
                <a:solidFill>
                  <a:schemeClr val="dk1"/>
                </a:solidFill>
                <a:latin typeface="Arial"/>
                <a:ea typeface="Arial"/>
                <a:cs typeface="Arial"/>
                <a:sym typeface="Arial"/>
              </a:rPr>
              <a:t>* Percent Daily Values are based on a 2,000 calorie diet.  Your daily values may be higher or lower depending on your caloric needs.</a:t>
            </a:r>
            <a:endParaRPr b="0" i="0" sz="1400" u="none" cap="none" strike="noStrike">
              <a:solidFill>
                <a:srgbClr val="000000"/>
              </a:solidFill>
              <a:latin typeface="Arial"/>
              <a:ea typeface="Arial"/>
              <a:cs typeface="Arial"/>
              <a:sym typeface="Arial"/>
            </a:endParaRPr>
          </a:p>
        </p:txBody>
      </p:sp>
      <p:sp>
        <p:nvSpPr>
          <p:cNvPr id="683" name="Shape 683"/>
          <p:cNvSpPr txBox="1"/>
          <p:nvPr/>
        </p:nvSpPr>
        <p:spPr>
          <a:xfrm>
            <a:off x="1371600" y="5686425"/>
            <a:ext cx="22193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Calories:            2,000                 2,500</a:t>
            </a:r>
            <a:endParaRPr b="0" i="0" sz="1400" u="none" cap="none" strike="noStrike">
              <a:solidFill>
                <a:srgbClr val="000000"/>
              </a:solidFill>
              <a:latin typeface="Arial"/>
              <a:ea typeface="Arial"/>
              <a:cs typeface="Arial"/>
              <a:sym typeface="Arial"/>
            </a:endParaRPr>
          </a:p>
        </p:txBody>
      </p:sp>
      <p:cxnSp>
        <p:nvCxnSpPr>
          <p:cNvPr id="684" name="Shape 684"/>
          <p:cNvCxnSpPr/>
          <p:nvPr/>
        </p:nvCxnSpPr>
        <p:spPr>
          <a:xfrm>
            <a:off x="265112" y="5878512"/>
            <a:ext cx="3243262" cy="0"/>
          </a:xfrm>
          <a:prstGeom prst="straightConnector1">
            <a:avLst/>
          </a:prstGeom>
          <a:noFill/>
          <a:ln cap="flat" cmpd="sng" w="28575">
            <a:solidFill>
              <a:schemeClr val="dk1"/>
            </a:solidFill>
            <a:prstDash val="solid"/>
            <a:miter lim="8000"/>
            <a:headEnd len="sm" w="sm" type="none"/>
            <a:tailEnd len="sm" w="sm" type="none"/>
          </a:ln>
        </p:spPr>
      </p:cxnSp>
      <p:sp>
        <p:nvSpPr>
          <p:cNvPr id="685" name="Shape 685"/>
          <p:cNvSpPr txBox="1"/>
          <p:nvPr/>
        </p:nvSpPr>
        <p:spPr>
          <a:xfrm>
            <a:off x="173036" y="5878512"/>
            <a:ext cx="3451225" cy="2143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Total Fat                              Less Than            65g                    80g</a:t>
            </a:r>
            <a:endParaRPr b="0" i="0" sz="1400" u="none" cap="none" strike="noStrike">
              <a:solidFill>
                <a:srgbClr val="000000"/>
              </a:solidFill>
              <a:latin typeface="Arial"/>
              <a:ea typeface="Arial"/>
              <a:cs typeface="Arial"/>
              <a:sym typeface="Arial"/>
            </a:endParaRPr>
          </a:p>
        </p:txBody>
      </p:sp>
      <p:sp>
        <p:nvSpPr>
          <p:cNvPr id="686" name="Shape 686"/>
          <p:cNvSpPr txBox="1"/>
          <p:nvPr/>
        </p:nvSpPr>
        <p:spPr>
          <a:xfrm>
            <a:off x="158750" y="5984875"/>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Sat Fat                            Less Than            20g                    25g</a:t>
            </a:r>
            <a:endParaRPr b="0" i="0" sz="1400" u="none" cap="none" strike="noStrike">
              <a:solidFill>
                <a:srgbClr val="000000"/>
              </a:solidFill>
              <a:latin typeface="Arial"/>
              <a:ea typeface="Arial"/>
              <a:cs typeface="Arial"/>
              <a:sym typeface="Arial"/>
            </a:endParaRPr>
          </a:p>
        </p:txBody>
      </p:sp>
      <p:sp>
        <p:nvSpPr>
          <p:cNvPr id="687" name="Shape 687"/>
          <p:cNvSpPr txBox="1"/>
          <p:nvPr/>
        </p:nvSpPr>
        <p:spPr>
          <a:xfrm>
            <a:off x="173036" y="6092825"/>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Cholesterol                          Less Than            300mg               300mg</a:t>
            </a:r>
            <a:endParaRPr b="0" i="0" sz="1400" u="none" cap="none" strike="noStrike">
              <a:solidFill>
                <a:srgbClr val="000000"/>
              </a:solidFill>
              <a:latin typeface="Arial"/>
              <a:ea typeface="Arial"/>
              <a:cs typeface="Arial"/>
              <a:sym typeface="Arial"/>
            </a:endParaRPr>
          </a:p>
        </p:txBody>
      </p:sp>
      <p:sp>
        <p:nvSpPr>
          <p:cNvPr id="688" name="Shape 688"/>
          <p:cNvSpPr txBox="1"/>
          <p:nvPr/>
        </p:nvSpPr>
        <p:spPr>
          <a:xfrm>
            <a:off x="173036" y="6203950"/>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Sodium                                Less Than            2,400mg            2,400mg</a:t>
            </a:r>
            <a:endParaRPr b="0" i="0" sz="1400" u="none" cap="none" strike="noStrike">
              <a:solidFill>
                <a:srgbClr val="000000"/>
              </a:solidFill>
              <a:latin typeface="Arial"/>
              <a:ea typeface="Arial"/>
              <a:cs typeface="Arial"/>
              <a:sym typeface="Arial"/>
            </a:endParaRPr>
          </a:p>
        </p:txBody>
      </p:sp>
      <p:sp>
        <p:nvSpPr>
          <p:cNvPr id="689" name="Shape 689"/>
          <p:cNvSpPr txBox="1"/>
          <p:nvPr/>
        </p:nvSpPr>
        <p:spPr>
          <a:xfrm>
            <a:off x="173036" y="6308725"/>
            <a:ext cx="3451225" cy="2143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Total Carbohydrate                                          300g                  375g</a:t>
            </a:r>
            <a:endParaRPr b="0" i="0" sz="1400" u="none" cap="none" strike="noStrike">
              <a:solidFill>
                <a:srgbClr val="000000"/>
              </a:solidFill>
              <a:latin typeface="Arial"/>
              <a:ea typeface="Arial"/>
              <a:cs typeface="Arial"/>
              <a:sym typeface="Arial"/>
            </a:endParaRPr>
          </a:p>
        </p:txBody>
      </p:sp>
      <p:sp>
        <p:nvSpPr>
          <p:cNvPr id="690" name="Shape 690"/>
          <p:cNvSpPr txBox="1"/>
          <p:nvPr/>
        </p:nvSpPr>
        <p:spPr>
          <a:xfrm>
            <a:off x="158750" y="6415087"/>
            <a:ext cx="3451225" cy="215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Arial"/>
              <a:buNone/>
            </a:pPr>
            <a:r>
              <a:rPr b="0" i="0" lang="en-US" sz="800" u="none" cap="none" strike="noStrike">
                <a:solidFill>
                  <a:schemeClr val="dk1"/>
                </a:solidFill>
                <a:latin typeface="Arial"/>
                <a:ea typeface="Arial"/>
                <a:cs typeface="Arial"/>
                <a:sym typeface="Arial"/>
              </a:rPr>
              <a:t>      Dietary Fiber                                                25g                    30g</a:t>
            </a:r>
            <a:endParaRPr b="0" i="0" sz="1400" u="none" cap="none" strike="noStrike">
              <a:solidFill>
                <a:srgbClr val="000000"/>
              </a:solidFill>
              <a:latin typeface="Arial"/>
              <a:ea typeface="Arial"/>
              <a:cs typeface="Arial"/>
              <a:sym typeface="Arial"/>
            </a:endParaRPr>
          </a:p>
        </p:txBody>
      </p:sp>
      <p:cxnSp>
        <p:nvCxnSpPr>
          <p:cNvPr id="691" name="Shape 691"/>
          <p:cNvCxnSpPr/>
          <p:nvPr/>
        </p:nvCxnSpPr>
        <p:spPr>
          <a:xfrm>
            <a:off x="269875" y="6630986"/>
            <a:ext cx="3243262" cy="0"/>
          </a:xfrm>
          <a:prstGeom prst="straightConnector1">
            <a:avLst/>
          </a:prstGeom>
          <a:noFill/>
          <a:ln cap="flat" cmpd="sng" w="28575">
            <a:solidFill>
              <a:schemeClr val="dk1"/>
            </a:solidFill>
            <a:prstDash val="solid"/>
            <a:miter lim="8000"/>
            <a:headEnd len="sm" w="sm" type="none"/>
            <a:tailEnd len="sm" w="sm" type="none"/>
          </a:ln>
        </p:spPr>
      </p:cxnSp>
      <p:sp>
        <p:nvSpPr>
          <p:cNvPr id="692" name="Shape 692"/>
          <p:cNvSpPr txBox="1"/>
          <p:nvPr/>
        </p:nvSpPr>
        <p:spPr>
          <a:xfrm>
            <a:off x="3886200" y="139700"/>
            <a:ext cx="5029199" cy="40004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500"/>
              <a:buFont typeface="Arial"/>
              <a:buNone/>
            </a:pPr>
            <a:r>
              <a:rPr b="1" i="0" lang="en-US" sz="2000" u="none" cap="none" strike="noStrike">
                <a:solidFill>
                  <a:schemeClr val="dk1"/>
                </a:solidFill>
                <a:latin typeface="Arial"/>
                <a:ea typeface="Arial"/>
                <a:cs typeface="Arial"/>
                <a:sym typeface="Arial"/>
              </a:rPr>
              <a:t>Kozy Shack Chocolate Pudding (1cup)</a:t>
            </a:r>
            <a:endParaRPr b="0" i="0" sz="1400" u="none" cap="none" strike="noStrike">
              <a:solidFill>
                <a:srgbClr val="000000"/>
              </a:solidFill>
              <a:latin typeface="Arial"/>
              <a:ea typeface="Arial"/>
              <a:cs typeface="Arial"/>
              <a:sym typeface="Arial"/>
            </a:endParaRPr>
          </a:p>
        </p:txBody>
      </p:sp>
      <p:sp>
        <p:nvSpPr>
          <p:cNvPr id="693" name="Shape 693"/>
          <p:cNvSpPr txBox="1"/>
          <p:nvPr/>
        </p:nvSpPr>
        <p:spPr>
          <a:xfrm>
            <a:off x="3886200" y="4794250"/>
            <a:ext cx="5029199" cy="95408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50"/>
              <a:buFont typeface="Arial Black"/>
              <a:buNone/>
            </a:pPr>
            <a:r>
              <a:rPr b="1" i="0" lang="en-US" sz="1400" u="none" cap="none" strike="noStrike">
                <a:solidFill>
                  <a:schemeClr val="dk1"/>
                </a:solidFill>
                <a:latin typeface="Arial Black"/>
                <a:ea typeface="Arial Black"/>
                <a:cs typeface="Arial Black"/>
                <a:sym typeface="Arial Black"/>
              </a:rPr>
              <a:t>INGREDIENTS</a:t>
            </a:r>
            <a:r>
              <a:rPr b="0" i="0" lang="en-US" sz="1400" u="none" cap="none" strike="noStrike">
                <a:solidFill>
                  <a:schemeClr val="dk1"/>
                </a:solidFill>
                <a:latin typeface="Arial"/>
                <a:ea typeface="Arial"/>
                <a:cs typeface="Arial"/>
                <a:sym typeface="Arial"/>
              </a:rPr>
              <a:t>:  LOW FAT MILK (VITAMIN A &amp; D), SUGAR, MODIFIED TAPIOCA STARCH, INULIN (CHICORY ROOT EXTRACT), COCOA PROCESSED WITH ALKALI, SALT, CARRAGEENAN, NATURAL FLAVORS</a:t>
            </a:r>
            <a:endParaRPr b="0" i="0" sz="1400" u="none" cap="none" strike="noStrike">
              <a:solidFill>
                <a:srgbClr val="000000"/>
              </a:solidFill>
              <a:latin typeface="Arial"/>
              <a:ea typeface="Arial"/>
              <a:cs typeface="Arial"/>
              <a:sym typeface="Arial"/>
            </a:endParaRPr>
          </a:p>
        </p:txBody>
      </p:sp>
      <p:cxnSp>
        <p:nvCxnSpPr>
          <p:cNvPr id="694" name="Shape 694"/>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695" name="Shape 695"/>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696" name="Shape 696"/>
          <p:cNvCxnSpPr/>
          <p:nvPr/>
        </p:nvCxnSpPr>
        <p:spPr>
          <a:xfrm>
            <a:off x="279400" y="4664075"/>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697" name="Shape 697"/>
          <p:cNvCxnSpPr/>
          <p:nvPr/>
        </p:nvCxnSpPr>
        <p:spPr>
          <a:xfrm>
            <a:off x="269875" y="4900612"/>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698" name="Shape 698"/>
          <p:cNvCxnSpPr/>
          <p:nvPr/>
        </p:nvCxnSpPr>
        <p:spPr>
          <a:xfrm>
            <a:off x="269875" y="5145087"/>
            <a:ext cx="3243262" cy="0"/>
          </a:xfrm>
          <a:prstGeom prst="straightConnector1">
            <a:avLst/>
          </a:prstGeom>
          <a:noFill/>
          <a:ln cap="flat" cmpd="sng" w="28575">
            <a:solidFill>
              <a:schemeClr val="dk1"/>
            </a:solidFill>
            <a:prstDash val="solid"/>
            <a:miter lim="8000"/>
            <a:headEnd len="sm" w="sm" type="none"/>
            <a:tailEnd len="sm" w="sm" type="none"/>
          </a:ln>
        </p:spPr>
      </p:cxnSp>
      <p:cxnSp>
        <p:nvCxnSpPr>
          <p:cNvPr id="699" name="Shape 699"/>
          <p:cNvCxnSpPr/>
          <p:nvPr/>
        </p:nvCxnSpPr>
        <p:spPr>
          <a:xfrm>
            <a:off x="274637" y="5389562"/>
            <a:ext cx="3243262" cy="0"/>
          </a:xfrm>
          <a:prstGeom prst="straightConnector1">
            <a:avLst/>
          </a:prstGeom>
          <a:noFill/>
          <a:ln cap="flat" cmpd="sng" w="28575">
            <a:solidFill>
              <a:schemeClr val="dk1"/>
            </a:solidFill>
            <a:prstDash val="solid"/>
            <a:miter lim="8000"/>
            <a:headEnd len="sm" w="sm" type="none"/>
            <a:tailEnd len="sm" w="sm" type="none"/>
          </a:ln>
        </p:spPr>
      </p:cxnSp>
      <p:pic>
        <p:nvPicPr>
          <p:cNvPr descr="All Natural Pudding nutrition data at Calorie Count" id="700" name="Shape 700"/>
          <p:cNvPicPr preferRelativeResize="0"/>
          <p:nvPr/>
        </p:nvPicPr>
        <p:blipFill rotWithShape="1">
          <a:blip r:embed="rId3">
            <a:alphaModFix/>
          </a:blip>
          <a:srcRect b="17256" l="0" r="0" t="16153"/>
          <a:stretch/>
        </p:blipFill>
        <p:spPr>
          <a:xfrm>
            <a:off x="4189412" y="1368425"/>
            <a:ext cx="4422774" cy="294481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