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7" r:id="rId3"/>
    <p:sldId id="278" r:id="rId4"/>
    <p:sldId id="26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66CC"/>
    <a:srgbClr val="00FFFF"/>
    <a:srgbClr val="0AA6D0"/>
    <a:srgbClr val="00CC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6993-9C25-4EF2-9BA9-94CF09F18DF7}" type="datetimeFigureOut">
              <a:rPr lang="en-US" smtClean="0"/>
              <a:pPr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9EF6C-227A-4283-968B-F70652F1DD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6993-9C25-4EF2-9BA9-94CF09F18DF7}" type="datetimeFigureOut">
              <a:rPr lang="en-US" smtClean="0"/>
              <a:pPr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9EF6C-227A-4283-968B-F70652F1DD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6993-9C25-4EF2-9BA9-94CF09F18DF7}" type="datetimeFigureOut">
              <a:rPr lang="en-US" smtClean="0"/>
              <a:pPr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9EF6C-227A-4283-968B-F70652F1DD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6993-9C25-4EF2-9BA9-94CF09F18DF7}" type="datetimeFigureOut">
              <a:rPr lang="en-US" smtClean="0"/>
              <a:pPr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9EF6C-227A-4283-968B-F70652F1DD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6993-9C25-4EF2-9BA9-94CF09F18DF7}" type="datetimeFigureOut">
              <a:rPr lang="en-US" smtClean="0"/>
              <a:pPr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9EF6C-227A-4283-968B-F70652F1DD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6993-9C25-4EF2-9BA9-94CF09F18DF7}" type="datetimeFigureOut">
              <a:rPr lang="en-US" smtClean="0"/>
              <a:pPr/>
              <a:t>5/21/2019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9EF6C-227A-4283-968B-F70652F1DD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6993-9C25-4EF2-9BA9-94CF09F18DF7}" type="datetimeFigureOut">
              <a:rPr lang="en-US" smtClean="0"/>
              <a:pPr/>
              <a:t>5/21/2019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9EF6C-227A-4283-968B-F70652F1DD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6993-9C25-4EF2-9BA9-94CF09F18DF7}" type="datetimeFigureOut">
              <a:rPr lang="en-US" smtClean="0"/>
              <a:pPr/>
              <a:t>5/21/2019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9EF6C-227A-4283-968B-F70652F1DD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6993-9C25-4EF2-9BA9-94CF09F18DF7}" type="datetimeFigureOut">
              <a:rPr lang="en-US" smtClean="0"/>
              <a:pPr/>
              <a:t>5/21/2019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9EF6C-227A-4283-968B-F70652F1DD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6993-9C25-4EF2-9BA9-94CF09F18DF7}" type="datetimeFigureOut">
              <a:rPr lang="en-US" smtClean="0"/>
              <a:pPr/>
              <a:t>5/21/2019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9EF6C-227A-4283-968B-F70652F1DD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6993-9C25-4EF2-9BA9-94CF09F18DF7}" type="datetimeFigureOut">
              <a:rPr lang="en-US" smtClean="0"/>
              <a:pPr/>
              <a:t>5/21/2019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9EF6C-227A-4283-968B-F70652F1DD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5000">
              <a:srgbClr val="0AA6D0"/>
            </a:gs>
            <a:gs pos="0">
              <a:schemeClr val="accent1">
                <a:lumMod val="5000"/>
                <a:lumOff val="95000"/>
              </a:schemeClr>
            </a:gs>
            <a:gs pos="35000">
              <a:schemeClr val="tx2">
                <a:lumMod val="50000"/>
              </a:schemeClr>
            </a:gs>
            <a:gs pos="69000">
              <a:srgbClr val="00B0F0"/>
            </a:gs>
            <a:gs pos="53000">
              <a:srgbClr val="00FFFF"/>
            </a:gs>
            <a:gs pos="85250">
              <a:srgbClr val="0058C5"/>
            </a:gs>
            <a:gs pos="100000">
              <a:srgbClr val="000099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76993-9C25-4EF2-9BA9-94CF09F18DF7}" type="datetimeFigureOut">
              <a:rPr lang="en-US" smtClean="0"/>
              <a:pPr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9EF6C-227A-4283-968B-F70652F1DD6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kidshealth.org/kid/htbw/ears-movie.html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 cstate="print"/>
          <a:srcRect l="41745" t="31250" r="29722" b="39583"/>
          <a:stretch/>
        </p:blipFill>
        <p:spPr bwMode="auto">
          <a:xfrm>
            <a:off x="1853973" y="2286000"/>
            <a:ext cx="5436054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6805A74-F0C9-426D-9810-D81222FD2F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6800" y="312288"/>
            <a:ext cx="7162800" cy="167378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457200" y="1394927"/>
            <a:ext cx="8229600" cy="4597003"/>
          </a:xfrm>
          <a:prstGeom prst="flowChartAlternateProcess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200" dirty="0">
                <a:solidFill>
                  <a:srgbClr val="000099"/>
                </a:solidFill>
                <a:latin typeface="Arial Black" panose="020B0A04020102020204" pitchFamily="34" charset="0"/>
                <a:ea typeface="Calibri" pitchFamily="34" charset="0"/>
                <a:cs typeface="Times New Roman" pitchFamily="18" charset="0"/>
              </a:rPr>
              <a:t>1. 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99"/>
                </a:solidFill>
                <a:effectLst/>
                <a:latin typeface="Arial Black" panose="020B0A04020102020204" pitchFamily="34" charset="0"/>
                <a:ea typeface="Calibri" pitchFamily="34" charset="0"/>
                <a:cs typeface="Times New Roman" pitchFamily="18" charset="0"/>
              </a:rPr>
              <a:t>Ear  _____________________  are caused by germs from colds spreading to the middle ear.</a:t>
            </a:r>
            <a:b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99"/>
                </a:solidFill>
                <a:effectLst/>
                <a:latin typeface="Arial Black" panose="020B0A04020102020204" pitchFamily="34" charset="0"/>
                <a:ea typeface="Calibri" pitchFamily="34" charset="0"/>
                <a:cs typeface="Times New Roman" pitchFamily="18" charset="0"/>
              </a:rPr>
            </a:br>
            <a:endParaRPr kumimoji="0" lang="en-US" sz="2200" b="0" i="0" u="none" strike="noStrike" cap="none" normalizeH="0" baseline="0" dirty="0">
              <a:ln>
                <a:noFill/>
              </a:ln>
              <a:solidFill>
                <a:srgbClr val="000099"/>
              </a:solidFill>
              <a:effectLst/>
              <a:latin typeface="Arial Black" panose="020B0A040201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99"/>
                </a:solidFill>
                <a:effectLst/>
                <a:latin typeface="Arial Black" panose="020B0A04020102020204" pitchFamily="34" charset="0"/>
                <a:ea typeface="Calibri" pitchFamily="34" charset="0"/>
                <a:cs typeface="Times New Roman" pitchFamily="18" charset="0"/>
              </a:rPr>
              <a:t>2. _________________  loss and __________________   may be caused by injury, disease, and birth defect.</a:t>
            </a:r>
            <a:b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99"/>
                </a:solidFill>
                <a:effectLst/>
                <a:latin typeface="Arial Black" panose="020B0A04020102020204" pitchFamily="34" charset="0"/>
                <a:ea typeface="Calibri" pitchFamily="34" charset="0"/>
                <a:cs typeface="Times New Roman" pitchFamily="18" charset="0"/>
              </a:rPr>
            </a:br>
            <a:endParaRPr kumimoji="0" lang="en-US" sz="2200" b="0" i="0" u="none" strike="noStrike" cap="none" normalizeH="0" baseline="0" dirty="0">
              <a:ln>
                <a:noFill/>
              </a:ln>
              <a:solidFill>
                <a:srgbClr val="000099"/>
              </a:solidFill>
              <a:effectLst/>
              <a:latin typeface="Arial Black" panose="020B0A040201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99"/>
                </a:solidFill>
                <a:effectLst/>
                <a:latin typeface="Arial Black" panose="020B0A04020102020204" pitchFamily="34" charset="0"/>
                <a:ea typeface="Calibri" pitchFamily="34" charset="0"/>
                <a:cs typeface="Times New Roman" pitchFamily="18" charset="0"/>
              </a:rPr>
              <a:t>3. The best way to care for your ears is to protect them from ____________________ .</a:t>
            </a:r>
            <a:b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99"/>
                </a:solidFill>
                <a:effectLst/>
                <a:latin typeface="Arial Black" panose="020B0A04020102020204" pitchFamily="34" charset="0"/>
                <a:ea typeface="Calibri" pitchFamily="34" charset="0"/>
                <a:cs typeface="Times New Roman" pitchFamily="18" charset="0"/>
              </a:rPr>
            </a:br>
            <a:endParaRPr kumimoji="0" lang="en-US" sz="2200" b="0" i="0" u="none" strike="noStrike" cap="none" normalizeH="0" baseline="0" dirty="0">
              <a:ln>
                <a:noFill/>
              </a:ln>
              <a:solidFill>
                <a:srgbClr val="000099"/>
              </a:solidFill>
              <a:effectLst/>
              <a:latin typeface="Arial Black" panose="020B0A04020102020204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rgbClr val="000099"/>
                </a:solidFill>
                <a:effectLst/>
                <a:latin typeface="Arial Black" panose="020B0A04020102020204" pitchFamily="34" charset="0"/>
                <a:ea typeface="Calibri" pitchFamily="34" charset="0"/>
                <a:cs typeface="Times New Roman" pitchFamily="18" charset="0"/>
              </a:rPr>
              <a:t>4. Never use ____________________ to clean out the inside of your ear.</a:t>
            </a:r>
            <a:endParaRPr kumimoji="0" lang="en-US" sz="2200" b="0" i="0" u="none" strike="noStrike" cap="none" normalizeH="0" baseline="0" dirty="0">
              <a:ln>
                <a:noFill/>
              </a:ln>
              <a:solidFill>
                <a:srgbClr val="000099"/>
              </a:solidFill>
              <a:effectLst/>
              <a:latin typeface="Arial Black" panose="020B0A04020102020204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1531199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Chunkster Jamz" pitchFamily="2" charset="0"/>
              </a:rPr>
              <a:t>infections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2575093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Chunkster Jamz" pitchFamily="2" charset="0"/>
              </a:rPr>
              <a:t>hearing</a:t>
            </a:r>
            <a:endParaRPr lang="en-US" sz="2400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Arial Black" panose="020B0A04020102020204" pitchFamily="34" charset="0"/>
              <a:ea typeface="Chunkster Jamz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0" y="2575092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Chunkster Jamz" pitchFamily="2" charset="0"/>
              </a:rPr>
              <a:t>deafness</a:t>
            </a:r>
            <a:endParaRPr lang="en-US" sz="2400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Arial Black" panose="020B0A04020102020204" pitchFamily="34" charset="0"/>
              <a:ea typeface="Chunkster Jamz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00400" y="426315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Chunkster Jamz" pitchFamily="2" charset="0"/>
              </a:rPr>
              <a:t>loud</a:t>
            </a:r>
            <a:r>
              <a:rPr lang="en-US" sz="24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  <a:ea typeface="Chunkster Jamz" pitchFamily="2" charset="0"/>
              </a:rPr>
              <a:t> </a:t>
            </a: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Chunkster Jamz" pitchFamily="2" charset="0"/>
              </a:rPr>
              <a:t>sounds</a:t>
            </a:r>
            <a:endParaRPr lang="en-US" sz="2400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Arial Black" panose="020B0A04020102020204" pitchFamily="34" charset="0"/>
              <a:ea typeface="Chunkster Jamz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14600" y="490375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Chunkster Jamz" pitchFamily="2" charset="0"/>
              </a:rPr>
              <a:t>cotton swabs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123BBDD-96F1-4385-AB2E-858BCA4AAD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1088" y="312289"/>
            <a:ext cx="4435224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589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3B4DA3C-C28B-4328-9BF6-6B9C7C4F46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058" y="1242946"/>
            <a:ext cx="8623883" cy="437210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7FFC8C5-BEAD-4768-A6F0-322A84D0BB24}"/>
              </a:ext>
            </a:extLst>
          </p:cNvPr>
          <p:cNvSpPr txBox="1"/>
          <p:nvPr/>
        </p:nvSpPr>
        <p:spPr>
          <a:xfrm>
            <a:off x="762000" y="2133600"/>
            <a:ext cx="3276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Chunkster Jamz" pitchFamily="2" charset="0"/>
              </a:rPr>
              <a:t>Regular checkups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36DF558-BC99-4473-BB27-3CA35051EBEF}"/>
              </a:ext>
            </a:extLst>
          </p:cNvPr>
          <p:cNvSpPr txBox="1"/>
          <p:nvPr/>
        </p:nvSpPr>
        <p:spPr>
          <a:xfrm>
            <a:off x="5181600" y="1676400"/>
            <a:ext cx="3276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Chunkster Jamz" pitchFamily="2" charset="0"/>
              </a:rPr>
              <a:t>Clean earbuds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9C3BD7-AB5B-4085-A8AA-EDFAB41CA2D8}"/>
              </a:ext>
            </a:extLst>
          </p:cNvPr>
          <p:cNvSpPr txBox="1"/>
          <p:nvPr/>
        </p:nvSpPr>
        <p:spPr>
          <a:xfrm>
            <a:off x="6477000" y="2895600"/>
            <a:ext cx="3276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Chunkster Jamz" pitchFamily="2" charset="0"/>
              </a:rPr>
              <a:t>Ear protection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1A2654-5F00-4046-9B1C-AEEC8F96983E}"/>
              </a:ext>
            </a:extLst>
          </p:cNvPr>
          <p:cNvSpPr txBox="1"/>
          <p:nvPr/>
        </p:nvSpPr>
        <p:spPr>
          <a:xfrm>
            <a:off x="6553200" y="4645223"/>
            <a:ext cx="3276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Chunkster Jamz" pitchFamily="2" charset="0"/>
              </a:rPr>
              <a:t>Treat ear infections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A10F3A8-AF1E-4152-866F-B5A201BA231F}"/>
              </a:ext>
            </a:extLst>
          </p:cNvPr>
          <p:cNvSpPr txBox="1"/>
          <p:nvPr/>
        </p:nvSpPr>
        <p:spPr>
          <a:xfrm>
            <a:off x="1600200" y="4786699"/>
            <a:ext cx="3276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Chunkster Jamz" pitchFamily="2" charset="0"/>
              </a:rPr>
              <a:t>Turn sound down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CC3AE48-8426-4310-A075-1798D1F9C16A}"/>
              </a:ext>
            </a:extLst>
          </p:cNvPr>
          <p:cNvSpPr txBox="1"/>
          <p:nvPr/>
        </p:nvSpPr>
        <p:spPr>
          <a:xfrm>
            <a:off x="838200" y="3275111"/>
            <a:ext cx="3276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Chunkster Jamz" pitchFamily="2" charset="0"/>
              </a:rPr>
              <a:t>Good health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53E50FB-50BC-4B36-91AE-6D5147C2B7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198" y="295019"/>
            <a:ext cx="3657600" cy="854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110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07C839E-4728-4056-A721-1763911DB9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786" y="228600"/>
            <a:ext cx="5616427" cy="94496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FE0B2EA-6AA0-4873-A56A-B44E7A5985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371600"/>
            <a:ext cx="8686800" cy="5285797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2B616AE2-16F5-4733-BDEC-CEAEDD930159}"/>
              </a:ext>
            </a:extLst>
          </p:cNvPr>
          <p:cNvSpPr txBox="1"/>
          <p:nvPr/>
        </p:nvSpPr>
        <p:spPr>
          <a:xfrm>
            <a:off x="6934200" y="2252246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Chunkster Jamz" pitchFamily="2" charset="0"/>
              </a:rPr>
              <a:t>auricle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5429CE9-4E59-4DEA-A9DF-38E3DEF534A9}"/>
              </a:ext>
            </a:extLst>
          </p:cNvPr>
          <p:cNvSpPr txBox="1"/>
          <p:nvPr/>
        </p:nvSpPr>
        <p:spPr>
          <a:xfrm>
            <a:off x="6934199" y="2699029"/>
            <a:ext cx="17954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Chunkster Jamz" pitchFamily="2" charset="0"/>
              </a:rPr>
              <a:t>auditory canal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36A482A-7342-4BA8-A243-ED9CEF41203A}"/>
              </a:ext>
            </a:extLst>
          </p:cNvPr>
          <p:cNvSpPr txBox="1"/>
          <p:nvPr/>
        </p:nvSpPr>
        <p:spPr>
          <a:xfrm>
            <a:off x="6934200" y="3166646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Chunkster Jamz" pitchFamily="2" charset="0"/>
              </a:rPr>
              <a:t>eardrum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4CE7CEE-A4FF-4A90-8B75-4EE8BEC05F54}"/>
              </a:ext>
            </a:extLst>
          </p:cNvPr>
          <p:cNvSpPr txBox="1"/>
          <p:nvPr/>
        </p:nvSpPr>
        <p:spPr>
          <a:xfrm>
            <a:off x="6934200" y="3623846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Chunkster Jamz" pitchFamily="2" charset="0"/>
              </a:rPr>
              <a:t>hammer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CDC6187-D4E3-4136-8785-84520E6F3CF0}"/>
              </a:ext>
            </a:extLst>
          </p:cNvPr>
          <p:cNvSpPr txBox="1"/>
          <p:nvPr/>
        </p:nvSpPr>
        <p:spPr>
          <a:xfrm>
            <a:off x="6934200" y="4097924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Chunkster Jamz" pitchFamily="2" charset="0"/>
              </a:rPr>
              <a:t>anvil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FB98104-996D-4022-A31D-2E389113EF76}"/>
              </a:ext>
            </a:extLst>
          </p:cNvPr>
          <p:cNvSpPr txBox="1"/>
          <p:nvPr/>
        </p:nvSpPr>
        <p:spPr>
          <a:xfrm>
            <a:off x="6934200" y="4572000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Chunkster Jamz" pitchFamily="2" charset="0"/>
              </a:rPr>
              <a:t>stirrup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51AA847-FB7C-4710-98F8-237A5D8E9DE9}"/>
              </a:ext>
            </a:extLst>
          </p:cNvPr>
          <p:cNvSpPr txBox="1"/>
          <p:nvPr/>
        </p:nvSpPr>
        <p:spPr>
          <a:xfrm>
            <a:off x="6934200" y="5029200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Chunkster Jamz" pitchFamily="2" charset="0"/>
              </a:rPr>
              <a:t>cochlea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2229DAE-3F62-4ECE-8E7D-D1C1AFC41428}"/>
              </a:ext>
            </a:extLst>
          </p:cNvPr>
          <p:cNvSpPr txBox="1"/>
          <p:nvPr/>
        </p:nvSpPr>
        <p:spPr>
          <a:xfrm>
            <a:off x="6934200" y="54102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Chunkster Jamz" pitchFamily="2" charset="0"/>
              </a:rPr>
              <a:t>semicircular canals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A1EF1E5-DA4B-477A-853F-8DEB97583F0B}"/>
              </a:ext>
            </a:extLst>
          </p:cNvPr>
          <p:cNvSpPr txBox="1"/>
          <p:nvPr/>
        </p:nvSpPr>
        <p:spPr>
          <a:xfrm>
            <a:off x="6934200" y="587758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Chunkster Jamz" pitchFamily="2" charset="0"/>
              </a:rPr>
              <a:t>eustachian tubes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F9CC1B1-C0DE-4DC5-B042-C7E04C38AC52}"/>
              </a:ext>
            </a:extLst>
          </p:cNvPr>
          <p:cNvSpPr txBox="1"/>
          <p:nvPr/>
        </p:nvSpPr>
        <p:spPr>
          <a:xfrm>
            <a:off x="762000" y="5872834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Chunkster Jamz" pitchFamily="2" charset="0"/>
              </a:rPr>
              <a:t>Ossicles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1231</TotalTime>
  <Words>50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Arial Black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Adams, Stacy</cp:lastModifiedBy>
  <cp:revision>58</cp:revision>
  <dcterms:created xsi:type="dcterms:W3CDTF">2016-01-18T19:46:50Z</dcterms:created>
  <dcterms:modified xsi:type="dcterms:W3CDTF">2019-05-22T02:50:23Z</dcterms:modified>
</cp:coreProperties>
</file>