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  <p:sldMasterId id="2147483668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9" r:id="rId10"/>
    <p:sldId id="268" r:id="rId11"/>
    <p:sldId id="271" r:id="rId12"/>
    <p:sldId id="272" r:id="rId13"/>
    <p:sldId id="273" r:id="rId14"/>
    <p:sldId id="274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5"/>
    <p:restoredTop sz="94641"/>
  </p:normalViewPr>
  <p:slideViewPr>
    <p:cSldViewPr snapToGrid="0">
      <p:cViewPr varScale="1">
        <p:scale>
          <a:sx n="121" d="100"/>
          <a:sy n="121" d="100"/>
        </p:scale>
        <p:origin x="176" y="9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75f01557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75f01557f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575f01557f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75f01557f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75f01557f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575f01557f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75f01557f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75f01557f_0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575f01557f_0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5f01557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5f01557f_0_2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575f01557f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75f01557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75f01557f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575f01557f_0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75f01557f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575f01557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575f01557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75f01557f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575f01557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g575f01557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75f01557f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575f01557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g575f01557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75f01557f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575f01557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575f01557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75f01557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75f01557f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575f01557f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75f01557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75f01557f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575f01557f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235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75f01557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75f01557f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575f01557f_0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75f01557f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75f01557f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575f01557f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85800" y="205978"/>
            <a:ext cx="79248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85800" y="1028700"/>
            <a:ext cx="7924800" cy="3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5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5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3" name="Google Shape;63;p15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64" name="Google Shape;64;p15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" name="Google Shape;65;p15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6" name="Google Shape;66;p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67" name="Google Shape;67;p15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" name="Google Shape;68;p15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●"/>
              <a:defRPr/>
            </a:lvl1pPr>
            <a:lvl2pPr marL="914400" lvl="1" indent="-31750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○"/>
              <a:defRPr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Noto Symbo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ymbol"/>
              <a:buChar char="•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rgbClr val="8FB08C"/>
              </a:buClr>
              <a:buSzPts val="1400"/>
              <a:buFont typeface="Georgia"/>
              <a:buChar char="•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ymbol"/>
              <a:buChar char="●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rgbClr val="B85740"/>
              </a:buClr>
              <a:buSzPts val="1400"/>
              <a:buFont typeface="Georgia"/>
              <a:buChar char="•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rgbClr val="7B6C62"/>
              </a:buClr>
              <a:buSzPts val="1400"/>
              <a:buFont typeface="Georgia"/>
              <a:buChar char="•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rgbClr val="B49E02"/>
              </a:buClr>
              <a:buSzPts val="1400"/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5791200" y="4804171"/>
            <a:ext cx="304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4800" y="4807744"/>
            <a:ext cx="3581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4362450" y="770334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Arial"/>
              <a:buNone/>
              <a:defRPr sz="16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hlink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3"/>
          </p:nvPr>
        </p:nvSpPr>
        <p:spPr>
          <a:xfrm>
            <a:off x="4648200" y="30861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Jim Nightshade"/>
              <a:buChar char="–"/>
              <a:defRPr sz="28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Jim Nightshade"/>
              <a:buChar char="–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Jim Nightshade"/>
              <a:buNone/>
              <a:defRPr sz="1400" b="0" i="0" u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89F8B6-45BC-47DB-B1AA-61E62D728E05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2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85800" y="205978"/>
            <a:ext cx="79248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 i="0" u="none" strike="noStrike" cap="none">
                <a:solidFill>
                  <a:srgbClr val="009CDB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85800" y="1028700"/>
            <a:ext cx="7924800" cy="3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419600" y="4629150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3.gif"/><Relationship Id="rId3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jpg"/><Relationship Id="rId12" Type="http://schemas.openxmlformats.org/officeDocument/2006/relationships/image" Target="../media/image39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jpg"/><Relationship Id="rId12" Type="http://schemas.openxmlformats.org/officeDocument/2006/relationships/image" Target="../media/image42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7.gif"/><Relationship Id="rId9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2"/>
          <p:cNvGrpSpPr/>
          <p:nvPr/>
        </p:nvGrpSpPr>
        <p:grpSpPr>
          <a:xfrm>
            <a:off x="-57150" y="571500"/>
            <a:ext cx="7820828" cy="1910884"/>
            <a:chOff x="2370" y="1998"/>
            <a:chExt cx="8700" cy="2227"/>
          </a:xfrm>
        </p:grpSpPr>
        <p:pic>
          <p:nvPicPr>
            <p:cNvPr id="103" name="Google Shape;103;p22" descr="http://www.swakembroidery.com/net/content/prodfile997020_250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1" y="2425"/>
              <a:ext cx="18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22" descr="http://www.swakembroidery.com/net/content/prodfile997019_250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89" y="1998"/>
              <a:ext cx="1500" cy="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2" descr="http://www.swakembroidery.com/net/content/prodfile997025_250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85" y="2274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2" descr="http://www.swakembroidery.com/net/content/prodfile997026_250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27" y="2505"/>
              <a:ext cx="1500" cy="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22" descr="http://www.swakembroidery.com/net/content/prodfile997036_250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29" y="2101"/>
              <a:ext cx="15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22" descr="http://www.swakembroidery.com/net/content/prodfile997018_250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370" y="2424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2" descr="http://www.swakembroidery.com/net/content/prodfile997023_250.jp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570" y="2424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22"/>
          <p:cNvGrpSpPr/>
          <p:nvPr/>
        </p:nvGrpSpPr>
        <p:grpSpPr>
          <a:xfrm>
            <a:off x="6893416" y="57150"/>
            <a:ext cx="2324760" cy="2008629"/>
            <a:chOff x="8489" y="10906"/>
            <a:chExt cx="3195" cy="3795"/>
          </a:xfrm>
        </p:grpSpPr>
        <p:pic>
          <p:nvPicPr>
            <p:cNvPr id="111" name="Google Shape;111;p2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19" y="11806"/>
              <a:ext cx="1500" cy="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22" descr="http://media.inktastic.com/thumbnails/22048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884" y="12901"/>
              <a:ext cx="18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2" descr="http://www.hannaofsweden.com/wp-content/uploads/2011/01/monster-1.jp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489" y="10906"/>
              <a:ext cx="1800" cy="1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22"/>
          <p:cNvGrpSpPr/>
          <p:nvPr/>
        </p:nvGrpSpPr>
        <p:grpSpPr>
          <a:xfrm>
            <a:off x="1847850" y="3257550"/>
            <a:ext cx="2249591" cy="1393756"/>
            <a:chOff x="786" y="11880"/>
            <a:chExt cx="1906" cy="1800"/>
          </a:xfrm>
        </p:grpSpPr>
        <p:pic>
          <p:nvPicPr>
            <p:cNvPr id="115" name="Google Shape;115;p2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86" y="11880"/>
              <a:ext cx="15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2" descr="http://media2.inktastic.com/thumbnails/22107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492" y="12109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" name="Google Shape;117;p22"/>
          <p:cNvGrpSpPr/>
          <p:nvPr/>
        </p:nvGrpSpPr>
        <p:grpSpPr>
          <a:xfrm>
            <a:off x="5505450" y="3028950"/>
            <a:ext cx="3531365" cy="1458341"/>
            <a:chOff x="8489" y="8517"/>
            <a:chExt cx="2415" cy="1530"/>
          </a:xfrm>
        </p:grpSpPr>
        <p:pic>
          <p:nvPicPr>
            <p:cNvPr id="118" name="Google Shape;118;p22" descr="http://0at.org/img/projects/pig_monster/pig_monster_single.jp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8489" y="8517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22" descr="http://www.williehewes.com/illustration/wp-content/uploads/2010/12/monstermultitude.jp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9404" y="8847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22"/>
          <p:cNvSpPr/>
          <p:nvPr/>
        </p:nvSpPr>
        <p:spPr>
          <a:xfrm>
            <a:off x="822176" y="2325508"/>
            <a:ext cx="7562053" cy="5192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38100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6D7A8"/>
                </a:solidFill>
                <a:latin typeface="Black Ops One"/>
              </a:rPr>
              <a:t>Mash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14450" y="171450"/>
            <a:ext cx="65151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Example: Straight thumb is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to hitchhiker thumb 		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21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= straight thumb   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= hitchhikers thumb</a:t>
            </a:r>
            <a:endParaRPr lang="en-US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1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(Always use the same letter for the same alleles—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S = straight, h = hitchhiker’s)</a:t>
            </a:r>
            <a:endParaRPr lang="en-US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5" descr="hitchiker 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50" y="1943100"/>
            <a:ext cx="3112261" cy="211455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14450" y="3704883"/>
            <a:ext cx="6572250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685800" algn="l"/>
              </a:tabLst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</a:t>
            </a:r>
            <a:r>
              <a:rPr lang="en-US" sz="21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lang="en-US" sz="2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685800" algn="l"/>
              </a:tabLst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</a:t>
            </a:r>
            <a:r>
              <a:rPr lang="en-US" sz="2100" dirty="0" err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lang="en-US" sz="2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685800" algn="l"/>
              </a:tabLst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Hitchhikers thumb =</a:t>
            </a:r>
            <a:r>
              <a:rPr lang="en-US" sz="21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lang="en-US" sz="2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057650" y="3714750"/>
            <a:ext cx="291465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343400"/>
            <a:ext cx="371475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06" indent="-1262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* Must have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1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recessive </a:t>
            </a:r>
            <a:r>
              <a:rPr lang="en-US" sz="2100" b="1" u="sng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for a recessive trait to “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show</a:t>
            </a:r>
            <a:r>
              <a:rPr lang="en-US" sz="21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267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57300" y="43934"/>
            <a:ext cx="6515100" cy="302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5985" indent="-25598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Both genes of a pair are the same – </a:t>
            </a:r>
          </a:p>
          <a:p>
            <a:pPr marL="255985" indent="-255985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homozygous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purebred</a:t>
            </a:r>
          </a:p>
          <a:p>
            <a:pPr marL="255985" indent="-2559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		TT – homozygous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dominant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5985" indent="-2559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– homozygous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255985" indent="-2559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5985" indent="-25598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One dominant and one recessive gene –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5985" indent="-2559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– heterozygous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spoodle.co.nz/yabbfiles/Attachments/spoodle-puppy-blac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150" y="3086100"/>
            <a:ext cx="1543050" cy="1920085"/>
          </a:xfrm>
          <a:prstGeom prst="rect">
            <a:avLst/>
          </a:prstGeom>
          <a:noFill/>
        </p:spPr>
      </p:pic>
      <p:pic>
        <p:nvPicPr>
          <p:cNvPr id="12292" name="Picture 4" descr="http://iphonetoolbox.com/wp-content/uploads/2008/08/white-puppy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028950"/>
            <a:ext cx="1314450" cy="19716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3050" y="3600450"/>
            <a:ext cx="1943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BB – Black</a:t>
            </a:r>
          </a:p>
          <a:p>
            <a:pPr marL="553641" indent="-553641"/>
            <a:r>
              <a:rPr lang="en-US" sz="2100" dirty="0"/>
              <a:t>Bb – Black w/ white gene</a:t>
            </a:r>
            <a:endParaRPr lang="en-US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6572250" y="3886200"/>
            <a:ext cx="1428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bb – White</a:t>
            </a:r>
          </a:p>
        </p:txBody>
      </p:sp>
    </p:spTree>
    <p:extLst>
      <p:ext uri="{BB962C8B-B14F-4D97-AF65-F5344CB8AC3E}">
        <p14:creationId xmlns:p14="http://schemas.microsoft.com/office/powerpoint/2010/main" val="95781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14450" y="114300"/>
            <a:ext cx="6515100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Genotype and Phenotype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Combination of genes an organism has (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actual gene makeup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genotype</a:t>
            </a:r>
            <a:endParaRPr lang="en-US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Ex:  TT, </a:t>
            </a:r>
            <a:r>
              <a:rPr lang="en-US" sz="2100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lang="en-US" sz="21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Physical appearance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resulting from gene make-up –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phenotype</a:t>
            </a:r>
            <a:endParaRPr lang="en-US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	Ex:  hitchhiker’s thumb or straight thumb</a:t>
            </a:r>
            <a:endParaRPr lang="en-US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bbc.co.uk/schools/gcsebitesize/science/images/25_environmental_vari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971800"/>
            <a:ext cx="4572986" cy="1943100"/>
          </a:xfrm>
          <a:prstGeom prst="rect">
            <a:avLst/>
          </a:prstGeom>
          <a:noFill/>
        </p:spPr>
      </p:pic>
      <p:pic>
        <p:nvPicPr>
          <p:cNvPr id="12292" name="Picture 4" descr="http://course1.winona.edu/sberg/ILLUST/mend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1" y="2914650"/>
            <a:ext cx="2478881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22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 descr="Monster Genetics Plan, Lab, Assessment-3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5" y="-4051"/>
            <a:ext cx="5464200" cy="530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8"/>
          <p:cNvGrpSpPr/>
          <p:nvPr/>
        </p:nvGrpSpPr>
        <p:grpSpPr>
          <a:xfrm>
            <a:off x="5368450" y="869519"/>
            <a:ext cx="3531365" cy="1458341"/>
            <a:chOff x="8489" y="8517"/>
            <a:chExt cx="2415" cy="1530"/>
          </a:xfrm>
        </p:grpSpPr>
        <p:pic>
          <p:nvPicPr>
            <p:cNvPr id="187" name="Google Shape;187;p28" descr="http://0at.org/img/projects/pig_monster/pig_monster_single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89" y="8517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8" descr="http://www.williehewes.com/illustration/wp-content/uploads/2010/12/monstermultitude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404" y="8847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9" descr="Monster Genetics Plan, Lab, Assessment-3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00" y="157725"/>
            <a:ext cx="5100000" cy="494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9"/>
          <p:cNvGrpSpPr/>
          <p:nvPr/>
        </p:nvGrpSpPr>
        <p:grpSpPr>
          <a:xfrm>
            <a:off x="6266516" y="114300"/>
            <a:ext cx="2324760" cy="2008629"/>
            <a:chOff x="8489" y="10906"/>
            <a:chExt cx="3195" cy="3795"/>
          </a:xfrm>
        </p:grpSpPr>
        <p:pic>
          <p:nvPicPr>
            <p:cNvPr id="196" name="Google Shape;196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19" y="11806"/>
              <a:ext cx="1500" cy="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9" descr="http://media.inktastic.com/thumbnails/22048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84" y="12901"/>
              <a:ext cx="18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9" descr="http://www.hannaofsweden.com/wp-content/uploads/2011/01/monster-1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89" y="10906"/>
              <a:ext cx="1800" cy="1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29"/>
          <p:cNvGrpSpPr/>
          <p:nvPr/>
        </p:nvGrpSpPr>
        <p:grpSpPr>
          <a:xfrm>
            <a:off x="5394025" y="2898037"/>
            <a:ext cx="2249591" cy="1393756"/>
            <a:chOff x="786" y="11880"/>
            <a:chExt cx="1906" cy="1800"/>
          </a:xfrm>
        </p:grpSpPr>
        <p:pic>
          <p:nvPicPr>
            <p:cNvPr id="200" name="Google Shape;200;p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6" y="11880"/>
              <a:ext cx="15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9" descr="http://media2.inktastic.com/thumbnails/22107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492" y="12109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30"/>
          <p:cNvGrpSpPr/>
          <p:nvPr/>
        </p:nvGrpSpPr>
        <p:grpSpPr>
          <a:xfrm>
            <a:off x="894498" y="-1"/>
            <a:ext cx="7354994" cy="1673610"/>
            <a:chOff x="2370" y="1998"/>
            <a:chExt cx="8700" cy="2227"/>
          </a:xfrm>
        </p:grpSpPr>
        <p:pic>
          <p:nvPicPr>
            <p:cNvPr id="208" name="Google Shape;208;p30" descr="http://www.swakembroidery.com/net/content/prodfile997020_250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1" y="2425"/>
              <a:ext cx="18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30" descr="http://www.swakembroidery.com/net/content/prodfile997019_250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89" y="1998"/>
              <a:ext cx="1500" cy="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30" descr="http://www.swakembroidery.com/net/content/prodfile997025_250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85" y="2274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30" descr="http://www.swakembroidery.com/net/content/prodfile997026_250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27" y="2505"/>
              <a:ext cx="1500" cy="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30" descr="http://www.swakembroidery.com/net/content/prodfile997036_250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29" y="2101"/>
              <a:ext cx="15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0" descr="http://www.swakembroidery.com/net/content/prodfile997018_250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370" y="2424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30" descr="http://www.swakembroidery.com/net/content/prodfile997023_250.jp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570" y="2424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5" name="Google Shape;215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1394784" y="1967770"/>
            <a:ext cx="2353311" cy="176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5225131">
            <a:off x="6023767" y="2489808"/>
            <a:ext cx="2408577" cy="180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209011">
            <a:off x="3667609" y="2360681"/>
            <a:ext cx="1879537" cy="140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31"/>
          <p:cNvGrpSpPr/>
          <p:nvPr/>
        </p:nvGrpSpPr>
        <p:grpSpPr>
          <a:xfrm>
            <a:off x="738773" y="-52389"/>
            <a:ext cx="7354994" cy="1673610"/>
            <a:chOff x="2370" y="1998"/>
            <a:chExt cx="8700" cy="2227"/>
          </a:xfrm>
        </p:grpSpPr>
        <p:pic>
          <p:nvPicPr>
            <p:cNvPr id="224" name="Google Shape;224;p31" descr="http://www.swakembroidery.com/net/content/prodfile997020_250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1" y="2425"/>
              <a:ext cx="18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31" descr="http://www.swakembroidery.com/net/content/prodfile997019_250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89" y="1998"/>
              <a:ext cx="1500" cy="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31" descr="http://www.swakembroidery.com/net/content/prodfile997025_250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85" y="2274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31" descr="http://www.swakembroidery.com/net/content/prodfile997026_250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27" y="2505"/>
              <a:ext cx="1500" cy="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1" descr="http://www.swakembroidery.com/net/content/prodfile997036_250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29" y="2101"/>
              <a:ext cx="15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1" descr="http://www.swakembroidery.com/net/content/prodfile997018_250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370" y="2424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31" descr="http://www.swakembroidery.com/net/content/prodfile997023_250.jp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570" y="2424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1" name="Google Shape;231;p31"/>
          <p:cNvPicPr preferRelativeResize="0"/>
          <p:nvPr/>
        </p:nvPicPr>
        <p:blipFill rotWithShape="1">
          <a:blip r:embed="rId10">
            <a:alphaModFix/>
          </a:blip>
          <a:srcRect t="21259" r="8391"/>
          <a:stretch/>
        </p:blipFill>
        <p:spPr>
          <a:xfrm>
            <a:off x="172000" y="1717631"/>
            <a:ext cx="2719549" cy="20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 rotWithShape="1">
          <a:blip r:embed="rId11">
            <a:alphaModFix/>
          </a:blip>
          <a:srcRect l="9958"/>
          <a:stretch/>
        </p:blipFill>
        <p:spPr>
          <a:xfrm>
            <a:off x="2891550" y="2233912"/>
            <a:ext cx="3596948" cy="263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 rotWithShape="1">
          <a:blip r:embed="rId12">
            <a:alphaModFix/>
          </a:blip>
          <a:srcRect t="5091" r="6472" b="2170"/>
          <a:stretch/>
        </p:blipFill>
        <p:spPr>
          <a:xfrm rot="-4862219">
            <a:off x="5844271" y="1768278"/>
            <a:ext cx="3162006" cy="276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32"/>
          <p:cNvGrpSpPr/>
          <p:nvPr/>
        </p:nvGrpSpPr>
        <p:grpSpPr>
          <a:xfrm>
            <a:off x="738773" y="-52389"/>
            <a:ext cx="7354994" cy="1673610"/>
            <a:chOff x="2370" y="1998"/>
            <a:chExt cx="8700" cy="2227"/>
          </a:xfrm>
        </p:grpSpPr>
        <p:pic>
          <p:nvPicPr>
            <p:cNvPr id="240" name="Google Shape;240;p32" descr="http://www.swakembroidery.com/net/content/prodfile997020_250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1" y="2425"/>
              <a:ext cx="18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32" descr="http://www.swakembroidery.com/net/content/prodfile997019_250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89" y="1998"/>
              <a:ext cx="1500" cy="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32" descr="http://www.swakembroidery.com/net/content/prodfile997025_250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85" y="2274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32" descr="http://www.swakembroidery.com/net/content/prodfile997026_250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27" y="2505"/>
              <a:ext cx="1500" cy="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32" descr="http://www.swakembroidery.com/net/content/prodfile997036_250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29" y="2101"/>
              <a:ext cx="15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2" descr="http://www.swakembroidery.com/net/content/prodfile997018_250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370" y="2424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32" descr="http://www.swakembroidery.com/net/content/prodfile997023_250.jp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570" y="2424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7" name="Google Shape;247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3000" y="1680528"/>
            <a:ext cx="5143500" cy="321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602220">
            <a:off x="2437159" y="1013122"/>
            <a:ext cx="2684700" cy="1812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3" descr="Monster Genetics Plan, Lab, Assessment-3.2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906" y="226013"/>
            <a:ext cx="8095200" cy="46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 descr="bodytype_mesomorp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0"/>
            <a:ext cx="2814466" cy="3084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7" name="Google Shape;127;p23" descr="bodytype_endomorp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" y="26566"/>
            <a:ext cx="1633086" cy="226311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" name="Google Shape;128;p23"/>
          <p:cNvSpPr/>
          <p:nvPr/>
        </p:nvSpPr>
        <p:spPr>
          <a:xfrm>
            <a:off x="2011575" y="3044050"/>
            <a:ext cx="4035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0" u="none" strike="noStrike" cap="none">
                <a:latin typeface="Architects Daughter"/>
                <a:ea typeface="Architects Daughter"/>
                <a:cs typeface="Architects Daughter"/>
                <a:sym typeface="Architects Daughter"/>
              </a:rPr>
              <a:t>Mesomorph</a:t>
            </a:r>
            <a:endParaRPr sz="4800" i="0" u="none" strike="noStrike" cap="none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29" name="Google Shape;129;p23" descr="bodytype_ectomorp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3028" y="64682"/>
            <a:ext cx="1721107" cy="238509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" name="Google Shape;130;p23"/>
          <p:cNvSpPr/>
          <p:nvPr/>
        </p:nvSpPr>
        <p:spPr>
          <a:xfrm>
            <a:off x="0" y="3833700"/>
            <a:ext cx="3558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0" u="none" strike="noStrike" cap="none">
                <a:latin typeface="Architects Daughter"/>
                <a:ea typeface="Architects Daughter"/>
                <a:cs typeface="Architects Daughter"/>
                <a:sym typeface="Architects Daughter"/>
              </a:rPr>
              <a:t>Endomorph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5593801" y="3667150"/>
            <a:ext cx="3558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0" u="none" strike="noStrike" cap="none">
                <a:latin typeface="Architects Daughter"/>
                <a:ea typeface="Architects Daughter"/>
                <a:cs typeface="Architects Daughter"/>
                <a:sym typeface="Architects Daughter"/>
              </a:rPr>
              <a:t>Ectomorph</a:t>
            </a:r>
            <a:endParaRPr sz="4800" i="0" u="none" strike="noStrike" cap="none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 descr="bodytype_ectomorp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5" y="342901"/>
            <a:ext cx="2503959" cy="346996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 rot="5400000">
            <a:off x="-1338480" y="1789467"/>
            <a:ext cx="4653905" cy="10749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lfa Slab One"/>
              </a:rPr>
              <a:t>Ectomorph</a:t>
            </a:r>
          </a:p>
        </p:txBody>
      </p:sp>
      <p:pic>
        <p:nvPicPr>
          <p:cNvPr id="139" name="Google Shape;139;p24" descr="gisele-bundchen-post-baby-body-vogue-cover-240sc0315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1"/>
            <a:ext cx="2786063" cy="379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 descr="bodytype_endomorp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241841"/>
            <a:ext cx="2524462" cy="349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 rot="5400000">
            <a:off x="-1125912" y="1892609"/>
            <a:ext cx="4925945" cy="1140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lfa Slab One"/>
              </a:rPr>
              <a:t>Endomorph</a:t>
            </a:r>
          </a:p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4">
            <a:alphaModFix/>
          </a:blip>
          <a:srcRect l="20581" t="19296" r="28997"/>
          <a:stretch/>
        </p:blipFill>
        <p:spPr>
          <a:xfrm>
            <a:off x="3026501" y="241838"/>
            <a:ext cx="4694996" cy="449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 descr="bodytype_mesomorp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285751"/>
            <a:ext cx="2481674" cy="343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/>
          <p:nvPr/>
        </p:nvSpPr>
        <p:spPr>
          <a:xfrm rot="5400000">
            <a:off x="-850387" y="1801259"/>
            <a:ext cx="4716944" cy="111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lfa Slab One"/>
              </a:rPr>
              <a:t>Mesomorph</a:t>
            </a:r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9225" y="225900"/>
            <a:ext cx="2585756" cy="4004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409"/>
          <a:stretch/>
        </p:blipFill>
        <p:spPr>
          <a:xfrm>
            <a:off x="1042674" y="57150"/>
            <a:ext cx="3806700" cy="3086100"/>
          </a:xfrm>
          <a:prstGeom prst="rect">
            <a:avLst/>
          </a:prstGeom>
          <a:noFill/>
          <a:ln w="381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62" name="Google Shape;162;p27"/>
          <p:cNvGrpSpPr/>
          <p:nvPr/>
        </p:nvGrpSpPr>
        <p:grpSpPr>
          <a:xfrm>
            <a:off x="323850" y="1371600"/>
            <a:ext cx="7820828" cy="1910884"/>
            <a:chOff x="2370" y="1998"/>
            <a:chExt cx="8700" cy="2227"/>
          </a:xfrm>
        </p:grpSpPr>
        <p:pic>
          <p:nvPicPr>
            <p:cNvPr id="163" name="Google Shape;163;p27" descr="http://www.swakembroidery.com/net/content/prodfile997020_250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81" y="2425"/>
              <a:ext cx="18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7" descr="http://www.swakembroidery.com/net/content/prodfile997019_250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89" y="1998"/>
              <a:ext cx="1500" cy="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7" descr="http://www.swakembroidery.com/net/content/prodfile997025_250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85" y="2274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7" descr="http://www.swakembroidery.com/net/content/prodfile997026_250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27" y="2505"/>
              <a:ext cx="1500" cy="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7" descr="http://www.swakembroidery.com/net/content/prodfile997036_250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29" y="2101"/>
              <a:ext cx="15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7" descr="http://www.swakembroidery.com/net/content/prodfile997018_250.jp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370" y="2424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7" descr="http://www.swakembroidery.com/net/content/prodfile997023_250.jp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70" y="2424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" name="Google Shape;170;p27"/>
          <p:cNvGrpSpPr/>
          <p:nvPr/>
        </p:nvGrpSpPr>
        <p:grpSpPr>
          <a:xfrm>
            <a:off x="6666566" y="57150"/>
            <a:ext cx="2324760" cy="2008629"/>
            <a:chOff x="8489" y="10906"/>
            <a:chExt cx="3195" cy="3795"/>
          </a:xfrm>
        </p:grpSpPr>
        <p:pic>
          <p:nvPicPr>
            <p:cNvPr id="171" name="Google Shape;171;p2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19" y="11806"/>
              <a:ext cx="1500" cy="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7" descr="http://media.inktastic.com/thumbnails/22048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884" y="12901"/>
              <a:ext cx="18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7" descr="http://www.hannaofsweden.com/wp-content/uploads/2011/01/monster-1.jp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489" y="10906"/>
              <a:ext cx="1800" cy="1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p27"/>
          <p:cNvGrpSpPr/>
          <p:nvPr/>
        </p:nvGrpSpPr>
        <p:grpSpPr>
          <a:xfrm>
            <a:off x="1847850" y="3257550"/>
            <a:ext cx="2249591" cy="1393756"/>
            <a:chOff x="786" y="11880"/>
            <a:chExt cx="1906" cy="1800"/>
          </a:xfrm>
        </p:grpSpPr>
        <p:pic>
          <p:nvPicPr>
            <p:cNvPr id="175" name="Google Shape;175;p2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86" y="11880"/>
              <a:ext cx="15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7" descr="http://media2.inktastic.com/thumbnails/22107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2" y="12109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" name="Google Shape;177;p27"/>
          <p:cNvGrpSpPr/>
          <p:nvPr/>
        </p:nvGrpSpPr>
        <p:grpSpPr>
          <a:xfrm>
            <a:off x="5505450" y="3028950"/>
            <a:ext cx="3531365" cy="1458341"/>
            <a:chOff x="8489" y="8517"/>
            <a:chExt cx="2415" cy="1530"/>
          </a:xfrm>
        </p:grpSpPr>
        <p:pic>
          <p:nvPicPr>
            <p:cNvPr id="178" name="Google Shape;178;p27" descr="http://0at.org/img/projects/pig_monster/pig_monster_single.jp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489" y="8517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7" descr="http://www.williehewes.com/illustration/wp-content/uploads/2010/12/monstermultitude.jp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9404" y="8847"/>
              <a:ext cx="1500" cy="1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14450" y="1"/>
            <a:ext cx="6457950" cy="10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771525" algn="l"/>
              </a:tabLst>
            </a:pPr>
            <a:r>
              <a:rPr lang="en-US" sz="2400" b="1" dirty="0">
                <a:latin typeface="Calibri" pitchFamily="34" charset="0"/>
                <a:cs typeface="Arial" pitchFamily="34" charset="0"/>
              </a:rPr>
              <a:t>What is Genetics?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5985" indent="-25598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Genetics – study of how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are passed from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Baby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1085850"/>
            <a:ext cx="4762500" cy="222885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71850"/>
            <a:ext cx="1121569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0" y="3371850"/>
            <a:ext cx="12001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371850"/>
            <a:ext cx="122763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2686050" y="4000500"/>
            <a:ext cx="514350" cy="4000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3371850"/>
            <a:ext cx="1238343" cy="160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800600" y="4343400"/>
            <a:ext cx="62865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5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7"/>
          <p:cNvGrpSpPr/>
          <p:nvPr/>
        </p:nvGrpSpPr>
        <p:grpSpPr>
          <a:xfrm>
            <a:off x="6666566" y="57150"/>
            <a:ext cx="2324760" cy="2008629"/>
            <a:chOff x="8489" y="10906"/>
            <a:chExt cx="3195" cy="3795"/>
          </a:xfrm>
        </p:grpSpPr>
        <p:pic>
          <p:nvPicPr>
            <p:cNvPr id="171" name="Google Shape;171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19" y="11806"/>
              <a:ext cx="1500" cy="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7" descr="http://media.inktastic.com/thumbnails/22048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84" y="12901"/>
              <a:ext cx="18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7" descr="http://www.hannaofsweden.com/wp-content/uploads/2011/01/monster-1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89" y="10906"/>
              <a:ext cx="1800" cy="1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p27"/>
          <p:cNvGrpSpPr/>
          <p:nvPr/>
        </p:nvGrpSpPr>
        <p:grpSpPr>
          <a:xfrm>
            <a:off x="6669628" y="3015977"/>
            <a:ext cx="2249591" cy="1393756"/>
            <a:chOff x="786" y="11880"/>
            <a:chExt cx="1906" cy="1800"/>
          </a:xfrm>
        </p:grpSpPr>
        <p:pic>
          <p:nvPicPr>
            <p:cNvPr id="175" name="Google Shape;175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6" y="11880"/>
              <a:ext cx="1500" cy="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7" descr="http://media2.inktastic.com/thumbnails/22107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92" y="12109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109416" y="591791"/>
            <a:ext cx="6975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What are traits determined by?</a:t>
            </a:r>
            <a:endParaRPr lang="en-US" sz="1800" b="1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254794" indent="-254794"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Traits are determined by the </a:t>
            </a:r>
            <a:r>
              <a:rPr lang="en-US" sz="1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lang="en-US" sz="1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. A gene is a 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segment of </a:t>
            </a:r>
            <a:r>
              <a:rPr lang="en-US" sz="1800" b="1" u="sng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that determines a </a:t>
            </a:r>
            <a:r>
              <a:rPr lang="en-US" sz="1800" b="1" u="sng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1800" u="sng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://pathology.jhu.edu/pc/images/genetic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416" y="1730826"/>
            <a:ext cx="3669923" cy="3018960"/>
          </a:xfrm>
          <a:prstGeom prst="rect">
            <a:avLst/>
          </a:prstGeom>
          <a:noFill/>
        </p:spPr>
      </p:pic>
      <p:pic>
        <p:nvPicPr>
          <p:cNvPr id="15" name="Picture 14" descr="http://danbartlett.co.uk/gene_chromosom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1923" y="2298419"/>
            <a:ext cx="2371725" cy="2564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14450" y="171451"/>
            <a:ext cx="6515100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Dominant and Recessive Genes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prevents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the other gene from “showing” –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does NOT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“show” even though it is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Symbol – Dominant gene –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upper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lang="en-US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Recessive gene –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lang="en-US" sz="21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lang="en-US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countrywool.tripod.com/BareHare/grtchn_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0" y="2971800"/>
            <a:ext cx="2000250" cy="2046552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2743200" y="3543300"/>
            <a:ext cx="1085850" cy="5715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43200" y="4114800"/>
            <a:ext cx="1428750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800600" y="4000500"/>
            <a:ext cx="1257300" cy="119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0" y="3886200"/>
            <a:ext cx="1314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Dominant color</a:t>
            </a:r>
            <a:endParaRPr lang="en-US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050" y="3714750"/>
            <a:ext cx="1314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Recessive color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0618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APE America PowerPoint Template - Head and bullets">
  <a:themeElements>
    <a:clrScheme name="SHAPE America PowerPoint Template - Head and bullet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206</Words>
  <Application>Microsoft Macintosh PowerPoint</Application>
  <PresentationFormat>On-screen Show (16:9)</PresentationFormat>
  <Paragraphs>59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Alfa Slab One</vt:lpstr>
      <vt:lpstr>Architects Daughter</vt:lpstr>
      <vt:lpstr>Black Ops One</vt:lpstr>
      <vt:lpstr>Calibri</vt:lpstr>
      <vt:lpstr>Franklin Gothic</vt:lpstr>
      <vt:lpstr>Georgia</vt:lpstr>
      <vt:lpstr>Jim Nightshade</vt:lpstr>
      <vt:lpstr>Noto Symbol</vt:lpstr>
      <vt:lpstr>Times New Roman</vt:lpstr>
      <vt:lpstr>Arial</vt:lpstr>
      <vt:lpstr>Simple Light</vt:lpstr>
      <vt:lpstr>SHAPE America PowerPoint Template - Head and bullets</vt:lpstr>
      <vt:lpstr>Custom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Melanie Lynch</cp:lastModifiedBy>
  <cp:revision>3</cp:revision>
  <dcterms:modified xsi:type="dcterms:W3CDTF">2019-05-11T15:16:13Z</dcterms:modified>
</cp:coreProperties>
</file>