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  <p:sldId id="265" r:id="rId4"/>
    <p:sldId id="257" r:id="rId5"/>
    <p:sldId id="258" r:id="rId6"/>
    <p:sldId id="259" r:id="rId7"/>
    <p:sldId id="262" r:id="rId8"/>
    <p:sldId id="261" r:id="rId9"/>
    <p:sldId id="260" r:id="rId10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E564D3"/>
    <a:srgbClr val="71A2DB"/>
    <a:srgbClr val="A5DFDF"/>
    <a:srgbClr val="F77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2B0A15-FFD8-4C8A-93EF-8A17657BB5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378"/>
          <a:stretch/>
        </p:blipFill>
        <p:spPr>
          <a:xfrm>
            <a:off x="352448" y="470731"/>
            <a:ext cx="7071264" cy="1171637"/>
          </a:xfrm>
          <a:prstGeom prst="rect">
            <a:avLst/>
          </a:prstGeom>
        </p:spPr>
      </p:pic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9AB730F3-E99E-4B2A-9B4E-22C597C90E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" t="22901" r="2051" b="21435"/>
          <a:stretch/>
        </p:blipFill>
        <p:spPr bwMode="auto">
          <a:xfrm rot="19580011">
            <a:off x="5893341" y="1523302"/>
            <a:ext cx="3871432" cy="2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3x5 blue index card">
            <a:extLst>
              <a:ext uri="{FF2B5EF4-FFF2-40B4-BE49-F238E27FC236}">
                <a16:creationId xmlns:a16="http://schemas.microsoft.com/office/drawing/2014/main" id="{1E6E995E-81DA-4C5C-B886-35E88DA2DE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" t="21699" r="1646" b="23398"/>
          <a:stretch/>
        </p:blipFill>
        <p:spPr bwMode="auto">
          <a:xfrm rot="1769288">
            <a:off x="7134468" y="1757710"/>
            <a:ext cx="3939165" cy="222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0EA551-4EE5-43E9-84CD-F4449AC4BE98}"/>
              </a:ext>
            </a:extLst>
          </p:cNvPr>
          <p:cNvSpPr txBox="1"/>
          <p:nvPr/>
        </p:nvSpPr>
        <p:spPr>
          <a:xfrm>
            <a:off x="550660" y="1740023"/>
            <a:ext cx="93656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Georgia" panose="02040502050405020303" pitchFamily="18" charset="0"/>
              </a:rPr>
              <a:t>This activity will be completed together; however, you need to mark your own papers with the correct answer.</a:t>
            </a:r>
          </a:p>
          <a:p>
            <a:endParaRPr lang="en-US" sz="2200" dirty="0">
              <a:latin typeface="Georgia" panose="02040502050405020303" pitchFamily="18" charset="0"/>
            </a:endParaRPr>
          </a:p>
          <a:p>
            <a:r>
              <a:rPr lang="en-US" sz="2200" dirty="0">
                <a:latin typeface="Georgia" panose="02040502050405020303" pitchFamily="18" charset="0"/>
              </a:rPr>
              <a:t>Each number will be read aloud, and you are to hold up the color of paper you think the gender corresponds to during this time of your life ONLY.  </a:t>
            </a:r>
          </a:p>
          <a:p>
            <a:endParaRPr lang="en-US" sz="2200" dirty="0">
              <a:latin typeface="Georgia" panose="02040502050405020303" pitchFamily="18" charset="0"/>
            </a:endParaRPr>
          </a:p>
          <a:p>
            <a:r>
              <a:rPr lang="en-US" sz="2200" dirty="0">
                <a:latin typeface="Georgia" panose="02040502050405020303" pitchFamily="18" charset="0"/>
              </a:rPr>
              <a:t>Example:</a:t>
            </a:r>
          </a:p>
          <a:p>
            <a:r>
              <a:rPr lang="en-US" sz="2200" dirty="0">
                <a:latin typeface="Georgia" panose="02040502050405020303" pitchFamily="18" charset="0"/>
              </a:rPr>
              <a:t>After #1 GROWTH SPURT is read aloud, you would hold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Georgia" panose="02040502050405020303" pitchFamily="18" charset="0"/>
              </a:rPr>
              <a:t>pink paper if you think a growth spurt only happens to girls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Georgia" panose="02040502050405020303" pitchFamily="18" charset="0"/>
              </a:rPr>
              <a:t>blue paper if a growth spurt only happens to boys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Georgia" panose="02040502050405020303" pitchFamily="18" charset="0"/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Georgia" panose="02040502050405020303" pitchFamily="18" charset="0"/>
              </a:rPr>
              <a:t>both the pink and blue papers if a growth spurt happens to both boys and girls</a:t>
            </a:r>
          </a:p>
          <a:p>
            <a:endParaRPr lang="en-US" sz="2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59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5178BE-B132-4397-AB65-5682AFC1B0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378"/>
          <a:stretch/>
        </p:blipFill>
        <p:spPr>
          <a:xfrm rot="16200000">
            <a:off x="-1733804" y="2059835"/>
            <a:ext cx="4543584" cy="75282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1076A50-3379-4189-B0E5-97310AEFB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45"/>
          <a:stretch/>
        </p:blipFill>
        <p:spPr>
          <a:xfrm>
            <a:off x="1013806" y="245784"/>
            <a:ext cx="8254481" cy="616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28E0A28-B8DD-4860-9CB9-673947B87530}"/>
              </a:ext>
            </a:extLst>
          </p:cNvPr>
          <p:cNvSpPr/>
          <p:nvPr/>
        </p:nvSpPr>
        <p:spPr>
          <a:xfrm>
            <a:off x="3170164" y="2570407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E564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A2DC0D-56B4-495F-B0B0-A9FA6B0CE54E}"/>
              </a:ext>
            </a:extLst>
          </p:cNvPr>
          <p:cNvSpPr/>
          <p:nvPr/>
        </p:nvSpPr>
        <p:spPr>
          <a:xfrm>
            <a:off x="3878314" y="1675491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71A2D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AB149-6B5E-4964-BDC8-8BEE02119F43}"/>
              </a:ext>
            </a:extLst>
          </p:cNvPr>
          <p:cNvSpPr/>
          <p:nvPr/>
        </p:nvSpPr>
        <p:spPr>
          <a:xfrm>
            <a:off x="4565037" y="1243970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989841-C145-4773-A0BF-39BED4804779}"/>
              </a:ext>
            </a:extLst>
          </p:cNvPr>
          <p:cNvSpPr/>
          <p:nvPr/>
        </p:nvSpPr>
        <p:spPr>
          <a:xfrm>
            <a:off x="4559116" y="2130642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F9C015-FD42-4D8F-A7CD-B8251A487D74}"/>
              </a:ext>
            </a:extLst>
          </p:cNvPr>
          <p:cNvSpPr/>
          <p:nvPr/>
        </p:nvSpPr>
        <p:spPr>
          <a:xfrm>
            <a:off x="4565037" y="3056166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08739D-5C6A-42A6-A92E-B0C3BEB4D0D7}"/>
              </a:ext>
            </a:extLst>
          </p:cNvPr>
          <p:cNvSpPr/>
          <p:nvPr/>
        </p:nvSpPr>
        <p:spPr>
          <a:xfrm>
            <a:off x="4559115" y="3498178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F86A6E-3DBD-4750-BFC3-86F7041185B0}"/>
              </a:ext>
            </a:extLst>
          </p:cNvPr>
          <p:cNvSpPr/>
          <p:nvPr/>
        </p:nvSpPr>
        <p:spPr>
          <a:xfrm>
            <a:off x="4559114" y="4047553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F3FF6E-3AFF-4FF1-AF52-5A4340C66851}"/>
              </a:ext>
            </a:extLst>
          </p:cNvPr>
          <p:cNvSpPr/>
          <p:nvPr/>
        </p:nvSpPr>
        <p:spPr>
          <a:xfrm>
            <a:off x="4551110" y="4596928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F3879D-625E-4C39-B0D7-A6FBB98960F4}"/>
              </a:ext>
            </a:extLst>
          </p:cNvPr>
          <p:cNvSpPr/>
          <p:nvPr/>
        </p:nvSpPr>
        <p:spPr>
          <a:xfrm>
            <a:off x="4559113" y="5051123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B18A0C-24F4-40DA-A094-343CF92884AB}"/>
              </a:ext>
            </a:extLst>
          </p:cNvPr>
          <p:cNvSpPr/>
          <p:nvPr/>
        </p:nvSpPr>
        <p:spPr>
          <a:xfrm>
            <a:off x="8552591" y="781208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054CE2-68D1-4343-A1A1-64C8641D2F2C}"/>
              </a:ext>
            </a:extLst>
          </p:cNvPr>
          <p:cNvSpPr/>
          <p:nvPr/>
        </p:nvSpPr>
        <p:spPr>
          <a:xfrm>
            <a:off x="8578176" y="1704569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8208EA-273C-46D6-A91A-C44E303D9749}"/>
              </a:ext>
            </a:extLst>
          </p:cNvPr>
          <p:cNvSpPr/>
          <p:nvPr/>
        </p:nvSpPr>
        <p:spPr>
          <a:xfrm>
            <a:off x="8572254" y="2572570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9DCD92-6FA6-4A0F-AEF7-650A007135AF}"/>
              </a:ext>
            </a:extLst>
          </p:cNvPr>
          <p:cNvSpPr/>
          <p:nvPr/>
        </p:nvSpPr>
        <p:spPr>
          <a:xfrm>
            <a:off x="8545608" y="3495931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2E4B29-6F96-4771-AACB-63A9985CCF25}"/>
              </a:ext>
            </a:extLst>
          </p:cNvPr>
          <p:cNvSpPr/>
          <p:nvPr/>
        </p:nvSpPr>
        <p:spPr>
          <a:xfrm>
            <a:off x="8537591" y="4047553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EEBACB5-9123-41B0-8A5F-D270B0ECF03C}"/>
              </a:ext>
            </a:extLst>
          </p:cNvPr>
          <p:cNvSpPr/>
          <p:nvPr/>
        </p:nvSpPr>
        <p:spPr>
          <a:xfrm>
            <a:off x="8552590" y="4588361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DD71D8-F750-4B13-A5FB-15DEF8E9CFDC}"/>
              </a:ext>
            </a:extLst>
          </p:cNvPr>
          <p:cNvSpPr/>
          <p:nvPr/>
        </p:nvSpPr>
        <p:spPr>
          <a:xfrm>
            <a:off x="8560593" y="5034657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079C44-D9B1-4E77-8743-E9F4289C3021}"/>
              </a:ext>
            </a:extLst>
          </p:cNvPr>
          <p:cNvSpPr/>
          <p:nvPr/>
        </p:nvSpPr>
        <p:spPr>
          <a:xfrm>
            <a:off x="7208061" y="5480953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E564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1F214C-2FA8-4196-9734-D357E9FF481B}"/>
              </a:ext>
            </a:extLst>
          </p:cNvPr>
          <p:cNvSpPr/>
          <p:nvPr/>
        </p:nvSpPr>
        <p:spPr>
          <a:xfrm>
            <a:off x="3214584" y="5480953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E564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DA640A-89FE-4F33-8593-94EF597D1354}"/>
              </a:ext>
            </a:extLst>
          </p:cNvPr>
          <p:cNvSpPr/>
          <p:nvPr/>
        </p:nvSpPr>
        <p:spPr>
          <a:xfrm>
            <a:off x="7868396" y="3033169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71A2D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0F5F6E-9F82-4497-92B6-F14A564A74D6}"/>
              </a:ext>
            </a:extLst>
          </p:cNvPr>
          <p:cNvSpPr/>
          <p:nvPr/>
        </p:nvSpPr>
        <p:spPr>
          <a:xfrm>
            <a:off x="7842801" y="2130642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71A2D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38F90A-7718-4D1A-86F3-82BE0CF51A08}"/>
              </a:ext>
            </a:extLst>
          </p:cNvPr>
          <p:cNvSpPr/>
          <p:nvPr/>
        </p:nvSpPr>
        <p:spPr>
          <a:xfrm>
            <a:off x="8552590" y="1226804"/>
            <a:ext cx="641279" cy="925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7566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13F20B-A652-476F-A836-C3241AF8BF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48" b="14212"/>
          <a:stretch/>
        </p:blipFill>
        <p:spPr>
          <a:xfrm>
            <a:off x="418522" y="328475"/>
            <a:ext cx="8882321" cy="28547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2D8711-BA1B-403B-B04C-E4553601CA71}"/>
              </a:ext>
            </a:extLst>
          </p:cNvPr>
          <p:cNvSpPr/>
          <p:nvPr/>
        </p:nvSpPr>
        <p:spPr>
          <a:xfrm>
            <a:off x="6348369" y="275766"/>
            <a:ext cx="6412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solidFill>
                  <a:srgbClr val="E564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4800" b="0" cap="none" spc="0" dirty="0">
              <a:ln w="0"/>
              <a:solidFill>
                <a:srgbClr val="E564D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63D84F-CF53-4F6A-AD7D-05CE3C26889A}"/>
              </a:ext>
            </a:extLst>
          </p:cNvPr>
          <p:cNvSpPr/>
          <p:nvPr/>
        </p:nvSpPr>
        <p:spPr>
          <a:xfrm>
            <a:off x="6348369" y="823234"/>
            <a:ext cx="6412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solidFill>
                  <a:srgbClr val="71A2D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4800" b="0" cap="none" spc="0" dirty="0">
              <a:ln w="0"/>
              <a:solidFill>
                <a:srgbClr val="71A2DB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D19616-D30E-47A8-9B53-1AC708E49A35}"/>
              </a:ext>
            </a:extLst>
          </p:cNvPr>
          <p:cNvSpPr/>
          <p:nvPr/>
        </p:nvSpPr>
        <p:spPr>
          <a:xfrm>
            <a:off x="6989648" y="1317993"/>
            <a:ext cx="90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AC00B0-7A81-4429-8C59-B71FF3229946}"/>
              </a:ext>
            </a:extLst>
          </p:cNvPr>
          <p:cNvSpPr/>
          <p:nvPr/>
        </p:nvSpPr>
        <p:spPr>
          <a:xfrm>
            <a:off x="632016" y="3133969"/>
            <a:ext cx="8668827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Boys and girls BOTH go through a lot during adolescence.  These changes are 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</a:rPr>
              <a:t>NORMAL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occur at 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DIFFERENT TIMES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and part of becoming an 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900CC"/>
                </a:solidFill>
              </a:rPr>
              <a:t>ADULT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54C8FC81-9FC2-43E5-B62F-24E63C7F6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228" y="1106763"/>
            <a:ext cx="27622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86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9AA789-45B6-40F0-819F-D486440E7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0" y="1469370"/>
            <a:ext cx="10690930" cy="391925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354F91-E36C-4470-94D9-48C50CAD8EFA}"/>
              </a:ext>
            </a:extLst>
          </p:cNvPr>
          <p:cNvSpPr/>
          <p:nvPr/>
        </p:nvSpPr>
        <p:spPr>
          <a:xfrm>
            <a:off x="2719489" y="1868409"/>
            <a:ext cx="52615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 period between childhood and adulthood.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959D8F-74BB-410F-9438-AF848A866672}"/>
              </a:ext>
            </a:extLst>
          </p:cNvPr>
          <p:cNvSpPr/>
          <p:nvPr/>
        </p:nvSpPr>
        <p:spPr>
          <a:xfrm>
            <a:off x="6362664" y="4391147"/>
            <a:ext cx="45124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Produces hormones that regulate growth and development.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4B5EF7-F9E5-40AC-856B-4FC63B89D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553"/>
            <a:ext cx="6885001" cy="118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6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1B72CD-2C17-48E4-AD7F-A41B36ADF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644" y="952451"/>
            <a:ext cx="9620712" cy="511830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7CCA5A-2AB1-44FA-9F58-43DFC00F8C87}"/>
              </a:ext>
            </a:extLst>
          </p:cNvPr>
          <p:cNvSpPr/>
          <p:nvPr/>
        </p:nvSpPr>
        <p:spPr>
          <a:xfrm>
            <a:off x="1973765" y="1610957"/>
            <a:ext cx="136423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chemical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5980E4-C98C-46C2-BE38-754DB53DC5F1}"/>
              </a:ext>
            </a:extLst>
          </p:cNvPr>
          <p:cNvSpPr/>
          <p:nvPr/>
        </p:nvSpPr>
        <p:spPr>
          <a:xfrm>
            <a:off x="7692464" y="3831854"/>
            <a:ext cx="30140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 when your body begins to develop and change into an adult.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2CDDE8-29AF-4D50-944F-A9C2DE8DBB4A}"/>
              </a:ext>
            </a:extLst>
          </p:cNvPr>
          <p:cNvSpPr/>
          <p:nvPr/>
        </p:nvSpPr>
        <p:spPr>
          <a:xfrm>
            <a:off x="4711046" y="5259081"/>
            <a:ext cx="519643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Your parents?! </a:t>
            </a:r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(Heredity)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536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75D01F0-D9BA-4C1D-B49F-C8252B3DF1B5}"/>
              </a:ext>
            </a:extLst>
          </p:cNvPr>
          <p:cNvSpPr txBox="1"/>
          <p:nvPr/>
        </p:nvSpPr>
        <p:spPr>
          <a:xfrm>
            <a:off x="846037" y="1214761"/>
            <a:ext cx="84177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Georgia" panose="02040502050405020303" pitchFamily="18" charset="0"/>
              </a:rPr>
              <a:t>So, what’s happening to me?</a:t>
            </a:r>
          </a:p>
          <a:p>
            <a:r>
              <a:rPr lang="en-US" sz="3000" dirty="0">
                <a:latin typeface="Georgia" panose="02040502050405020303" pitchFamily="18" charset="0"/>
              </a:rPr>
              <a:t>During </a:t>
            </a:r>
            <a:r>
              <a:rPr lang="en-US" sz="3000" u="sng" dirty="0">
                <a:latin typeface="Georgia" panose="02040502050405020303" pitchFamily="18" charset="0"/>
              </a:rPr>
              <a:t>adolescence</a:t>
            </a:r>
            <a:r>
              <a:rPr lang="en-US" sz="3000" dirty="0">
                <a:latin typeface="Georgia" panose="02040502050405020303" pitchFamily="18" charset="0"/>
              </a:rPr>
              <a:t> (teen years), your body will go through </a:t>
            </a:r>
            <a:r>
              <a:rPr lang="en-US" sz="3000" u="sng" dirty="0">
                <a:latin typeface="Georgia" panose="02040502050405020303" pitchFamily="18" charset="0"/>
              </a:rPr>
              <a:t>puberty</a:t>
            </a:r>
            <a:r>
              <a:rPr lang="en-US" sz="3000" dirty="0">
                <a:latin typeface="Georgia" panose="02040502050405020303" pitchFamily="18" charset="0"/>
              </a:rPr>
              <a:t> (physical changes towards adulthood).  These changes occur because your </a:t>
            </a:r>
            <a:r>
              <a:rPr lang="en-US" sz="3000" u="sng" dirty="0">
                <a:latin typeface="Georgia" panose="02040502050405020303" pitchFamily="18" charset="0"/>
              </a:rPr>
              <a:t>endocrine system</a:t>
            </a:r>
            <a:r>
              <a:rPr lang="en-US" sz="3000" dirty="0">
                <a:latin typeface="Georgia" panose="02040502050405020303" pitchFamily="18" charset="0"/>
              </a:rPr>
              <a:t> (body system that causes growth) is releasing </a:t>
            </a:r>
            <a:r>
              <a:rPr lang="en-US" sz="3000" u="sng" dirty="0">
                <a:latin typeface="Georgia" panose="02040502050405020303" pitchFamily="18" charset="0"/>
              </a:rPr>
              <a:t>hormones</a:t>
            </a:r>
            <a:r>
              <a:rPr lang="en-US" sz="3000" dirty="0">
                <a:latin typeface="Georgia" panose="02040502050405020303" pitchFamily="18" charset="0"/>
              </a:rPr>
              <a:t> (chemical messengers) that are telling your cells how to work.</a:t>
            </a:r>
          </a:p>
        </p:txBody>
      </p:sp>
    </p:spTree>
    <p:extLst>
      <p:ext uri="{BB962C8B-B14F-4D97-AF65-F5344CB8AC3E}">
        <p14:creationId xmlns:p14="http://schemas.microsoft.com/office/powerpoint/2010/main" val="147613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807624-0DF3-4EDC-8939-4DBFB5D38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51" y="146844"/>
            <a:ext cx="8636681" cy="65643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7A2F93-BB6D-43E1-B886-D081BFD6EC35}"/>
              </a:ext>
            </a:extLst>
          </p:cNvPr>
          <p:cNvSpPr/>
          <p:nvPr/>
        </p:nvSpPr>
        <p:spPr>
          <a:xfrm>
            <a:off x="1083926" y="965200"/>
            <a:ext cx="33356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0" cap="none" spc="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passing of traits from parents to their offspring.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5C6C1C-08D6-411F-9EE8-E2985A7CD0DF}"/>
              </a:ext>
            </a:extLst>
          </p:cNvPr>
          <p:cNvSpPr/>
          <p:nvPr/>
        </p:nvSpPr>
        <p:spPr>
          <a:xfrm>
            <a:off x="3410566" y="2491442"/>
            <a:ext cx="33356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DNA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E2547F-851A-4C43-9AF2-CEB3CE1CD779}"/>
              </a:ext>
            </a:extLst>
          </p:cNvPr>
          <p:cNvSpPr/>
          <p:nvPr/>
        </p:nvSpPr>
        <p:spPr>
          <a:xfrm>
            <a:off x="3063567" y="3939151"/>
            <a:ext cx="33356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Chromosomes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D364E-C3BE-43FF-97B7-43270A1C095D}"/>
              </a:ext>
            </a:extLst>
          </p:cNvPr>
          <p:cNvSpPr/>
          <p:nvPr/>
        </p:nvSpPr>
        <p:spPr>
          <a:xfrm>
            <a:off x="6614159" y="4235285"/>
            <a:ext cx="4572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34C292-4B5C-4482-9C6D-B055D7DC7840}"/>
              </a:ext>
            </a:extLst>
          </p:cNvPr>
          <p:cNvSpPr/>
          <p:nvPr/>
        </p:nvSpPr>
        <p:spPr>
          <a:xfrm>
            <a:off x="4082719" y="4509605"/>
            <a:ext cx="4572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46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A03922-89F0-4253-B688-9F6FF2DC17B8}"/>
              </a:ext>
            </a:extLst>
          </p:cNvPr>
          <p:cNvSpPr/>
          <p:nvPr/>
        </p:nvSpPr>
        <p:spPr>
          <a:xfrm>
            <a:off x="3291841" y="5610380"/>
            <a:ext cx="13614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Genes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062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EAC564-D4A5-4F99-963A-E0FB7D4E7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71" y="651152"/>
            <a:ext cx="8732052" cy="3397065"/>
          </a:xfrm>
          <a:prstGeom prst="rect">
            <a:avLst/>
          </a:prstGeom>
        </p:spPr>
      </p:pic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4639A3C8-945B-4E98-888A-F224ED0E1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972" y="4048217"/>
            <a:ext cx="4286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B36D75D-5417-4500-9FA4-F2F30988B82E}"/>
              </a:ext>
            </a:extLst>
          </p:cNvPr>
          <p:cNvSpPr/>
          <p:nvPr/>
        </p:nvSpPr>
        <p:spPr>
          <a:xfrm>
            <a:off x="2242166" y="1919094"/>
            <a:ext cx="33356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DNA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2F85B0-E1C6-41C9-931C-C5F407C0C377}"/>
              </a:ext>
            </a:extLst>
          </p:cNvPr>
          <p:cNvSpPr/>
          <p:nvPr/>
        </p:nvSpPr>
        <p:spPr>
          <a:xfrm>
            <a:off x="4631359" y="1919094"/>
            <a:ext cx="4572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46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5D6D74-4A32-4679-88D2-D2D0F9EC7296}"/>
              </a:ext>
            </a:extLst>
          </p:cNvPr>
          <p:cNvSpPr/>
          <p:nvPr/>
        </p:nvSpPr>
        <p:spPr>
          <a:xfrm>
            <a:off x="2804117" y="2633500"/>
            <a:ext cx="13614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genes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65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42F148-E265-4143-854B-92D66ED90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52" y="314474"/>
            <a:ext cx="7366438" cy="622905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1A79E2E-9F87-4CF0-A0AD-92F527574A84}"/>
              </a:ext>
            </a:extLst>
          </p:cNvPr>
          <p:cNvSpPr/>
          <p:nvPr/>
        </p:nvSpPr>
        <p:spPr>
          <a:xfrm>
            <a:off x="1910080" y="916460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Environmental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2EFA50-BB1B-4EAB-BBBE-A1737FB5DD19}"/>
              </a:ext>
            </a:extLst>
          </p:cNvPr>
          <p:cNvSpPr/>
          <p:nvPr/>
        </p:nvSpPr>
        <p:spPr>
          <a:xfrm>
            <a:off x="1910080" y="1316570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Nutrition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709589-FCDF-45A1-B539-87EB2DDAC283}"/>
              </a:ext>
            </a:extLst>
          </p:cNvPr>
          <p:cNvSpPr/>
          <p:nvPr/>
        </p:nvSpPr>
        <p:spPr>
          <a:xfrm>
            <a:off x="2834472" y="1716680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exercise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77E22D-6A87-4F8E-8412-84600B138601}"/>
              </a:ext>
            </a:extLst>
          </p:cNvPr>
          <p:cNvSpPr/>
          <p:nvPr/>
        </p:nvSpPr>
        <p:spPr>
          <a:xfrm>
            <a:off x="2265512" y="2106630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Heredity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2038B5-C3AD-422F-9C56-964AE1D758F8}"/>
              </a:ext>
            </a:extLst>
          </p:cNvPr>
          <p:cNvSpPr/>
          <p:nvPr/>
        </p:nvSpPr>
        <p:spPr>
          <a:xfrm>
            <a:off x="2600792" y="3920671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different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6E388C-66AD-4E1E-B0A8-A56B1E7CF40D}"/>
              </a:ext>
            </a:extLst>
          </p:cNvPr>
          <p:cNvSpPr/>
          <p:nvPr/>
        </p:nvSpPr>
        <p:spPr>
          <a:xfrm>
            <a:off x="2763352" y="5643030"/>
            <a:ext cx="18389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</a:t>
            </a:r>
            <a:endParaRPr lang="en-US" sz="2000" b="0" cap="none" spc="0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17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272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Stacy</dc:creator>
  <cp:lastModifiedBy>Adams, Stacy</cp:lastModifiedBy>
  <cp:revision>19</cp:revision>
  <cp:lastPrinted>2019-05-29T12:48:58Z</cp:lastPrinted>
  <dcterms:created xsi:type="dcterms:W3CDTF">2019-05-29T02:34:20Z</dcterms:created>
  <dcterms:modified xsi:type="dcterms:W3CDTF">2019-05-29T14:59:44Z</dcterms:modified>
</cp:coreProperties>
</file>