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Roboto Slab"/>
      <p:regular r:id="rId25"/>
      <p:bold r:id="rId26"/>
    </p:embeddedFont>
    <p:embeddedFont>
      <p:font typeface="Roboto"/>
      <p:regular r:id="rId27"/>
      <p:bold r:id="rId28"/>
      <p:italic r:id="rId29"/>
      <p:boldItalic r:id="rId30"/>
    </p:embeddedFont>
    <p:embeddedFont>
      <p:font typeface="Lato"/>
      <p:regular r:id="rId31"/>
      <p:bold r:id="rId32"/>
      <p:italic r:id="rId33"/>
      <p:boldItalic r:id="rId34"/>
    </p:embeddedFont>
    <p:embeddedFont>
      <p:font typeface="Luckiest Guy"/>
      <p:regular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Slab-bold.fntdata"/><Relationship Id="rId25" Type="http://schemas.openxmlformats.org/officeDocument/2006/relationships/font" Target="fonts/RobotoSlab-regular.fntdata"/><Relationship Id="rId28" Type="http://schemas.openxmlformats.org/officeDocument/2006/relationships/font" Target="fonts/Roboto-bold.fntdata"/><Relationship Id="rId27" Type="http://schemas.openxmlformats.org/officeDocument/2006/relationships/font" Target="fonts/Roboto-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ato-regular.fntdata"/><Relationship Id="rId30" Type="http://schemas.openxmlformats.org/officeDocument/2006/relationships/font" Target="fonts/Roboto-boldItalic.fntdata"/><Relationship Id="rId11" Type="http://schemas.openxmlformats.org/officeDocument/2006/relationships/slide" Target="slides/slide6.xml"/><Relationship Id="rId33" Type="http://schemas.openxmlformats.org/officeDocument/2006/relationships/font" Target="fonts/Lato-italic.fntdata"/><Relationship Id="rId10" Type="http://schemas.openxmlformats.org/officeDocument/2006/relationships/slide" Target="slides/slide5.xml"/><Relationship Id="rId32" Type="http://schemas.openxmlformats.org/officeDocument/2006/relationships/font" Target="fonts/Lato-bold.fntdata"/><Relationship Id="rId13" Type="http://schemas.openxmlformats.org/officeDocument/2006/relationships/slide" Target="slides/slide8.xml"/><Relationship Id="rId35" Type="http://schemas.openxmlformats.org/officeDocument/2006/relationships/font" Target="fonts/LuckiestGuy-regular.fntdata"/><Relationship Id="rId12" Type="http://schemas.openxmlformats.org/officeDocument/2006/relationships/slide" Target="slides/slide7.xml"/><Relationship Id="rId34" Type="http://schemas.openxmlformats.org/officeDocument/2006/relationships/font" Target="fonts/Lato-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ed83d0caaa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ed83d0caaa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ed83d0caaa_0_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ed83d0caaa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ed83d0caaa_0_2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ed83d0caaa_0_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ed83d0caaa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ed83d0caaa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ed83d0caaa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ed83d0caaa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ed83d0caaa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ed83d0caaa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ed83d0caaa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ed83d0caaa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ed83d0caaa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ed83d0caaa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ed83d0caaa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ed83d0caaa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ed83d0caaa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ed83d0caa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ed83d0caaa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ed83d0caaa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ed83d0caaa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ed83d0caaa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ed83d0caaa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ed83d0caaa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ed83d0caaa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ed83d0caaa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ed83d0caaa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ed83d0caaa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ed83d0caaa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ed83d0caaa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ed83d0caaa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ed83d0caaa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ed83d0caaa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ed83d0caaa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hyperlink" Target="http://www.youtube.com/watch?v=j9__UCv_VuY" TargetMode="External"/><Relationship Id="rId4" Type="http://schemas.openxmlformats.org/officeDocument/2006/relationships/image" Target="../media/image1.jpg"/><Relationship Id="rId5" Type="http://schemas.openxmlformats.org/officeDocument/2006/relationships/image" Target="../media/image7.gif"/><Relationship Id="rId6" Type="http://schemas.openxmlformats.org/officeDocument/2006/relationships/image" Target="../media/image8.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hyperlink" Target="http://www.youtube.com/watch?v=j9__UCv_VuY" TargetMode="External"/><Relationship Id="rId4" Type="http://schemas.openxmlformats.org/officeDocument/2006/relationships/image" Target="../media/image1.jpg"/><Relationship Id="rId5" Type="http://schemas.openxmlformats.org/officeDocument/2006/relationships/image" Target="../media/image12.gif"/><Relationship Id="rId6" Type="http://schemas.openxmlformats.org/officeDocument/2006/relationships/image" Target="../media/image11.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hyperlink" Target="http://www.youtube.com/watch?v=j9__UCv_VuY" TargetMode="External"/><Relationship Id="rId4" Type="http://schemas.openxmlformats.org/officeDocument/2006/relationships/image" Target="../media/image1.jpg"/><Relationship Id="rId5" Type="http://schemas.openxmlformats.org/officeDocument/2006/relationships/image" Target="../media/image10.gif"/><Relationship Id="rId6" Type="http://schemas.openxmlformats.org/officeDocument/2006/relationships/image" Target="../media/image9.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13.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2.gif"/><Relationship Id="rId4" Type="http://schemas.openxmlformats.org/officeDocument/2006/relationships/image" Target="../media/image5.gif"/><Relationship Id="rId5" Type="http://schemas.openxmlformats.org/officeDocument/2006/relationships/hyperlink" Target="http://www.youtube.com/watch?v=j9__UCv_VuY" TargetMode="External"/><Relationship Id="rId6"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3"/>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latin typeface="Luckiest Guy"/>
                <a:ea typeface="Luckiest Guy"/>
                <a:cs typeface="Luckiest Guy"/>
                <a:sym typeface="Luckiest Guy"/>
              </a:rPr>
              <a:t>Teamwork and Group Success</a:t>
            </a:r>
            <a:endParaRPr>
              <a:latin typeface="Luckiest Guy"/>
              <a:ea typeface="Luckiest Guy"/>
              <a:cs typeface="Luckiest Guy"/>
              <a:sym typeface="Luckiest Guy"/>
            </a:endParaRPr>
          </a:p>
        </p:txBody>
      </p:sp>
      <p:sp>
        <p:nvSpPr>
          <p:cNvPr id="64" name="Google Shape;64;p13"/>
          <p:cNvSpPr txBox="1"/>
          <p:nvPr>
            <p:ph idx="1" type="subTitle"/>
          </p:nvPr>
        </p:nvSpPr>
        <p:spPr>
          <a:xfrm>
            <a:off x="1680300" y="3049450"/>
            <a:ext cx="5783400" cy="11724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lang="en"/>
              <a:t>“The way a team plays as a whole </a:t>
            </a:r>
            <a:r>
              <a:rPr lang="en"/>
              <a:t>determines its success</a:t>
            </a:r>
            <a:r>
              <a:rPr lang="en"/>
              <a:t>”</a:t>
            </a:r>
            <a:endParaRPr/>
          </a:p>
          <a:p>
            <a:pPr indent="0" lvl="0" marL="0" rtl="0" algn="ctr">
              <a:spcBef>
                <a:spcPts val="0"/>
              </a:spcBef>
              <a:spcAft>
                <a:spcPts val="0"/>
              </a:spcAft>
              <a:buNone/>
            </a:pPr>
            <a:r>
              <a:rPr lang="en"/>
              <a:t>-Babe Ruth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2"/>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Scenario #2: Conflict Resolution </a:t>
            </a:r>
            <a:endParaRPr/>
          </a:p>
        </p:txBody>
      </p:sp>
      <p:sp>
        <p:nvSpPr>
          <p:cNvPr id="127" name="Google Shape;127;p22"/>
          <p:cNvSpPr txBox="1"/>
          <p:nvPr>
            <p:ph idx="1" type="body"/>
          </p:nvPr>
        </p:nvSpPr>
        <p:spPr>
          <a:xfrm>
            <a:off x="387900" y="1489824"/>
            <a:ext cx="8368200" cy="30789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lang="en"/>
              <a:t>Michael wants to be a vegetarian and his parents and brothers won’t take him seriously. He has talked to them calmly about the many health and environmental benefits of not eating meat. When it’s time for dinner his mom is serving chicken, again. </a:t>
            </a:r>
            <a:endParaRPr/>
          </a:p>
          <a:p>
            <a:pPr indent="0" lvl="0" marL="0" rtl="0" algn="ctr">
              <a:spcBef>
                <a:spcPts val="1200"/>
              </a:spcBef>
              <a:spcAft>
                <a:spcPts val="0"/>
              </a:spcAft>
              <a:buNone/>
            </a:pPr>
            <a:r>
              <a:t/>
            </a:r>
            <a:endParaRPr/>
          </a:p>
          <a:p>
            <a:pPr indent="0" lvl="0" marL="0" rtl="0" algn="ctr">
              <a:spcBef>
                <a:spcPts val="1200"/>
              </a:spcBef>
              <a:spcAft>
                <a:spcPts val="0"/>
              </a:spcAft>
              <a:buNone/>
            </a:pPr>
            <a:r>
              <a:rPr lang="en"/>
              <a:t>Michael has had enough, he has tried the nice way and now he should lose his patience and scream at his parents. </a:t>
            </a:r>
            <a:endParaRPr/>
          </a:p>
          <a:p>
            <a:pPr indent="0" lvl="0" marL="0" rtl="0" algn="ctr">
              <a:spcBef>
                <a:spcPts val="1200"/>
              </a:spcBef>
              <a:spcAft>
                <a:spcPts val="1200"/>
              </a:spcAft>
              <a:buNone/>
            </a:pPr>
            <a:r>
              <a:rPr lang="en" sz="3000"/>
              <a:t>Do you agree or disagree? </a:t>
            </a:r>
            <a:endParaRPr sz="3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3"/>
          <p:cNvSpPr txBox="1"/>
          <p:nvPr/>
        </p:nvSpPr>
        <p:spPr>
          <a:xfrm>
            <a:off x="447375" y="910600"/>
            <a:ext cx="3000000" cy="76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800">
                <a:solidFill>
                  <a:schemeClr val="dk1"/>
                </a:solidFill>
                <a:latin typeface="Luckiest Guy"/>
                <a:ea typeface="Luckiest Guy"/>
                <a:cs typeface="Luckiest Guy"/>
                <a:sym typeface="Luckiest Guy"/>
              </a:rPr>
              <a:t>Agree</a:t>
            </a:r>
            <a:endParaRPr/>
          </a:p>
        </p:txBody>
      </p:sp>
      <p:sp>
        <p:nvSpPr>
          <p:cNvPr id="133" name="Google Shape;133;p23"/>
          <p:cNvSpPr txBox="1"/>
          <p:nvPr/>
        </p:nvSpPr>
        <p:spPr>
          <a:xfrm>
            <a:off x="5902725" y="3396400"/>
            <a:ext cx="3000000" cy="76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800">
                <a:solidFill>
                  <a:schemeClr val="dk1"/>
                </a:solidFill>
                <a:latin typeface="Luckiest Guy"/>
                <a:ea typeface="Luckiest Guy"/>
                <a:cs typeface="Luckiest Guy"/>
                <a:sym typeface="Luckiest Guy"/>
              </a:rPr>
              <a:t>Disagree</a:t>
            </a:r>
            <a:endParaRPr/>
          </a:p>
        </p:txBody>
      </p:sp>
      <p:pic>
        <p:nvPicPr>
          <p:cNvPr descr="20 Seconds Timer countdown  with music  ⏰ This 20 Second Timer with Music, countdown with music for 20 second and, when the time is up, the music stops. &#10;✅ FOR MORE ⏲️ 👉 https://bit.ly/31P75tT 😀 &#10;&#10;#20seconds&#10;#20secondstimer&#10;#20secondstimerwithmusic &#10;&#10;Video you might like: &#10;✅ https://www.youtube.com/watch?v=90tu2Y9CBtc ➡️ 30 Second Timer&#10;✅ https://www.youtube.com/watch?v=j9__UCv_VuY ➡️ 20 Seconds Timer with Music&#10;✅ https://www.youtube.com/watch?v=Zk__HiwMIjA ➡️ 30 Second Timer with Music&#10;✅ https://www.youtube.com/watch?v=pFuh3K3wQg8 ➡️ 60 seconds timer&#10;✅ https://www.youtube.com/watch?v=FNa8dtJCLfA ➡️ 45 Seconds Timer&#10;✅ https://www.youtube.com/watch?v=0gnG0pzzktg ➡️ 15 Seconds Timer With Music&#10;✅ https://www.youtube.com/watch?v=mUIMzTEANz4 ➡️ 45 Second Timer Countdown with Music HH&#10;✅ https://www.youtube.com/watch?v=O5T8O5qE8lc ➡️ 5 Minute Timer No Music with Alarm&#10;✅ https://www.youtube.com/watch?v=QLpArkPb-YU ➡️ 10 Seconds Timer with Music&#10;✅ https://www.youtube.com/watch?v=AOyWXjqDG4c ➡️ 60 seconds timer&#10;✅ https://www.youtube.com/watch?v=Nxw81hEYnig ➡️ 1 Minute and 30 Seconds Timer&#10;✅ https://www.youtube.com/watch?v=WazxY81UEv0 ➡️ 20 Minute Timer No Music with Alarm&#10;✅ https://www.youtube.com/watch?v=-LOvW0DbUZk ➡️ 30 Seconds Timer&#10;✅ https://www.youtube.com/watch?v=1iD-zvOc5Tw ➡️ 90 Second Timer with Music ⏰🔔🎵&#10;✅ https://www.youtube.com/watch?v=BHT_aO-vyPo ➡️ 30 Second Timer with Music #Shorts&#10;✅ https://www.youtube.com/watch?v=SJ0fhxOM53Q ➡️ Robot Dance - 20 Second Timer #Shorts&#10;✅ https://www.youtube.com/watch?v=vkWJRueO054 ➡️ 30 Second Timer with Music (3D version)&#10;✅ https://www.youtube.com/watch?v=F4CIwNWD0l4 ➡️ 3 Minute Timer with Music&#10;✅ https://www.youtube.com/watch?v=Yil53I8VzuY ➡️ 60 Seconds Timer ⏲️⏰🎵 60 Second Timer with Music&#10;✅ https://www.youtube.com/watch?v=Mi5gpU9ORcc ➡️ 30 Second Timer No Music with Alarm&#10;✅ https://www.youtube.com/watch?v=BWFKSyW2pXE ➡️ 25 Second Timer&#10;✅ https://www.youtube.com/watch?v=h-weyNwnFKA ➡️ 7 Minute Timer with Dance Music&#10;✅ https://www.youtube.com/watch?v=vh5Z2XSgBE4 ➡️ 40 Seconds Timer with Music&#10;✅ https://www.youtube.com/watch?v=yDS-utI72_I ➡️ Tabata Timer - 30 Minutes interval 20/10 - with Music and Alarm&#10;✅ https://www.youtube.com/watch?v=uV7fwnUFH7k ➡️ 2 Minute Timer - Countdown with Trap music and dancer&#10;✅ https://www.youtube.com/watch?v=dgzJ_DMo4rg ➡️ 10 Second Timer Countdown&#10;✅ https://www.youtube.com/watch?v=7SxNgrpCyI8 ➡️ 15 Second Timer with Music #Shorts&#10;✅ https://www.youtube.com/watch?v=NcElYfPzsfI ➡️ 2 Minute Timer with Music&#10;✅ https://www.youtube.com/watch?v=DuoUT3yl63g ➡️ 2 minutes and 30 seconds timer countdown" id="134" name="Google Shape;134;p23" title="20 Seconds Timer with Music">
            <a:hlinkClick r:id="rId3"/>
          </p:cNvPr>
          <p:cNvPicPr preferRelativeResize="0"/>
          <p:nvPr/>
        </p:nvPicPr>
        <p:blipFill>
          <a:blip r:embed="rId4">
            <a:alphaModFix/>
          </a:blip>
          <a:stretch>
            <a:fillRect/>
          </a:stretch>
        </p:blipFill>
        <p:spPr>
          <a:xfrm>
            <a:off x="3778775" y="1680098"/>
            <a:ext cx="1872738" cy="1404554"/>
          </a:xfrm>
          <a:prstGeom prst="rect">
            <a:avLst/>
          </a:prstGeom>
          <a:noFill/>
          <a:ln>
            <a:noFill/>
          </a:ln>
        </p:spPr>
      </p:pic>
      <p:pic>
        <p:nvPicPr>
          <p:cNvPr id="135" name="Google Shape;135;p23"/>
          <p:cNvPicPr preferRelativeResize="0"/>
          <p:nvPr/>
        </p:nvPicPr>
        <p:blipFill rotWithShape="1">
          <a:blip r:embed="rId5">
            <a:alphaModFix/>
          </a:blip>
          <a:srcRect b="43126" l="21799" r="21799" t="15381"/>
          <a:stretch/>
        </p:blipFill>
        <p:spPr>
          <a:xfrm>
            <a:off x="181750" y="1582775"/>
            <a:ext cx="3195600" cy="3324900"/>
          </a:xfrm>
          <a:prstGeom prst="ellipse">
            <a:avLst/>
          </a:prstGeom>
          <a:noFill/>
          <a:ln>
            <a:noFill/>
          </a:ln>
        </p:spPr>
      </p:pic>
      <p:pic>
        <p:nvPicPr>
          <p:cNvPr id="136" name="Google Shape;136;p23"/>
          <p:cNvPicPr preferRelativeResize="0"/>
          <p:nvPr/>
        </p:nvPicPr>
        <p:blipFill rotWithShape="1">
          <a:blip r:embed="rId6">
            <a:alphaModFix/>
          </a:blip>
          <a:srcRect b="44399" l="23178" r="23178" t="17923"/>
          <a:stretch/>
        </p:blipFill>
        <p:spPr>
          <a:xfrm>
            <a:off x="5902725" y="223875"/>
            <a:ext cx="3096900" cy="3076500"/>
          </a:xfrm>
          <a:prstGeom prst="ellipse">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4"/>
          <p:cNvSpPr txBox="1"/>
          <p:nvPr/>
        </p:nvSpPr>
        <p:spPr>
          <a:xfrm>
            <a:off x="714300" y="1140325"/>
            <a:ext cx="7715400" cy="228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6819">
                <a:solidFill>
                  <a:schemeClr val="dk1"/>
                </a:solidFill>
                <a:latin typeface="Luckiest Guy"/>
                <a:ea typeface="Luckiest Guy"/>
                <a:cs typeface="Luckiest Guy"/>
                <a:sym typeface="Luckiest Guy"/>
              </a:rPr>
              <a:t>What did you pick and why? </a:t>
            </a:r>
            <a:endParaRPr sz="6819">
              <a:solidFill>
                <a:schemeClr val="dk1"/>
              </a:solidFill>
              <a:latin typeface="Luckiest Guy"/>
              <a:ea typeface="Luckiest Guy"/>
              <a:cs typeface="Luckiest Guy"/>
              <a:sym typeface="Luckiest Guy"/>
            </a:endParaRPr>
          </a:p>
        </p:txBody>
      </p:sp>
      <p:sp>
        <p:nvSpPr>
          <p:cNvPr id="142" name="Google Shape;142;p24"/>
          <p:cNvSpPr txBox="1"/>
          <p:nvPr/>
        </p:nvSpPr>
        <p:spPr>
          <a:xfrm>
            <a:off x="2525250" y="3654025"/>
            <a:ext cx="40935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solidFill>
                  <a:schemeClr val="accent5"/>
                </a:solidFill>
                <a:latin typeface="Roboto Slab"/>
                <a:ea typeface="Roboto Slab"/>
                <a:cs typeface="Roboto Slab"/>
                <a:sym typeface="Roboto Slab"/>
              </a:rPr>
              <a:t>Pause for Discussion</a:t>
            </a:r>
            <a:endParaRPr sz="2400">
              <a:solidFill>
                <a:schemeClr val="accent5"/>
              </a:solidFill>
              <a:latin typeface="Roboto Slab"/>
              <a:ea typeface="Roboto Slab"/>
              <a:cs typeface="Roboto Slab"/>
              <a:sym typeface="Roboto Slab"/>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Scenario #3: Accepting Responsibility </a:t>
            </a:r>
            <a:endParaRPr/>
          </a:p>
        </p:txBody>
      </p:sp>
      <p:sp>
        <p:nvSpPr>
          <p:cNvPr id="148" name="Google Shape;148;p25"/>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Kayla is the captain of the field hockey team. It has been a really busy week and she </a:t>
            </a:r>
            <a:r>
              <a:rPr lang="en"/>
              <a:t>completely</a:t>
            </a:r>
            <a:r>
              <a:rPr lang="en"/>
              <a:t> forgot that it was her day to bring the snacks before the game. </a:t>
            </a:r>
            <a:endParaRPr/>
          </a:p>
          <a:p>
            <a:pPr indent="0" lvl="0" marL="0" rtl="0" algn="ctr">
              <a:spcBef>
                <a:spcPts val="1200"/>
              </a:spcBef>
              <a:spcAft>
                <a:spcPts val="0"/>
              </a:spcAft>
              <a:buNone/>
            </a:pPr>
            <a:r>
              <a:t/>
            </a:r>
            <a:endParaRPr/>
          </a:p>
          <a:p>
            <a:pPr indent="0" lvl="0" marL="0" rtl="0" algn="ctr">
              <a:spcBef>
                <a:spcPts val="1200"/>
              </a:spcBef>
              <a:spcAft>
                <a:spcPts val="0"/>
              </a:spcAft>
              <a:buNone/>
            </a:pPr>
            <a:r>
              <a:rPr lang="en"/>
              <a:t>Kayla should blame her parents for not being prepared, besides she can’t even drive to the store. It’s not her fault. </a:t>
            </a:r>
            <a:endParaRPr/>
          </a:p>
          <a:p>
            <a:pPr indent="0" lvl="0" marL="0" rtl="0" algn="ctr">
              <a:spcBef>
                <a:spcPts val="1200"/>
              </a:spcBef>
              <a:spcAft>
                <a:spcPts val="1200"/>
              </a:spcAft>
              <a:buNone/>
            </a:pPr>
            <a:r>
              <a:rPr lang="en" sz="3000"/>
              <a:t>Do you agree or disagree? </a:t>
            </a:r>
            <a:endParaRPr sz="30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6"/>
          <p:cNvSpPr txBox="1"/>
          <p:nvPr/>
        </p:nvSpPr>
        <p:spPr>
          <a:xfrm>
            <a:off x="447375" y="910600"/>
            <a:ext cx="3000000" cy="76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800">
                <a:solidFill>
                  <a:schemeClr val="dk1"/>
                </a:solidFill>
                <a:latin typeface="Luckiest Guy"/>
                <a:ea typeface="Luckiest Guy"/>
                <a:cs typeface="Luckiest Guy"/>
                <a:sym typeface="Luckiest Guy"/>
              </a:rPr>
              <a:t>Agree</a:t>
            </a:r>
            <a:endParaRPr/>
          </a:p>
        </p:txBody>
      </p:sp>
      <p:sp>
        <p:nvSpPr>
          <p:cNvPr id="154" name="Google Shape;154;p26"/>
          <p:cNvSpPr txBox="1"/>
          <p:nvPr/>
        </p:nvSpPr>
        <p:spPr>
          <a:xfrm>
            <a:off x="5902725" y="3396400"/>
            <a:ext cx="3000000" cy="76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800">
                <a:solidFill>
                  <a:schemeClr val="dk1"/>
                </a:solidFill>
                <a:latin typeface="Luckiest Guy"/>
                <a:ea typeface="Luckiest Guy"/>
                <a:cs typeface="Luckiest Guy"/>
                <a:sym typeface="Luckiest Guy"/>
              </a:rPr>
              <a:t>Disagree</a:t>
            </a:r>
            <a:endParaRPr/>
          </a:p>
        </p:txBody>
      </p:sp>
      <p:pic>
        <p:nvPicPr>
          <p:cNvPr descr="20 Seconds Timer countdown  with music  ⏰ This 20 Second Timer with Music, countdown with music for 20 second and, when the time is up, the music stops. &#10;✅ FOR MORE ⏲️ 👉 https://bit.ly/31P75tT 😀 &#10;&#10;#20seconds&#10;#20secondstimer&#10;#20secondstimerwithmusic &#10;&#10;Video you might like: &#10;✅ https://www.youtube.com/watch?v=90tu2Y9CBtc ➡️ 30 Second Timer&#10;✅ https://www.youtube.com/watch?v=j9__UCv_VuY ➡️ 20 Seconds Timer with Music&#10;✅ https://www.youtube.com/watch?v=Zk__HiwMIjA ➡️ 30 Second Timer with Music&#10;✅ https://www.youtube.com/watch?v=pFuh3K3wQg8 ➡️ 60 seconds timer&#10;✅ https://www.youtube.com/watch?v=FNa8dtJCLfA ➡️ 45 Seconds Timer&#10;✅ https://www.youtube.com/watch?v=0gnG0pzzktg ➡️ 15 Seconds Timer With Music&#10;✅ https://www.youtube.com/watch?v=mUIMzTEANz4 ➡️ 45 Second Timer Countdown with Music HH&#10;✅ https://www.youtube.com/watch?v=O5T8O5qE8lc ➡️ 5 Minute Timer No Music with Alarm&#10;✅ https://www.youtube.com/watch?v=QLpArkPb-YU ➡️ 10 Seconds Timer with Music&#10;✅ https://www.youtube.com/watch?v=AOyWXjqDG4c ➡️ 60 seconds timer&#10;✅ https://www.youtube.com/watch?v=Nxw81hEYnig ➡️ 1 Minute and 30 Seconds Timer&#10;✅ https://www.youtube.com/watch?v=WazxY81UEv0 ➡️ 20 Minute Timer No Music with Alarm&#10;✅ https://www.youtube.com/watch?v=-LOvW0DbUZk ➡️ 30 Seconds Timer&#10;✅ https://www.youtube.com/watch?v=1iD-zvOc5Tw ➡️ 90 Second Timer with Music ⏰🔔🎵&#10;✅ https://www.youtube.com/watch?v=BHT_aO-vyPo ➡️ 30 Second Timer with Music #Shorts&#10;✅ https://www.youtube.com/watch?v=SJ0fhxOM53Q ➡️ Robot Dance - 20 Second Timer #Shorts&#10;✅ https://www.youtube.com/watch?v=vkWJRueO054 ➡️ 30 Second Timer with Music (3D version)&#10;✅ https://www.youtube.com/watch?v=F4CIwNWD0l4 ➡️ 3 Minute Timer with Music&#10;✅ https://www.youtube.com/watch?v=Yil53I8VzuY ➡️ 60 Seconds Timer ⏲️⏰🎵 60 Second Timer with Music&#10;✅ https://www.youtube.com/watch?v=Mi5gpU9ORcc ➡️ 30 Second Timer No Music with Alarm&#10;✅ https://www.youtube.com/watch?v=BWFKSyW2pXE ➡️ 25 Second Timer&#10;✅ https://www.youtube.com/watch?v=h-weyNwnFKA ➡️ 7 Minute Timer with Dance Music&#10;✅ https://www.youtube.com/watch?v=vh5Z2XSgBE4 ➡️ 40 Seconds Timer with Music&#10;✅ https://www.youtube.com/watch?v=yDS-utI72_I ➡️ Tabata Timer - 30 Minutes interval 20/10 - with Music and Alarm&#10;✅ https://www.youtube.com/watch?v=uV7fwnUFH7k ➡️ 2 Minute Timer - Countdown with Trap music and dancer&#10;✅ https://www.youtube.com/watch?v=dgzJ_DMo4rg ➡️ 10 Second Timer Countdown&#10;✅ https://www.youtube.com/watch?v=7SxNgrpCyI8 ➡️ 15 Second Timer with Music #Shorts&#10;✅ https://www.youtube.com/watch?v=NcElYfPzsfI ➡️ 2 Minute Timer with Music&#10;✅ https://www.youtube.com/watch?v=DuoUT3yl63g ➡️ 2 minutes and 30 seconds timer countdown" id="155" name="Google Shape;155;p26" title="20 Seconds Timer with Music">
            <a:hlinkClick r:id="rId3"/>
          </p:cNvPr>
          <p:cNvPicPr preferRelativeResize="0"/>
          <p:nvPr/>
        </p:nvPicPr>
        <p:blipFill>
          <a:blip r:embed="rId4">
            <a:alphaModFix/>
          </a:blip>
          <a:stretch>
            <a:fillRect/>
          </a:stretch>
        </p:blipFill>
        <p:spPr>
          <a:xfrm>
            <a:off x="3778775" y="1680098"/>
            <a:ext cx="1872738" cy="1404554"/>
          </a:xfrm>
          <a:prstGeom prst="rect">
            <a:avLst/>
          </a:prstGeom>
          <a:noFill/>
          <a:ln>
            <a:noFill/>
          </a:ln>
        </p:spPr>
      </p:pic>
      <p:pic>
        <p:nvPicPr>
          <p:cNvPr id="156" name="Google Shape;156;p26"/>
          <p:cNvPicPr preferRelativeResize="0"/>
          <p:nvPr/>
        </p:nvPicPr>
        <p:blipFill rotWithShape="1">
          <a:blip r:embed="rId5">
            <a:alphaModFix/>
          </a:blip>
          <a:srcRect b="42540" l="22068" r="22062" t="16539"/>
          <a:stretch/>
        </p:blipFill>
        <p:spPr>
          <a:xfrm>
            <a:off x="309974" y="1680100"/>
            <a:ext cx="3137400" cy="3249000"/>
          </a:xfrm>
          <a:prstGeom prst="ellipse">
            <a:avLst/>
          </a:prstGeom>
          <a:noFill/>
          <a:ln>
            <a:noFill/>
          </a:ln>
        </p:spPr>
      </p:pic>
      <p:pic>
        <p:nvPicPr>
          <p:cNvPr id="157" name="Google Shape;157;p26"/>
          <p:cNvPicPr preferRelativeResize="0"/>
          <p:nvPr/>
        </p:nvPicPr>
        <p:blipFill rotWithShape="1">
          <a:blip r:embed="rId6">
            <a:alphaModFix/>
          </a:blip>
          <a:srcRect b="44175" l="24812" r="24918" t="18879"/>
          <a:stretch/>
        </p:blipFill>
        <p:spPr>
          <a:xfrm>
            <a:off x="5809725" y="84701"/>
            <a:ext cx="3186000" cy="3311700"/>
          </a:xfrm>
          <a:prstGeom prst="ellipse">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000"/>
                                        <p:tgtEl>
                                          <p:spTgt spid="1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7"/>
          <p:cNvSpPr txBox="1"/>
          <p:nvPr/>
        </p:nvSpPr>
        <p:spPr>
          <a:xfrm>
            <a:off x="714300" y="1140325"/>
            <a:ext cx="7715400" cy="228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6819">
                <a:solidFill>
                  <a:schemeClr val="dk1"/>
                </a:solidFill>
                <a:latin typeface="Luckiest Guy"/>
                <a:ea typeface="Luckiest Guy"/>
                <a:cs typeface="Luckiest Guy"/>
                <a:sym typeface="Luckiest Guy"/>
              </a:rPr>
              <a:t>What did you pick and why? </a:t>
            </a:r>
            <a:endParaRPr sz="6819">
              <a:solidFill>
                <a:schemeClr val="dk1"/>
              </a:solidFill>
              <a:latin typeface="Luckiest Guy"/>
              <a:ea typeface="Luckiest Guy"/>
              <a:cs typeface="Luckiest Guy"/>
              <a:sym typeface="Luckiest Guy"/>
            </a:endParaRPr>
          </a:p>
        </p:txBody>
      </p:sp>
      <p:sp>
        <p:nvSpPr>
          <p:cNvPr id="163" name="Google Shape;163;p27"/>
          <p:cNvSpPr txBox="1"/>
          <p:nvPr/>
        </p:nvSpPr>
        <p:spPr>
          <a:xfrm>
            <a:off x="2611050" y="3589725"/>
            <a:ext cx="39219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solidFill>
                  <a:schemeClr val="accent5"/>
                </a:solidFill>
                <a:latin typeface="Roboto Slab"/>
                <a:ea typeface="Roboto Slab"/>
                <a:cs typeface="Roboto Slab"/>
                <a:sym typeface="Roboto Slab"/>
              </a:rPr>
              <a:t>Pause for Discussion</a:t>
            </a:r>
            <a:endParaRPr sz="2400">
              <a:solidFill>
                <a:schemeClr val="accent5"/>
              </a:solidFill>
              <a:latin typeface="Roboto Slab"/>
              <a:ea typeface="Roboto Slab"/>
              <a:cs typeface="Roboto Slab"/>
              <a:sym typeface="Roboto Slab"/>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8"/>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Scenario #4: Respecting Differences </a:t>
            </a:r>
            <a:endParaRPr/>
          </a:p>
        </p:txBody>
      </p:sp>
      <p:sp>
        <p:nvSpPr>
          <p:cNvPr id="169" name="Google Shape;169;p28"/>
          <p:cNvSpPr txBox="1"/>
          <p:nvPr>
            <p:ph idx="1" type="body"/>
          </p:nvPr>
        </p:nvSpPr>
        <p:spPr>
          <a:xfrm>
            <a:off x="387900" y="1489824"/>
            <a:ext cx="8368200" cy="30789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lang="en"/>
              <a:t>Jayden and his friends enjoy hanging out together and they all have </a:t>
            </a:r>
            <a:r>
              <a:rPr lang="en"/>
              <a:t>different</a:t>
            </a:r>
            <a:r>
              <a:rPr lang="en"/>
              <a:t> cultural backgrounds. At lunch Miguel is always getting teased for the different types of foods he brings from home. Jayden can see that even though the </a:t>
            </a:r>
            <a:r>
              <a:rPr lang="en"/>
              <a:t>friends are joking it hurts Miguel’s feelings. </a:t>
            </a:r>
            <a:endParaRPr/>
          </a:p>
          <a:p>
            <a:pPr indent="0" lvl="0" marL="0" rtl="0" algn="ctr">
              <a:spcBef>
                <a:spcPts val="1200"/>
              </a:spcBef>
              <a:spcAft>
                <a:spcPts val="0"/>
              </a:spcAft>
              <a:buNone/>
            </a:pPr>
            <a:r>
              <a:t/>
            </a:r>
            <a:endParaRPr/>
          </a:p>
          <a:p>
            <a:pPr indent="0" lvl="0" marL="0" rtl="0" algn="ctr">
              <a:spcBef>
                <a:spcPts val="1200"/>
              </a:spcBef>
              <a:spcAft>
                <a:spcPts val="0"/>
              </a:spcAft>
              <a:buNone/>
            </a:pPr>
            <a:r>
              <a:rPr lang="en"/>
              <a:t>Jayden should just ignore the problem; besides if it really bothers Miguel he will probably say something about it. </a:t>
            </a:r>
            <a:endParaRPr/>
          </a:p>
          <a:p>
            <a:pPr indent="0" lvl="0" marL="0" rtl="0" algn="ctr">
              <a:spcBef>
                <a:spcPts val="1200"/>
              </a:spcBef>
              <a:spcAft>
                <a:spcPts val="1200"/>
              </a:spcAft>
              <a:buNone/>
            </a:pPr>
            <a:r>
              <a:rPr lang="en" sz="3000"/>
              <a:t>Do you agree or disagree? </a:t>
            </a:r>
            <a:endParaRPr sz="30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9"/>
          <p:cNvSpPr txBox="1"/>
          <p:nvPr/>
        </p:nvSpPr>
        <p:spPr>
          <a:xfrm>
            <a:off x="447375" y="910600"/>
            <a:ext cx="3000000" cy="76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800">
                <a:solidFill>
                  <a:schemeClr val="dk1"/>
                </a:solidFill>
                <a:latin typeface="Luckiest Guy"/>
                <a:ea typeface="Luckiest Guy"/>
                <a:cs typeface="Luckiest Guy"/>
                <a:sym typeface="Luckiest Guy"/>
              </a:rPr>
              <a:t>Agree</a:t>
            </a:r>
            <a:endParaRPr/>
          </a:p>
        </p:txBody>
      </p:sp>
      <p:sp>
        <p:nvSpPr>
          <p:cNvPr id="175" name="Google Shape;175;p29"/>
          <p:cNvSpPr txBox="1"/>
          <p:nvPr/>
        </p:nvSpPr>
        <p:spPr>
          <a:xfrm>
            <a:off x="5902725" y="3396400"/>
            <a:ext cx="3000000" cy="76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800">
                <a:solidFill>
                  <a:schemeClr val="dk1"/>
                </a:solidFill>
                <a:latin typeface="Luckiest Guy"/>
                <a:ea typeface="Luckiest Guy"/>
                <a:cs typeface="Luckiest Guy"/>
                <a:sym typeface="Luckiest Guy"/>
              </a:rPr>
              <a:t>Disagree</a:t>
            </a:r>
            <a:endParaRPr/>
          </a:p>
        </p:txBody>
      </p:sp>
      <p:pic>
        <p:nvPicPr>
          <p:cNvPr descr="20 Seconds Timer countdown  with music  ⏰ This 20 Second Timer with Music, countdown with music for 20 second and, when the time is up, the music stops. &#10;✅ FOR MORE ⏲️ 👉 https://bit.ly/31P75tT 😀 &#10;&#10;#20seconds&#10;#20secondstimer&#10;#20secondstimerwithmusic &#10;&#10;Video you might like: &#10;✅ https://www.youtube.com/watch?v=90tu2Y9CBtc ➡️ 30 Second Timer&#10;✅ https://www.youtube.com/watch?v=j9__UCv_VuY ➡️ 20 Seconds Timer with Music&#10;✅ https://www.youtube.com/watch?v=Zk__HiwMIjA ➡️ 30 Second Timer with Music&#10;✅ https://www.youtube.com/watch?v=pFuh3K3wQg8 ➡️ 60 seconds timer&#10;✅ https://www.youtube.com/watch?v=FNa8dtJCLfA ➡️ 45 Seconds Timer&#10;✅ https://www.youtube.com/watch?v=0gnG0pzzktg ➡️ 15 Seconds Timer With Music&#10;✅ https://www.youtube.com/watch?v=mUIMzTEANz4 ➡️ 45 Second Timer Countdown with Music HH&#10;✅ https://www.youtube.com/watch?v=O5T8O5qE8lc ➡️ 5 Minute Timer No Music with Alarm&#10;✅ https://www.youtube.com/watch?v=QLpArkPb-YU ➡️ 10 Seconds Timer with Music&#10;✅ https://www.youtube.com/watch?v=AOyWXjqDG4c ➡️ 60 seconds timer&#10;✅ https://www.youtube.com/watch?v=Nxw81hEYnig ➡️ 1 Minute and 30 Seconds Timer&#10;✅ https://www.youtube.com/watch?v=WazxY81UEv0 ➡️ 20 Minute Timer No Music with Alarm&#10;✅ https://www.youtube.com/watch?v=-LOvW0DbUZk ➡️ 30 Seconds Timer&#10;✅ https://www.youtube.com/watch?v=1iD-zvOc5Tw ➡️ 90 Second Timer with Music ⏰🔔🎵&#10;✅ https://www.youtube.com/watch?v=BHT_aO-vyPo ➡️ 30 Second Timer with Music #Shorts&#10;✅ https://www.youtube.com/watch?v=SJ0fhxOM53Q ➡️ Robot Dance - 20 Second Timer #Shorts&#10;✅ https://www.youtube.com/watch?v=vkWJRueO054 ➡️ 30 Second Timer with Music (3D version)&#10;✅ https://www.youtube.com/watch?v=F4CIwNWD0l4 ➡️ 3 Minute Timer with Music&#10;✅ https://www.youtube.com/watch?v=Yil53I8VzuY ➡️ 60 Seconds Timer ⏲️⏰🎵 60 Second Timer with Music&#10;✅ https://www.youtube.com/watch?v=Mi5gpU9ORcc ➡️ 30 Second Timer No Music with Alarm&#10;✅ https://www.youtube.com/watch?v=BWFKSyW2pXE ➡️ 25 Second Timer&#10;✅ https://www.youtube.com/watch?v=h-weyNwnFKA ➡️ 7 Minute Timer with Dance Music&#10;✅ https://www.youtube.com/watch?v=vh5Z2XSgBE4 ➡️ 40 Seconds Timer with Music&#10;✅ https://www.youtube.com/watch?v=yDS-utI72_I ➡️ Tabata Timer - 30 Minutes interval 20/10 - with Music and Alarm&#10;✅ https://www.youtube.com/watch?v=uV7fwnUFH7k ➡️ 2 Minute Timer - Countdown with Trap music and dancer&#10;✅ https://www.youtube.com/watch?v=dgzJ_DMo4rg ➡️ 10 Second Timer Countdown&#10;✅ https://www.youtube.com/watch?v=7SxNgrpCyI8 ➡️ 15 Second Timer with Music #Shorts&#10;✅ https://www.youtube.com/watch?v=NcElYfPzsfI ➡️ 2 Minute Timer with Music&#10;✅ https://www.youtube.com/watch?v=DuoUT3yl63g ➡️ 2 minutes and 30 seconds timer countdown" id="176" name="Google Shape;176;p29" title="20 Seconds Timer with Music">
            <a:hlinkClick r:id="rId3"/>
          </p:cNvPr>
          <p:cNvPicPr preferRelativeResize="0"/>
          <p:nvPr/>
        </p:nvPicPr>
        <p:blipFill>
          <a:blip r:embed="rId4">
            <a:alphaModFix/>
          </a:blip>
          <a:stretch>
            <a:fillRect/>
          </a:stretch>
        </p:blipFill>
        <p:spPr>
          <a:xfrm>
            <a:off x="3778775" y="1680098"/>
            <a:ext cx="1872738" cy="1404554"/>
          </a:xfrm>
          <a:prstGeom prst="rect">
            <a:avLst/>
          </a:prstGeom>
          <a:noFill/>
          <a:ln>
            <a:noFill/>
          </a:ln>
        </p:spPr>
      </p:pic>
      <p:pic>
        <p:nvPicPr>
          <p:cNvPr id="177" name="Google Shape;177;p29"/>
          <p:cNvPicPr preferRelativeResize="0"/>
          <p:nvPr/>
        </p:nvPicPr>
        <p:blipFill rotWithShape="1">
          <a:blip r:embed="rId5">
            <a:alphaModFix/>
          </a:blip>
          <a:srcRect b="42512" l="20155" r="20440" t="15279"/>
          <a:stretch/>
        </p:blipFill>
        <p:spPr>
          <a:xfrm>
            <a:off x="234025" y="1775424"/>
            <a:ext cx="3213300" cy="3228900"/>
          </a:xfrm>
          <a:prstGeom prst="ellipse">
            <a:avLst/>
          </a:prstGeom>
          <a:noFill/>
          <a:ln>
            <a:noFill/>
          </a:ln>
        </p:spPr>
      </p:pic>
      <p:pic>
        <p:nvPicPr>
          <p:cNvPr id="178" name="Google Shape;178;p29"/>
          <p:cNvPicPr preferRelativeResize="0"/>
          <p:nvPr/>
        </p:nvPicPr>
        <p:blipFill rotWithShape="1">
          <a:blip r:embed="rId6">
            <a:alphaModFix/>
          </a:blip>
          <a:srcRect b="44359" l="21785" r="21790" t="17642"/>
          <a:stretch/>
        </p:blipFill>
        <p:spPr>
          <a:xfrm>
            <a:off x="5793750" y="342900"/>
            <a:ext cx="3213300" cy="3060300"/>
          </a:xfrm>
          <a:prstGeom prst="ellipse">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1000"/>
                                        <p:tgtEl>
                                          <p:spTgt spid="1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0"/>
          <p:cNvSpPr txBox="1"/>
          <p:nvPr/>
        </p:nvSpPr>
        <p:spPr>
          <a:xfrm>
            <a:off x="714300" y="1140325"/>
            <a:ext cx="7715400" cy="228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6819">
                <a:solidFill>
                  <a:schemeClr val="dk1"/>
                </a:solidFill>
                <a:latin typeface="Luckiest Guy"/>
                <a:ea typeface="Luckiest Guy"/>
                <a:cs typeface="Luckiest Guy"/>
                <a:sym typeface="Luckiest Guy"/>
              </a:rPr>
              <a:t>What did you pick and why? </a:t>
            </a:r>
            <a:endParaRPr sz="6819">
              <a:solidFill>
                <a:schemeClr val="dk1"/>
              </a:solidFill>
              <a:latin typeface="Luckiest Guy"/>
              <a:ea typeface="Luckiest Guy"/>
              <a:cs typeface="Luckiest Guy"/>
              <a:sym typeface="Luckiest Guy"/>
            </a:endParaRPr>
          </a:p>
        </p:txBody>
      </p:sp>
      <p:sp>
        <p:nvSpPr>
          <p:cNvPr id="184" name="Google Shape;184;p30"/>
          <p:cNvSpPr txBox="1"/>
          <p:nvPr/>
        </p:nvSpPr>
        <p:spPr>
          <a:xfrm>
            <a:off x="2380650" y="3514725"/>
            <a:ext cx="43827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solidFill>
                  <a:schemeClr val="accent5"/>
                </a:solidFill>
                <a:latin typeface="Roboto Slab"/>
                <a:ea typeface="Roboto Slab"/>
                <a:cs typeface="Roboto Slab"/>
                <a:sym typeface="Roboto Slab"/>
              </a:rPr>
              <a:t>Pause for Discussion</a:t>
            </a:r>
            <a:endParaRPr sz="2400">
              <a:solidFill>
                <a:schemeClr val="accent5"/>
              </a:solidFill>
              <a:latin typeface="Roboto Slab"/>
              <a:ea typeface="Roboto Slab"/>
              <a:cs typeface="Roboto Slab"/>
              <a:sym typeface="Roboto Slab"/>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1"/>
          <p:cNvSpPr txBox="1"/>
          <p:nvPr>
            <p:ph idx="4294967295" type="body"/>
          </p:nvPr>
        </p:nvSpPr>
        <p:spPr>
          <a:xfrm rot="-463599">
            <a:off x="817317" y="1179113"/>
            <a:ext cx="3416217" cy="307896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sz="3200"/>
              <a:t>What is one thing you can do today to improve your role as a teammate? </a:t>
            </a:r>
            <a:endParaRPr sz="3200"/>
          </a:p>
        </p:txBody>
      </p:sp>
      <p:pic>
        <p:nvPicPr>
          <p:cNvPr id="190" name="Google Shape;190;p31"/>
          <p:cNvPicPr preferRelativeResize="0"/>
          <p:nvPr/>
        </p:nvPicPr>
        <p:blipFill>
          <a:blip r:embed="rId3">
            <a:alphaModFix/>
          </a:blip>
          <a:stretch>
            <a:fillRect/>
          </a:stretch>
        </p:blipFill>
        <p:spPr>
          <a:xfrm>
            <a:off x="4572000" y="2107398"/>
            <a:ext cx="3883100" cy="1771650"/>
          </a:xfrm>
          <a:prstGeom prst="rect">
            <a:avLst/>
          </a:prstGeom>
          <a:noFill/>
          <a:ln>
            <a:noFill/>
          </a:ln>
        </p:spPr>
      </p:pic>
      <p:sp>
        <p:nvSpPr>
          <p:cNvPr id="191" name="Google Shape;191;p31"/>
          <p:cNvSpPr txBox="1"/>
          <p:nvPr/>
        </p:nvSpPr>
        <p:spPr>
          <a:xfrm>
            <a:off x="7158025" y="3654025"/>
            <a:ext cx="3000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9E9E9E"/>
                </a:solidFill>
                <a:latin typeface="Lato"/>
                <a:ea typeface="Lato"/>
                <a:cs typeface="Lato"/>
                <a:sym typeface="Lato"/>
              </a:rPr>
              <a:t>Source: giphy.com </a:t>
            </a:r>
            <a:endParaRPr sz="1000">
              <a:solidFill>
                <a:srgbClr val="9E9E9E"/>
              </a:solidFill>
            </a:endParaRPr>
          </a:p>
        </p:txBody>
      </p:sp>
      <p:sp>
        <p:nvSpPr>
          <p:cNvPr id="192" name="Google Shape;192;p31"/>
          <p:cNvSpPr/>
          <p:nvPr/>
        </p:nvSpPr>
        <p:spPr>
          <a:xfrm rot="732999">
            <a:off x="4315048" y="503670"/>
            <a:ext cx="2807068" cy="1071283"/>
          </a:xfrm>
          <a:prstGeom prst="doubleWave">
            <a:avLst>
              <a:gd fmla="val 6250" name="adj1"/>
              <a:gd fmla="val 765" name="adj2"/>
            </a:avLst>
          </a:prstGeom>
          <a:solidFill>
            <a:srgbClr val="8BC34A"/>
          </a:solidFill>
          <a:ln cap="flat" cmpd="sng" w="9525">
            <a:solidFill>
              <a:srgbClr val="8BC34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800">
                <a:solidFill>
                  <a:srgbClr val="FFFFFF"/>
                </a:solidFill>
                <a:latin typeface="Luckiest Guy"/>
                <a:ea typeface="Luckiest Guy"/>
                <a:cs typeface="Luckiest Guy"/>
                <a:sym typeface="Luckiest Guy"/>
              </a:rPr>
              <a:t>Exit Ticket </a:t>
            </a:r>
            <a:endParaRPr sz="3800">
              <a:solidFill>
                <a:srgbClr val="FFFFFF"/>
              </a:solidFill>
              <a:latin typeface="Luckiest Guy"/>
              <a:ea typeface="Luckiest Guy"/>
              <a:cs typeface="Luckiest Guy"/>
              <a:sym typeface="Luckiest Guy"/>
            </a:endParaRPr>
          </a:p>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4"/>
          <p:cNvSpPr txBox="1"/>
          <p:nvPr>
            <p:ph type="title"/>
          </p:nvPr>
        </p:nvSpPr>
        <p:spPr>
          <a:xfrm>
            <a:off x="480750" y="1764950"/>
            <a:ext cx="8222100" cy="907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6800">
                <a:latin typeface="Luckiest Guy"/>
                <a:ea typeface="Luckiest Guy"/>
                <a:cs typeface="Luckiest Guy"/>
                <a:sym typeface="Luckiest Guy"/>
              </a:rPr>
              <a:t>What Types of teams are </a:t>
            </a:r>
            <a:r>
              <a:rPr lang="en" sz="6800">
                <a:latin typeface="Luckiest Guy"/>
                <a:ea typeface="Luckiest Guy"/>
                <a:cs typeface="Luckiest Guy"/>
                <a:sym typeface="Luckiest Guy"/>
              </a:rPr>
              <a:t>you on?</a:t>
            </a:r>
            <a:endParaRPr sz="6800">
              <a:latin typeface="Luckiest Guy"/>
              <a:ea typeface="Luckiest Guy"/>
              <a:cs typeface="Luckiest Guy"/>
              <a:sym typeface="Luckiest Guy"/>
            </a:endParaRPr>
          </a:p>
        </p:txBody>
      </p:sp>
      <p:sp>
        <p:nvSpPr>
          <p:cNvPr id="70" name="Google Shape;70;p14"/>
          <p:cNvSpPr txBox="1"/>
          <p:nvPr>
            <p:ph idx="4294967295" type="subTitle"/>
          </p:nvPr>
        </p:nvSpPr>
        <p:spPr>
          <a:xfrm>
            <a:off x="1680302" y="3038750"/>
            <a:ext cx="5783400" cy="909000"/>
          </a:xfrm>
          <a:prstGeom prst="rect">
            <a:avLst/>
          </a:prstGeom>
        </p:spPr>
        <p:txBody>
          <a:bodyPr anchorCtr="0" anchor="t" bIns="91425" lIns="91425" spcFirstLastPara="1" rIns="91425" wrap="square" tIns="91425">
            <a:normAutofit/>
          </a:bodyPr>
          <a:lstStyle/>
          <a:p>
            <a:pPr indent="0" lvl="0" marL="0" rtl="0" algn="ctr">
              <a:lnSpc>
                <a:spcPct val="100000"/>
              </a:lnSpc>
              <a:spcBef>
                <a:spcPts val="0"/>
              </a:spcBef>
              <a:spcAft>
                <a:spcPts val="0"/>
              </a:spcAft>
              <a:buNone/>
            </a:pPr>
            <a:r>
              <a:rPr lang="en" sz="2400">
                <a:solidFill>
                  <a:schemeClr val="accent5"/>
                </a:solidFill>
                <a:latin typeface="Roboto Slab"/>
                <a:ea typeface="Roboto Slab"/>
                <a:cs typeface="Roboto Slab"/>
                <a:sym typeface="Roboto Slab"/>
              </a:rPr>
              <a:t>Pause for Discussion</a:t>
            </a:r>
            <a:endParaRPr sz="2400">
              <a:solidFill>
                <a:schemeClr val="accent5"/>
              </a:solidFill>
              <a:latin typeface="Roboto Slab"/>
              <a:ea typeface="Roboto Slab"/>
              <a:cs typeface="Roboto Slab"/>
              <a:sym typeface="Roboto Slab"/>
            </a:endParaRPr>
          </a:p>
          <a:p>
            <a:pPr indent="0" lvl="0" marL="0" rtl="0" algn="l">
              <a:spcBef>
                <a:spcPts val="0"/>
              </a:spcBef>
              <a:spcAft>
                <a:spcPts val="12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5"/>
          <p:cNvSpPr txBox="1"/>
          <p:nvPr>
            <p:ph type="title"/>
          </p:nvPr>
        </p:nvSpPr>
        <p:spPr>
          <a:xfrm>
            <a:off x="480750" y="1764950"/>
            <a:ext cx="8222100" cy="907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6819">
                <a:latin typeface="Luckiest Guy"/>
                <a:ea typeface="Luckiest Guy"/>
                <a:cs typeface="Luckiest Guy"/>
                <a:sym typeface="Luckiest Guy"/>
              </a:rPr>
              <a:t>What makes a good team?</a:t>
            </a:r>
            <a:endParaRPr sz="6819">
              <a:latin typeface="Luckiest Guy"/>
              <a:ea typeface="Luckiest Guy"/>
              <a:cs typeface="Luckiest Guy"/>
              <a:sym typeface="Luckiest Guy"/>
            </a:endParaRPr>
          </a:p>
        </p:txBody>
      </p:sp>
      <p:sp>
        <p:nvSpPr>
          <p:cNvPr id="76" name="Google Shape;76;p15"/>
          <p:cNvSpPr txBox="1"/>
          <p:nvPr/>
        </p:nvSpPr>
        <p:spPr>
          <a:xfrm>
            <a:off x="2662975" y="3064650"/>
            <a:ext cx="40752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solidFill>
                  <a:schemeClr val="accent5"/>
                </a:solidFill>
                <a:latin typeface="Roboto Slab"/>
                <a:ea typeface="Roboto Slab"/>
                <a:cs typeface="Roboto Slab"/>
                <a:sym typeface="Roboto Slab"/>
              </a:rPr>
              <a:t>Pause for Discussion</a:t>
            </a:r>
            <a:endParaRPr sz="2400">
              <a:solidFill>
                <a:schemeClr val="accent5"/>
              </a:solidFill>
              <a:latin typeface="Roboto Slab"/>
              <a:ea typeface="Roboto Slab"/>
              <a:cs typeface="Roboto Slab"/>
              <a:sym typeface="Roboto Slab"/>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6"/>
          <p:cNvSpPr txBox="1"/>
          <p:nvPr>
            <p:ph type="title"/>
          </p:nvPr>
        </p:nvSpPr>
        <p:spPr>
          <a:xfrm>
            <a:off x="160725" y="342900"/>
            <a:ext cx="4361400" cy="11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100">
                <a:latin typeface="Luckiest Guy"/>
                <a:ea typeface="Luckiest Guy"/>
                <a:cs typeface="Luckiest Guy"/>
                <a:sym typeface="Luckiest Guy"/>
              </a:rPr>
              <a:t>Communication</a:t>
            </a:r>
            <a:endParaRPr sz="4100">
              <a:latin typeface="Luckiest Guy"/>
              <a:ea typeface="Luckiest Guy"/>
              <a:cs typeface="Luckiest Guy"/>
              <a:sym typeface="Luckiest Guy"/>
            </a:endParaRPr>
          </a:p>
        </p:txBody>
      </p:sp>
      <p:sp>
        <p:nvSpPr>
          <p:cNvPr id="82" name="Google Shape;82;p16"/>
          <p:cNvSpPr txBox="1"/>
          <p:nvPr>
            <p:ph idx="2" type="body"/>
          </p:nvPr>
        </p:nvSpPr>
        <p:spPr>
          <a:xfrm>
            <a:off x="4731300" y="289325"/>
            <a:ext cx="4280400" cy="4232700"/>
          </a:xfrm>
          <a:prstGeom prst="rect">
            <a:avLst/>
          </a:prstGeom>
        </p:spPr>
        <p:txBody>
          <a:bodyPr anchorCtr="0" anchor="ctr" bIns="91425" lIns="91425" spcFirstLastPara="1" rIns="91425" wrap="square" tIns="91425">
            <a:normAutofit fontScale="85000" lnSpcReduction="20000"/>
          </a:bodyPr>
          <a:lstStyle/>
          <a:p>
            <a:pPr indent="0" lvl="0" marL="0" rtl="0" algn="l">
              <a:spcBef>
                <a:spcPts val="0"/>
              </a:spcBef>
              <a:spcAft>
                <a:spcPts val="0"/>
              </a:spcAft>
              <a:buNone/>
            </a:pPr>
            <a:r>
              <a:t/>
            </a:r>
            <a:endParaRPr sz="1400">
              <a:latin typeface="Arial"/>
              <a:ea typeface="Arial"/>
              <a:cs typeface="Arial"/>
              <a:sym typeface="Arial"/>
            </a:endParaRPr>
          </a:p>
          <a:p>
            <a:pPr indent="-345342" lvl="0" marL="457200" rtl="0" algn="l">
              <a:spcBef>
                <a:spcPts val="1200"/>
              </a:spcBef>
              <a:spcAft>
                <a:spcPts val="0"/>
              </a:spcAft>
              <a:buClr>
                <a:schemeClr val="dk1"/>
              </a:buClr>
              <a:buSzPct val="100000"/>
              <a:buFont typeface="Arial"/>
              <a:buChar char="●"/>
            </a:pPr>
            <a:r>
              <a:rPr lang="en" sz="2162">
                <a:latin typeface="Arial"/>
                <a:ea typeface="Arial"/>
                <a:cs typeface="Arial"/>
                <a:sym typeface="Arial"/>
              </a:rPr>
              <a:t>Listening </a:t>
            </a:r>
            <a:endParaRPr sz="2162">
              <a:latin typeface="Arial"/>
              <a:ea typeface="Arial"/>
              <a:cs typeface="Arial"/>
              <a:sym typeface="Arial"/>
            </a:endParaRPr>
          </a:p>
          <a:p>
            <a:pPr indent="-334547" lvl="1" marL="914400" rtl="0" algn="l">
              <a:spcBef>
                <a:spcPts val="0"/>
              </a:spcBef>
              <a:spcAft>
                <a:spcPts val="0"/>
              </a:spcAft>
              <a:buClr>
                <a:schemeClr val="dk1"/>
              </a:buClr>
              <a:buSzPct val="100000"/>
              <a:buFont typeface="Arial"/>
              <a:buChar char="○"/>
            </a:pPr>
            <a:r>
              <a:rPr lang="en" sz="1962">
                <a:latin typeface="Arial"/>
                <a:ea typeface="Arial"/>
                <a:cs typeface="Arial"/>
                <a:sym typeface="Arial"/>
              </a:rPr>
              <a:t>Listen more than you speak</a:t>
            </a:r>
            <a:endParaRPr sz="1962">
              <a:latin typeface="Arial"/>
              <a:ea typeface="Arial"/>
              <a:cs typeface="Arial"/>
              <a:sym typeface="Arial"/>
            </a:endParaRPr>
          </a:p>
          <a:p>
            <a:pPr indent="-334547" lvl="1" marL="914400" rtl="0" algn="l">
              <a:spcBef>
                <a:spcPts val="0"/>
              </a:spcBef>
              <a:spcAft>
                <a:spcPts val="0"/>
              </a:spcAft>
              <a:buClr>
                <a:schemeClr val="dk1"/>
              </a:buClr>
              <a:buSzPct val="100000"/>
              <a:buFont typeface="Arial"/>
              <a:buChar char="○"/>
            </a:pPr>
            <a:r>
              <a:rPr lang="en" sz="1962">
                <a:latin typeface="Arial"/>
                <a:ea typeface="Arial"/>
                <a:cs typeface="Arial"/>
                <a:sym typeface="Arial"/>
              </a:rPr>
              <a:t>Stay focused</a:t>
            </a:r>
            <a:endParaRPr sz="1962">
              <a:latin typeface="Arial"/>
              <a:ea typeface="Arial"/>
              <a:cs typeface="Arial"/>
              <a:sym typeface="Arial"/>
            </a:endParaRPr>
          </a:p>
          <a:p>
            <a:pPr indent="-334547" lvl="1" marL="914400" rtl="0" algn="l">
              <a:spcBef>
                <a:spcPts val="0"/>
              </a:spcBef>
              <a:spcAft>
                <a:spcPts val="0"/>
              </a:spcAft>
              <a:buClr>
                <a:schemeClr val="dk1"/>
              </a:buClr>
              <a:buSzPct val="100000"/>
              <a:buFont typeface="Arial"/>
              <a:buChar char="○"/>
            </a:pPr>
            <a:r>
              <a:rPr lang="en" sz="1962">
                <a:latin typeface="Arial"/>
                <a:ea typeface="Arial"/>
                <a:cs typeface="Arial"/>
                <a:sym typeface="Arial"/>
              </a:rPr>
              <a:t>Be a mirror</a:t>
            </a:r>
            <a:endParaRPr sz="1962">
              <a:latin typeface="Arial"/>
              <a:ea typeface="Arial"/>
              <a:cs typeface="Arial"/>
              <a:sym typeface="Arial"/>
            </a:endParaRPr>
          </a:p>
          <a:p>
            <a:pPr indent="-345342" lvl="0" marL="457200" rtl="0" algn="l">
              <a:spcBef>
                <a:spcPts val="0"/>
              </a:spcBef>
              <a:spcAft>
                <a:spcPts val="0"/>
              </a:spcAft>
              <a:buClr>
                <a:schemeClr val="dk1"/>
              </a:buClr>
              <a:buSzPct val="100000"/>
              <a:buFont typeface="Arial"/>
              <a:buChar char="●"/>
            </a:pPr>
            <a:r>
              <a:rPr lang="en" sz="2162">
                <a:latin typeface="Arial"/>
                <a:ea typeface="Arial"/>
                <a:cs typeface="Arial"/>
                <a:sym typeface="Arial"/>
              </a:rPr>
              <a:t>Speaking</a:t>
            </a:r>
            <a:endParaRPr sz="2162">
              <a:latin typeface="Arial"/>
              <a:ea typeface="Arial"/>
              <a:cs typeface="Arial"/>
              <a:sym typeface="Arial"/>
            </a:endParaRPr>
          </a:p>
          <a:p>
            <a:pPr indent="-334547" lvl="1" marL="914400" rtl="0" algn="l">
              <a:spcBef>
                <a:spcPts val="0"/>
              </a:spcBef>
              <a:spcAft>
                <a:spcPts val="0"/>
              </a:spcAft>
              <a:buClr>
                <a:schemeClr val="dk1"/>
              </a:buClr>
              <a:buSzPct val="100000"/>
              <a:buFont typeface="Arial"/>
              <a:buChar char="○"/>
            </a:pPr>
            <a:r>
              <a:rPr lang="en" sz="1962">
                <a:latin typeface="Arial"/>
                <a:ea typeface="Arial"/>
                <a:cs typeface="Arial"/>
                <a:sym typeface="Arial"/>
              </a:rPr>
              <a:t>Be clear</a:t>
            </a:r>
            <a:endParaRPr sz="1962">
              <a:latin typeface="Arial"/>
              <a:ea typeface="Arial"/>
              <a:cs typeface="Arial"/>
              <a:sym typeface="Arial"/>
            </a:endParaRPr>
          </a:p>
          <a:p>
            <a:pPr indent="-334547" lvl="1" marL="914400" rtl="0" algn="l">
              <a:spcBef>
                <a:spcPts val="0"/>
              </a:spcBef>
              <a:spcAft>
                <a:spcPts val="0"/>
              </a:spcAft>
              <a:buClr>
                <a:schemeClr val="dk1"/>
              </a:buClr>
              <a:buSzPct val="100000"/>
              <a:buFont typeface="Arial"/>
              <a:buChar char="○"/>
            </a:pPr>
            <a:r>
              <a:rPr lang="en" sz="1962">
                <a:latin typeface="Arial"/>
                <a:ea typeface="Arial"/>
                <a:cs typeface="Arial"/>
                <a:sym typeface="Arial"/>
              </a:rPr>
              <a:t>Balance aggressive/passive communication </a:t>
            </a:r>
            <a:endParaRPr sz="1962">
              <a:latin typeface="Arial"/>
              <a:ea typeface="Arial"/>
              <a:cs typeface="Arial"/>
              <a:sym typeface="Arial"/>
            </a:endParaRPr>
          </a:p>
          <a:p>
            <a:pPr indent="-334547" lvl="1" marL="914400" rtl="0" algn="l">
              <a:spcBef>
                <a:spcPts val="0"/>
              </a:spcBef>
              <a:spcAft>
                <a:spcPts val="0"/>
              </a:spcAft>
              <a:buClr>
                <a:schemeClr val="dk1"/>
              </a:buClr>
              <a:buSzPct val="100000"/>
              <a:buFont typeface="Arial"/>
              <a:buChar char="○"/>
            </a:pPr>
            <a:r>
              <a:rPr lang="en" sz="1962">
                <a:latin typeface="Arial"/>
                <a:ea typeface="Arial"/>
                <a:cs typeface="Arial"/>
                <a:sym typeface="Arial"/>
              </a:rPr>
              <a:t>Pay attention to your body language</a:t>
            </a:r>
            <a:endParaRPr sz="1962">
              <a:latin typeface="Arial"/>
              <a:ea typeface="Arial"/>
              <a:cs typeface="Arial"/>
              <a:sym typeface="Arial"/>
            </a:endParaRPr>
          </a:p>
          <a:p>
            <a:pPr indent="-334547" lvl="1" marL="914400" rtl="0" algn="l">
              <a:spcBef>
                <a:spcPts val="0"/>
              </a:spcBef>
              <a:spcAft>
                <a:spcPts val="0"/>
              </a:spcAft>
              <a:buClr>
                <a:schemeClr val="dk1"/>
              </a:buClr>
              <a:buSzPct val="100000"/>
              <a:buFont typeface="Arial"/>
              <a:buChar char="○"/>
            </a:pPr>
            <a:r>
              <a:rPr lang="en" sz="1962">
                <a:latin typeface="Arial"/>
                <a:ea typeface="Arial"/>
                <a:cs typeface="Arial"/>
                <a:sym typeface="Arial"/>
              </a:rPr>
              <a:t>Use “I” statements </a:t>
            </a:r>
            <a:endParaRPr sz="1962">
              <a:latin typeface="Arial"/>
              <a:ea typeface="Arial"/>
              <a:cs typeface="Arial"/>
              <a:sym typeface="Arial"/>
            </a:endParaRPr>
          </a:p>
          <a:p>
            <a:pPr indent="-345342" lvl="0" marL="457200" rtl="0" algn="l">
              <a:spcBef>
                <a:spcPts val="0"/>
              </a:spcBef>
              <a:spcAft>
                <a:spcPts val="0"/>
              </a:spcAft>
              <a:buClr>
                <a:schemeClr val="dk1"/>
              </a:buClr>
              <a:buSzPct val="100000"/>
              <a:buFont typeface="Arial"/>
              <a:buChar char="●"/>
            </a:pPr>
            <a:r>
              <a:rPr lang="en" sz="2162">
                <a:latin typeface="Arial"/>
                <a:ea typeface="Arial"/>
                <a:cs typeface="Arial"/>
                <a:sym typeface="Arial"/>
              </a:rPr>
              <a:t>Ask Questions</a:t>
            </a:r>
            <a:endParaRPr sz="2162">
              <a:latin typeface="Arial"/>
              <a:ea typeface="Arial"/>
              <a:cs typeface="Arial"/>
              <a:sym typeface="Arial"/>
            </a:endParaRPr>
          </a:p>
          <a:p>
            <a:pPr indent="-345342" lvl="0" marL="457200" rtl="0" algn="l">
              <a:spcBef>
                <a:spcPts val="0"/>
              </a:spcBef>
              <a:spcAft>
                <a:spcPts val="0"/>
              </a:spcAft>
              <a:buClr>
                <a:schemeClr val="dk1"/>
              </a:buClr>
              <a:buSzPct val="100000"/>
              <a:buFont typeface="Arial"/>
              <a:buChar char="●"/>
            </a:pPr>
            <a:r>
              <a:rPr lang="en" sz="2162">
                <a:latin typeface="Arial"/>
                <a:ea typeface="Arial"/>
                <a:cs typeface="Arial"/>
                <a:sym typeface="Arial"/>
              </a:rPr>
              <a:t>Talk in Person</a:t>
            </a:r>
            <a:endParaRPr sz="2162">
              <a:latin typeface="Arial"/>
              <a:ea typeface="Arial"/>
              <a:cs typeface="Arial"/>
              <a:sym typeface="Arial"/>
            </a:endParaRPr>
          </a:p>
          <a:p>
            <a:pPr indent="-345342" lvl="0" marL="457200" rtl="0" algn="l">
              <a:spcBef>
                <a:spcPts val="0"/>
              </a:spcBef>
              <a:spcAft>
                <a:spcPts val="0"/>
              </a:spcAft>
              <a:buClr>
                <a:schemeClr val="dk1"/>
              </a:buClr>
              <a:buSzPct val="100000"/>
              <a:buFont typeface="Arial"/>
              <a:buChar char="●"/>
            </a:pPr>
            <a:r>
              <a:rPr lang="en" sz="2162">
                <a:latin typeface="Arial"/>
                <a:ea typeface="Arial"/>
                <a:cs typeface="Arial"/>
                <a:sym typeface="Arial"/>
              </a:rPr>
              <a:t>Think before you speak</a:t>
            </a:r>
            <a:endParaRPr sz="2562"/>
          </a:p>
        </p:txBody>
      </p:sp>
      <p:pic>
        <p:nvPicPr>
          <p:cNvPr id="83" name="Google Shape;83;p16"/>
          <p:cNvPicPr preferRelativeResize="0"/>
          <p:nvPr/>
        </p:nvPicPr>
        <p:blipFill>
          <a:blip r:embed="rId3">
            <a:alphaModFix/>
          </a:blip>
          <a:stretch>
            <a:fillRect/>
          </a:stretch>
        </p:blipFill>
        <p:spPr>
          <a:xfrm>
            <a:off x="525125" y="1800200"/>
            <a:ext cx="3632599" cy="2421750"/>
          </a:xfrm>
          <a:prstGeom prst="rect">
            <a:avLst/>
          </a:prstGeom>
          <a:noFill/>
          <a:ln>
            <a:noFill/>
          </a:ln>
        </p:spPr>
      </p:pic>
      <p:sp>
        <p:nvSpPr>
          <p:cNvPr id="84" name="Google Shape;84;p16"/>
          <p:cNvSpPr txBox="1"/>
          <p:nvPr/>
        </p:nvSpPr>
        <p:spPr>
          <a:xfrm>
            <a:off x="525125" y="4221950"/>
            <a:ext cx="3000000" cy="338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600"/>
              </a:spcAft>
              <a:buNone/>
            </a:pPr>
            <a:r>
              <a:rPr lang="en" sz="1000">
                <a:solidFill>
                  <a:srgbClr val="9E9E9E"/>
                </a:solidFill>
                <a:latin typeface="Lato"/>
                <a:ea typeface="Lato"/>
                <a:cs typeface="Lato"/>
                <a:sym typeface="Lato"/>
              </a:rPr>
              <a:t>Source: Pixbay</a:t>
            </a:r>
            <a:endParaRPr sz="1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7"/>
          <p:cNvSpPr txBox="1"/>
          <p:nvPr>
            <p:ph type="title"/>
          </p:nvPr>
        </p:nvSpPr>
        <p:spPr>
          <a:xfrm>
            <a:off x="487500" y="308975"/>
            <a:ext cx="3603600" cy="1255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4100">
                <a:latin typeface="Luckiest Guy"/>
                <a:ea typeface="Luckiest Guy"/>
                <a:cs typeface="Luckiest Guy"/>
                <a:sym typeface="Luckiest Guy"/>
              </a:rPr>
              <a:t>Respect</a:t>
            </a:r>
            <a:endParaRPr sz="4100">
              <a:latin typeface="Luckiest Guy"/>
              <a:ea typeface="Luckiest Guy"/>
              <a:cs typeface="Luckiest Guy"/>
              <a:sym typeface="Luckiest Guy"/>
            </a:endParaRPr>
          </a:p>
        </p:txBody>
      </p:sp>
      <p:sp>
        <p:nvSpPr>
          <p:cNvPr id="90" name="Google Shape;90;p17"/>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330200" lvl="0" marL="457200" rtl="0" algn="l">
              <a:spcBef>
                <a:spcPts val="0"/>
              </a:spcBef>
              <a:spcAft>
                <a:spcPts val="0"/>
              </a:spcAft>
              <a:buSzPts val="1600"/>
              <a:buChar char="●"/>
            </a:pPr>
            <a:r>
              <a:rPr lang="en" sz="1600"/>
              <a:t>Respect </a:t>
            </a:r>
            <a:r>
              <a:rPr lang="en" sz="1600"/>
              <a:t>builds feelings of trust, safety and wellbeing</a:t>
            </a:r>
            <a:endParaRPr sz="1600"/>
          </a:p>
          <a:p>
            <a:pPr indent="-330200" lvl="0" marL="457200" rtl="0" algn="l">
              <a:spcBef>
                <a:spcPts val="0"/>
              </a:spcBef>
              <a:spcAft>
                <a:spcPts val="0"/>
              </a:spcAft>
              <a:buSzPts val="1600"/>
              <a:buChar char="●"/>
            </a:pPr>
            <a:r>
              <a:rPr lang="en" sz="1600"/>
              <a:t>Acknowledge what every member of the group brings to your team</a:t>
            </a:r>
            <a:endParaRPr sz="1600"/>
          </a:p>
          <a:p>
            <a:pPr indent="-330200" lvl="0" marL="457200" rtl="0" algn="l">
              <a:spcBef>
                <a:spcPts val="0"/>
              </a:spcBef>
              <a:spcAft>
                <a:spcPts val="0"/>
              </a:spcAft>
              <a:buSzPts val="1600"/>
              <a:buChar char="●"/>
            </a:pPr>
            <a:r>
              <a:rPr lang="en" sz="1600"/>
              <a:t>Value everyone’s input </a:t>
            </a:r>
            <a:endParaRPr sz="1600"/>
          </a:p>
          <a:p>
            <a:pPr indent="-330200" lvl="0" marL="457200" rtl="0" algn="l">
              <a:spcBef>
                <a:spcPts val="0"/>
              </a:spcBef>
              <a:spcAft>
                <a:spcPts val="0"/>
              </a:spcAft>
              <a:buSzPts val="1600"/>
              <a:buChar char="●"/>
            </a:pPr>
            <a:r>
              <a:rPr lang="en" sz="1600"/>
              <a:t>Respect Individual differences</a:t>
            </a:r>
            <a:endParaRPr sz="1600"/>
          </a:p>
          <a:p>
            <a:pPr indent="-330200" lvl="0" marL="457200" rtl="0" algn="l">
              <a:spcBef>
                <a:spcPts val="0"/>
              </a:spcBef>
              <a:spcAft>
                <a:spcPts val="0"/>
              </a:spcAft>
              <a:buSzPts val="1600"/>
              <a:buChar char="●"/>
            </a:pPr>
            <a:r>
              <a:rPr lang="en" sz="1600"/>
              <a:t>Make decisions based on what’s right...not who you like</a:t>
            </a:r>
            <a:endParaRPr sz="1600"/>
          </a:p>
          <a:p>
            <a:pPr indent="-330200" lvl="0" marL="457200" rtl="0" algn="l">
              <a:spcBef>
                <a:spcPts val="0"/>
              </a:spcBef>
              <a:spcAft>
                <a:spcPts val="0"/>
              </a:spcAft>
              <a:buSzPts val="1600"/>
              <a:buChar char="●"/>
            </a:pPr>
            <a:r>
              <a:rPr lang="en" sz="1600"/>
              <a:t>Address mistakes with kindness</a:t>
            </a:r>
            <a:endParaRPr sz="1600"/>
          </a:p>
        </p:txBody>
      </p:sp>
      <p:pic>
        <p:nvPicPr>
          <p:cNvPr id="91" name="Google Shape;91;p17"/>
          <p:cNvPicPr preferRelativeResize="0"/>
          <p:nvPr/>
        </p:nvPicPr>
        <p:blipFill>
          <a:blip r:embed="rId3">
            <a:alphaModFix/>
          </a:blip>
          <a:stretch>
            <a:fillRect/>
          </a:stretch>
        </p:blipFill>
        <p:spPr>
          <a:xfrm>
            <a:off x="311750" y="1763125"/>
            <a:ext cx="3955125" cy="2373075"/>
          </a:xfrm>
          <a:prstGeom prst="rect">
            <a:avLst/>
          </a:prstGeom>
          <a:noFill/>
          <a:ln>
            <a:noFill/>
          </a:ln>
        </p:spPr>
      </p:pic>
      <p:sp>
        <p:nvSpPr>
          <p:cNvPr id="92" name="Google Shape;92;p17"/>
          <p:cNvSpPr txBox="1"/>
          <p:nvPr/>
        </p:nvSpPr>
        <p:spPr>
          <a:xfrm>
            <a:off x="311750" y="4136200"/>
            <a:ext cx="3000000" cy="338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600"/>
              </a:spcAft>
              <a:buNone/>
            </a:pPr>
            <a:r>
              <a:rPr lang="en" sz="1000">
                <a:solidFill>
                  <a:srgbClr val="9E9E9E"/>
                </a:solidFill>
                <a:latin typeface="Lato"/>
                <a:ea typeface="Lato"/>
                <a:cs typeface="Lato"/>
                <a:sym typeface="Lato"/>
              </a:rPr>
              <a:t>Source: Pixbay</a:t>
            </a:r>
            <a:endParaRPr sz="1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8"/>
          <p:cNvSpPr txBox="1"/>
          <p:nvPr>
            <p:ph type="title"/>
          </p:nvPr>
        </p:nvSpPr>
        <p:spPr>
          <a:xfrm>
            <a:off x="584425" y="598275"/>
            <a:ext cx="3453600" cy="91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4100">
                <a:latin typeface="Luckiest Guy"/>
                <a:ea typeface="Luckiest Guy"/>
                <a:cs typeface="Luckiest Guy"/>
                <a:sym typeface="Luckiest Guy"/>
              </a:rPr>
              <a:t>Cooperation</a:t>
            </a:r>
            <a:endParaRPr sz="4100">
              <a:latin typeface="Luckiest Guy"/>
              <a:ea typeface="Luckiest Guy"/>
              <a:cs typeface="Luckiest Guy"/>
              <a:sym typeface="Luckiest Guy"/>
            </a:endParaRPr>
          </a:p>
        </p:txBody>
      </p:sp>
      <p:sp>
        <p:nvSpPr>
          <p:cNvPr id="98" name="Google Shape;98;p18"/>
          <p:cNvSpPr txBox="1"/>
          <p:nvPr>
            <p:ph idx="2" type="body"/>
          </p:nvPr>
        </p:nvSpPr>
        <p:spPr>
          <a:xfrm>
            <a:off x="4731300" y="492925"/>
            <a:ext cx="4045200" cy="3926400"/>
          </a:xfrm>
          <a:prstGeom prst="rect">
            <a:avLst/>
          </a:prstGeom>
        </p:spPr>
        <p:txBody>
          <a:bodyPr anchorCtr="0" anchor="ctr" bIns="91425" lIns="91425" spcFirstLastPara="1" rIns="91425" wrap="square" tIns="91425">
            <a:noAutofit/>
          </a:bodyPr>
          <a:lstStyle/>
          <a:p>
            <a:pPr indent="0" lvl="0" marL="0" rtl="0" algn="l">
              <a:lnSpc>
                <a:spcPct val="105000"/>
              </a:lnSpc>
              <a:spcBef>
                <a:spcPts val="0"/>
              </a:spcBef>
              <a:spcAft>
                <a:spcPts val="0"/>
              </a:spcAft>
              <a:buSzPts val="935"/>
              <a:buNone/>
            </a:pPr>
            <a:r>
              <a:t/>
            </a:r>
            <a:endParaRPr sz="1290">
              <a:latin typeface="Arial"/>
              <a:ea typeface="Arial"/>
              <a:cs typeface="Arial"/>
              <a:sym typeface="Arial"/>
            </a:endParaRPr>
          </a:p>
          <a:p>
            <a:pPr indent="-338892" lvl="0" marL="457200" rtl="0" algn="l">
              <a:lnSpc>
                <a:spcPct val="105000"/>
              </a:lnSpc>
              <a:spcBef>
                <a:spcPts val="1200"/>
              </a:spcBef>
              <a:spcAft>
                <a:spcPts val="0"/>
              </a:spcAft>
              <a:buClr>
                <a:schemeClr val="dk1"/>
              </a:buClr>
              <a:buSzPts val="1737"/>
              <a:buFont typeface="Arial"/>
              <a:buChar char="●"/>
            </a:pPr>
            <a:r>
              <a:rPr lang="en" sz="1736">
                <a:latin typeface="Arial"/>
                <a:ea typeface="Arial"/>
                <a:cs typeface="Arial"/>
                <a:sym typeface="Arial"/>
              </a:rPr>
              <a:t>Learn to accept others as they are</a:t>
            </a:r>
            <a:endParaRPr sz="1736">
              <a:latin typeface="Arial"/>
              <a:ea typeface="Arial"/>
              <a:cs typeface="Arial"/>
              <a:sym typeface="Arial"/>
            </a:endParaRPr>
          </a:p>
          <a:p>
            <a:pPr indent="-328097" lvl="1" marL="914400" rtl="0" algn="l">
              <a:lnSpc>
                <a:spcPct val="105000"/>
              </a:lnSpc>
              <a:spcBef>
                <a:spcPts val="0"/>
              </a:spcBef>
              <a:spcAft>
                <a:spcPts val="0"/>
              </a:spcAft>
              <a:buClr>
                <a:schemeClr val="dk1"/>
              </a:buClr>
              <a:buSzPts val="1567"/>
              <a:buFont typeface="Arial"/>
              <a:buChar char="○"/>
            </a:pPr>
            <a:r>
              <a:rPr lang="en" sz="1566">
                <a:latin typeface="Arial"/>
                <a:ea typeface="Arial"/>
                <a:cs typeface="Arial"/>
                <a:sym typeface="Arial"/>
              </a:rPr>
              <a:t>It’s not your job to change people</a:t>
            </a:r>
            <a:endParaRPr sz="1566">
              <a:latin typeface="Arial"/>
              <a:ea typeface="Arial"/>
              <a:cs typeface="Arial"/>
              <a:sym typeface="Arial"/>
            </a:endParaRPr>
          </a:p>
          <a:p>
            <a:pPr indent="-338892" lvl="0" marL="457200" rtl="0" algn="l">
              <a:lnSpc>
                <a:spcPct val="105000"/>
              </a:lnSpc>
              <a:spcBef>
                <a:spcPts val="0"/>
              </a:spcBef>
              <a:spcAft>
                <a:spcPts val="0"/>
              </a:spcAft>
              <a:buClr>
                <a:schemeClr val="dk1"/>
              </a:buClr>
              <a:buSzPts val="1737"/>
              <a:buFont typeface="Arial"/>
              <a:buChar char="●"/>
            </a:pPr>
            <a:r>
              <a:rPr lang="en" sz="1736">
                <a:latin typeface="Arial"/>
                <a:ea typeface="Arial"/>
                <a:cs typeface="Arial"/>
                <a:sym typeface="Arial"/>
              </a:rPr>
              <a:t>Find common ground</a:t>
            </a:r>
            <a:endParaRPr sz="1736">
              <a:latin typeface="Arial"/>
              <a:ea typeface="Arial"/>
              <a:cs typeface="Arial"/>
              <a:sym typeface="Arial"/>
            </a:endParaRPr>
          </a:p>
          <a:p>
            <a:pPr indent="-338892" lvl="0" marL="457200" rtl="0" algn="l">
              <a:lnSpc>
                <a:spcPct val="105000"/>
              </a:lnSpc>
              <a:spcBef>
                <a:spcPts val="0"/>
              </a:spcBef>
              <a:spcAft>
                <a:spcPts val="0"/>
              </a:spcAft>
              <a:buClr>
                <a:schemeClr val="dk1"/>
              </a:buClr>
              <a:buSzPts val="1737"/>
              <a:buFont typeface="Arial"/>
              <a:buChar char="●"/>
            </a:pPr>
            <a:r>
              <a:rPr lang="en" sz="1736">
                <a:latin typeface="Arial"/>
                <a:ea typeface="Arial"/>
                <a:cs typeface="Arial"/>
                <a:sym typeface="Arial"/>
              </a:rPr>
              <a:t>Take turns</a:t>
            </a:r>
            <a:endParaRPr sz="1736">
              <a:latin typeface="Arial"/>
              <a:ea typeface="Arial"/>
              <a:cs typeface="Arial"/>
              <a:sym typeface="Arial"/>
            </a:endParaRPr>
          </a:p>
          <a:p>
            <a:pPr indent="-338892" lvl="0" marL="457200" rtl="0" algn="l">
              <a:lnSpc>
                <a:spcPct val="105000"/>
              </a:lnSpc>
              <a:spcBef>
                <a:spcPts val="0"/>
              </a:spcBef>
              <a:spcAft>
                <a:spcPts val="0"/>
              </a:spcAft>
              <a:buClr>
                <a:schemeClr val="dk1"/>
              </a:buClr>
              <a:buSzPts val="1737"/>
              <a:buFont typeface="Arial"/>
              <a:buChar char="●"/>
            </a:pPr>
            <a:r>
              <a:rPr lang="en" sz="1736">
                <a:latin typeface="Arial"/>
                <a:ea typeface="Arial"/>
                <a:cs typeface="Arial"/>
                <a:sym typeface="Arial"/>
              </a:rPr>
              <a:t>Offer suggestions</a:t>
            </a:r>
            <a:endParaRPr sz="1736">
              <a:latin typeface="Arial"/>
              <a:ea typeface="Arial"/>
              <a:cs typeface="Arial"/>
              <a:sym typeface="Arial"/>
            </a:endParaRPr>
          </a:p>
          <a:p>
            <a:pPr indent="-338892" lvl="0" marL="457200" rtl="0" algn="l">
              <a:lnSpc>
                <a:spcPct val="105000"/>
              </a:lnSpc>
              <a:spcBef>
                <a:spcPts val="0"/>
              </a:spcBef>
              <a:spcAft>
                <a:spcPts val="0"/>
              </a:spcAft>
              <a:buClr>
                <a:schemeClr val="dk1"/>
              </a:buClr>
              <a:buSzPts val="1737"/>
              <a:buFont typeface="Arial"/>
              <a:buChar char="●"/>
            </a:pPr>
            <a:r>
              <a:rPr lang="en" sz="1736">
                <a:latin typeface="Arial"/>
                <a:ea typeface="Arial"/>
                <a:cs typeface="Arial"/>
                <a:sym typeface="Arial"/>
              </a:rPr>
              <a:t>Give praise</a:t>
            </a:r>
            <a:endParaRPr sz="1736">
              <a:latin typeface="Arial"/>
              <a:ea typeface="Arial"/>
              <a:cs typeface="Arial"/>
              <a:sym typeface="Arial"/>
            </a:endParaRPr>
          </a:p>
          <a:p>
            <a:pPr indent="-328097" lvl="1" marL="914400" rtl="0" algn="l">
              <a:lnSpc>
                <a:spcPct val="105000"/>
              </a:lnSpc>
              <a:spcBef>
                <a:spcPts val="0"/>
              </a:spcBef>
              <a:spcAft>
                <a:spcPts val="0"/>
              </a:spcAft>
              <a:buClr>
                <a:schemeClr val="dk1"/>
              </a:buClr>
              <a:buSzPts val="1567"/>
              <a:buFont typeface="Arial"/>
              <a:buChar char="○"/>
            </a:pPr>
            <a:r>
              <a:rPr lang="en" sz="1566">
                <a:latin typeface="Arial"/>
                <a:ea typeface="Arial"/>
                <a:cs typeface="Arial"/>
                <a:sym typeface="Arial"/>
              </a:rPr>
              <a:t>Even when it’s tough! </a:t>
            </a:r>
            <a:endParaRPr sz="1566">
              <a:latin typeface="Arial"/>
              <a:ea typeface="Arial"/>
              <a:cs typeface="Arial"/>
              <a:sym typeface="Arial"/>
            </a:endParaRPr>
          </a:p>
          <a:p>
            <a:pPr indent="-338892" lvl="0" marL="457200" rtl="0" algn="l">
              <a:lnSpc>
                <a:spcPct val="105000"/>
              </a:lnSpc>
              <a:spcBef>
                <a:spcPts val="0"/>
              </a:spcBef>
              <a:spcAft>
                <a:spcPts val="0"/>
              </a:spcAft>
              <a:buClr>
                <a:schemeClr val="dk1"/>
              </a:buClr>
              <a:buSzPts val="1737"/>
              <a:buFont typeface="Arial"/>
              <a:buChar char="●"/>
            </a:pPr>
            <a:r>
              <a:rPr lang="en" sz="1736">
                <a:latin typeface="Arial"/>
                <a:ea typeface="Arial"/>
                <a:cs typeface="Arial"/>
                <a:sym typeface="Arial"/>
              </a:rPr>
              <a:t>Be empathetic </a:t>
            </a:r>
            <a:endParaRPr sz="1736">
              <a:latin typeface="Arial"/>
              <a:ea typeface="Arial"/>
              <a:cs typeface="Arial"/>
              <a:sym typeface="Arial"/>
            </a:endParaRPr>
          </a:p>
          <a:p>
            <a:pPr indent="-338892" lvl="0" marL="457200" rtl="0" algn="l">
              <a:lnSpc>
                <a:spcPct val="105000"/>
              </a:lnSpc>
              <a:spcBef>
                <a:spcPts val="0"/>
              </a:spcBef>
              <a:spcAft>
                <a:spcPts val="0"/>
              </a:spcAft>
              <a:buClr>
                <a:schemeClr val="dk1"/>
              </a:buClr>
              <a:buSzPts val="1737"/>
              <a:buFont typeface="Arial"/>
              <a:buChar char="●"/>
            </a:pPr>
            <a:r>
              <a:rPr lang="en" sz="1736">
                <a:latin typeface="Arial"/>
                <a:ea typeface="Arial"/>
                <a:cs typeface="Arial"/>
                <a:sym typeface="Arial"/>
              </a:rPr>
              <a:t>Be soft...but firm</a:t>
            </a:r>
            <a:endParaRPr sz="1736">
              <a:latin typeface="Arial"/>
              <a:ea typeface="Arial"/>
              <a:cs typeface="Arial"/>
              <a:sym typeface="Arial"/>
            </a:endParaRPr>
          </a:p>
          <a:p>
            <a:pPr indent="-338892" lvl="0" marL="457200" rtl="0" algn="l">
              <a:lnSpc>
                <a:spcPct val="105000"/>
              </a:lnSpc>
              <a:spcBef>
                <a:spcPts val="0"/>
              </a:spcBef>
              <a:spcAft>
                <a:spcPts val="0"/>
              </a:spcAft>
              <a:buClr>
                <a:schemeClr val="dk1"/>
              </a:buClr>
              <a:buSzPts val="1737"/>
              <a:buFont typeface="Arial"/>
              <a:buChar char="●"/>
            </a:pPr>
            <a:r>
              <a:rPr lang="en" sz="1736">
                <a:latin typeface="Arial"/>
                <a:ea typeface="Arial"/>
                <a:cs typeface="Arial"/>
                <a:sym typeface="Arial"/>
              </a:rPr>
              <a:t>Get along to get along</a:t>
            </a:r>
            <a:endParaRPr sz="1736">
              <a:latin typeface="Arial"/>
              <a:ea typeface="Arial"/>
              <a:cs typeface="Arial"/>
              <a:sym typeface="Arial"/>
            </a:endParaRPr>
          </a:p>
          <a:p>
            <a:pPr indent="-328097" lvl="1" marL="914400" rtl="0" algn="l">
              <a:lnSpc>
                <a:spcPct val="105000"/>
              </a:lnSpc>
              <a:spcBef>
                <a:spcPts val="0"/>
              </a:spcBef>
              <a:spcAft>
                <a:spcPts val="0"/>
              </a:spcAft>
              <a:buClr>
                <a:schemeClr val="dk1"/>
              </a:buClr>
              <a:buSzPts val="1567"/>
              <a:buFont typeface="Arial"/>
              <a:buChar char="○"/>
            </a:pPr>
            <a:r>
              <a:rPr lang="en" sz="1566">
                <a:latin typeface="Arial"/>
                <a:ea typeface="Arial"/>
                <a:cs typeface="Arial"/>
                <a:sym typeface="Arial"/>
              </a:rPr>
              <a:t>We don’t always enjoy working with certain people but we can compromise to complete the task</a:t>
            </a:r>
            <a:endParaRPr sz="1736">
              <a:latin typeface="Arial"/>
              <a:ea typeface="Arial"/>
              <a:cs typeface="Arial"/>
              <a:sym typeface="Arial"/>
            </a:endParaRPr>
          </a:p>
        </p:txBody>
      </p:sp>
      <p:pic>
        <p:nvPicPr>
          <p:cNvPr id="99" name="Google Shape;99;p18"/>
          <p:cNvPicPr preferRelativeResize="0"/>
          <p:nvPr/>
        </p:nvPicPr>
        <p:blipFill>
          <a:blip r:embed="rId3">
            <a:alphaModFix/>
          </a:blip>
          <a:stretch>
            <a:fillRect/>
          </a:stretch>
        </p:blipFill>
        <p:spPr>
          <a:xfrm>
            <a:off x="288625" y="1736349"/>
            <a:ext cx="4045200" cy="2275407"/>
          </a:xfrm>
          <a:prstGeom prst="rect">
            <a:avLst/>
          </a:prstGeom>
          <a:noFill/>
          <a:ln>
            <a:noFill/>
          </a:ln>
        </p:spPr>
      </p:pic>
      <p:sp>
        <p:nvSpPr>
          <p:cNvPr id="100" name="Google Shape;100;p18"/>
          <p:cNvSpPr txBox="1"/>
          <p:nvPr/>
        </p:nvSpPr>
        <p:spPr>
          <a:xfrm>
            <a:off x="288625" y="3954050"/>
            <a:ext cx="3000000" cy="338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600"/>
              </a:spcAft>
              <a:buNone/>
            </a:pPr>
            <a:r>
              <a:rPr lang="en" sz="1000">
                <a:solidFill>
                  <a:srgbClr val="9E9E9E"/>
                </a:solidFill>
                <a:latin typeface="Lato"/>
                <a:ea typeface="Lato"/>
                <a:cs typeface="Lato"/>
                <a:sym typeface="Lato"/>
              </a:rPr>
              <a:t>Source: Pixbay</a:t>
            </a:r>
            <a:endParaRPr sz="1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9"/>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Scenario #1: Leadership </a:t>
            </a:r>
            <a:endParaRPr/>
          </a:p>
        </p:txBody>
      </p:sp>
      <p:sp>
        <p:nvSpPr>
          <p:cNvPr id="106" name="Google Shape;106;p19"/>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Jenny is on a team for a group project with people she doesn’t know very well or have much in common with. Everyone is really quiet so it’s a struggle coming up with ideas or making decisions. </a:t>
            </a:r>
            <a:endParaRPr/>
          </a:p>
          <a:p>
            <a:pPr indent="0" lvl="0" marL="0" rtl="0" algn="ctr">
              <a:spcBef>
                <a:spcPts val="1200"/>
              </a:spcBef>
              <a:spcAft>
                <a:spcPts val="0"/>
              </a:spcAft>
              <a:buNone/>
            </a:pPr>
            <a:r>
              <a:t/>
            </a:r>
            <a:endParaRPr/>
          </a:p>
          <a:p>
            <a:pPr indent="0" lvl="0" marL="0" rtl="0" algn="ctr">
              <a:spcBef>
                <a:spcPts val="1200"/>
              </a:spcBef>
              <a:spcAft>
                <a:spcPts val="0"/>
              </a:spcAft>
              <a:buNone/>
            </a:pPr>
            <a:r>
              <a:rPr lang="en"/>
              <a:t>Jenny should follow everyone’s lead and remain quiet...eventually someone will do the work.</a:t>
            </a:r>
            <a:endParaRPr/>
          </a:p>
          <a:p>
            <a:pPr indent="0" lvl="0" marL="0" rtl="0" algn="ctr">
              <a:spcBef>
                <a:spcPts val="1200"/>
              </a:spcBef>
              <a:spcAft>
                <a:spcPts val="1200"/>
              </a:spcAft>
              <a:buNone/>
            </a:pPr>
            <a:r>
              <a:rPr lang="en" sz="3000"/>
              <a:t>Do you agree or disagree? </a:t>
            </a:r>
            <a:endParaRPr sz="3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id="111" name="Google Shape;111;p20"/>
          <p:cNvPicPr preferRelativeResize="0"/>
          <p:nvPr/>
        </p:nvPicPr>
        <p:blipFill rotWithShape="1">
          <a:blip r:embed="rId3">
            <a:alphaModFix/>
          </a:blip>
          <a:srcRect b="45086" l="20869" r="24006" t="18595"/>
          <a:stretch/>
        </p:blipFill>
        <p:spPr>
          <a:xfrm>
            <a:off x="171475" y="1616025"/>
            <a:ext cx="3415200" cy="3182100"/>
          </a:xfrm>
          <a:prstGeom prst="ellipse">
            <a:avLst/>
          </a:prstGeom>
          <a:noFill/>
          <a:ln>
            <a:noFill/>
          </a:ln>
        </p:spPr>
      </p:pic>
      <p:pic>
        <p:nvPicPr>
          <p:cNvPr id="112" name="Google Shape;112;p20"/>
          <p:cNvPicPr preferRelativeResize="0"/>
          <p:nvPr/>
        </p:nvPicPr>
        <p:blipFill rotWithShape="1">
          <a:blip r:embed="rId4">
            <a:alphaModFix/>
          </a:blip>
          <a:srcRect b="47085" l="29231" r="26585" t="21047"/>
          <a:stretch/>
        </p:blipFill>
        <p:spPr>
          <a:xfrm>
            <a:off x="5843625" y="214300"/>
            <a:ext cx="3118200" cy="3182100"/>
          </a:xfrm>
          <a:prstGeom prst="ellipse">
            <a:avLst/>
          </a:prstGeom>
          <a:noFill/>
          <a:ln>
            <a:noFill/>
          </a:ln>
        </p:spPr>
      </p:pic>
      <p:sp>
        <p:nvSpPr>
          <p:cNvPr id="113" name="Google Shape;113;p20"/>
          <p:cNvSpPr txBox="1"/>
          <p:nvPr/>
        </p:nvSpPr>
        <p:spPr>
          <a:xfrm>
            <a:off x="447375" y="910600"/>
            <a:ext cx="3000000" cy="76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800">
                <a:solidFill>
                  <a:schemeClr val="dk1"/>
                </a:solidFill>
                <a:latin typeface="Luckiest Guy"/>
                <a:ea typeface="Luckiest Guy"/>
                <a:cs typeface="Luckiest Guy"/>
                <a:sym typeface="Luckiest Guy"/>
              </a:rPr>
              <a:t>Agree</a:t>
            </a:r>
            <a:endParaRPr/>
          </a:p>
        </p:txBody>
      </p:sp>
      <p:sp>
        <p:nvSpPr>
          <p:cNvPr id="114" name="Google Shape;114;p20"/>
          <p:cNvSpPr txBox="1"/>
          <p:nvPr/>
        </p:nvSpPr>
        <p:spPr>
          <a:xfrm>
            <a:off x="5902725" y="3396400"/>
            <a:ext cx="3000000" cy="76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800">
                <a:solidFill>
                  <a:schemeClr val="dk1"/>
                </a:solidFill>
                <a:latin typeface="Luckiest Guy"/>
                <a:ea typeface="Luckiest Guy"/>
                <a:cs typeface="Luckiest Guy"/>
                <a:sym typeface="Luckiest Guy"/>
              </a:rPr>
              <a:t>Disagree</a:t>
            </a:r>
            <a:endParaRPr/>
          </a:p>
        </p:txBody>
      </p:sp>
      <p:pic>
        <p:nvPicPr>
          <p:cNvPr descr="20 Seconds Timer countdown  with music  ⏰ This 20 Second Timer with Music, countdown with music for 20 second and, when the time is up, the music stops. &#10;✅ FOR MORE ⏲️ 👉 https://bit.ly/31P75tT 😀 &#10;&#10;#20seconds&#10;#20secondstimer&#10;#20secondstimerwithmusic &#10;&#10;Video you might like: &#10;✅ https://www.youtube.com/watch?v=90tu2Y9CBtc ➡️ 30 Second Timer&#10;✅ https://www.youtube.com/watch?v=j9__UCv_VuY ➡️ 20 Seconds Timer with Music&#10;✅ https://www.youtube.com/watch?v=Zk__HiwMIjA ➡️ 30 Second Timer with Music&#10;✅ https://www.youtube.com/watch?v=pFuh3K3wQg8 ➡️ 60 seconds timer&#10;✅ https://www.youtube.com/watch?v=FNa8dtJCLfA ➡️ 45 Seconds Timer&#10;✅ https://www.youtube.com/watch?v=0gnG0pzzktg ➡️ 15 Seconds Timer With Music&#10;✅ https://www.youtube.com/watch?v=mUIMzTEANz4 ➡️ 45 Second Timer Countdown with Music HH&#10;✅ https://www.youtube.com/watch?v=O5T8O5qE8lc ➡️ 5 Minute Timer No Music with Alarm&#10;✅ https://www.youtube.com/watch?v=QLpArkPb-YU ➡️ 10 Seconds Timer with Music&#10;✅ https://www.youtube.com/watch?v=AOyWXjqDG4c ➡️ 60 seconds timer&#10;✅ https://www.youtube.com/watch?v=Nxw81hEYnig ➡️ 1 Minute and 30 Seconds Timer&#10;✅ https://www.youtube.com/watch?v=WazxY81UEv0 ➡️ 20 Minute Timer No Music with Alarm&#10;✅ https://www.youtube.com/watch?v=-LOvW0DbUZk ➡️ 30 Seconds Timer&#10;✅ https://www.youtube.com/watch?v=1iD-zvOc5Tw ➡️ 90 Second Timer with Music ⏰🔔🎵&#10;✅ https://www.youtube.com/watch?v=BHT_aO-vyPo ➡️ 30 Second Timer with Music #Shorts&#10;✅ https://www.youtube.com/watch?v=SJ0fhxOM53Q ➡️ Robot Dance - 20 Second Timer #Shorts&#10;✅ https://www.youtube.com/watch?v=vkWJRueO054 ➡️ 30 Second Timer with Music (3D version)&#10;✅ https://www.youtube.com/watch?v=F4CIwNWD0l4 ➡️ 3 Minute Timer with Music&#10;✅ https://www.youtube.com/watch?v=Yil53I8VzuY ➡️ 60 Seconds Timer ⏲️⏰🎵 60 Second Timer with Music&#10;✅ https://www.youtube.com/watch?v=Mi5gpU9ORcc ➡️ 30 Second Timer No Music with Alarm&#10;✅ https://www.youtube.com/watch?v=BWFKSyW2pXE ➡️ 25 Second Timer&#10;✅ https://www.youtube.com/watch?v=h-weyNwnFKA ➡️ 7 Minute Timer with Dance Music&#10;✅ https://www.youtube.com/watch?v=vh5Z2XSgBE4 ➡️ 40 Seconds Timer with Music&#10;✅ https://www.youtube.com/watch?v=yDS-utI72_I ➡️ Tabata Timer - 30 Minutes interval 20/10 - with Music and Alarm&#10;✅ https://www.youtube.com/watch?v=uV7fwnUFH7k ➡️ 2 Minute Timer - Countdown with Trap music and dancer&#10;✅ https://www.youtube.com/watch?v=dgzJ_DMo4rg ➡️ 10 Second Timer Countdown&#10;✅ https://www.youtube.com/watch?v=7SxNgrpCyI8 ➡️ 15 Second Timer with Music #Shorts&#10;✅ https://www.youtube.com/watch?v=NcElYfPzsfI ➡️ 2 Minute Timer with Music&#10;✅ https://www.youtube.com/watch?v=DuoUT3yl63g ➡️ 2 minutes and 30 seconds timer countdown" id="115" name="Google Shape;115;p20" title="20 Seconds Timer with Music">
            <a:hlinkClick r:id="rId5"/>
          </p:cNvPr>
          <p:cNvPicPr preferRelativeResize="0"/>
          <p:nvPr/>
        </p:nvPicPr>
        <p:blipFill>
          <a:blip r:embed="rId6">
            <a:alphaModFix/>
          </a:blip>
          <a:stretch>
            <a:fillRect/>
          </a:stretch>
        </p:blipFill>
        <p:spPr>
          <a:xfrm>
            <a:off x="3778775" y="1680098"/>
            <a:ext cx="1872738" cy="140455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1000"/>
                                        <p:tgtEl>
                                          <p:spTgt spid="1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1"/>
          <p:cNvSpPr txBox="1"/>
          <p:nvPr/>
        </p:nvSpPr>
        <p:spPr>
          <a:xfrm>
            <a:off x="714300" y="1140325"/>
            <a:ext cx="7715400" cy="228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6819">
                <a:solidFill>
                  <a:schemeClr val="dk1"/>
                </a:solidFill>
                <a:latin typeface="Luckiest Guy"/>
                <a:ea typeface="Luckiest Guy"/>
                <a:cs typeface="Luckiest Guy"/>
                <a:sym typeface="Luckiest Guy"/>
              </a:rPr>
              <a:t>What did you pick and why? </a:t>
            </a:r>
            <a:endParaRPr sz="6819">
              <a:solidFill>
                <a:schemeClr val="dk1"/>
              </a:solidFill>
              <a:latin typeface="Luckiest Guy"/>
              <a:ea typeface="Luckiest Guy"/>
              <a:cs typeface="Luckiest Guy"/>
              <a:sym typeface="Luckiest Guy"/>
            </a:endParaRPr>
          </a:p>
        </p:txBody>
      </p:sp>
      <p:sp>
        <p:nvSpPr>
          <p:cNvPr id="121" name="Google Shape;121;p21"/>
          <p:cNvSpPr txBox="1"/>
          <p:nvPr/>
        </p:nvSpPr>
        <p:spPr>
          <a:xfrm>
            <a:off x="2616450" y="3520975"/>
            <a:ext cx="39111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solidFill>
                  <a:schemeClr val="accent5"/>
                </a:solidFill>
                <a:latin typeface="Roboto Slab"/>
                <a:ea typeface="Roboto Slab"/>
                <a:cs typeface="Roboto Slab"/>
                <a:sym typeface="Roboto Slab"/>
              </a:rPr>
              <a:t>Pause for Discussion</a:t>
            </a:r>
            <a:endParaRPr sz="2400">
              <a:solidFill>
                <a:schemeClr val="accent5"/>
              </a:solidFill>
              <a:latin typeface="Roboto Slab"/>
              <a:ea typeface="Roboto Slab"/>
              <a:cs typeface="Roboto Slab"/>
              <a:sym typeface="Roboto Slab"/>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