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ed264c75a5_0_4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ed264c75a5_0_4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ed264c75a5_0_4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ed264c75a5_0_4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ed264c75a5_0_4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ed264c75a5_0_4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ed264c75a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ed264c75a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ed264c75a5_0_4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ed264c75a5_0_4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d264c75a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ed264c75a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ed264c75a5_0_4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ed264c75a5_0_4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ed264c75a5_0_4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ed264c75a5_0_4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ed264c75a5_0_4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ed264c75a5_0_4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ed264c75a5_0_4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ed264c75a5_0_4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ed264c75a5_0_4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ed264c75a5_0_4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jpg"/><Relationship Id="rId4" Type="http://schemas.openxmlformats.org/officeDocument/2006/relationships/hyperlink" Target="https://youtu.be/eD0-6suZPYE" TargetMode="External"/><Relationship Id="rId5" Type="http://schemas.openxmlformats.org/officeDocument/2006/relationships/hyperlink" Target="https://youtu.be/eD0-6suZPY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commonsense.org/education/lesson-plans/body-image" TargetMode="External"/><Relationship Id="rId4" Type="http://schemas.openxmlformats.org/officeDocument/2006/relationships/hyperlink" Target="https://www.learningforjustice.org/classroom-resources/lessons/our-bodies-and-the-media" TargetMode="External"/><Relationship Id="rId9" Type="http://schemas.openxmlformats.org/officeDocument/2006/relationships/hyperlink" Target="https://docs.google.com/document/d/10qDIqVTI86HTSM3LK5E6ExQiQsGa-jBEp7hy2JZ2hE8/edit?usp=sharing" TargetMode="External"/><Relationship Id="rId5" Type="http://schemas.openxmlformats.org/officeDocument/2006/relationships/hyperlink" Target="https://www.learningforjustice.org/classroom-resources/lessons/i-see-you-you-see-me-body-image-and-social-justice" TargetMode="External"/><Relationship Id="rId6" Type="http://schemas.openxmlformats.org/officeDocument/2006/relationships/hyperlink" Target="https://positivepsychology.com/positive-body-image/" TargetMode="External"/><Relationship Id="rId7" Type="http://schemas.openxmlformats.org/officeDocument/2006/relationships/hyperlink" Target="https://www.nationaleatingdisorders.org/sites/default/files/BodyActivismGuideFINAL.pdf" TargetMode="External"/><Relationship Id="rId8" Type="http://schemas.openxmlformats.org/officeDocument/2006/relationships/hyperlink" Target="https://docs.google.com/document/d/1OnUPdiwIkzw2FOB-TatEmXmI4IzmR1mcwRlvI7lbmPo/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ocs.google.com/document/d/10qDIqVTI86HTSM3LK5E6ExQiQsGa-jBEp7hy2JZ2hE8/edit?usp=sharing" TargetMode="External"/><Relationship Id="rId4" Type="http://schemas.openxmlformats.org/officeDocument/2006/relationships/hyperlink" Target="https://youtu.be/7N6-mTvW9Zw"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youtu.be/5mP5RveA_tk" TargetMode="External"/><Relationship Id="rId4" Type="http://schemas.openxmlformats.org/officeDocument/2006/relationships/hyperlink" Target="https://youtu.be/eFv9qQBov0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youtu.be/xBEpOOlhNV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idx="1" type="subTitle"/>
          </p:nvPr>
        </p:nvSpPr>
        <p:spPr>
          <a:xfrm>
            <a:off x="5865400" y="2977825"/>
            <a:ext cx="1052700" cy="1704600"/>
          </a:xfrm>
          <a:prstGeom prst="rect">
            <a:avLst/>
          </a:prstGeom>
          <a:solidFill>
            <a:srgbClr val="FFF2CC"/>
          </a:solidFill>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lnSpc>
                <a:spcPct val="70000"/>
              </a:lnSpc>
              <a:spcBef>
                <a:spcPts val="0"/>
              </a:spcBef>
              <a:spcAft>
                <a:spcPts val="0"/>
              </a:spcAft>
              <a:buNone/>
            </a:pPr>
            <a:r>
              <a:t/>
            </a:r>
            <a:endParaRPr sz="1400">
              <a:solidFill>
                <a:srgbClr val="CC0000"/>
              </a:solidFill>
            </a:endParaRPr>
          </a:p>
          <a:p>
            <a:pPr indent="0" lvl="0" marL="0" rtl="0" algn="ctr">
              <a:lnSpc>
                <a:spcPct val="70000"/>
              </a:lnSpc>
              <a:spcBef>
                <a:spcPts val="0"/>
              </a:spcBef>
              <a:spcAft>
                <a:spcPts val="0"/>
              </a:spcAft>
              <a:buNone/>
            </a:pPr>
            <a:r>
              <a:rPr b="1" lang="en" sz="1400">
                <a:solidFill>
                  <a:schemeClr val="dk1"/>
                </a:solidFill>
              </a:rPr>
              <a:t>6.1p</a:t>
            </a:r>
            <a:endParaRPr b="1" sz="1400">
              <a:solidFill>
                <a:schemeClr val="dk1"/>
              </a:solidFill>
            </a:endParaRPr>
          </a:p>
          <a:p>
            <a:pPr indent="0" lvl="0" marL="0" rtl="0" algn="ctr">
              <a:lnSpc>
                <a:spcPct val="70000"/>
              </a:lnSpc>
              <a:spcBef>
                <a:spcPts val="0"/>
              </a:spcBef>
              <a:spcAft>
                <a:spcPts val="0"/>
              </a:spcAft>
              <a:buNone/>
            </a:pPr>
            <a:r>
              <a:rPr b="1" lang="en" sz="1400">
                <a:solidFill>
                  <a:schemeClr val="dk1"/>
                </a:solidFill>
              </a:rPr>
              <a:t>Mental Wellness, </a:t>
            </a:r>
            <a:endParaRPr b="1" sz="1400">
              <a:solidFill>
                <a:schemeClr val="dk1"/>
              </a:solidFill>
            </a:endParaRPr>
          </a:p>
          <a:p>
            <a:pPr indent="0" lvl="0" marL="0" rtl="0" algn="ctr">
              <a:lnSpc>
                <a:spcPct val="70000"/>
              </a:lnSpc>
              <a:spcBef>
                <a:spcPts val="0"/>
              </a:spcBef>
              <a:spcAft>
                <a:spcPts val="0"/>
              </a:spcAft>
              <a:buNone/>
            </a:pPr>
            <a:r>
              <a:rPr b="1" lang="en" sz="1400">
                <a:solidFill>
                  <a:schemeClr val="dk1"/>
                </a:solidFill>
              </a:rPr>
              <a:t>Social &amp; Emotional Skills</a:t>
            </a:r>
            <a:endParaRPr b="1" sz="1400">
              <a:solidFill>
                <a:schemeClr val="dk1"/>
              </a:solidFill>
            </a:endParaRPr>
          </a:p>
        </p:txBody>
      </p:sp>
      <p:pic>
        <p:nvPicPr>
          <p:cNvPr descr="Health Smart Virginia logo" id="55" name="Google Shape;55;p13"/>
          <p:cNvPicPr preferRelativeResize="0"/>
          <p:nvPr/>
        </p:nvPicPr>
        <p:blipFill>
          <a:blip r:embed="rId4">
            <a:alphaModFix/>
          </a:blip>
          <a:stretch>
            <a:fillRect/>
          </a:stretch>
        </p:blipFill>
        <p:spPr>
          <a:xfrm>
            <a:off x="2464600" y="2977825"/>
            <a:ext cx="1414450" cy="857250"/>
          </a:xfrm>
          <a:prstGeom prst="rect">
            <a:avLst/>
          </a:prstGeom>
          <a:noFill/>
          <a:ln>
            <a:noFill/>
          </a:ln>
        </p:spPr>
      </p:pic>
      <p:sp>
        <p:nvSpPr>
          <p:cNvPr id="56" name="Google Shape;56;p13"/>
          <p:cNvSpPr txBox="1"/>
          <p:nvPr/>
        </p:nvSpPr>
        <p:spPr>
          <a:xfrm>
            <a:off x="3707600" y="503625"/>
            <a:ext cx="17574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800"/>
              <a:t>Body Image</a:t>
            </a:r>
            <a:endParaRPr b="1" sz="2800"/>
          </a:p>
        </p:txBody>
      </p:sp>
      <p:sp>
        <p:nvSpPr>
          <p:cNvPr id="57" name="Google Shape;57;p13"/>
          <p:cNvSpPr txBox="1"/>
          <p:nvPr/>
        </p:nvSpPr>
        <p:spPr>
          <a:xfrm>
            <a:off x="1082275" y="4606600"/>
            <a:ext cx="19287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Catherine Showalter Lineburg</a:t>
            </a:r>
            <a:endParaRPr sz="1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Closing</a:t>
            </a:r>
            <a:r>
              <a:rPr lang="en"/>
              <a:t> Questions:</a:t>
            </a:r>
            <a:endParaRPr/>
          </a:p>
        </p:txBody>
      </p:sp>
      <p:sp>
        <p:nvSpPr>
          <p:cNvPr id="138" name="Google Shape;138;p22"/>
          <p:cNvSpPr txBox="1"/>
          <p:nvPr>
            <p:ph idx="1" type="body"/>
          </p:nvPr>
        </p:nvSpPr>
        <p:spPr>
          <a:xfrm>
            <a:off x="311700" y="1152475"/>
            <a:ext cx="8520600" cy="3416400"/>
          </a:xfrm>
          <a:prstGeom prst="rect">
            <a:avLst/>
          </a:prstGeom>
          <a:solidFill>
            <a:srgbClr val="CFE2F3"/>
          </a:solidFill>
        </p:spPr>
        <p:txBody>
          <a:bodyPr anchorCtr="0" anchor="t" bIns="91425" lIns="91425" spcFirstLastPara="1" rIns="91425" wrap="square" tIns="91425">
            <a:normAutofit fontScale="62500"/>
          </a:bodyPr>
          <a:lstStyle/>
          <a:p>
            <a:pPr indent="-307975" lvl="0" marL="457200" rtl="0" algn="l">
              <a:spcBef>
                <a:spcPts val="0"/>
              </a:spcBef>
              <a:spcAft>
                <a:spcPts val="0"/>
              </a:spcAft>
              <a:buClr>
                <a:schemeClr val="dk1"/>
              </a:buClr>
              <a:buSzPct val="100000"/>
              <a:buChar char="●"/>
            </a:pPr>
            <a:r>
              <a:rPr lang="en" sz="2000">
                <a:solidFill>
                  <a:schemeClr val="dk1"/>
                </a:solidFill>
              </a:rPr>
              <a:t>What does the term Body </a:t>
            </a:r>
            <a:r>
              <a:rPr lang="en" sz="2000">
                <a:solidFill>
                  <a:schemeClr val="dk1"/>
                </a:solidFill>
              </a:rPr>
              <a:t>image</a:t>
            </a:r>
            <a:r>
              <a:rPr lang="en" sz="2000">
                <a:solidFill>
                  <a:schemeClr val="dk1"/>
                </a:solidFill>
              </a:rPr>
              <a:t> mean? (Ensure Vocabulary Knowledge Chart has the correct definition.)</a:t>
            </a:r>
            <a:endParaRPr sz="2000">
              <a:solidFill>
                <a:schemeClr val="dk1"/>
              </a:solidFill>
            </a:endParaRPr>
          </a:p>
          <a:p>
            <a:pPr indent="-307975" lvl="0" marL="457200" rtl="0" algn="l">
              <a:spcBef>
                <a:spcPts val="0"/>
              </a:spcBef>
              <a:spcAft>
                <a:spcPts val="0"/>
              </a:spcAft>
              <a:buClr>
                <a:schemeClr val="dk1"/>
              </a:buClr>
              <a:buSzPct val="100000"/>
              <a:buChar char="●"/>
            </a:pPr>
            <a:r>
              <a:rPr lang="en" sz="2000">
                <a:solidFill>
                  <a:schemeClr val="dk1"/>
                </a:solidFill>
              </a:rPr>
              <a:t>How can we change the dialogue of our own body image from negative to positive? Why is this important for us to be able to do?</a:t>
            </a:r>
            <a:endParaRPr sz="2000">
              <a:solidFill>
                <a:schemeClr val="dk1"/>
              </a:solidFill>
            </a:endParaRPr>
          </a:p>
          <a:p>
            <a:pPr indent="0" lvl="0" marL="0" rtl="0" algn="ctr">
              <a:spcBef>
                <a:spcPts val="1200"/>
              </a:spcBef>
              <a:spcAft>
                <a:spcPts val="0"/>
              </a:spcAft>
              <a:buNone/>
            </a:pPr>
            <a:r>
              <a:rPr b="1" lang="en" sz="2000">
                <a:solidFill>
                  <a:srgbClr val="C00000"/>
                </a:solidFill>
              </a:rPr>
              <a:t>Who can </a:t>
            </a:r>
            <a:r>
              <a:rPr b="1" lang="en" sz="2000" u="sng">
                <a:solidFill>
                  <a:srgbClr val="C00000"/>
                </a:solidFill>
              </a:rPr>
              <a:t>recall </a:t>
            </a:r>
            <a:r>
              <a:rPr b="1" lang="en" sz="2000">
                <a:solidFill>
                  <a:srgbClr val="C00000"/>
                </a:solidFill>
              </a:rPr>
              <a:t>&amp; </a:t>
            </a:r>
            <a:r>
              <a:rPr b="1" lang="en" sz="2000" u="sng">
                <a:solidFill>
                  <a:srgbClr val="C00000"/>
                </a:solidFill>
              </a:rPr>
              <a:t>show</a:t>
            </a:r>
            <a:r>
              <a:rPr b="1" lang="en" sz="2000">
                <a:solidFill>
                  <a:srgbClr val="C00000"/>
                </a:solidFill>
              </a:rPr>
              <a:t> me the movement for the following terms &amp; definitions for the four body images?</a:t>
            </a:r>
            <a:endParaRPr b="1" sz="2000">
              <a:solidFill>
                <a:srgbClr val="C00000"/>
              </a:solidFill>
            </a:endParaRPr>
          </a:p>
          <a:p>
            <a:pPr indent="0" lvl="0" marL="0" rtl="0" algn="ctr">
              <a:lnSpc>
                <a:spcPct val="100000"/>
              </a:lnSpc>
              <a:spcBef>
                <a:spcPts val="1200"/>
              </a:spcBef>
              <a:spcAft>
                <a:spcPts val="0"/>
              </a:spcAft>
              <a:buNone/>
            </a:pPr>
            <a:r>
              <a:rPr b="1" lang="en" sz="2054" u="sng">
                <a:solidFill>
                  <a:schemeClr val="dk1"/>
                </a:solidFill>
                <a:latin typeface="Roboto"/>
                <a:ea typeface="Roboto"/>
                <a:cs typeface="Roboto"/>
                <a:sym typeface="Roboto"/>
              </a:rPr>
              <a:t>Perceptual Body Image</a:t>
            </a:r>
            <a:endParaRPr b="1" sz="2054">
              <a:solidFill>
                <a:schemeClr val="dk1"/>
              </a:solidFill>
              <a:latin typeface="Roboto"/>
              <a:ea typeface="Roboto"/>
              <a:cs typeface="Roboto"/>
              <a:sym typeface="Roboto"/>
            </a:endParaRPr>
          </a:p>
          <a:p>
            <a:pPr indent="0" lvl="0" marL="0" rtl="0" algn="ctr">
              <a:lnSpc>
                <a:spcPct val="100000"/>
              </a:lnSpc>
              <a:spcBef>
                <a:spcPts val="1200"/>
              </a:spcBef>
              <a:spcAft>
                <a:spcPts val="0"/>
              </a:spcAft>
              <a:buNone/>
            </a:pPr>
            <a:r>
              <a:rPr b="1" lang="en" sz="2054" u="sng">
                <a:solidFill>
                  <a:schemeClr val="dk1"/>
                </a:solidFill>
                <a:latin typeface="Roboto"/>
                <a:ea typeface="Roboto"/>
                <a:cs typeface="Roboto"/>
                <a:sym typeface="Roboto"/>
              </a:rPr>
              <a:t>Affective Body Image</a:t>
            </a:r>
            <a:endParaRPr b="1" sz="2054">
              <a:solidFill>
                <a:schemeClr val="dk1"/>
              </a:solidFill>
              <a:latin typeface="Roboto"/>
              <a:ea typeface="Roboto"/>
              <a:cs typeface="Roboto"/>
              <a:sym typeface="Roboto"/>
            </a:endParaRPr>
          </a:p>
          <a:p>
            <a:pPr indent="0" lvl="0" marL="0" rtl="0" algn="ctr">
              <a:lnSpc>
                <a:spcPct val="100000"/>
              </a:lnSpc>
              <a:spcBef>
                <a:spcPts val="1200"/>
              </a:spcBef>
              <a:spcAft>
                <a:spcPts val="0"/>
              </a:spcAft>
              <a:buNone/>
            </a:pPr>
            <a:r>
              <a:rPr b="1" lang="en" sz="2054" u="sng">
                <a:solidFill>
                  <a:schemeClr val="dk1"/>
                </a:solidFill>
                <a:latin typeface="Roboto"/>
                <a:ea typeface="Roboto"/>
                <a:cs typeface="Roboto"/>
                <a:sym typeface="Roboto"/>
              </a:rPr>
              <a:t>Cognitive Body Image</a:t>
            </a:r>
            <a:endParaRPr b="1" sz="2054" u="sng">
              <a:solidFill>
                <a:schemeClr val="dk1"/>
              </a:solidFill>
              <a:latin typeface="Roboto"/>
              <a:ea typeface="Roboto"/>
              <a:cs typeface="Roboto"/>
              <a:sym typeface="Roboto"/>
            </a:endParaRPr>
          </a:p>
          <a:p>
            <a:pPr indent="0" lvl="0" marL="0" rtl="0" algn="ctr">
              <a:lnSpc>
                <a:spcPct val="100000"/>
              </a:lnSpc>
              <a:spcBef>
                <a:spcPts val="0"/>
              </a:spcBef>
              <a:spcAft>
                <a:spcPts val="0"/>
              </a:spcAft>
              <a:buClr>
                <a:schemeClr val="dk1"/>
              </a:buClr>
              <a:buSzPct val="53534"/>
              <a:buFont typeface="Arial"/>
              <a:buNone/>
            </a:pPr>
            <a:r>
              <a:t/>
            </a:r>
            <a:endParaRPr b="1" sz="2054" u="sng">
              <a:solidFill>
                <a:schemeClr val="dk1"/>
              </a:solidFill>
              <a:latin typeface="Roboto"/>
              <a:ea typeface="Roboto"/>
              <a:cs typeface="Roboto"/>
              <a:sym typeface="Roboto"/>
            </a:endParaRPr>
          </a:p>
          <a:p>
            <a:pPr indent="0" lvl="0" marL="0" rtl="0" algn="ctr">
              <a:lnSpc>
                <a:spcPct val="100000"/>
              </a:lnSpc>
              <a:spcBef>
                <a:spcPts val="0"/>
              </a:spcBef>
              <a:spcAft>
                <a:spcPts val="0"/>
              </a:spcAft>
              <a:buNone/>
            </a:pPr>
            <a:r>
              <a:rPr b="1" lang="en" sz="2054" u="sng">
                <a:solidFill>
                  <a:schemeClr val="dk1"/>
                </a:solidFill>
                <a:latin typeface="Roboto"/>
                <a:ea typeface="Roboto"/>
                <a:cs typeface="Roboto"/>
                <a:sym typeface="Roboto"/>
              </a:rPr>
              <a:t>Behavioral Image</a:t>
            </a:r>
            <a:endParaRPr sz="3054">
              <a:solidFill>
                <a:srgbClr val="C00000"/>
              </a:solidFill>
            </a:endParaRPr>
          </a:p>
          <a:p>
            <a:pPr indent="0" lvl="0" marL="0" rtl="0" algn="ctr">
              <a:spcBef>
                <a:spcPts val="0"/>
              </a:spcBef>
              <a:spcAft>
                <a:spcPts val="0"/>
              </a:spcAft>
              <a:buNone/>
            </a:pPr>
            <a:r>
              <a:t/>
            </a:r>
            <a:endParaRPr sz="2000">
              <a:solidFill>
                <a:srgbClr val="C00000"/>
              </a:solidFill>
            </a:endParaRPr>
          </a:p>
          <a:p>
            <a:pPr indent="0" lvl="0" marL="0" rtl="0" algn="ctr">
              <a:spcBef>
                <a:spcPts val="1200"/>
              </a:spcBef>
              <a:spcAft>
                <a:spcPts val="1200"/>
              </a:spcAft>
              <a:buNone/>
            </a:pPr>
            <a:r>
              <a:t/>
            </a:r>
            <a:endParaRPr sz="2000">
              <a:solidFill>
                <a:srgbClr val="1C4587"/>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p23"/>
          <p:cNvSpPr txBox="1"/>
          <p:nvPr>
            <p:ph type="title"/>
          </p:nvPr>
        </p:nvSpPr>
        <p:spPr>
          <a:xfrm>
            <a:off x="311700" y="445025"/>
            <a:ext cx="8520600" cy="572700"/>
          </a:xfrm>
          <a:prstGeom prst="rect">
            <a:avLst/>
          </a:prstGeom>
          <a:solidFill>
            <a:schemeClr val="lt1"/>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Lesson </a:t>
            </a:r>
            <a:r>
              <a:rPr lang="en"/>
              <a:t>Extensions</a:t>
            </a:r>
            <a:r>
              <a:rPr lang="en"/>
              <a:t>/Connections/Applications</a:t>
            </a:r>
            <a:endParaRPr/>
          </a:p>
        </p:txBody>
      </p:sp>
      <p:sp>
        <p:nvSpPr>
          <p:cNvPr id="144" name="Google Shape;144;p23"/>
          <p:cNvSpPr txBox="1"/>
          <p:nvPr>
            <p:ph idx="1" type="body"/>
          </p:nvPr>
        </p:nvSpPr>
        <p:spPr>
          <a:xfrm>
            <a:off x="311700" y="1152475"/>
            <a:ext cx="8520600" cy="3416400"/>
          </a:xfrm>
          <a:prstGeom prst="rect">
            <a:avLst/>
          </a:prstGeom>
          <a:noFill/>
        </p:spPr>
        <p:txBody>
          <a:bodyPr anchorCtr="0" anchor="t" bIns="91425" lIns="91425" spcFirstLastPara="1" rIns="91425" wrap="square" tIns="91425">
            <a:normAutofit/>
          </a:bodyPr>
          <a:lstStyle/>
          <a:p>
            <a:pPr indent="0" lvl="0" marL="457200" rtl="0" algn="l">
              <a:lnSpc>
                <a:spcPct val="100000"/>
              </a:lnSpc>
              <a:spcBef>
                <a:spcPts val="0"/>
              </a:spcBef>
              <a:spcAft>
                <a:spcPts val="0"/>
              </a:spcAft>
              <a:buNone/>
            </a:pPr>
            <a:r>
              <a:t/>
            </a:r>
            <a:endParaRPr/>
          </a:p>
          <a:p>
            <a:pPr indent="-342900" lvl="0" marL="457200" rtl="0" algn="l">
              <a:lnSpc>
                <a:spcPct val="100000"/>
              </a:lnSpc>
              <a:spcBef>
                <a:spcPts val="0"/>
              </a:spcBef>
              <a:spcAft>
                <a:spcPts val="0"/>
              </a:spcAft>
              <a:buSzPts val="1800"/>
              <a:buChar char="●"/>
            </a:pPr>
            <a:r>
              <a:rPr lang="en">
                <a:solidFill>
                  <a:schemeClr val="dk1"/>
                </a:solidFill>
                <a:highlight>
                  <a:srgbClr val="FFFF00"/>
                </a:highlight>
              </a:rPr>
              <a:t>W</a:t>
            </a:r>
            <a:r>
              <a:rPr lang="en" u="sng">
                <a:solidFill>
                  <a:schemeClr val="dk1"/>
                </a:solidFill>
                <a:highlight>
                  <a:srgbClr val="FFFF00"/>
                </a:highlight>
                <a:hlinkClick r:id="rId4">
                  <a:extLst>
                    <a:ext uri="{A12FA001-AC4F-418D-AE19-62706E023703}">
                      <ahyp:hlinkClr val="tx"/>
                    </a:ext>
                  </a:extLst>
                </a:hlinkClick>
              </a:rPr>
              <a:t>atch</a:t>
            </a:r>
            <a:r>
              <a:rPr lang="en" u="sng">
                <a:solidFill>
                  <a:schemeClr val="hlink"/>
                </a:solidFill>
                <a:highlight>
                  <a:srgbClr val="FFFF00"/>
                </a:highlight>
                <a:hlinkClick r:id="rId5"/>
              </a:rPr>
              <a:t> I Think You’re Beautiful</a:t>
            </a:r>
            <a:endParaRPr>
              <a:solidFill>
                <a:srgbClr val="FF00FF"/>
              </a:solidFill>
              <a:highlight>
                <a:srgbClr val="FFFF00"/>
              </a:highlight>
            </a:endParaRPr>
          </a:p>
          <a:p>
            <a:pPr indent="0" lvl="0" marL="457200" rtl="0" algn="l">
              <a:lnSpc>
                <a:spcPct val="100000"/>
              </a:lnSpc>
              <a:spcBef>
                <a:spcPts val="0"/>
              </a:spcBef>
              <a:spcAft>
                <a:spcPts val="0"/>
              </a:spcAft>
              <a:buNone/>
            </a:pPr>
            <a:r>
              <a:rPr b="1" lang="en">
                <a:solidFill>
                  <a:srgbClr val="B02C20"/>
                </a:solidFill>
                <a:latin typeface="Calibri"/>
                <a:ea typeface="Calibri"/>
                <a:cs typeface="Calibri"/>
                <a:sym typeface="Calibri"/>
              </a:rPr>
              <a:t>Have students create a positive social experiment to implement and the share with the class at the end of the week . (Individuals, partners, small group, whole class.)</a:t>
            </a:r>
            <a:endParaRPr b="1">
              <a:solidFill>
                <a:srgbClr val="B02C20"/>
              </a:solidFill>
              <a:latin typeface="Calibri"/>
              <a:ea typeface="Calibri"/>
              <a:cs typeface="Calibri"/>
              <a:sym typeface="Calibri"/>
            </a:endParaRPr>
          </a:p>
          <a:p>
            <a:pPr indent="-342900" lvl="0" marL="457200" rtl="0" algn="l">
              <a:lnSpc>
                <a:spcPct val="100000"/>
              </a:lnSpc>
              <a:spcBef>
                <a:spcPts val="0"/>
              </a:spcBef>
              <a:spcAft>
                <a:spcPts val="0"/>
              </a:spcAft>
              <a:buClr>
                <a:srgbClr val="B02C20"/>
              </a:buClr>
              <a:buSzPts val="1800"/>
              <a:buFont typeface="Calibri"/>
              <a:buChar char="●"/>
            </a:pPr>
            <a:r>
              <a:rPr b="1" lang="en">
                <a:solidFill>
                  <a:srgbClr val="B02C20"/>
                </a:solidFill>
                <a:latin typeface="Calibri"/>
                <a:ea typeface="Calibri"/>
                <a:cs typeface="Calibri"/>
                <a:sym typeface="Calibri"/>
              </a:rPr>
              <a:t>ELL </a:t>
            </a:r>
            <a:r>
              <a:rPr b="1" lang="en">
                <a:solidFill>
                  <a:srgbClr val="B02C20"/>
                </a:solidFill>
                <a:latin typeface="Calibri"/>
                <a:ea typeface="Calibri"/>
                <a:cs typeface="Calibri"/>
                <a:sym typeface="Calibri"/>
              </a:rPr>
              <a:t>Extension</a:t>
            </a:r>
            <a:r>
              <a:rPr b="1" lang="en">
                <a:solidFill>
                  <a:srgbClr val="B02C20"/>
                </a:solidFill>
                <a:latin typeface="Calibri"/>
                <a:ea typeface="Calibri"/>
                <a:cs typeface="Calibri"/>
                <a:sym typeface="Calibri"/>
              </a:rPr>
              <a:t>: Role-Plays </a:t>
            </a:r>
            <a:endParaRPr b="1">
              <a:solidFill>
                <a:srgbClr val="B02C20"/>
              </a:solidFill>
              <a:latin typeface="Calibri"/>
              <a:ea typeface="Calibri"/>
              <a:cs typeface="Calibri"/>
              <a:sym typeface="Calibri"/>
            </a:endParaRPr>
          </a:p>
          <a:p>
            <a:pPr indent="-342900" lvl="0" marL="457200" rtl="0" algn="l">
              <a:lnSpc>
                <a:spcPct val="100000"/>
              </a:lnSpc>
              <a:spcBef>
                <a:spcPts val="0"/>
              </a:spcBef>
              <a:spcAft>
                <a:spcPts val="0"/>
              </a:spcAft>
              <a:buClr>
                <a:srgbClr val="B02C20"/>
              </a:buClr>
              <a:buSzPts val="1800"/>
              <a:buFont typeface="Calibri"/>
              <a:buChar char="●"/>
            </a:pPr>
            <a:r>
              <a:rPr b="1" lang="en">
                <a:solidFill>
                  <a:srgbClr val="B02C20"/>
                </a:solidFill>
                <a:latin typeface="Calibri"/>
                <a:ea typeface="Calibri"/>
                <a:cs typeface="Calibri"/>
                <a:sym typeface="Calibri"/>
              </a:rPr>
              <a:t>Have students create their own “I AM” </a:t>
            </a:r>
            <a:r>
              <a:rPr b="1" lang="en">
                <a:solidFill>
                  <a:srgbClr val="B02C20"/>
                </a:solidFill>
                <a:latin typeface="Calibri"/>
                <a:ea typeface="Calibri"/>
                <a:cs typeface="Calibri"/>
                <a:sym typeface="Calibri"/>
              </a:rPr>
              <a:t>Mosaic</a:t>
            </a:r>
            <a:r>
              <a:rPr b="1" lang="en">
                <a:solidFill>
                  <a:srgbClr val="B02C20"/>
                </a:solidFill>
                <a:latin typeface="Calibri"/>
                <a:ea typeface="Calibri"/>
                <a:cs typeface="Calibri"/>
                <a:sym typeface="Calibri"/>
              </a:rPr>
              <a:t> to take home or have each student create a positive mosaic “YOU ARE” for a different student </a:t>
            </a:r>
            <a:r>
              <a:rPr b="1" lang="en">
                <a:solidFill>
                  <a:srgbClr val="B02C20"/>
                </a:solidFill>
                <a:latin typeface="Calibri"/>
                <a:ea typeface="Calibri"/>
                <a:cs typeface="Calibri"/>
                <a:sym typeface="Calibri"/>
              </a:rPr>
              <a:t>in the</a:t>
            </a:r>
            <a:r>
              <a:rPr b="1" lang="en">
                <a:solidFill>
                  <a:srgbClr val="B02C20"/>
                </a:solidFill>
                <a:latin typeface="Calibri"/>
                <a:ea typeface="Calibri"/>
                <a:cs typeface="Calibri"/>
                <a:sym typeface="Calibri"/>
              </a:rPr>
              <a:t> class.</a:t>
            </a:r>
            <a:endParaRPr b="1">
              <a:solidFill>
                <a:srgbClr val="B02C20"/>
              </a:solidFill>
              <a:latin typeface="Calibri"/>
              <a:ea typeface="Calibri"/>
              <a:cs typeface="Calibri"/>
              <a:sym typeface="Calibri"/>
            </a:endParaRPr>
          </a:p>
          <a:p>
            <a:pPr indent="-342900" lvl="0" marL="457200" rtl="0" algn="l">
              <a:lnSpc>
                <a:spcPct val="100000"/>
              </a:lnSpc>
              <a:spcBef>
                <a:spcPts val="0"/>
              </a:spcBef>
              <a:spcAft>
                <a:spcPts val="0"/>
              </a:spcAft>
              <a:buClr>
                <a:srgbClr val="B02C20"/>
              </a:buClr>
              <a:buSzPts val="1800"/>
              <a:buFont typeface="Calibri"/>
              <a:buChar char="●"/>
            </a:pPr>
            <a:r>
              <a:rPr b="1" lang="en">
                <a:solidFill>
                  <a:srgbClr val="B02C20"/>
                </a:solidFill>
                <a:latin typeface="Calibri"/>
                <a:ea typeface="Calibri"/>
                <a:cs typeface="Calibri"/>
                <a:sym typeface="Calibri"/>
              </a:rPr>
              <a:t>Have the students create their own fitness exercises to accompany the body image terminology (perception, affective, cognitive, and behavioral.)</a:t>
            </a:r>
            <a:endParaRPr b="1">
              <a:solidFill>
                <a:srgbClr val="B02C20"/>
              </a:solidFill>
              <a:latin typeface="Calibri"/>
              <a:ea typeface="Calibri"/>
              <a:cs typeface="Calibri"/>
              <a:sym typeface="Calibri"/>
            </a:endParaRPr>
          </a:p>
          <a:p>
            <a:pPr indent="0" lvl="0" marL="457200" rtl="0" algn="l">
              <a:spcBef>
                <a:spcPts val="0"/>
              </a:spcBef>
              <a:spcAft>
                <a:spcPts val="0"/>
              </a:spcAft>
              <a:buNone/>
            </a:pPr>
            <a:r>
              <a:t/>
            </a:r>
            <a:endParaRPr b="1">
              <a:solidFill>
                <a:schemeClr val="lt1"/>
              </a:solidFill>
            </a:endParaRPr>
          </a:p>
          <a:p>
            <a:pPr indent="0" lvl="0" marL="45720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07916"/>
              </a:lnSpc>
              <a:spcBef>
                <a:spcPts val="200"/>
              </a:spcBef>
              <a:spcAft>
                <a:spcPts val="0"/>
              </a:spcAft>
              <a:buSzPts val="990"/>
              <a:buNone/>
            </a:pPr>
            <a:r>
              <a:rPr b="1" lang="en" sz="2160">
                <a:solidFill>
                  <a:srgbClr val="C00000"/>
                </a:solidFill>
                <a:latin typeface="Calibri"/>
                <a:ea typeface="Calibri"/>
                <a:cs typeface="Calibri"/>
                <a:sym typeface="Calibri"/>
              </a:rPr>
              <a:t>Resources/References &amp; Handouts</a:t>
            </a:r>
            <a:endParaRPr b="1" sz="2160">
              <a:solidFill>
                <a:srgbClr val="C00000"/>
              </a:solidFill>
              <a:latin typeface="Calibri"/>
              <a:ea typeface="Calibri"/>
              <a:cs typeface="Calibri"/>
              <a:sym typeface="Calibri"/>
            </a:endParaRPr>
          </a:p>
          <a:p>
            <a:pPr indent="0" lvl="0" marL="0" rtl="0" algn="l">
              <a:lnSpc>
                <a:spcPct val="107916"/>
              </a:lnSpc>
              <a:spcBef>
                <a:spcPts val="200"/>
              </a:spcBef>
              <a:spcAft>
                <a:spcPts val="0"/>
              </a:spcAft>
              <a:buClr>
                <a:schemeClr val="dk1"/>
              </a:buClr>
              <a:buSzPts val="990"/>
              <a:buFont typeface="Arial"/>
              <a:buNone/>
            </a:pPr>
            <a:r>
              <a:t/>
            </a:r>
            <a:endParaRPr b="1" sz="2160">
              <a:solidFill>
                <a:srgbClr val="C00000"/>
              </a:solidFill>
              <a:latin typeface="Calibri"/>
              <a:ea typeface="Calibri"/>
              <a:cs typeface="Calibri"/>
              <a:sym typeface="Calibri"/>
            </a:endParaRPr>
          </a:p>
          <a:p>
            <a:pPr indent="0" lvl="0" marL="0" rtl="0" algn="l">
              <a:spcBef>
                <a:spcPts val="0"/>
              </a:spcBef>
              <a:spcAft>
                <a:spcPts val="0"/>
              </a:spcAft>
              <a:buSzPts val="990"/>
              <a:buNone/>
            </a:pPr>
            <a:r>
              <a:t/>
            </a:r>
            <a:endParaRPr b="1" sz="1260">
              <a:solidFill>
                <a:srgbClr val="C00000"/>
              </a:solidFill>
              <a:latin typeface="Calibri"/>
              <a:ea typeface="Calibri"/>
              <a:cs typeface="Calibri"/>
              <a:sym typeface="Calibri"/>
            </a:endParaRPr>
          </a:p>
        </p:txBody>
      </p:sp>
      <p:sp>
        <p:nvSpPr>
          <p:cNvPr id="150" name="Google Shape;150;p24"/>
          <p:cNvSpPr txBox="1"/>
          <p:nvPr>
            <p:ph idx="1" type="body"/>
          </p:nvPr>
        </p:nvSpPr>
        <p:spPr>
          <a:xfrm>
            <a:off x="311700" y="1152475"/>
            <a:ext cx="8520600" cy="3416400"/>
          </a:xfrm>
          <a:prstGeom prst="rect">
            <a:avLst/>
          </a:prstGeom>
          <a:solidFill>
            <a:srgbClr val="C9DAF8"/>
          </a:solidFill>
        </p:spPr>
        <p:txBody>
          <a:bodyPr anchorCtr="0" anchor="t" bIns="91425" lIns="91425" spcFirstLastPara="1" rIns="91425" wrap="square" tIns="91425">
            <a:normAutofit/>
          </a:bodyPr>
          <a:lstStyle/>
          <a:p>
            <a:pPr indent="0" lvl="0" marL="0" rtl="0" algn="l">
              <a:lnSpc>
                <a:spcPct val="107916"/>
              </a:lnSpc>
              <a:spcBef>
                <a:spcPts val="0"/>
              </a:spcBef>
              <a:spcAft>
                <a:spcPts val="0"/>
              </a:spcAft>
              <a:buNone/>
            </a:pPr>
            <a:r>
              <a:rPr lang="en"/>
              <a:t>Resources/References</a:t>
            </a:r>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3">
                  <a:extLst>
                    <a:ext uri="{A12FA001-AC4F-418D-AE19-62706E023703}">
                      <ahyp:hlinkClr val="tx"/>
                    </a:ext>
                  </a:extLst>
                </a:hlinkClick>
              </a:rPr>
              <a:t>Common Sense Education: Body Image</a:t>
            </a:r>
            <a:endParaRPr sz="1100">
              <a:solidFill>
                <a:srgbClr val="385623"/>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4">
                  <a:extLst>
                    <a:ext uri="{A12FA001-AC4F-418D-AE19-62706E023703}">
                      <ahyp:hlinkClr val="tx"/>
                    </a:ext>
                  </a:extLst>
                </a:hlinkClick>
              </a:rPr>
              <a:t>Learning for Justice: Body Image &amp; The Media</a:t>
            </a:r>
            <a:endParaRPr sz="1100">
              <a:solidFill>
                <a:srgbClr val="385623"/>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5">
                  <a:extLst>
                    <a:ext uri="{A12FA001-AC4F-418D-AE19-62706E023703}">
                      <ahyp:hlinkClr val="tx"/>
                    </a:ext>
                  </a:extLst>
                </a:hlinkClick>
              </a:rPr>
              <a:t>I see you, you see me</a:t>
            </a:r>
            <a:endParaRPr sz="1100">
              <a:solidFill>
                <a:srgbClr val="385623"/>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6">
                  <a:extLst>
                    <a:ext uri="{A12FA001-AC4F-418D-AE19-62706E023703}">
                      <ahyp:hlinkClr val="tx"/>
                    </a:ext>
                  </a:extLst>
                </a:hlinkClick>
              </a:rPr>
              <a:t>Positive Body Image</a:t>
            </a:r>
            <a:endParaRPr sz="1100">
              <a:solidFill>
                <a:srgbClr val="385623"/>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7">
                  <a:extLst>
                    <a:ext uri="{A12FA001-AC4F-418D-AE19-62706E023703}">
                      <ahyp:hlinkClr val="tx"/>
                    </a:ext>
                  </a:extLst>
                </a:hlinkClick>
              </a:rPr>
              <a:t>Body Activism</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07916"/>
              </a:lnSpc>
              <a:spcBef>
                <a:spcPts val="800"/>
              </a:spcBef>
              <a:spcAft>
                <a:spcPts val="0"/>
              </a:spcAft>
              <a:buNone/>
            </a:pPr>
            <a:r>
              <a:rPr lang="en" sz="1100">
                <a:solidFill>
                  <a:schemeClr val="dk1"/>
                </a:solidFill>
                <a:latin typeface="Calibri"/>
                <a:ea typeface="Calibri"/>
                <a:cs typeface="Calibri"/>
                <a:sym typeface="Calibri"/>
              </a:rPr>
              <a:t>Handouts</a:t>
            </a:r>
            <a:endParaRPr sz="1100">
              <a:solidFill>
                <a:schemeClr val="dk1"/>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8">
                  <a:extLst>
                    <a:ext uri="{A12FA001-AC4F-418D-AE19-62706E023703}">
                      <ahyp:hlinkClr val="tx"/>
                    </a:ext>
                  </a:extLst>
                </a:hlinkClick>
              </a:rPr>
              <a:t>Various Body Image Handouts</a:t>
            </a:r>
            <a:endParaRPr sz="1100">
              <a:solidFill>
                <a:srgbClr val="C00000"/>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rPr lang="en" sz="1100" u="sng">
                <a:solidFill>
                  <a:srgbClr val="1155CC"/>
                </a:solidFill>
                <a:latin typeface="Calibri"/>
                <a:ea typeface="Calibri"/>
                <a:cs typeface="Calibri"/>
                <a:sym typeface="Calibri"/>
                <a:hlinkClick r:id="rId9">
                  <a:extLst>
                    <a:ext uri="{A12FA001-AC4F-418D-AE19-62706E023703}">
                      <ahyp:hlinkClr val="tx"/>
                    </a:ext>
                  </a:extLst>
                </a:hlinkClick>
              </a:rPr>
              <a:t>Vocabulary Knowledge Chart</a:t>
            </a:r>
            <a:endParaRPr sz="1100">
              <a:solidFill>
                <a:srgbClr val="C00000"/>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t/>
            </a:r>
            <a:endParaRPr sz="1100">
              <a:solidFill>
                <a:schemeClr val="dk1"/>
              </a:solidFill>
            </a:endParaRPr>
          </a:p>
          <a:p>
            <a:pPr indent="0" lvl="0" marL="0" rtl="0" algn="l">
              <a:spcBef>
                <a:spcPts val="8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Learning Objectives:</a:t>
            </a:r>
            <a:endParaRPr/>
          </a:p>
        </p:txBody>
      </p:sp>
      <p:sp>
        <p:nvSpPr>
          <p:cNvPr id="63" name="Google Shape;63;p14"/>
          <p:cNvSpPr txBox="1"/>
          <p:nvPr>
            <p:ph idx="1" type="body"/>
          </p:nvPr>
        </p:nvSpPr>
        <p:spPr>
          <a:xfrm>
            <a:off x="311700" y="1152475"/>
            <a:ext cx="8520600" cy="3416400"/>
          </a:xfrm>
          <a:prstGeom prst="rect">
            <a:avLst/>
          </a:prstGeom>
          <a:solidFill>
            <a:srgbClr val="CFE2F3"/>
          </a:solidFill>
        </p:spPr>
        <p:txBody>
          <a:bodyPr anchorCtr="0" anchor="t" bIns="91425" lIns="91425" spcFirstLastPara="1" rIns="91425" wrap="square" tIns="91425">
            <a:normAutofit/>
          </a:bodyPr>
          <a:lstStyle/>
          <a:p>
            <a:pPr indent="-381000" lvl="0" marL="457200" rtl="0" algn="l">
              <a:spcBef>
                <a:spcPts val="0"/>
              </a:spcBef>
              <a:spcAft>
                <a:spcPts val="0"/>
              </a:spcAft>
              <a:buSzPts val="2400"/>
              <a:buChar char="●"/>
            </a:pPr>
            <a:r>
              <a:rPr b="1" lang="en" sz="2400"/>
              <a:t>I can </a:t>
            </a:r>
            <a:r>
              <a:rPr b="1" lang="en" sz="2400" u="sng"/>
              <a:t>understand</a:t>
            </a:r>
            <a:r>
              <a:rPr b="1" lang="en" sz="2400"/>
              <a:t> the term </a:t>
            </a:r>
            <a:r>
              <a:rPr b="1" i="1" lang="en" sz="2400"/>
              <a:t>body image</a:t>
            </a:r>
            <a:r>
              <a:rPr b="1" lang="en" sz="2400"/>
              <a:t>.</a:t>
            </a:r>
            <a:endParaRPr b="1" sz="2400"/>
          </a:p>
          <a:p>
            <a:pPr indent="-381000" lvl="0" marL="457200" rtl="0" algn="l">
              <a:spcBef>
                <a:spcPts val="0"/>
              </a:spcBef>
              <a:spcAft>
                <a:spcPts val="0"/>
              </a:spcAft>
              <a:buSzPts val="2400"/>
              <a:buChar char="●"/>
            </a:pPr>
            <a:r>
              <a:rPr b="1" lang="en" sz="2400"/>
              <a:t>I can </a:t>
            </a:r>
            <a:r>
              <a:rPr b="1" lang="en" sz="2400" u="sng"/>
              <a:t>explain</a:t>
            </a:r>
            <a:r>
              <a:rPr b="1" lang="en" sz="2400"/>
              <a:t> the </a:t>
            </a:r>
            <a:r>
              <a:rPr b="1" lang="en" sz="2400"/>
              <a:t>importance</a:t>
            </a:r>
            <a:r>
              <a:rPr b="1" lang="en" sz="2400"/>
              <a:t> of having a </a:t>
            </a:r>
            <a:r>
              <a:rPr b="1" i="1" lang="en" sz="2400"/>
              <a:t>positive body image</a:t>
            </a:r>
            <a:endParaRPr b="1" i="1" sz="2400"/>
          </a:p>
          <a:p>
            <a:pPr indent="0" lvl="0" marL="0" rtl="0" algn="l">
              <a:spcBef>
                <a:spcPts val="1200"/>
              </a:spcBef>
              <a:spcAft>
                <a:spcPts val="0"/>
              </a:spcAft>
              <a:buNone/>
            </a:pPr>
            <a:r>
              <a:t/>
            </a:r>
            <a:endParaRPr b="1" i="1" sz="2400"/>
          </a:p>
          <a:p>
            <a:pPr indent="0" lvl="0" marL="0" rtl="0" algn="l">
              <a:spcBef>
                <a:spcPts val="1200"/>
              </a:spcBef>
              <a:spcAft>
                <a:spcPts val="0"/>
              </a:spcAft>
              <a:buNone/>
            </a:pPr>
            <a:r>
              <a:t/>
            </a:r>
            <a:endParaRPr b="1" i="1" sz="2400"/>
          </a:p>
          <a:p>
            <a:pPr indent="0" lvl="0" marL="0" rtl="0" algn="ctr">
              <a:spcBef>
                <a:spcPts val="1200"/>
              </a:spcBef>
              <a:spcAft>
                <a:spcPts val="1200"/>
              </a:spcAft>
              <a:buNone/>
            </a:pPr>
            <a:r>
              <a:t/>
            </a:r>
            <a:endParaRPr b="1" sz="2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1000"/>
                                        <p:tgtEl>
                                          <p:spTgt spid="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1: Introduction</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Most of us have heard the term, Body Image, but do we really know what that means?</a:t>
            </a:r>
            <a:endParaRPr/>
          </a:p>
          <a:p>
            <a:pPr indent="0" lvl="0" marL="0" rtl="0" algn="l">
              <a:spcBef>
                <a:spcPts val="1200"/>
              </a:spcBef>
              <a:spcAft>
                <a:spcPts val="0"/>
              </a:spcAft>
              <a:buNone/>
            </a:pPr>
            <a:r>
              <a:rPr lang="en"/>
              <a:t>Take a minute and write down in the </a:t>
            </a:r>
            <a:r>
              <a:rPr lang="en" u="sng">
                <a:solidFill>
                  <a:schemeClr val="hlink"/>
                </a:solidFill>
                <a:hlinkClick r:id="rId3"/>
              </a:rPr>
              <a:t>Vocabulary Knowledge Chart</a:t>
            </a:r>
            <a:r>
              <a:rPr lang="en"/>
              <a:t> what you think is the proper definition of the term, </a:t>
            </a:r>
            <a:r>
              <a:rPr i="1" lang="en"/>
              <a:t>Body Image.</a:t>
            </a:r>
            <a:endParaRPr i="1"/>
          </a:p>
          <a:p>
            <a:pPr indent="0" lvl="0" marL="0" rtl="0" algn="ctr">
              <a:lnSpc>
                <a:spcPct val="100000"/>
              </a:lnSpc>
              <a:spcBef>
                <a:spcPts val="1200"/>
              </a:spcBef>
              <a:spcAft>
                <a:spcPts val="0"/>
              </a:spcAft>
              <a:buNone/>
            </a:pPr>
            <a:r>
              <a:t/>
            </a:r>
            <a:endParaRPr i="1"/>
          </a:p>
          <a:p>
            <a:pPr indent="0" lvl="0" marL="0" rtl="0" algn="ctr">
              <a:lnSpc>
                <a:spcPct val="100000"/>
              </a:lnSpc>
              <a:spcBef>
                <a:spcPts val="0"/>
              </a:spcBef>
              <a:spcAft>
                <a:spcPts val="0"/>
              </a:spcAft>
              <a:buNone/>
            </a:pPr>
            <a:r>
              <a:rPr i="1" lang="en"/>
              <a:t>Watch the video</a:t>
            </a:r>
            <a:endParaRPr i="1"/>
          </a:p>
          <a:p>
            <a:pPr indent="0" lvl="0" marL="0" rtl="0" algn="ctr">
              <a:lnSpc>
                <a:spcPct val="100000"/>
              </a:lnSpc>
              <a:spcBef>
                <a:spcPts val="0"/>
              </a:spcBef>
              <a:spcAft>
                <a:spcPts val="0"/>
              </a:spcAft>
              <a:buNone/>
            </a:pPr>
            <a:r>
              <a:rPr i="1" lang="en" u="sng">
                <a:solidFill>
                  <a:schemeClr val="hlink"/>
                </a:solidFill>
                <a:hlinkClick r:id="rId4"/>
              </a:rPr>
              <a:t>Talking to Kids About Body Image</a:t>
            </a:r>
            <a:endParaRPr i="1"/>
          </a:p>
        </p:txBody>
      </p:sp>
    </p:spTree>
  </p:cSld>
  <p:clrMapOvr>
    <a:masterClrMapping/>
  </p:clrMapOvr>
  <mc:AlternateContent>
    <mc:Choice Requires="p14">
      <p:transition spd="slow" p14:dur="1000">
        <p14:flip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mph" presetID="8" presetSubtype="0">
                                  <p:stCondLst>
                                    <p:cond delay="0"/>
                                  </p:stCondLst>
                                  <p:childTnLst>
                                    <p:animRot by="-21600000">
                                      <p:cBhvr>
                                        <p:cTn dur="1000" fill="hold"/>
                                        <p:tgtEl>
                                          <p:spTgt spid="69"/>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idx="4294967295" type="title"/>
          </p:nvPr>
        </p:nvSpPr>
        <p:spPr>
          <a:xfrm>
            <a:off x="437275" y="500075"/>
            <a:ext cx="8520600" cy="572700"/>
          </a:xfrm>
          <a:prstGeom prst="rect">
            <a:avLst/>
          </a:prstGeom>
          <a:solidFill>
            <a:srgbClr val="D9EAD3"/>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Define </a:t>
            </a:r>
            <a:r>
              <a:rPr i="1" lang="en"/>
              <a:t>Body Image</a:t>
            </a:r>
            <a:endParaRPr i="1"/>
          </a:p>
        </p:txBody>
      </p:sp>
      <p:sp>
        <p:nvSpPr>
          <p:cNvPr id="75" name="Google Shape;75;p16"/>
          <p:cNvSpPr/>
          <p:nvPr/>
        </p:nvSpPr>
        <p:spPr>
          <a:xfrm>
            <a:off x="2944084" y="812078"/>
            <a:ext cx="3501300" cy="3501300"/>
          </a:xfrm>
          <a:prstGeom prst="ellips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6" name="Google Shape;76;p16"/>
          <p:cNvGrpSpPr/>
          <p:nvPr/>
        </p:nvGrpSpPr>
        <p:grpSpPr>
          <a:xfrm>
            <a:off x="3611775" y="414350"/>
            <a:ext cx="2166000" cy="2166000"/>
            <a:chOff x="3611776" y="414352"/>
            <a:chExt cx="2166000" cy="2166000"/>
          </a:xfrm>
        </p:grpSpPr>
        <p:sp>
          <p:nvSpPr>
            <p:cNvPr id="77" name="Google Shape;77;p16"/>
            <p:cNvSpPr/>
            <p:nvPr/>
          </p:nvSpPr>
          <p:spPr>
            <a:xfrm>
              <a:off x="3611776" y="414352"/>
              <a:ext cx="2166000" cy="2166000"/>
            </a:xfrm>
            <a:prstGeom prst="ellipse">
              <a:avLst/>
            </a:prstGeom>
            <a:solidFill>
              <a:srgbClr val="D838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6"/>
            <p:cNvSpPr txBox="1"/>
            <p:nvPr/>
          </p:nvSpPr>
          <p:spPr>
            <a:xfrm>
              <a:off x="3967546" y="1027503"/>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Roboto"/>
                  <a:ea typeface="Roboto"/>
                  <a:cs typeface="Roboto"/>
                  <a:sym typeface="Roboto"/>
                </a:rPr>
                <a:t>Perceptual: How you see your body</a:t>
              </a:r>
              <a:endParaRPr sz="1000">
                <a:solidFill>
                  <a:srgbClr val="FFFFFF"/>
                </a:solidFill>
                <a:latin typeface="Roboto"/>
                <a:ea typeface="Roboto"/>
                <a:cs typeface="Roboto"/>
                <a:sym typeface="Roboto"/>
              </a:endParaRPr>
            </a:p>
          </p:txBody>
        </p:sp>
      </p:grpSp>
      <p:grpSp>
        <p:nvGrpSpPr>
          <p:cNvPr id="79" name="Google Shape;79;p16"/>
          <p:cNvGrpSpPr/>
          <p:nvPr/>
        </p:nvGrpSpPr>
        <p:grpSpPr>
          <a:xfrm>
            <a:off x="4562258" y="2032864"/>
            <a:ext cx="2166000" cy="2166000"/>
            <a:chOff x="4562258" y="2032864"/>
            <a:chExt cx="2166000" cy="2166000"/>
          </a:xfrm>
        </p:grpSpPr>
        <p:sp>
          <p:nvSpPr>
            <p:cNvPr id="80" name="Google Shape;80;p16"/>
            <p:cNvSpPr/>
            <p:nvPr/>
          </p:nvSpPr>
          <p:spPr>
            <a:xfrm>
              <a:off x="4562258" y="2032864"/>
              <a:ext cx="2166000" cy="2166000"/>
            </a:xfrm>
            <a:prstGeom prst="ellipse">
              <a:avLst/>
            </a:prstGeom>
            <a:solidFill>
              <a:srgbClr val="B02C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6"/>
            <p:cNvSpPr txBox="1"/>
            <p:nvPr/>
          </p:nvSpPr>
          <p:spPr>
            <a:xfrm>
              <a:off x="5079846" y="2834728"/>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Roboto"/>
                  <a:ea typeface="Roboto"/>
                  <a:cs typeface="Roboto"/>
                  <a:sym typeface="Roboto"/>
                </a:rPr>
                <a:t>Cognitive: How you think about your body</a:t>
              </a:r>
              <a:endParaRPr sz="1000">
                <a:solidFill>
                  <a:srgbClr val="FFFFFF"/>
                </a:solidFill>
                <a:latin typeface="Roboto"/>
                <a:ea typeface="Roboto"/>
                <a:cs typeface="Roboto"/>
                <a:sym typeface="Roboto"/>
              </a:endParaRPr>
            </a:p>
          </p:txBody>
        </p:sp>
      </p:grpSp>
      <p:grpSp>
        <p:nvGrpSpPr>
          <p:cNvPr id="82" name="Google Shape;82;p16"/>
          <p:cNvGrpSpPr/>
          <p:nvPr/>
        </p:nvGrpSpPr>
        <p:grpSpPr>
          <a:xfrm>
            <a:off x="2702876" y="2032864"/>
            <a:ext cx="2166000" cy="2166000"/>
            <a:chOff x="2702876" y="2032864"/>
            <a:chExt cx="2166000" cy="2166000"/>
          </a:xfrm>
        </p:grpSpPr>
        <p:sp>
          <p:nvSpPr>
            <p:cNvPr id="83" name="Google Shape;83;p16"/>
            <p:cNvSpPr/>
            <p:nvPr/>
          </p:nvSpPr>
          <p:spPr>
            <a:xfrm>
              <a:off x="2702876" y="2032864"/>
              <a:ext cx="2166000" cy="2166000"/>
            </a:xfrm>
            <a:prstGeom prst="ellipse">
              <a:avLst/>
            </a:prstGeom>
            <a:solidFill>
              <a:srgbClr val="8020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2855281" y="2834728"/>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Roboto"/>
                  <a:ea typeface="Roboto"/>
                  <a:cs typeface="Roboto"/>
                  <a:sym typeface="Roboto"/>
                </a:rPr>
                <a:t>Affective: How you feel about your body</a:t>
              </a:r>
              <a:endParaRPr sz="1000">
                <a:solidFill>
                  <a:srgbClr val="FFFFFF"/>
                </a:solidFill>
                <a:latin typeface="Roboto"/>
                <a:ea typeface="Roboto"/>
                <a:cs typeface="Roboto"/>
                <a:sym typeface="Roboto"/>
              </a:endParaRPr>
            </a:p>
          </p:txBody>
        </p:sp>
      </p:grpSp>
      <p:sp>
        <p:nvSpPr>
          <p:cNvPr id="85" name="Google Shape;85;p16"/>
          <p:cNvSpPr/>
          <p:nvPr/>
        </p:nvSpPr>
        <p:spPr>
          <a:xfrm>
            <a:off x="4081880" y="1906141"/>
            <a:ext cx="1225800" cy="1225800"/>
          </a:xfrm>
          <a:prstGeom prst="ellips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Body Image</a:t>
            </a:r>
            <a:endParaRPr sz="1700"/>
          </a:p>
        </p:txBody>
      </p:sp>
      <p:sp>
        <p:nvSpPr>
          <p:cNvPr id="86" name="Google Shape;86;p16"/>
          <p:cNvSpPr/>
          <p:nvPr/>
        </p:nvSpPr>
        <p:spPr>
          <a:xfrm>
            <a:off x="543291" y="1072784"/>
            <a:ext cx="3879300" cy="3879300"/>
          </a:xfrm>
          <a:prstGeom prst="ellips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7" name="Google Shape;87;p16"/>
          <p:cNvGrpSpPr/>
          <p:nvPr/>
        </p:nvGrpSpPr>
        <p:grpSpPr>
          <a:xfrm>
            <a:off x="3614360" y="410488"/>
            <a:ext cx="2166000" cy="2166000"/>
            <a:chOff x="3614360" y="410488"/>
            <a:chExt cx="2166000" cy="2166000"/>
          </a:xfrm>
        </p:grpSpPr>
        <p:sp>
          <p:nvSpPr>
            <p:cNvPr id="88" name="Google Shape;88;p16"/>
            <p:cNvSpPr/>
            <p:nvPr/>
          </p:nvSpPr>
          <p:spPr>
            <a:xfrm>
              <a:off x="3614360" y="410488"/>
              <a:ext cx="2166000" cy="2166000"/>
            </a:xfrm>
            <a:prstGeom prst="ellipse">
              <a:avLst/>
            </a:prstGeom>
            <a:solidFill>
              <a:srgbClr val="B02C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txBox="1"/>
            <p:nvPr/>
          </p:nvSpPr>
          <p:spPr>
            <a:xfrm>
              <a:off x="3961563" y="924350"/>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00"/>
                  </a:solidFill>
                  <a:latin typeface="Roboto"/>
                  <a:ea typeface="Roboto"/>
                  <a:cs typeface="Roboto"/>
                  <a:sym typeface="Roboto"/>
                </a:rPr>
                <a:t>Perceptual:</a:t>
              </a:r>
              <a:r>
                <a:rPr lang="en" sz="1000">
                  <a:solidFill>
                    <a:srgbClr val="FFFFFF"/>
                  </a:solidFill>
                  <a:latin typeface="Roboto"/>
                  <a:ea typeface="Roboto"/>
                  <a:cs typeface="Roboto"/>
                  <a:sym typeface="Roboto"/>
                </a:rPr>
                <a:t> How you </a:t>
              </a:r>
              <a:r>
                <a:rPr lang="en" sz="1000" u="sng">
                  <a:solidFill>
                    <a:srgbClr val="FFFFFF"/>
                  </a:solidFill>
                  <a:latin typeface="Roboto"/>
                  <a:ea typeface="Roboto"/>
                  <a:cs typeface="Roboto"/>
                  <a:sym typeface="Roboto"/>
                </a:rPr>
                <a:t>see</a:t>
              </a:r>
              <a:r>
                <a:rPr lang="en" sz="1000">
                  <a:solidFill>
                    <a:srgbClr val="FFFFFF"/>
                  </a:solidFill>
                  <a:latin typeface="Roboto"/>
                  <a:ea typeface="Roboto"/>
                  <a:cs typeface="Roboto"/>
                  <a:sym typeface="Roboto"/>
                </a:rPr>
                <a:t> your body.</a:t>
              </a:r>
              <a:r>
                <a:rPr lang="en" sz="1000">
                  <a:solidFill>
                    <a:srgbClr val="FFFFFF"/>
                  </a:solidFill>
                  <a:latin typeface="Roboto"/>
                  <a:ea typeface="Roboto"/>
                  <a:cs typeface="Roboto"/>
                  <a:sym typeface="Roboto"/>
                </a:rPr>
                <a:t> </a:t>
              </a:r>
              <a:endParaRPr sz="1000">
                <a:solidFill>
                  <a:srgbClr val="FFFFFF"/>
                </a:solidFill>
                <a:latin typeface="Roboto"/>
                <a:ea typeface="Roboto"/>
                <a:cs typeface="Roboto"/>
                <a:sym typeface="Roboto"/>
              </a:endParaRPr>
            </a:p>
          </p:txBody>
        </p:sp>
      </p:grpSp>
      <p:grpSp>
        <p:nvGrpSpPr>
          <p:cNvPr id="90" name="Google Shape;90;p16"/>
          <p:cNvGrpSpPr/>
          <p:nvPr/>
        </p:nvGrpSpPr>
        <p:grpSpPr>
          <a:xfrm>
            <a:off x="2535891" y="1493883"/>
            <a:ext cx="2166000" cy="2166000"/>
            <a:chOff x="2519466" y="1493908"/>
            <a:chExt cx="2166000" cy="2166000"/>
          </a:xfrm>
        </p:grpSpPr>
        <p:sp>
          <p:nvSpPr>
            <p:cNvPr id="91" name="Google Shape;91;p16"/>
            <p:cNvSpPr/>
            <p:nvPr/>
          </p:nvSpPr>
          <p:spPr>
            <a:xfrm>
              <a:off x="2519466" y="1493908"/>
              <a:ext cx="2166000" cy="2166000"/>
            </a:xfrm>
            <a:prstGeom prst="ellipse">
              <a:avLst/>
            </a:prstGeom>
            <a:solidFill>
              <a:srgbClr val="A72A1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6"/>
            <p:cNvSpPr txBox="1"/>
            <p:nvPr/>
          </p:nvSpPr>
          <p:spPr>
            <a:xfrm>
              <a:off x="2601163" y="2232100"/>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00"/>
                  </a:solidFill>
                  <a:latin typeface="Roboto"/>
                  <a:ea typeface="Roboto"/>
                  <a:cs typeface="Roboto"/>
                  <a:sym typeface="Roboto"/>
                </a:rPr>
                <a:t>Affective</a:t>
              </a:r>
              <a:r>
                <a:rPr lang="en" sz="1000">
                  <a:solidFill>
                    <a:srgbClr val="FFFFFF"/>
                  </a:solidFill>
                  <a:latin typeface="Roboto"/>
                  <a:ea typeface="Roboto"/>
                  <a:cs typeface="Roboto"/>
                  <a:sym typeface="Roboto"/>
                </a:rPr>
                <a:t>: How you </a:t>
              </a:r>
              <a:r>
                <a:rPr lang="en" sz="1000" u="sng">
                  <a:solidFill>
                    <a:srgbClr val="FFFFFF"/>
                  </a:solidFill>
                  <a:latin typeface="Roboto"/>
                  <a:ea typeface="Roboto"/>
                  <a:cs typeface="Roboto"/>
                  <a:sym typeface="Roboto"/>
                </a:rPr>
                <a:t>feel</a:t>
              </a:r>
              <a:r>
                <a:rPr lang="en" sz="1000">
                  <a:solidFill>
                    <a:srgbClr val="FFFFFF"/>
                  </a:solidFill>
                  <a:latin typeface="Roboto"/>
                  <a:ea typeface="Roboto"/>
                  <a:cs typeface="Roboto"/>
                  <a:sym typeface="Roboto"/>
                </a:rPr>
                <a:t> about your body.</a:t>
              </a:r>
              <a:r>
                <a:rPr lang="en" sz="1000">
                  <a:solidFill>
                    <a:srgbClr val="FFFFFF"/>
                  </a:solidFill>
                  <a:latin typeface="Roboto"/>
                  <a:ea typeface="Roboto"/>
                  <a:cs typeface="Roboto"/>
                  <a:sym typeface="Roboto"/>
                </a:rPr>
                <a:t> </a:t>
              </a:r>
              <a:endParaRPr sz="1000">
                <a:solidFill>
                  <a:srgbClr val="FFFFFF"/>
                </a:solidFill>
                <a:latin typeface="Roboto"/>
                <a:ea typeface="Roboto"/>
                <a:cs typeface="Roboto"/>
                <a:sym typeface="Roboto"/>
              </a:endParaRPr>
            </a:p>
          </p:txBody>
        </p:sp>
      </p:grpSp>
      <p:grpSp>
        <p:nvGrpSpPr>
          <p:cNvPr id="93" name="Google Shape;93;p16"/>
          <p:cNvGrpSpPr/>
          <p:nvPr/>
        </p:nvGrpSpPr>
        <p:grpSpPr>
          <a:xfrm>
            <a:off x="3614356" y="2566908"/>
            <a:ext cx="2166000" cy="2166000"/>
            <a:chOff x="3614356" y="2566908"/>
            <a:chExt cx="2166000" cy="2166000"/>
          </a:xfrm>
        </p:grpSpPr>
        <p:sp>
          <p:nvSpPr>
            <p:cNvPr id="94" name="Google Shape;94;p16"/>
            <p:cNvSpPr/>
            <p:nvPr/>
          </p:nvSpPr>
          <p:spPr>
            <a:xfrm>
              <a:off x="3614356" y="2566908"/>
              <a:ext cx="2166000" cy="2166000"/>
            </a:xfrm>
            <a:prstGeom prst="ellipse">
              <a:avLst/>
            </a:prstGeom>
            <a:solidFill>
              <a:srgbClr val="8020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6"/>
            <p:cNvSpPr txBox="1"/>
            <p:nvPr/>
          </p:nvSpPr>
          <p:spPr>
            <a:xfrm>
              <a:off x="3961563" y="3539875"/>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00"/>
                  </a:solidFill>
                  <a:latin typeface="Roboto"/>
                  <a:ea typeface="Roboto"/>
                  <a:cs typeface="Roboto"/>
                  <a:sym typeface="Roboto"/>
                </a:rPr>
                <a:t>Cognitive:</a:t>
              </a:r>
              <a:r>
                <a:rPr lang="en" sz="1000">
                  <a:solidFill>
                    <a:srgbClr val="FFFFFF"/>
                  </a:solidFill>
                  <a:latin typeface="Roboto"/>
                  <a:ea typeface="Roboto"/>
                  <a:cs typeface="Roboto"/>
                  <a:sym typeface="Roboto"/>
                </a:rPr>
                <a:t> How you </a:t>
              </a:r>
              <a:r>
                <a:rPr lang="en" sz="1000" u="sng">
                  <a:solidFill>
                    <a:srgbClr val="FFFFFF"/>
                  </a:solidFill>
                  <a:latin typeface="Roboto"/>
                  <a:ea typeface="Roboto"/>
                  <a:cs typeface="Roboto"/>
                  <a:sym typeface="Roboto"/>
                </a:rPr>
                <a:t>think </a:t>
              </a:r>
              <a:r>
                <a:rPr lang="en" sz="1000">
                  <a:solidFill>
                    <a:srgbClr val="FFFFFF"/>
                  </a:solidFill>
                  <a:latin typeface="Roboto"/>
                  <a:ea typeface="Roboto"/>
                  <a:cs typeface="Roboto"/>
                  <a:sym typeface="Roboto"/>
                </a:rPr>
                <a:t>about your body.</a:t>
              </a:r>
              <a:r>
                <a:rPr lang="en" sz="1000">
                  <a:solidFill>
                    <a:srgbClr val="FFFFFF"/>
                  </a:solidFill>
                  <a:latin typeface="Roboto"/>
                  <a:ea typeface="Roboto"/>
                  <a:cs typeface="Roboto"/>
                  <a:sym typeface="Roboto"/>
                </a:rPr>
                <a:t> </a:t>
              </a:r>
              <a:endParaRPr sz="1000">
                <a:solidFill>
                  <a:srgbClr val="FFFFFF"/>
                </a:solidFill>
                <a:latin typeface="Roboto"/>
                <a:ea typeface="Roboto"/>
                <a:cs typeface="Roboto"/>
                <a:sym typeface="Roboto"/>
              </a:endParaRPr>
            </a:p>
          </p:txBody>
        </p:sp>
      </p:grpSp>
      <p:grpSp>
        <p:nvGrpSpPr>
          <p:cNvPr id="96" name="Google Shape;96;p16"/>
          <p:cNvGrpSpPr/>
          <p:nvPr/>
        </p:nvGrpSpPr>
        <p:grpSpPr>
          <a:xfrm>
            <a:off x="4701894" y="1493874"/>
            <a:ext cx="2166000" cy="2166000"/>
            <a:chOff x="4701894" y="1493874"/>
            <a:chExt cx="2166000" cy="2166000"/>
          </a:xfrm>
        </p:grpSpPr>
        <p:sp>
          <p:nvSpPr>
            <p:cNvPr id="97" name="Google Shape;97;p16"/>
            <p:cNvSpPr/>
            <p:nvPr/>
          </p:nvSpPr>
          <p:spPr>
            <a:xfrm>
              <a:off x="4701894" y="1493874"/>
              <a:ext cx="2166000" cy="2166000"/>
            </a:xfrm>
            <a:prstGeom prst="ellipse">
              <a:avLst/>
            </a:prstGeom>
            <a:solidFill>
              <a:srgbClr val="BE2F2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6"/>
            <p:cNvSpPr txBox="1"/>
            <p:nvPr/>
          </p:nvSpPr>
          <p:spPr>
            <a:xfrm>
              <a:off x="5295700" y="2220300"/>
              <a:ext cx="1496100" cy="951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00"/>
                  </a:solidFill>
                  <a:latin typeface="Roboto"/>
                  <a:ea typeface="Roboto"/>
                  <a:cs typeface="Roboto"/>
                  <a:sym typeface="Roboto"/>
                </a:rPr>
                <a:t>Behavioral: </a:t>
              </a:r>
              <a:r>
                <a:rPr lang="en" sz="1000">
                  <a:solidFill>
                    <a:srgbClr val="FFFFFF"/>
                  </a:solidFill>
                  <a:latin typeface="Roboto"/>
                  <a:ea typeface="Roboto"/>
                  <a:cs typeface="Roboto"/>
                  <a:sym typeface="Roboto"/>
                </a:rPr>
                <a:t>The way you </a:t>
              </a:r>
              <a:r>
                <a:rPr lang="en" sz="1000" u="sng">
                  <a:solidFill>
                    <a:srgbClr val="FFFFFF"/>
                  </a:solidFill>
                  <a:latin typeface="Roboto"/>
                  <a:ea typeface="Roboto"/>
                  <a:cs typeface="Roboto"/>
                  <a:sym typeface="Roboto"/>
                </a:rPr>
                <a:t>behave </a:t>
              </a:r>
              <a:r>
                <a:rPr lang="en" sz="1000">
                  <a:solidFill>
                    <a:srgbClr val="FFFFFF"/>
                  </a:solidFill>
                  <a:latin typeface="Roboto"/>
                  <a:ea typeface="Roboto"/>
                  <a:cs typeface="Roboto"/>
                  <a:sym typeface="Roboto"/>
                </a:rPr>
                <a:t>as a result of p</a:t>
              </a:r>
              <a:r>
                <a:rPr i="1" lang="en" sz="1000">
                  <a:solidFill>
                    <a:srgbClr val="FFFFFF"/>
                  </a:solidFill>
                  <a:latin typeface="Roboto"/>
                  <a:ea typeface="Roboto"/>
                  <a:cs typeface="Roboto"/>
                  <a:sym typeface="Roboto"/>
                </a:rPr>
                <a:t>erceptual, affective, cognitive</a:t>
              </a:r>
              <a:r>
                <a:rPr lang="en" sz="1000">
                  <a:solidFill>
                    <a:srgbClr val="FFFFFF"/>
                  </a:solidFill>
                  <a:latin typeface="Roboto"/>
                  <a:ea typeface="Roboto"/>
                  <a:cs typeface="Roboto"/>
                  <a:sym typeface="Roboto"/>
                </a:rPr>
                <a:t> body image.</a:t>
              </a:r>
              <a:endParaRPr sz="1000">
                <a:solidFill>
                  <a:srgbClr val="FFFFFF"/>
                </a:solidFill>
                <a:latin typeface="Roboto"/>
                <a:ea typeface="Roboto"/>
                <a:cs typeface="Roboto"/>
                <a:sym typeface="Roboto"/>
              </a:endParaRPr>
            </a:p>
          </p:txBody>
        </p:sp>
      </p:grpSp>
      <p:sp>
        <p:nvSpPr>
          <p:cNvPr id="99" name="Google Shape;99;p16"/>
          <p:cNvSpPr/>
          <p:nvPr/>
        </p:nvSpPr>
        <p:spPr>
          <a:xfrm>
            <a:off x="4084680" y="1946241"/>
            <a:ext cx="1225800" cy="1225800"/>
          </a:xfrm>
          <a:prstGeom prst="ellipse">
            <a:avLst/>
          </a:prstGeom>
          <a:solidFill>
            <a:srgbClr val="FFF2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Body image</a:t>
            </a:r>
            <a:endParaRPr/>
          </a:p>
        </p:txBody>
      </p:sp>
      <p:sp>
        <p:nvSpPr>
          <p:cNvPr id="100" name="Google Shape;100;p16"/>
          <p:cNvSpPr txBox="1"/>
          <p:nvPr/>
        </p:nvSpPr>
        <p:spPr>
          <a:xfrm>
            <a:off x="701400" y="2170025"/>
            <a:ext cx="1686300" cy="1574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 u="sng">
                <a:solidFill>
                  <a:schemeClr val="dk1"/>
                </a:solidFill>
              </a:rPr>
              <a:t>Body image</a:t>
            </a:r>
            <a:r>
              <a:rPr lang="en">
                <a:solidFill>
                  <a:schemeClr val="dk1"/>
                </a:solidFill>
              </a:rPr>
              <a: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The way a person</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thinks other people</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look at their own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body (positive or</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negative).</a:t>
            </a:r>
            <a:endParaRPr sz="1000">
              <a:solidFill>
                <a:schemeClr val="dk1"/>
              </a:solidFill>
            </a:endParaRPr>
          </a:p>
        </p:txBody>
      </p:sp>
      <p:sp>
        <p:nvSpPr>
          <p:cNvPr id="101" name="Google Shape;101;p16"/>
          <p:cNvSpPr/>
          <p:nvPr/>
        </p:nvSpPr>
        <p:spPr>
          <a:xfrm>
            <a:off x="6375800" y="2421725"/>
            <a:ext cx="2614500" cy="2561100"/>
          </a:xfrm>
          <a:prstGeom prst="ellipse">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6"/>
          <p:cNvSpPr txBox="1"/>
          <p:nvPr/>
        </p:nvSpPr>
        <p:spPr>
          <a:xfrm>
            <a:off x="6867900" y="2756025"/>
            <a:ext cx="1743600" cy="233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u="sng">
                <a:solidFill>
                  <a:schemeClr val="dk1"/>
                </a:solidFill>
                <a:latin typeface="Roboto"/>
                <a:ea typeface="Roboto"/>
                <a:cs typeface="Roboto"/>
                <a:sym typeface="Roboto"/>
              </a:rPr>
              <a:t>Movement Learning</a:t>
            </a:r>
            <a:endParaRPr b="1" sz="1000" u="sng">
              <a:solidFill>
                <a:schemeClr val="dk1"/>
              </a:solidFill>
              <a:latin typeface="Roboto"/>
              <a:ea typeface="Roboto"/>
              <a:cs typeface="Roboto"/>
              <a:sym typeface="Roboto"/>
            </a:endParaRPr>
          </a:p>
          <a:p>
            <a:pPr indent="0" lvl="0" marL="0" rtl="0" algn="ctr">
              <a:spcBef>
                <a:spcPts val="0"/>
              </a:spcBef>
              <a:spcAft>
                <a:spcPts val="0"/>
              </a:spcAft>
              <a:buNone/>
            </a:pPr>
            <a:r>
              <a:rPr b="1" lang="en" sz="1000" u="sng">
                <a:solidFill>
                  <a:schemeClr val="dk1"/>
                </a:solidFill>
                <a:latin typeface="Roboto"/>
                <a:ea typeface="Roboto"/>
                <a:cs typeface="Roboto"/>
                <a:sym typeface="Roboto"/>
              </a:rPr>
              <a:t>(Say the term and definition while performing the exercise)</a:t>
            </a:r>
            <a:endParaRPr b="1" sz="1000" u="sng">
              <a:solidFill>
                <a:schemeClr val="dk1"/>
              </a:solidFill>
              <a:latin typeface="Roboto"/>
              <a:ea typeface="Roboto"/>
              <a:cs typeface="Roboto"/>
              <a:sym typeface="Roboto"/>
            </a:endParaRPr>
          </a:p>
          <a:p>
            <a:pPr indent="0" lvl="0" marL="0" rtl="0" algn="l">
              <a:spcBef>
                <a:spcPts val="0"/>
              </a:spcBef>
              <a:spcAft>
                <a:spcPts val="0"/>
              </a:spcAft>
              <a:buNone/>
            </a:pPr>
            <a:r>
              <a:t/>
            </a:r>
            <a:endParaRPr b="1" sz="1000" u="sng">
              <a:solidFill>
                <a:schemeClr val="dk1"/>
              </a:solidFill>
              <a:latin typeface="Roboto"/>
              <a:ea typeface="Roboto"/>
              <a:cs typeface="Roboto"/>
              <a:sym typeface="Roboto"/>
            </a:endParaRPr>
          </a:p>
          <a:p>
            <a:pPr indent="0" lvl="0" marL="0" rtl="0" algn="l">
              <a:spcBef>
                <a:spcPts val="0"/>
              </a:spcBef>
              <a:spcAft>
                <a:spcPts val="0"/>
              </a:spcAft>
              <a:buNone/>
            </a:pPr>
            <a:r>
              <a:rPr b="1" lang="en" sz="1000" u="sng">
                <a:solidFill>
                  <a:schemeClr val="dk1"/>
                </a:solidFill>
                <a:latin typeface="Roboto"/>
                <a:ea typeface="Roboto"/>
                <a:cs typeface="Roboto"/>
                <a:sym typeface="Roboto"/>
              </a:rPr>
              <a:t>Perceptual</a:t>
            </a:r>
            <a:r>
              <a:rPr b="1" lang="en" sz="1000">
                <a:solidFill>
                  <a:schemeClr val="dk1"/>
                </a:solidFill>
                <a:latin typeface="Roboto"/>
                <a:ea typeface="Roboto"/>
                <a:cs typeface="Roboto"/>
                <a:sym typeface="Roboto"/>
              </a:rPr>
              <a:t>: Sky jumps</a:t>
            </a:r>
            <a:endParaRPr b="1" sz="1000">
              <a:solidFill>
                <a:schemeClr val="dk1"/>
              </a:solidFill>
              <a:latin typeface="Roboto"/>
              <a:ea typeface="Roboto"/>
              <a:cs typeface="Roboto"/>
              <a:sym typeface="Roboto"/>
            </a:endParaRPr>
          </a:p>
          <a:p>
            <a:pPr indent="0" lvl="0" marL="0" rtl="0" algn="l">
              <a:spcBef>
                <a:spcPts val="0"/>
              </a:spcBef>
              <a:spcAft>
                <a:spcPts val="0"/>
              </a:spcAft>
              <a:buNone/>
            </a:pPr>
            <a:r>
              <a:t/>
            </a:r>
            <a:endParaRPr b="1" sz="1000">
              <a:solidFill>
                <a:schemeClr val="dk1"/>
              </a:solidFill>
              <a:latin typeface="Roboto"/>
              <a:ea typeface="Roboto"/>
              <a:cs typeface="Roboto"/>
              <a:sym typeface="Roboto"/>
            </a:endParaRPr>
          </a:p>
          <a:p>
            <a:pPr indent="0" lvl="0" marL="0" rtl="0" algn="l">
              <a:spcBef>
                <a:spcPts val="0"/>
              </a:spcBef>
              <a:spcAft>
                <a:spcPts val="0"/>
              </a:spcAft>
              <a:buNone/>
            </a:pPr>
            <a:r>
              <a:rPr b="1" lang="en" sz="1000" u="sng">
                <a:solidFill>
                  <a:schemeClr val="dk1"/>
                </a:solidFill>
                <a:latin typeface="Roboto"/>
                <a:ea typeface="Roboto"/>
                <a:cs typeface="Roboto"/>
                <a:sym typeface="Roboto"/>
              </a:rPr>
              <a:t>Affective</a:t>
            </a:r>
            <a:r>
              <a:rPr b="1" lang="en" sz="1000">
                <a:solidFill>
                  <a:schemeClr val="dk1"/>
                </a:solidFill>
                <a:latin typeface="Roboto"/>
                <a:ea typeface="Roboto"/>
                <a:cs typeface="Roboto"/>
                <a:sym typeface="Roboto"/>
              </a:rPr>
              <a:t>: Air squats</a:t>
            </a:r>
            <a:endParaRPr b="1" sz="1000">
              <a:solidFill>
                <a:schemeClr val="dk1"/>
              </a:solidFill>
              <a:latin typeface="Roboto"/>
              <a:ea typeface="Roboto"/>
              <a:cs typeface="Roboto"/>
              <a:sym typeface="Roboto"/>
            </a:endParaRPr>
          </a:p>
          <a:p>
            <a:pPr indent="0" lvl="0" marL="0" rtl="0" algn="l">
              <a:spcBef>
                <a:spcPts val="0"/>
              </a:spcBef>
              <a:spcAft>
                <a:spcPts val="0"/>
              </a:spcAft>
              <a:buNone/>
            </a:pPr>
            <a:r>
              <a:t/>
            </a:r>
            <a:endParaRPr b="1" sz="1000">
              <a:solidFill>
                <a:schemeClr val="dk1"/>
              </a:solidFill>
              <a:latin typeface="Roboto"/>
              <a:ea typeface="Roboto"/>
              <a:cs typeface="Roboto"/>
              <a:sym typeface="Roboto"/>
            </a:endParaRPr>
          </a:p>
          <a:p>
            <a:pPr indent="0" lvl="0" marL="0" rtl="0" algn="l">
              <a:spcBef>
                <a:spcPts val="0"/>
              </a:spcBef>
              <a:spcAft>
                <a:spcPts val="0"/>
              </a:spcAft>
              <a:buNone/>
            </a:pPr>
            <a:r>
              <a:rPr b="1" lang="en" sz="1000" u="sng">
                <a:solidFill>
                  <a:schemeClr val="dk1"/>
                </a:solidFill>
                <a:latin typeface="Roboto"/>
                <a:ea typeface="Roboto"/>
                <a:cs typeface="Roboto"/>
                <a:sym typeface="Roboto"/>
              </a:rPr>
              <a:t>Cognitive</a:t>
            </a:r>
            <a:r>
              <a:rPr b="1" lang="en" sz="1000">
                <a:solidFill>
                  <a:schemeClr val="dk1"/>
                </a:solidFill>
                <a:latin typeface="Roboto"/>
                <a:ea typeface="Roboto"/>
                <a:cs typeface="Roboto"/>
                <a:sym typeface="Roboto"/>
              </a:rPr>
              <a:t>: Plank hold</a:t>
            </a:r>
            <a:endParaRPr b="1" sz="1000">
              <a:solidFill>
                <a:schemeClr val="dk1"/>
              </a:solidFill>
              <a:latin typeface="Roboto"/>
              <a:ea typeface="Roboto"/>
              <a:cs typeface="Roboto"/>
              <a:sym typeface="Roboto"/>
            </a:endParaRPr>
          </a:p>
          <a:p>
            <a:pPr indent="0" lvl="0" marL="0" rtl="0" algn="l">
              <a:spcBef>
                <a:spcPts val="0"/>
              </a:spcBef>
              <a:spcAft>
                <a:spcPts val="0"/>
              </a:spcAft>
              <a:buNone/>
            </a:pPr>
            <a:r>
              <a:t/>
            </a:r>
            <a:endParaRPr b="1" sz="1000">
              <a:solidFill>
                <a:schemeClr val="dk1"/>
              </a:solidFill>
              <a:latin typeface="Roboto"/>
              <a:ea typeface="Roboto"/>
              <a:cs typeface="Roboto"/>
              <a:sym typeface="Roboto"/>
            </a:endParaRPr>
          </a:p>
          <a:p>
            <a:pPr indent="0" lvl="0" marL="0" rtl="0" algn="l">
              <a:spcBef>
                <a:spcPts val="0"/>
              </a:spcBef>
              <a:spcAft>
                <a:spcPts val="0"/>
              </a:spcAft>
              <a:buNone/>
            </a:pPr>
            <a:r>
              <a:rPr b="1" lang="en" sz="1000" u="sng">
                <a:solidFill>
                  <a:schemeClr val="dk1"/>
                </a:solidFill>
                <a:latin typeface="Roboto"/>
                <a:ea typeface="Roboto"/>
                <a:cs typeface="Roboto"/>
                <a:sym typeface="Roboto"/>
              </a:rPr>
              <a:t>Behavioral: </a:t>
            </a:r>
            <a:r>
              <a:rPr b="1" lang="en" sz="1000">
                <a:solidFill>
                  <a:schemeClr val="dk1"/>
                </a:solidFill>
                <a:latin typeface="Roboto"/>
                <a:ea typeface="Roboto"/>
                <a:cs typeface="Roboto"/>
                <a:sym typeface="Roboto"/>
              </a:rPr>
              <a:t>Burpee’s</a:t>
            </a:r>
            <a:endParaRPr b="1" sz="1000">
              <a:solidFill>
                <a:schemeClr val="dk1"/>
              </a:solidFill>
              <a:latin typeface="Roboto"/>
              <a:ea typeface="Roboto"/>
              <a:cs typeface="Roboto"/>
              <a:sym typeface="Roboto"/>
            </a:endParaRPr>
          </a:p>
          <a:p>
            <a:pPr indent="0" lvl="0" marL="0" rtl="0" algn="l">
              <a:spcBef>
                <a:spcPts val="0"/>
              </a:spcBef>
              <a:spcAft>
                <a:spcPts val="0"/>
              </a:spcAft>
              <a:buNone/>
            </a:pPr>
            <a:r>
              <a:t/>
            </a:r>
            <a:endParaRPr b="1" sz="1000">
              <a:solidFill>
                <a:schemeClr val="dk1"/>
              </a:solidFill>
              <a:latin typeface="Roboto"/>
              <a:ea typeface="Roboto"/>
              <a:cs typeface="Roboto"/>
              <a:sym typeface="Roboto"/>
            </a:endParaRPr>
          </a:p>
          <a:p>
            <a:pPr indent="0" lvl="0" marL="0" rtl="0" algn="l">
              <a:spcBef>
                <a:spcPts val="0"/>
              </a:spcBef>
              <a:spcAft>
                <a:spcPts val="0"/>
              </a:spcAft>
              <a:buNone/>
            </a:pPr>
            <a:r>
              <a:t/>
            </a:r>
            <a:endParaRPr b="1" sz="1000">
              <a:solidFill>
                <a:schemeClr val="dk1"/>
              </a:solidFill>
              <a:latin typeface="Roboto"/>
              <a:ea typeface="Roboto"/>
              <a:cs typeface="Roboto"/>
              <a:sym typeface="Roboto"/>
            </a:endParaRPr>
          </a:p>
        </p:txBody>
      </p:sp>
    </p:spTree>
  </p:cSld>
  <p:clrMapOvr>
    <a:masterClrMapping/>
  </p:clrMapOvr>
  <mc:AlternateContent>
    <mc:Choice Requires="p14">
      <p:transition spd="slow" p14:dur="10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577">
                <a:solidFill>
                  <a:schemeClr val="dk2"/>
                </a:solidFill>
              </a:rPr>
              <a:t>Essential</a:t>
            </a:r>
            <a:r>
              <a:rPr lang="en" sz="2577">
                <a:solidFill>
                  <a:schemeClr val="dk2"/>
                </a:solidFill>
              </a:rPr>
              <a:t> Questions:</a:t>
            </a:r>
            <a:endParaRPr sz="3577"/>
          </a:p>
        </p:txBody>
      </p:sp>
      <p:sp>
        <p:nvSpPr>
          <p:cNvPr id="108" name="Google Shape;108;p17"/>
          <p:cNvSpPr txBox="1"/>
          <p:nvPr>
            <p:ph idx="1" type="body"/>
          </p:nvPr>
        </p:nvSpPr>
        <p:spPr>
          <a:xfrm>
            <a:off x="311700" y="1152475"/>
            <a:ext cx="8520600" cy="3416400"/>
          </a:xfrm>
          <a:prstGeom prst="rect">
            <a:avLst/>
          </a:prstGeom>
          <a:solidFill>
            <a:srgbClr val="CFE2F3"/>
          </a:solidFill>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What</a:t>
            </a:r>
            <a:r>
              <a:rPr lang="en"/>
              <a:t> are some things that you think might affect a person’s </a:t>
            </a:r>
            <a:r>
              <a:rPr i="1" lang="en"/>
              <a:t>body image</a:t>
            </a:r>
            <a:r>
              <a:rPr lang="en"/>
              <a:t>?</a:t>
            </a:r>
            <a:endParaRPr/>
          </a:p>
          <a:p>
            <a:pPr indent="-342900" lvl="0" marL="457200" rtl="0" algn="l">
              <a:spcBef>
                <a:spcPts val="0"/>
              </a:spcBef>
              <a:spcAft>
                <a:spcPts val="0"/>
              </a:spcAft>
              <a:buSzPts val="1800"/>
              <a:buAutoNum type="arabicPeriod"/>
            </a:pPr>
            <a:r>
              <a:rPr lang="en"/>
              <a:t>If a person has a </a:t>
            </a:r>
            <a:r>
              <a:rPr i="1" lang="en"/>
              <a:t>negative body image</a:t>
            </a:r>
            <a:r>
              <a:rPr lang="en"/>
              <a:t>, what does that mean?</a:t>
            </a:r>
            <a:endParaRPr/>
          </a:p>
          <a:p>
            <a:pPr indent="-342900" lvl="0" marL="457200" rtl="0" algn="l">
              <a:spcBef>
                <a:spcPts val="0"/>
              </a:spcBef>
              <a:spcAft>
                <a:spcPts val="0"/>
              </a:spcAft>
              <a:buSzPts val="1800"/>
              <a:buAutoNum type="arabicPeriod"/>
            </a:pPr>
            <a:r>
              <a:rPr lang="en"/>
              <a:t>Think of an example of how a </a:t>
            </a:r>
            <a:r>
              <a:rPr i="1" lang="en"/>
              <a:t>negative body image </a:t>
            </a:r>
            <a:r>
              <a:rPr lang="en"/>
              <a:t>might impact a person in </a:t>
            </a:r>
            <a:r>
              <a:rPr lang="en"/>
              <a:t>their</a:t>
            </a:r>
            <a:r>
              <a:rPr lang="en"/>
              <a:t> daily life.</a:t>
            </a:r>
            <a:endParaRPr/>
          </a:p>
          <a:p>
            <a:pPr indent="-342900" lvl="0" marL="457200" rtl="0" algn="l">
              <a:spcBef>
                <a:spcPts val="0"/>
              </a:spcBef>
              <a:spcAft>
                <a:spcPts val="0"/>
              </a:spcAft>
              <a:buSzPts val="1800"/>
              <a:buAutoNum type="arabicPeriod"/>
            </a:pPr>
            <a:r>
              <a:rPr lang="en"/>
              <a:t>How might a </a:t>
            </a:r>
            <a:r>
              <a:rPr i="1" lang="en"/>
              <a:t>positive body image</a:t>
            </a:r>
            <a:r>
              <a:rPr lang="en"/>
              <a:t> impact a person?</a:t>
            </a:r>
            <a:endParaRPr/>
          </a:p>
          <a:p>
            <a:pPr indent="0" lvl="0" marL="0" rtl="0" algn="ctr">
              <a:lnSpc>
                <a:spcPct val="100000"/>
              </a:lnSpc>
              <a:spcBef>
                <a:spcPts val="1200"/>
              </a:spcBef>
              <a:spcAft>
                <a:spcPts val="0"/>
              </a:spcAft>
              <a:buNone/>
            </a:pPr>
            <a:r>
              <a:rPr lang="en"/>
              <a:t>Watch </a:t>
            </a:r>
            <a:r>
              <a:rPr lang="en"/>
              <a:t>the</a:t>
            </a:r>
            <a:r>
              <a:rPr lang="en"/>
              <a:t> following videos</a:t>
            </a:r>
            <a:endParaRPr/>
          </a:p>
          <a:p>
            <a:pPr indent="0" lvl="0" marL="0" rtl="0" algn="ctr">
              <a:lnSpc>
                <a:spcPct val="100000"/>
              </a:lnSpc>
              <a:spcBef>
                <a:spcPts val="0"/>
              </a:spcBef>
              <a:spcAft>
                <a:spcPts val="0"/>
              </a:spcAft>
              <a:buNone/>
            </a:pPr>
            <a:r>
              <a:rPr lang="en" u="sng">
                <a:solidFill>
                  <a:schemeClr val="hlink"/>
                </a:solidFill>
                <a:hlinkClick r:id="rId3"/>
              </a:rPr>
              <a:t>Girls 6-18 Talk About Body Image (Girls)</a:t>
            </a:r>
            <a:endParaRPr/>
          </a:p>
          <a:p>
            <a:pPr indent="0" lvl="0" marL="0" rtl="0" algn="ctr">
              <a:lnSpc>
                <a:spcPct val="100000"/>
              </a:lnSpc>
              <a:spcBef>
                <a:spcPts val="0"/>
              </a:spcBef>
              <a:spcAft>
                <a:spcPts val="0"/>
              </a:spcAft>
              <a:buNone/>
            </a:pPr>
            <a:r>
              <a:rPr lang="en" u="sng">
                <a:solidFill>
                  <a:schemeClr val="hlink"/>
                </a:solidFill>
                <a:hlinkClick r:id="rId4"/>
              </a:rPr>
              <a:t>Boys Talk About Body Image (Boys)</a:t>
            </a:r>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Activity 1(Individual/Whole group):</a:t>
            </a:r>
            <a:endParaRPr/>
          </a:p>
        </p:txBody>
      </p:sp>
      <p:sp>
        <p:nvSpPr>
          <p:cNvPr id="114" name="Google Shape;114;p18"/>
          <p:cNvSpPr txBox="1"/>
          <p:nvPr>
            <p:ph idx="1" type="body"/>
          </p:nvPr>
        </p:nvSpPr>
        <p:spPr>
          <a:xfrm>
            <a:off x="433028" y="1217423"/>
            <a:ext cx="8520600" cy="3416400"/>
          </a:xfrm>
          <a:prstGeom prst="rect">
            <a:avLst/>
          </a:prstGeom>
          <a:solidFill>
            <a:srgbClr val="CFE2F3"/>
          </a:solidFill>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6046"/>
              <a:t>Watch</a:t>
            </a:r>
            <a:r>
              <a:rPr lang="en" sz="6046"/>
              <a:t>: </a:t>
            </a:r>
            <a:r>
              <a:rPr lang="en" sz="6046" u="sng">
                <a:solidFill>
                  <a:schemeClr val="hlink"/>
                </a:solidFill>
                <a:hlinkClick r:id="rId3"/>
              </a:rPr>
              <a:t>What Happens When Strangers Get Real About Body Image</a:t>
            </a:r>
            <a:endParaRPr b="1" i="1" sz="8396">
              <a:solidFill>
                <a:srgbClr val="030303"/>
              </a:solidFill>
              <a:highlight>
                <a:srgbClr val="F9F9F9"/>
              </a:highlight>
              <a:latin typeface="Calibri"/>
              <a:ea typeface="Calibri"/>
              <a:cs typeface="Calibri"/>
              <a:sym typeface="Calibri"/>
            </a:endParaRPr>
          </a:p>
          <a:p>
            <a:pPr indent="0" lvl="0" marL="0" rtl="0" algn="l">
              <a:spcBef>
                <a:spcPts val="1200"/>
              </a:spcBef>
              <a:spcAft>
                <a:spcPts val="0"/>
              </a:spcAft>
              <a:buNone/>
            </a:pPr>
            <a:r>
              <a:rPr b="1" i="1" lang="en" sz="5750">
                <a:solidFill>
                  <a:srgbClr val="030303"/>
                </a:solidFill>
                <a:highlight>
                  <a:srgbClr val="F9F9F9"/>
                </a:highlight>
                <a:latin typeface="Calibri"/>
                <a:ea typeface="Calibri"/>
                <a:cs typeface="Calibri"/>
                <a:sym typeface="Calibri"/>
              </a:rPr>
              <a:t>Summary of the video</a:t>
            </a:r>
            <a:r>
              <a:rPr b="1" lang="en" sz="5750">
                <a:solidFill>
                  <a:srgbClr val="030303"/>
                </a:solidFill>
                <a:highlight>
                  <a:srgbClr val="F9F9F9"/>
                </a:highlight>
                <a:latin typeface="Calibri"/>
                <a:ea typeface="Calibri"/>
                <a:cs typeface="Calibri"/>
                <a:sym typeface="Calibri"/>
              </a:rPr>
              <a:t>: Most people would say that they are their own worst critics, listening too closely to that voice in their heads that judges, mocks, and belittles their appearances, bodies, personalities and lifestyles.</a:t>
            </a:r>
            <a:endParaRPr b="1" sz="5750">
              <a:solidFill>
                <a:srgbClr val="030303"/>
              </a:solidFill>
              <a:highlight>
                <a:srgbClr val="F9F9F9"/>
              </a:highlight>
              <a:latin typeface="Calibri"/>
              <a:ea typeface="Calibri"/>
              <a:cs typeface="Calibri"/>
              <a:sym typeface="Calibri"/>
            </a:endParaRPr>
          </a:p>
          <a:p>
            <a:pPr indent="0" lvl="0" marL="0" rtl="0" algn="l">
              <a:lnSpc>
                <a:spcPct val="107916"/>
              </a:lnSpc>
              <a:spcBef>
                <a:spcPts val="1200"/>
              </a:spcBef>
              <a:spcAft>
                <a:spcPts val="0"/>
              </a:spcAft>
              <a:buNone/>
            </a:pPr>
            <a:r>
              <a:rPr b="1" lang="en" sz="5750">
                <a:solidFill>
                  <a:srgbClr val="030303"/>
                </a:solidFill>
                <a:highlight>
                  <a:srgbClr val="F9F9F9"/>
                </a:highlight>
                <a:latin typeface="Calibri"/>
                <a:ea typeface="Calibri"/>
                <a:cs typeface="Calibri"/>
                <a:sym typeface="Calibri"/>
              </a:rPr>
              <a:t>But would saying these things aloud to a friend or stranger give you a different perspective on your inner-critic? In the video link above, six people exchange the most painful, critical things they think about their bodies, and try to find ways to be kinder to themselves.</a:t>
            </a:r>
            <a:endParaRPr b="1" sz="5750">
              <a:solidFill>
                <a:srgbClr val="030303"/>
              </a:solidFill>
              <a:highlight>
                <a:srgbClr val="F9F9F9"/>
              </a:highlight>
              <a:latin typeface="Calibri"/>
              <a:ea typeface="Calibri"/>
              <a:cs typeface="Calibri"/>
              <a:sym typeface="Calibri"/>
            </a:endParaRPr>
          </a:p>
          <a:p>
            <a:pPr indent="0" lvl="0" marL="0" rtl="0" algn="ctr">
              <a:lnSpc>
                <a:spcPct val="107916"/>
              </a:lnSpc>
              <a:spcBef>
                <a:spcPts val="800"/>
              </a:spcBef>
              <a:spcAft>
                <a:spcPts val="0"/>
              </a:spcAft>
              <a:buNone/>
            </a:pPr>
            <a:r>
              <a:rPr lang="en" sz="5750">
                <a:solidFill>
                  <a:srgbClr val="385623"/>
                </a:solidFill>
                <a:highlight>
                  <a:srgbClr val="FFFF00"/>
                </a:highlight>
                <a:latin typeface="Calibri"/>
                <a:ea typeface="Calibri"/>
                <a:cs typeface="Calibri"/>
                <a:sym typeface="Calibri"/>
              </a:rPr>
              <a:t>Activity 1(Individual/whole group)</a:t>
            </a:r>
            <a:endParaRPr sz="5750">
              <a:solidFill>
                <a:srgbClr val="385623"/>
              </a:solidFill>
              <a:highlight>
                <a:srgbClr val="FFFF00"/>
              </a:highlight>
              <a:latin typeface="Calibri"/>
              <a:ea typeface="Calibri"/>
              <a:cs typeface="Calibri"/>
              <a:sym typeface="Calibri"/>
            </a:endParaRPr>
          </a:p>
          <a:p>
            <a:pPr indent="0" lvl="0" marL="0" rtl="0" algn="ctr">
              <a:lnSpc>
                <a:spcPct val="107916"/>
              </a:lnSpc>
              <a:spcBef>
                <a:spcPts val="800"/>
              </a:spcBef>
              <a:spcAft>
                <a:spcPts val="0"/>
              </a:spcAft>
              <a:buNone/>
            </a:pPr>
            <a:r>
              <a:rPr i="1" lang="en" sz="5750">
                <a:solidFill>
                  <a:schemeClr val="dk1"/>
                </a:solidFill>
                <a:highlight>
                  <a:srgbClr val="F9F9F9"/>
                </a:highlight>
                <a:latin typeface="Calibri"/>
                <a:ea typeface="Calibri"/>
                <a:cs typeface="Calibri"/>
                <a:sym typeface="Calibri"/>
              </a:rPr>
              <a:t>In what ways are people different from each other? </a:t>
            </a:r>
            <a:endParaRPr i="1" sz="5750">
              <a:solidFill>
                <a:schemeClr val="dk1"/>
              </a:solidFill>
              <a:highlight>
                <a:srgbClr val="F9F9F9"/>
              </a:highlight>
              <a:latin typeface="Calibri"/>
              <a:ea typeface="Calibri"/>
              <a:cs typeface="Calibri"/>
              <a:sym typeface="Calibri"/>
            </a:endParaRPr>
          </a:p>
          <a:p>
            <a:pPr indent="0" lvl="0" marL="0" rtl="0" algn="ctr">
              <a:lnSpc>
                <a:spcPct val="107916"/>
              </a:lnSpc>
              <a:spcBef>
                <a:spcPts val="800"/>
              </a:spcBef>
              <a:spcAft>
                <a:spcPts val="0"/>
              </a:spcAft>
              <a:buNone/>
            </a:pPr>
            <a:r>
              <a:rPr lang="en" sz="5750">
                <a:solidFill>
                  <a:schemeClr val="dk1"/>
                </a:solidFill>
                <a:highlight>
                  <a:srgbClr val="F9F9F9"/>
                </a:highlight>
                <a:latin typeface="Calibri"/>
                <a:ea typeface="Calibri"/>
                <a:cs typeface="Calibri"/>
                <a:sym typeface="Calibri"/>
              </a:rPr>
              <a:t>List some of the ways that people are different. (Write responses on the board or paper.)</a:t>
            </a:r>
            <a:endParaRPr sz="5750">
              <a:solidFill>
                <a:schemeClr val="dk1"/>
              </a:solidFill>
              <a:highlight>
                <a:srgbClr val="F9F9F9"/>
              </a:highlight>
              <a:latin typeface="Calibri"/>
              <a:ea typeface="Calibri"/>
              <a:cs typeface="Calibri"/>
              <a:sym typeface="Calibri"/>
            </a:endParaRPr>
          </a:p>
          <a:p>
            <a:pPr indent="0" lvl="0" marL="457200" rtl="0" algn="ctr">
              <a:lnSpc>
                <a:spcPct val="50000"/>
              </a:lnSpc>
              <a:spcBef>
                <a:spcPts val="800"/>
              </a:spcBef>
              <a:spcAft>
                <a:spcPts val="0"/>
              </a:spcAft>
              <a:buNone/>
            </a:pPr>
            <a:r>
              <a:t/>
            </a:r>
            <a:endParaRPr sz="5750">
              <a:solidFill>
                <a:schemeClr val="dk1"/>
              </a:solidFill>
              <a:highlight>
                <a:srgbClr val="F9F9F9"/>
              </a:highlight>
              <a:latin typeface="Calibri"/>
              <a:ea typeface="Calibri"/>
              <a:cs typeface="Calibri"/>
              <a:sym typeface="Calibri"/>
            </a:endParaRPr>
          </a:p>
          <a:p>
            <a:pPr indent="-319881" lvl="0" marL="457200" rtl="0" algn="ctr">
              <a:lnSpc>
                <a:spcPct val="100000"/>
              </a:lnSpc>
              <a:spcBef>
                <a:spcPts val="0"/>
              </a:spcBef>
              <a:spcAft>
                <a:spcPts val="0"/>
              </a:spcAft>
              <a:buClr>
                <a:schemeClr val="dk1"/>
              </a:buClr>
              <a:buSzPct val="100000"/>
              <a:buFont typeface="Calibri"/>
              <a:buChar char="●"/>
            </a:pPr>
            <a:r>
              <a:rPr lang="en" sz="5750">
                <a:solidFill>
                  <a:schemeClr val="dk1"/>
                </a:solidFill>
                <a:highlight>
                  <a:srgbClr val="F9F9F9"/>
                </a:highlight>
                <a:latin typeface="Calibri"/>
                <a:ea typeface="Calibri"/>
                <a:cs typeface="Calibri"/>
                <a:sym typeface="Calibri"/>
              </a:rPr>
              <a:t>Some things we can change through effort (by studying, practicing, etc.). </a:t>
            </a:r>
            <a:endParaRPr sz="5750">
              <a:solidFill>
                <a:schemeClr val="dk1"/>
              </a:solidFill>
              <a:highlight>
                <a:srgbClr val="F9F9F9"/>
              </a:highlight>
              <a:latin typeface="Calibri"/>
              <a:ea typeface="Calibri"/>
              <a:cs typeface="Calibri"/>
              <a:sym typeface="Calibri"/>
            </a:endParaRPr>
          </a:p>
          <a:p>
            <a:pPr indent="-319881" lvl="0" marL="457200" rtl="0" algn="ctr">
              <a:lnSpc>
                <a:spcPct val="100000"/>
              </a:lnSpc>
              <a:spcBef>
                <a:spcPts val="0"/>
              </a:spcBef>
              <a:spcAft>
                <a:spcPts val="0"/>
              </a:spcAft>
              <a:buClr>
                <a:schemeClr val="dk1"/>
              </a:buClr>
              <a:buSzPct val="100000"/>
              <a:buFont typeface="Calibri"/>
              <a:buChar char="●"/>
            </a:pPr>
            <a:r>
              <a:rPr lang="en" sz="5750">
                <a:solidFill>
                  <a:schemeClr val="dk1"/>
                </a:solidFill>
                <a:highlight>
                  <a:srgbClr val="F9F9F9"/>
                </a:highlight>
                <a:latin typeface="Calibri"/>
                <a:ea typeface="Calibri"/>
                <a:cs typeface="Calibri"/>
                <a:sym typeface="Calibri"/>
              </a:rPr>
              <a:t>Some things we can’t change, even if we want to (height, eye color, etc.).</a:t>
            </a:r>
            <a:r>
              <a:rPr lang="en" sz="4150">
                <a:solidFill>
                  <a:schemeClr val="dk1"/>
                </a:solidFill>
                <a:highlight>
                  <a:srgbClr val="F9F9F9"/>
                </a:highlight>
                <a:latin typeface="Calibri"/>
                <a:ea typeface="Calibri"/>
                <a:cs typeface="Calibri"/>
                <a:sym typeface="Calibri"/>
              </a:rPr>
              <a:t> </a:t>
            </a:r>
            <a:endParaRPr sz="4150">
              <a:solidFill>
                <a:schemeClr val="dk1"/>
              </a:solidFill>
              <a:highlight>
                <a:srgbClr val="F9F9F9"/>
              </a:highlight>
              <a:latin typeface="Calibri"/>
              <a:ea typeface="Calibri"/>
              <a:cs typeface="Calibri"/>
              <a:sym typeface="Calibri"/>
            </a:endParaRPr>
          </a:p>
          <a:p>
            <a:pPr indent="457200" lvl="0" marL="0" rtl="0" algn="ctr">
              <a:lnSpc>
                <a:spcPct val="100000"/>
              </a:lnSpc>
              <a:spcBef>
                <a:spcPts val="0"/>
              </a:spcBef>
              <a:spcAft>
                <a:spcPts val="0"/>
              </a:spcAft>
              <a:buNone/>
            </a:pPr>
            <a:r>
              <a:t/>
            </a:r>
            <a:endParaRPr sz="1100">
              <a:solidFill>
                <a:schemeClr val="dk1"/>
              </a:solidFill>
              <a:highlight>
                <a:srgbClr val="F9F9F9"/>
              </a:highlight>
              <a:latin typeface="Calibri"/>
              <a:ea typeface="Calibri"/>
              <a:cs typeface="Calibri"/>
              <a:sym typeface="Calibri"/>
            </a:endParaRPr>
          </a:p>
          <a:p>
            <a:pPr indent="457200" lvl="0" marL="0" rtl="0" algn="l">
              <a:lnSpc>
                <a:spcPct val="100000"/>
              </a:lnSpc>
              <a:spcBef>
                <a:spcPts val="0"/>
              </a:spcBef>
              <a:spcAft>
                <a:spcPts val="0"/>
              </a:spcAft>
              <a:buNone/>
            </a:pPr>
            <a:r>
              <a:t/>
            </a:r>
            <a:endParaRPr sz="1100">
              <a:solidFill>
                <a:schemeClr val="dk1"/>
              </a:solidFill>
              <a:highlight>
                <a:srgbClr val="F9F9F9"/>
              </a:highlight>
              <a:latin typeface="Calibri"/>
              <a:ea typeface="Calibri"/>
              <a:cs typeface="Calibri"/>
              <a:sym typeface="Calibri"/>
            </a:endParaRPr>
          </a:p>
          <a:p>
            <a:pPr indent="0" lvl="0" marL="0" rtl="0" algn="l">
              <a:lnSpc>
                <a:spcPct val="107916"/>
              </a:lnSpc>
              <a:spcBef>
                <a:spcPts val="0"/>
              </a:spcBef>
              <a:spcAft>
                <a:spcPts val="0"/>
              </a:spcAft>
              <a:buClr>
                <a:schemeClr val="dk1"/>
              </a:buClr>
              <a:buSzPct val="84615"/>
              <a:buFont typeface="Arial"/>
              <a:buNone/>
            </a:pPr>
            <a:r>
              <a:t/>
            </a:r>
            <a:endParaRPr b="1" sz="1300">
              <a:solidFill>
                <a:srgbClr val="030303"/>
              </a:solidFill>
              <a:highlight>
                <a:srgbClr val="F9F9F9"/>
              </a:highlight>
              <a:latin typeface="Calibri"/>
              <a:ea typeface="Calibri"/>
              <a:cs typeface="Calibri"/>
              <a:sym typeface="Calibri"/>
            </a:endParaRPr>
          </a:p>
          <a:p>
            <a:pPr indent="0" lvl="0" marL="0" rtl="0" algn="l">
              <a:spcBef>
                <a:spcPts val="8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9"/>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Activity 2 (small group or whole group):</a:t>
            </a:r>
            <a:endParaRPr/>
          </a:p>
        </p:txBody>
      </p:sp>
      <p:sp>
        <p:nvSpPr>
          <p:cNvPr id="120" name="Google Shape;120;p19"/>
          <p:cNvSpPr txBox="1"/>
          <p:nvPr>
            <p:ph idx="1" type="body"/>
          </p:nvPr>
        </p:nvSpPr>
        <p:spPr>
          <a:xfrm>
            <a:off x="311700" y="1152475"/>
            <a:ext cx="8520600" cy="3416400"/>
          </a:xfrm>
          <a:prstGeom prst="rect">
            <a:avLst/>
          </a:prstGeom>
          <a:solidFill>
            <a:srgbClr val="CFE2F3"/>
          </a:solidFill>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Some things will change naturally over time whether we want them to or not (height and weight as we grow, preferences, interests, etc).</a:t>
            </a:r>
            <a:endParaRPr/>
          </a:p>
          <a:p>
            <a:pPr indent="-342900" lvl="0" marL="457200" rtl="0" algn="l">
              <a:spcBef>
                <a:spcPts val="1200"/>
              </a:spcBef>
              <a:spcAft>
                <a:spcPts val="0"/>
              </a:spcAft>
              <a:buSzPts val="1800"/>
              <a:buAutoNum type="arabicPeriod"/>
            </a:pPr>
            <a:r>
              <a:rPr i="1" lang="en"/>
              <a:t>List</a:t>
            </a:r>
            <a:r>
              <a:rPr lang="en"/>
              <a:t> three things that you are good at? Of these, what are best at?</a:t>
            </a:r>
            <a:endParaRPr/>
          </a:p>
          <a:p>
            <a:pPr indent="-342900" lvl="0" marL="457200" rtl="0" algn="l">
              <a:spcBef>
                <a:spcPts val="0"/>
              </a:spcBef>
              <a:spcAft>
                <a:spcPts val="0"/>
              </a:spcAft>
              <a:buSzPts val="1800"/>
              <a:buAutoNum type="arabicPeriod"/>
            </a:pPr>
            <a:r>
              <a:rPr i="1" lang="en"/>
              <a:t>Ask</a:t>
            </a:r>
            <a:r>
              <a:rPr lang="en"/>
              <a:t> volunteers to tell the group their number 1 item. Then write responses on </a:t>
            </a:r>
            <a:r>
              <a:rPr lang="en"/>
              <a:t>the</a:t>
            </a:r>
            <a:r>
              <a:rPr lang="en"/>
              <a:t> board or paper.</a:t>
            </a:r>
            <a:endParaRPr/>
          </a:p>
          <a:p>
            <a:pPr indent="-342900" lvl="0" marL="457200" rtl="0" algn="l">
              <a:spcBef>
                <a:spcPts val="0"/>
              </a:spcBef>
              <a:spcAft>
                <a:spcPts val="0"/>
              </a:spcAft>
              <a:buSzPts val="1800"/>
              <a:buAutoNum type="arabicPeriod"/>
            </a:pPr>
            <a:r>
              <a:rPr i="1" lang="en"/>
              <a:t>Discuss</a:t>
            </a:r>
            <a:r>
              <a:rPr lang="en"/>
              <a:t> that everyone has his or her </a:t>
            </a:r>
            <a:r>
              <a:rPr lang="en"/>
              <a:t>strengths</a:t>
            </a:r>
            <a:r>
              <a:rPr lang="en"/>
              <a:t> (and weaknesses).</a:t>
            </a:r>
            <a:endParaRPr/>
          </a:p>
          <a:p>
            <a:pPr indent="-342900" lvl="0" marL="914400" rtl="0" algn="l">
              <a:spcBef>
                <a:spcPts val="0"/>
              </a:spcBef>
              <a:spcAft>
                <a:spcPts val="0"/>
              </a:spcAft>
              <a:buSzPts val="1800"/>
              <a:buChar char="★"/>
            </a:pPr>
            <a:r>
              <a:rPr lang="en"/>
              <a:t>A person’s </a:t>
            </a:r>
            <a:r>
              <a:rPr lang="en"/>
              <a:t>strengths</a:t>
            </a:r>
            <a:r>
              <a:rPr lang="en"/>
              <a:t> and weaknesses are part of what </a:t>
            </a:r>
            <a:r>
              <a:rPr lang="en"/>
              <a:t>defines</a:t>
            </a:r>
            <a:r>
              <a:rPr lang="en"/>
              <a:t> them as a person (these are among our unique </a:t>
            </a:r>
            <a:r>
              <a:rPr lang="en"/>
              <a:t>qualities).</a:t>
            </a:r>
            <a:endParaRPr/>
          </a:p>
          <a:p>
            <a:pPr indent="-342900" lvl="0" marL="914400" rtl="0" algn="l">
              <a:spcBef>
                <a:spcPts val="0"/>
              </a:spcBef>
              <a:spcAft>
                <a:spcPts val="0"/>
              </a:spcAft>
              <a:buSzPts val="1800"/>
              <a:buChar char="★"/>
            </a:pPr>
            <a:r>
              <a:rPr lang="en"/>
              <a:t>One thing that makes the world interesting is that everyone has his/her own set of unique qualities.</a:t>
            </a:r>
            <a:endParaRPr/>
          </a:p>
        </p:txBody>
      </p:sp>
    </p:spTree>
  </p:cSld>
  <p:clrMapOvr>
    <a:masterClrMapping/>
  </p:clrMapOvr>
  <mc:AlternateContent>
    <mc:Choice Requires="p14">
      <p:transition spd="slow" p14:dur="1000">
        <p14:prism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0"/>
          <p:cNvSpPr txBox="1"/>
          <p:nvPr>
            <p:ph type="title"/>
          </p:nvPr>
        </p:nvSpPr>
        <p:spPr>
          <a:xfrm>
            <a:off x="311700" y="445025"/>
            <a:ext cx="8520600" cy="572700"/>
          </a:xfrm>
          <a:prstGeom prst="rect">
            <a:avLst/>
          </a:prstGeom>
          <a:solidFill>
            <a:srgbClr val="FFF2CC"/>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Activity 3 (Partner work):</a:t>
            </a:r>
            <a:endParaRPr/>
          </a:p>
        </p:txBody>
      </p:sp>
      <p:sp>
        <p:nvSpPr>
          <p:cNvPr id="126" name="Google Shape;126;p20"/>
          <p:cNvSpPr txBox="1"/>
          <p:nvPr>
            <p:ph idx="1" type="body"/>
          </p:nvPr>
        </p:nvSpPr>
        <p:spPr>
          <a:xfrm>
            <a:off x="311700" y="1152475"/>
            <a:ext cx="8520600" cy="3416400"/>
          </a:xfrm>
          <a:prstGeom prst="rect">
            <a:avLst/>
          </a:prstGeom>
          <a:solidFill>
            <a:srgbClr val="CFE2F3"/>
          </a:solidFill>
        </p:spPr>
        <p:txBody>
          <a:bodyPr anchorCtr="0" anchor="t" bIns="91425" lIns="91425" spcFirstLastPara="1" rIns="91425" wrap="square" tIns="91425">
            <a:normAutofit/>
          </a:bodyPr>
          <a:lstStyle/>
          <a:p>
            <a:pPr indent="0" lvl="0" marL="0" rtl="0" algn="l">
              <a:spcBef>
                <a:spcPts val="0"/>
              </a:spcBef>
              <a:spcAft>
                <a:spcPts val="0"/>
              </a:spcAft>
              <a:buNone/>
            </a:pPr>
            <a:r>
              <a:rPr lang="en">
                <a:highlight>
                  <a:srgbClr val="00FF00"/>
                </a:highlight>
              </a:rPr>
              <a:t>P</a:t>
            </a:r>
            <a:r>
              <a:rPr lang="en" sz="1400">
                <a:highlight>
                  <a:srgbClr val="00FF00"/>
                </a:highlight>
              </a:rPr>
              <a:t>AIRED</a:t>
            </a:r>
            <a:r>
              <a:rPr lang="en" sz="1400">
                <a:highlight>
                  <a:srgbClr val="00FF00"/>
                </a:highlight>
              </a:rPr>
              <a:t> VERBAL FLUENCY:</a:t>
            </a:r>
            <a:r>
              <a:rPr lang="en" sz="1400"/>
              <a:t>For 30-60 seconds student one talks without interruption while student Two only listens, Then repeat again with student number 2 talking and student number 1 listens.</a:t>
            </a:r>
            <a:endParaRPr sz="1400"/>
          </a:p>
          <a:p>
            <a:pPr indent="-317500" lvl="0" marL="457200" rtl="0" algn="l">
              <a:spcBef>
                <a:spcPts val="1200"/>
              </a:spcBef>
              <a:spcAft>
                <a:spcPts val="0"/>
              </a:spcAft>
              <a:buSzPts val="1400"/>
              <a:buChar char="●"/>
            </a:pPr>
            <a:r>
              <a:rPr lang="en" sz="1400">
                <a:highlight>
                  <a:schemeClr val="lt1"/>
                </a:highlight>
              </a:rPr>
              <a:t>Find a partner</a:t>
            </a:r>
            <a:endParaRPr sz="1400">
              <a:highlight>
                <a:schemeClr val="lt1"/>
              </a:highlight>
            </a:endParaRPr>
          </a:p>
          <a:p>
            <a:pPr indent="-317500" lvl="0" marL="457200" rtl="0" algn="l">
              <a:spcBef>
                <a:spcPts val="0"/>
              </a:spcBef>
              <a:spcAft>
                <a:spcPts val="0"/>
              </a:spcAft>
              <a:buSzPts val="1400"/>
              <a:buChar char="●"/>
            </a:pPr>
            <a:r>
              <a:rPr lang="en" sz="1400">
                <a:highlight>
                  <a:schemeClr val="lt1"/>
                </a:highlight>
              </a:rPr>
              <a:t>Decide which partner is #1 and which partner is #2.</a:t>
            </a:r>
            <a:endParaRPr sz="1400">
              <a:highlight>
                <a:schemeClr val="lt1"/>
              </a:highlight>
            </a:endParaRPr>
          </a:p>
          <a:p>
            <a:pPr indent="-317500" lvl="0" marL="914400" rtl="0" algn="l">
              <a:spcBef>
                <a:spcPts val="0"/>
              </a:spcBef>
              <a:spcAft>
                <a:spcPts val="0"/>
              </a:spcAft>
              <a:buSzPts val="1400"/>
              <a:buChar char="➔"/>
            </a:pPr>
            <a:r>
              <a:rPr lang="en" sz="1400"/>
              <a:t>Round one: Share some traits that you like, that you find to be positive attributes about your partner. </a:t>
            </a:r>
            <a:endParaRPr sz="1400"/>
          </a:p>
          <a:p>
            <a:pPr indent="-317500" lvl="0" marL="914400" rtl="0" algn="l">
              <a:lnSpc>
                <a:spcPct val="100000"/>
              </a:lnSpc>
              <a:spcBef>
                <a:spcPts val="1000"/>
              </a:spcBef>
              <a:spcAft>
                <a:spcPts val="0"/>
              </a:spcAft>
              <a:buSzPts val="1400"/>
              <a:buChar char="➔"/>
            </a:pPr>
            <a:r>
              <a:rPr lang="en" sz="1400"/>
              <a:t>Round two: Share some traits/uniques qualities you like about yourself.</a:t>
            </a:r>
            <a:endParaRPr sz="1400"/>
          </a:p>
          <a:p>
            <a:pPr indent="-317500" lvl="0" marL="457200" rtl="0" algn="l">
              <a:lnSpc>
                <a:spcPct val="100000"/>
              </a:lnSpc>
              <a:spcBef>
                <a:spcPts val="1000"/>
              </a:spcBef>
              <a:spcAft>
                <a:spcPts val="0"/>
              </a:spcAft>
              <a:buSzPts val="1400"/>
              <a:buChar char="●"/>
            </a:pPr>
            <a:r>
              <a:rPr b="1" i="1" lang="en" sz="1400">
                <a:highlight>
                  <a:schemeClr val="lt1"/>
                </a:highlight>
              </a:rPr>
              <a:t>Was there anything that surprised you that was mentioned by your peers that you do not see in </a:t>
            </a:r>
            <a:r>
              <a:rPr b="1" i="1" lang="en" sz="1400">
                <a:highlight>
                  <a:schemeClr val="lt1"/>
                </a:highlight>
              </a:rPr>
              <a:t>yourself</a:t>
            </a:r>
            <a:r>
              <a:rPr b="1" i="1" lang="en" sz="1400">
                <a:highlight>
                  <a:schemeClr val="lt1"/>
                </a:highlight>
              </a:rPr>
              <a:t> or like about yourself they think is positive about you? </a:t>
            </a:r>
            <a:endParaRPr b="1" i="1" sz="1400">
              <a:highlight>
                <a:schemeClr val="lt1"/>
              </a:highlight>
            </a:endParaRPr>
          </a:p>
          <a:p>
            <a:pPr indent="-317500" lvl="0" marL="457200" rtl="0" algn="l">
              <a:lnSpc>
                <a:spcPct val="100000"/>
              </a:lnSpc>
              <a:spcBef>
                <a:spcPts val="1200"/>
              </a:spcBef>
              <a:spcAft>
                <a:spcPts val="1200"/>
              </a:spcAft>
              <a:buSzPts val="1400"/>
              <a:buChar char="●"/>
            </a:pPr>
            <a:r>
              <a:rPr b="1" i="1" lang="en" sz="1400">
                <a:highlight>
                  <a:schemeClr val="lt1"/>
                </a:highlight>
              </a:rPr>
              <a:t>How difficult was it to share what you positively like about yourself with a classmate?</a:t>
            </a:r>
            <a:endParaRPr b="1" i="1" sz="1400">
              <a:highlight>
                <a:schemeClr val="lt1"/>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Google Shape;13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FF00"/>
                </a:solidFill>
                <a:highlight>
                  <a:srgbClr val="FF0000"/>
                </a:highlight>
              </a:rPr>
              <a:t>Closing Activity</a:t>
            </a:r>
            <a:endParaRPr>
              <a:solidFill>
                <a:srgbClr val="00FF00"/>
              </a:solidFill>
              <a:highlight>
                <a:srgbClr val="FF0000"/>
              </a:highlight>
            </a:endParaRPr>
          </a:p>
        </p:txBody>
      </p:sp>
      <p:sp>
        <p:nvSpPr>
          <p:cNvPr id="132" name="Google Shape;13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solidFill>
                <a:srgbClr val="00FF00"/>
              </a:solidFill>
              <a:highlight>
                <a:srgbClr val="FF0000"/>
              </a:highlight>
            </a:endParaRPr>
          </a:p>
          <a:p>
            <a:pPr indent="0" lvl="0" marL="0" rtl="0" algn="ctr">
              <a:spcBef>
                <a:spcPts val="1200"/>
              </a:spcBef>
              <a:spcAft>
                <a:spcPts val="1200"/>
              </a:spcAft>
              <a:buClr>
                <a:schemeClr val="dk1"/>
              </a:buClr>
              <a:buSzPts val="1100"/>
              <a:buFont typeface="Arial"/>
              <a:buNone/>
            </a:pPr>
            <a:r>
              <a:rPr b="1" lang="en" sz="3400">
                <a:solidFill>
                  <a:srgbClr val="00FF00"/>
                </a:solidFill>
              </a:rPr>
              <a:t>“I AM” Mosaic</a:t>
            </a:r>
            <a:endParaRPr b="1" sz="3400"/>
          </a:p>
        </p:txBody>
      </p:sp>
    </p:spTree>
  </p:cSld>
  <p:clrMapOvr>
    <a:masterClrMapping/>
  </p:clrMapOvr>
  <mc:AlternateContent>
    <mc:Choice Requires="p14">
      <p:transition spd="slow" p14:dur="1000">
        <p14:gallery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