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0e8a090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0e8a090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0e8a090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0e8a090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e8a090f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e8a090f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90fb78f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090fb78f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90fb78f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090fb78f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090fb78f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090fb78f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90fb78f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090fb78f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b31fae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0b31fae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0e8a090f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0e8a090f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0e8a090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0e8a090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261c096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261c096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hyperlink" Target="https://www.youthsmart.ca/wp-content/uploads/2020/04/Stress-Lessons-Workbook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GIJn5XhqPN8" TargetMode="External"/><Relationship Id="rId4" Type="http://schemas.openxmlformats.org/officeDocument/2006/relationships/hyperlink" Target="https://www.youthsmart.ca/wp-content/uploads/2020/04/Stress-Lessons-Workbook.pdf" TargetMode="External"/><Relationship Id="rId5" Type="http://schemas.openxmlformats.org/officeDocument/2006/relationships/hyperlink" Target="https://positivepsychology.com/mindfulness-for-children-kids-activitie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ealthsmartva.pwnet.org/" TargetMode="External"/><Relationship Id="rId4" Type="http://schemas.openxmlformats.org/officeDocument/2006/relationships/hyperlink" Target="https://kidshealth.org/" TargetMode="External"/><Relationship Id="rId11" Type="http://schemas.openxmlformats.org/officeDocument/2006/relationships/hyperlink" Target="https://yogaclassroom.wordpress.com/2016/04/12/yoga-games-red-light-green-light/" TargetMode="External"/><Relationship Id="rId10" Type="http://schemas.openxmlformats.org/officeDocument/2006/relationships/hyperlink" Target="https://yogaclassroom.wordpress.com/2016/04/12/yoga-games-red-light-green-light/" TargetMode="External"/><Relationship Id="rId12" Type="http://schemas.openxmlformats.org/officeDocument/2006/relationships/hyperlink" Target="https://www.yogajournal.com/practice/yoga-sequences/yoga-poses-for-teenagers/" TargetMode="External"/><Relationship Id="rId9" Type="http://schemas.openxmlformats.org/officeDocument/2006/relationships/hyperlink" Target="https://www.youthsmart.ca/wp-content/uploads/2020/04/Stress-Lessons-Workbook.pdf" TargetMode="External"/><Relationship Id="rId5" Type="http://schemas.openxmlformats.org/officeDocument/2006/relationships/hyperlink" Target="https://hr.vanderbilt.edu/benefits/documents/TIPSHEET-Mindfulness.pdf" TargetMode="External"/><Relationship Id="rId6" Type="http://schemas.openxmlformats.org/officeDocument/2006/relationships/hyperlink" Target="https://positivepsychology.com/mindfulness-for-children-kids-activities/" TargetMode="External"/><Relationship Id="rId7" Type="http://schemas.openxmlformats.org/officeDocument/2006/relationships/hyperlink" Target="https://cogbtherapy.com/mindfulness-meditation-blog/mindfulness-stop-skill" TargetMode="External"/><Relationship Id="rId8" Type="http://schemas.openxmlformats.org/officeDocument/2006/relationships/hyperlink" Target="http://headsup.scholastic.com/sites/default/files/NIDA15-INS2_StuMag_DownloadALL_508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U-sPrE84G0A" TargetMode="External"/><Relationship Id="rId4" Type="http://schemas.openxmlformats.org/officeDocument/2006/relationships/hyperlink" Target="https://youtu.be/U-sPrE84G0A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hsmart.ca/wp-content/uploads/2020/04/Stress-Lessons-Workbook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www.youthsmart.ca/wp-content/uploads/2020/04/Stress-Lessons-Workbook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EiuTpeu5xQc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www.yogajournal.com/practice/yoga-sequences/yoga-poses-for-teenagers/" TargetMode="External"/><Relationship Id="rId5" Type="http://schemas.openxmlformats.org/officeDocument/2006/relationships/hyperlink" Target="https://yogaclassroom.wordpress.com/2016/04/12/yoga-games-red-light-green-light/" TargetMode="External"/><Relationship Id="rId6" Type="http://schemas.openxmlformats.org/officeDocument/2006/relationships/hyperlink" Target="https://positivepsychology.com/mindfulness-for-children-kids-activi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Responses. Influences. Managing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6.1t, 6.2t, 6.3t</a:t>
            </a:r>
            <a:endParaRPr/>
          </a:p>
        </p:txBody>
      </p:sp>
      <p:pic>
        <p:nvPicPr>
          <p:cNvPr descr="Health Smart Virginia logo"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3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77375" y="503650"/>
            <a:ext cx="196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Catherine  Showalter Lineburg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Closure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Calibri"/>
              <a:buChar char="●"/>
            </a:pPr>
            <a:r>
              <a:rPr b="1" lang="en" sz="2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Revisit The Mindful Jar</a:t>
            </a:r>
            <a:endParaRPr b="1" sz="25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Calibri"/>
              <a:buChar char="●"/>
            </a:pPr>
            <a:r>
              <a:rPr b="1" lang="en" sz="2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Revisit Questions posed throughout the lesson.</a:t>
            </a:r>
            <a:endParaRPr b="1" sz="25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Calibri"/>
              <a:buChar char="●"/>
            </a:pPr>
            <a:r>
              <a:rPr b="1" i="1" lang="en" sz="2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Create a Plan to Manage Stress</a:t>
            </a:r>
            <a:r>
              <a:rPr b="1" lang="en" sz="25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5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Healthy Coping Worksheet</a:t>
            </a:r>
            <a:r>
              <a:rPr b="1" lang="en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133" name="Google Shape;133;p22"/>
          <p:cNvSpPr txBox="1"/>
          <p:nvPr>
            <p:ph idx="2" type="body"/>
          </p:nvPr>
        </p:nvSpPr>
        <p:spPr>
          <a:xfrm>
            <a:off x="5144100" y="17674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is mindfulness?</a:t>
            </a:r>
            <a:endParaRPr b="1" sz="24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23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practice of of paying attention of noting whatever is happening in the moment with a gentle and open mind</a:t>
            </a:r>
            <a:r>
              <a:rPr b="1" i="1" lang="en" sz="2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1" sz="23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r>
              <a:rPr lang="en"/>
              <a:t>/Connections/Applications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xtensions/Connections/Applications</a:t>
            </a:r>
            <a:endParaRPr b="1" sz="17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 a picture &amp; Mindful practice</a:t>
            </a:r>
            <a:endParaRPr b="1" sz="14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and stop the video to participate.</a:t>
            </a:r>
            <a:r>
              <a:rPr lang="en" sz="14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Mindful Exercise: Still, Quiet Place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Stop the video and have students in class to draw their happy place (just like the character in the video). (5-10 minutes) * Draw with computers or on paper.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Restart the video. Stop video when and close your eyes and “picture yourself” in your happy place. (3-5 minutes)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 watching the video.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 picturing yourself in this happy place? Was it difficult to “quiet” your thoughts?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➔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 students that it takes consistent practice to be able to focus and still their minds.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Stress Buster Bingo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Heartbeat Exercise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Resources/References</a:t>
            </a:r>
            <a:endParaRPr b="1" sz="3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★"/>
            </a:pPr>
            <a:r>
              <a:rPr i="1" lang="en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Lesson activities are credits  to the awesome resource links below that have been borrowed and copied to ensure the lesson supports student learning.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Health Smart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Kids Health </a:t>
            </a:r>
            <a:r>
              <a:rPr b="1" lang="en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mindfulness?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Mindfulness Activities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Mindfulness STOP SKill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STRESSED OUT!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Youth Smart Stress Workbook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54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11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Yoga Games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 Light, Green Light Yoga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n" sz="3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Yoga Journal</a:t>
            </a:r>
            <a:endParaRPr b="1"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lang="en" sz="2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eaceful music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525" y="117862"/>
            <a:ext cx="8572176" cy="42860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3161100" y="332175"/>
            <a:ext cx="1496610" cy="1210896"/>
          </a:xfrm>
          <a:prstGeom prst="irregularSeal1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sit</a:t>
            </a:r>
            <a:r>
              <a:rPr lang="en"/>
              <a:t> quietly</a:t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-1284880">
            <a:off x="134324" y="345198"/>
            <a:ext cx="1485559" cy="68578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 the classroom for a few seconds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942975" y="2336000"/>
            <a:ext cx="1028700" cy="11874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your eyes</a:t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6557950" y="1489475"/>
            <a:ext cx="1028700" cy="1028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</a:t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3289883">
            <a:off x="3395063" y="2543972"/>
            <a:ext cx="1028673" cy="68592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feel?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28625" y="3739750"/>
            <a:ext cx="862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Before coming in the classroom VS. How you feel after having a few quiet moments?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identify potential positive and negative responses to stress and criticism (6.1t)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analyze internal factors, such as responses to criticism or stress, which influence emotional and social health (6.2t)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create a plan to manage stress (6.3t)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first thing that pops into your mind when you hear the word “stress?”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your own words, how would you define “Stress?”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Key Terms</a:t>
            </a:r>
            <a:endParaRPr b="1" u="sng">
              <a:solidFill>
                <a:srgbClr val="000000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 Stressors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Stressors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Eustress (positive stress)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Distress (negative Stress)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00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The Mason Jar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975" y="1821650"/>
            <a:ext cx="2671775" cy="235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3084025" y="414125"/>
            <a:ext cx="326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7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Stress Test Questions</a:t>
            </a:r>
            <a:endParaRPr sz="3000"/>
          </a:p>
        </p:txBody>
      </p:sp>
      <p:sp>
        <p:nvSpPr>
          <p:cNvPr id="106" name="Google Shape;106;p18"/>
          <p:cNvSpPr txBox="1"/>
          <p:nvPr/>
        </p:nvSpPr>
        <p:spPr>
          <a:xfrm>
            <a:off x="3218575" y="1340375"/>
            <a:ext cx="3000000" cy="15060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" sz="23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the numbers on the Stress Test</a:t>
            </a:r>
            <a:endParaRPr sz="23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A2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070475" y="3116625"/>
            <a:ext cx="5296200" cy="942300"/>
          </a:xfrm>
          <a:prstGeom prst="rect">
            <a:avLst/>
          </a:prstGeom>
          <a:solidFill>
            <a:srgbClr val="EAD1D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7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lang="en" sz="19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nder 20</a:t>
            </a:r>
            <a:r>
              <a:rPr lang="en" sz="19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b="1" lang="en" sz="19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Low Stress,  </a:t>
            </a:r>
            <a:r>
              <a:rPr b="1" lang="en" sz="19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21 to 30 —</a:t>
            </a:r>
            <a:r>
              <a:rPr lang="en" sz="19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9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Medium Stress, </a:t>
            </a:r>
            <a:r>
              <a:rPr b="1" lang="en" sz="19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31 and up —</a:t>
            </a:r>
            <a:r>
              <a:rPr lang="en" sz="19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9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High Stress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91125" y="4050625"/>
            <a:ext cx="4751700" cy="1039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think ALL stress is bad for you? Explain.</a:t>
            </a:r>
            <a:endParaRPr sz="18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Effects of Stress Worksheet</a:t>
            </a:r>
            <a:endParaRPr sz="29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935575" y="200525"/>
            <a:ext cx="3000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Why is identifying our stressors important?</a:t>
            </a:r>
            <a:endParaRPr sz="23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490250" y="526350"/>
            <a:ext cx="5613600" cy="43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Stop Practice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STOP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acronym stands for: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S: Stop.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Whatever you’re doing, just pause momentarily.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T: Take a breath.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Reconnect with your breath. The breath is an anchor to the present moment.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O: Observe.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Notice what is happening. What is happening inside you, and outside of you? Where has your mind gone? What do you feel? What are you doing?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P: Proceed.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Continue doing what you were doing. Or don’t: Use the information gained during this check-in to change course. Whatever you do, do it mindfully.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6487025" y="782050"/>
            <a:ext cx="2476500" cy="1524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Mindful Practice(s)</a:t>
            </a:r>
            <a:endParaRPr sz="17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825" y="2478500"/>
            <a:ext cx="1956868" cy="25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160725" y="842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</a:rPr>
              <a:t>Mindful Movement Activities</a:t>
            </a:r>
            <a:endParaRPr b="1">
              <a:solidFill>
                <a:srgbClr val="741B47"/>
              </a:solidFill>
            </a:endParaRPr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  <a:hlinkClick r:id="rId4"/>
              </a:rPr>
              <a:t>Practice Yoga Poses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" sz="2400" u="sng">
                <a:latin typeface="Calibri"/>
                <a:ea typeface="Calibri"/>
                <a:cs typeface="Calibri"/>
                <a:sym typeface="Calibri"/>
                <a:hlinkClick r:id="rId5"/>
              </a:rPr>
              <a:t>ed Light, Yellow Light, Green Light YOGA Activity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Calibri"/>
                <a:ea typeface="Calibri"/>
                <a:cs typeface="Calibri"/>
                <a:sym typeface="Calibri"/>
                <a:hlinkClick r:id="rId6"/>
              </a:rPr>
              <a:t>Heartbeat Exercise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