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6.xml"/><Relationship Id="rId22" Type="http://schemas.openxmlformats.org/officeDocument/2006/relationships/font" Target="fonts/Roboto-boldItalic.fntdata"/><Relationship Id="rId10" Type="http://schemas.openxmlformats.org/officeDocument/2006/relationships/slide" Target="slides/slide5.xml"/><Relationship Id="rId21" Type="http://schemas.openxmlformats.org/officeDocument/2006/relationships/font" Target="fonts/Robot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eee633d6c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eee633d6c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eee633d6c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eee633d6c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eee633d6cc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eee633d6cc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eee633d6cc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eee633d6cc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ed7670485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ed7670485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ed7670485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ed7670485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ed76704858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ed76704858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ed76704858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ed76704858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ed76704858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ed76704858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eec4cc036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eec4cc03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eee633d6c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eee633d6c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eee633d6c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eee633d6c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youtu.be/0zWEBGMns3A" TargetMode="External"/><Relationship Id="rId4" Type="http://schemas.openxmlformats.org/officeDocument/2006/relationships/hyperlink" Target="https://youtu.be/zRlpIkH3b5I" TargetMode="External"/><Relationship Id="rId5" Type="http://schemas.openxmlformats.org/officeDocument/2006/relationships/hyperlink" Target="https://youtu.be/mg8Hihwpu48"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docs.google.com/document/d/1OnUPdiwIkzw2FOB-TatEmXmI4IzmR1mcwRlvI7lbmPo/edit?usp=sharing" TargetMode="External"/><Relationship Id="rId4" Type="http://schemas.openxmlformats.org/officeDocument/2006/relationships/hyperlink" Target="https://www.commonsense.org/education/lesson-plans/body-image" TargetMode="External"/><Relationship Id="rId9" Type="http://schemas.openxmlformats.org/officeDocument/2006/relationships/hyperlink" Target="http://csm-body-image-report-012615-interactive" TargetMode="External"/><Relationship Id="rId5" Type="http://schemas.openxmlformats.org/officeDocument/2006/relationships/hyperlink" Target="https://www.learningforjustice.org/classroom-resources/lessons/our-bodies-and-the-media" TargetMode="External"/><Relationship Id="rId6" Type="http://schemas.openxmlformats.org/officeDocument/2006/relationships/hyperlink" Target="https://www.learningforjustice.org/classroom-resources/lessons/i-see-you-you-see-me-body-image-and-social-justice" TargetMode="External"/><Relationship Id="rId7" Type="http://schemas.openxmlformats.org/officeDocument/2006/relationships/hyperlink" Target="https://positivepsychology.com/positive-body-image/" TargetMode="External"/><Relationship Id="rId8" Type="http://schemas.openxmlformats.org/officeDocument/2006/relationships/hyperlink" Target="https://www.nationaleatingdisorders.org/sites/default/files/BodyActivismGuideFINAL.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youtu.be/CiQkmMoS3EY"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youtu.be/YxhRI3wvxB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hyperlink" Target="https://www.learningforjustice.org/sites/default/files/general/Reshaping_Body_Image.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dailyedge.ie/ideal-body-shapes-2274042-Aug2015/"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81525"/>
            <a:ext cx="8520600" cy="2052600"/>
          </a:xfrm>
          <a:prstGeom prst="rect">
            <a:avLst/>
          </a:prstGeom>
          <a:solidFill>
            <a:srgbClr val="D9D2E9"/>
          </a:solidFill>
        </p:spPr>
        <p:txBody>
          <a:bodyPr anchorCtr="0" anchor="b" bIns="91425" lIns="91425" spcFirstLastPara="1" rIns="91425" wrap="square" tIns="91425">
            <a:normAutofit/>
          </a:bodyPr>
          <a:lstStyle/>
          <a:p>
            <a:pPr indent="0" lvl="0" marL="0" rtl="0" algn="ctr">
              <a:spcBef>
                <a:spcPts val="0"/>
              </a:spcBef>
              <a:spcAft>
                <a:spcPts val="0"/>
              </a:spcAft>
              <a:buNone/>
            </a:pPr>
            <a:r>
              <a:rPr lang="en"/>
              <a:t>Body Image</a:t>
            </a:r>
            <a:endParaRPr/>
          </a:p>
        </p:txBody>
      </p:sp>
      <p:sp>
        <p:nvSpPr>
          <p:cNvPr id="55" name="Google Shape;55;p13"/>
          <p:cNvSpPr txBox="1"/>
          <p:nvPr>
            <p:ph idx="1" type="subTitle"/>
          </p:nvPr>
        </p:nvSpPr>
        <p:spPr>
          <a:xfrm>
            <a:off x="311700" y="2834125"/>
            <a:ext cx="8520600" cy="792600"/>
          </a:xfrm>
          <a:prstGeom prst="rect">
            <a:avLst/>
          </a:prstGeom>
          <a:solidFill>
            <a:srgbClr val="FFF2CC"/>
          </a:solidFill>
        </p:spPr>
        <p:txBody>
          <a:bodyPr anchorCtr="0" anchor="t" bIns="91425" lIns="91425" spcFirstLastPara="1" rIns="91425" wrap="square" tIns="91425">
            <a:normAutofit/>
          </a:bodyPr>
          <a:lstStyle/>
          <a:p>
            <a:pPr indent="0" lvl="0" marL="0" rtl="0" algn="ctr">
              <a:spcBef>
                <a:spcPts val="0"/>
              </a:spcBef>
              <a:spcAft>
                <a:spcPts val="0"/>
              </a:spcAft>
              <a:buNone/>
            </a:pPr>
            <a:r>
              <a:rPr lang="en"/>
              <a:t>Culture, Media, &amp; Other Influences</a:t>
            </a:r>
            <a:endParaRPr/>
          </a:p>
        </p:txBody>
      </p:sp>
      <p:sp>
        <p:nvSpPr>
          <p:cNvPr id="56" name="Google Shape;56;p13"/>
          <p:cNvSpPr txBox="1"/>
          <p:nvPr/>
        </p:nvSpPr>
        <p:spPr>
          <a:xfrm>
            <a:off x="311700" y="3674575"/>
            <a:ext cx="5775300" cy="400200"/>
          </a:xfrm>
          <a:prstGeom prst="rect">
            <a:avLst/>
          </a:prstGeom>
          <a:solidFill>
            <a:srgbClr val="CFE2F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6.2p &amp; 6.3p Mental Wellness, Social &amp; Emotional Skills</a:t>
            </a:r>
            <a:endParaRPr/>
          </a:p>
        </p:txBody>
      </p:sp>
      <p:pic>
        <p:nvPicPr>
          <p:cNvPr descr="Health Smart Virginia logo" id="57" name="Google Shape;57;p13"/>
          <p:cNvPicPr preferRelativeResize="0"/>
          <p:nvPr/>
        </p:nvPicPr>
        <p:blipFill>
          <a:blip r:embed="rId3">
            <a:alphaModFix/>
          </a:blip>
          <a:stretch>
            <a:fillRect/>
          </a:stretch>
        </p:blipFill>
        <p:spPr>
          <a:xfrm>
            <a:off x="448475" y="781525"/>
            <a:ext cx="876300" cy="574100"/>
          </a:xfrm>
          <a:prstGeom prst="rect">
            <a:avLst/>
          </a:prstGeom>
          <a:noFill/>
          <a:ln>
            <a:noFill/>
          </a:ln>
        </p:spPr>
      </p:pic>
      <p:sp>
        <p:nvSpPr>
          <p:cNvPr id="58" name="Google Shape;58;p13"/>
          <p:cNvSpPr txBox="1"/>
          <p:nvPr/>
        </p:nvSpPr>
        <p:spPr>
          <a:xfrm>
            <a:off x="4031975" y="4783900"/>
            <a:ext cx="627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59" name="Google Shape;59;p13"/>
          <p:cNvSpPr txBox="1"/>
          <p:nvPr/>
        </p:nvSpPr>
        <p:spPr>
          <a:xfrm>
            <a:off x="311700" y="1275075"/>
            <a:ext cx="17043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Catherine Lineburg</a:t>
            </a:r>
            <a:endParaRPr sz="9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39" name="Shape 139"/>
        <p:cNvGrpSpPr/>
        <p:nvPr/>
      </p:nvGrpSpPr>
      <p:grpSpPr>
        <a:xfrm>
          <a:off x="0" y="0"/>
          <a:ext cx="0" cy="0"/>
          <a:chOff x="0" y="0"/>
          <a:chExt cx="0" cy="0"/>
        </a:xfrm>
      </p:grpSpPr>
      <p:sp>
        <p:nvSpPr>
          <p:cNvPr id="140" name="Google Shape;140;p22"/>
          <p:cNvSpPr txBox="1"/>
          <p:nvPr>
            <p:ph type="title"/>
          </p:nvPr>
        </p:nvSpPr>
        <p:spPr>
          <a:xfrm>
            <a:off x="311700" y="445025"/>
            <a:ext cx="8520600" cy="572700"/>
          </a:xfrm>
          <a:prstGeom prst="rect">
            <a:avLst/>
          </a:prstGeom>
          <a:solidFill>
            <a:srgbClr val="FFF2CC"/>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Discussion:</a:t>
            </a:r>
            <a:endParaRPr/>
          </a:p>
        </p:txBody>
      </p:sp>
      <p:sp>
        <p:nvSpPr>
          <p:cNvPr id="141" name="Google Shape;141;p22"/>
          <p:cNvSpPr txBox="1"/>
          <p:nvPr>
            <p:ph idx="1" type="body"/>
          </p:nvPr>
        </p:nvSpPr>
        <p:spPr>
          <a:xfrm>
            <a:off x="311700" y="1152475"/>
            <a:ext cx="8520600" cy="3416400"/>
          </a:xfrm>
          <a:prstGeom prst="rect">
            <a:avLst/>
          </a:prstGeom>
          <a:solidFill>
            <a:schemeClr val="lt1"/>
          </a:solidFill>
        </p:spPr>
        <p:txBody>
          <a:bodyPr anchorCtr="0" anchor="t" bIns="91425" lIns="91425" spcFirstLastPara="1" rIns="91425" wrap="square" tIns="91425">
            <a:noAutofit/>
          </a:bodyPr>
          <a:lstStyle/>
          <a:p>
            <a:pPr indent="-323850" lvl="0" marL="457200" rtl="0" algn="l">
              <a:lnSpc>
                <a:spcPct val="100000"/>
              </a:lnSpc>
              <a:spcBef>
                <a:spcPts val="1100"/>
              </a:spcBef>
              <a:spcAft>
                <a:spcPts val="0"/>
              </a:spcAft>
              <a:buClr>
                <a:srgbClr val="282828"/>
              </a:buClr>
              <a:buSzPts val="1500"/>
              <a:buFont typeface="Calibri"/>
              <a:buChar char="●"/>
            </a:pPr>
            <a:r>
              <a:rPr lang="en" sz="1500">
                <a:solidFill>
                  <a:srgbClr val="282828"/>
                </a:solidFill>
                <a:highlight>
                  <a:srgbClr val="F9F9F9"/>
                </a:highlight>
                <a:latin typeface="Calibri"/>
                <a:ea typeface="Calibri"/>
                <a:cs typeface="Calibri"/>
                <a:sym typeface="Calibri"/>
              </a:rPr>
              <a:t>How do you think that fixed ideas about body shape and size in U.S. culture influence you?</a:t>
            </a:r>
            <a:endParaRPr sz="1500">
              <a:solidFill>
                <a:srgbClr val="282828"/>
              </a:solidFill>
              <a:highlight>
                <a:srgbClr val="F9F9F9"/>
              </a:highlight>
              <a:latin typeface="Calibri"/>
              <a:ea typeface="Calibri"/>
              <a:cs typeface="Calibri"/>
              <a:sym typeface="Calibri"/>
            </a:endParaRPr>
          </a:p>
          <a:p>
            <a:pPr indent="-323850" lvl="0" marL="457200" rtl="0" algn="l">
              <a:lnSpc>
                <a:spcPct val="100000"/>
              </a:lnSpc>
              <a:spcBef>
                <a:spcPts val="0"/>
              </a:spcBef>
              <a:spcAft>
                <a:spcPts val="0"/>
              </a:spcAft>
              <a:buClr>
                <a:srgbClr val="282828"/>
              </a:buClr>
              <a:buSzPts val="1500"/>
              <a:buFont typeface="Calibri"/>
              <a:buChar char="●"/>
            </a:pPr>
            <a:r>
              <a:rPr lang="en" sz="1500">
                <a:solidFill>
                  <a:srgbClr val="282828"/>
                </a:solidFill>
                <a:highlight>
                  <a:srgbClr val="F9F9F9"/>
                </a:highlight>
                <a:latin typeface="Calibri"/>
                <a:ea typeface="Calibri"/>
                <a:cs typeface="Calibri"/>
                <a:sym typeface="Calibri"/>
              </a:rPr>
              <a:t>Do you think that bias against people because of their body size and shape is acceptable?</a:t>
            </a:r>
            <a:endParaRPr sz="1500">
              <a:solidFill>
                <a:srgbClr val="282828"/>
              </a:solidFill>
              <a:highlight>
                <a:srgbClr val="F9F9F9"/>
              </a:highlight>
              <a:latin typeface="Calibri"/>
              <a:ea typeface="Calibri"/>
              <a:cs typeface="Calibri"/>
              <a:sym typeface="Calibri"/>
            </a:endParaRPr>
          </a:p>
          <a:p>
            <a:pPr indent="-323850" lvl="0" marL="914400" rtl="0" algn="l">
              <a:lnSpc>
                <a:spcPct val="100000"/>
              </a:lnSpc>
              <a:spcBef>
                <a:spcPts val="0"/>
              </a:spcBef>
              <a:spcAft>
                <a:spcPts val="0"/>
              </a:spcAft>
              <a:buClr>
                <a:srgbClr val="282828"/>
              </a:buClr>
              <a:buSzPts val="1500"/>
              <a:buFont typeface="Calibri"/>
              <a:buChar char="➔"/>
            </a:pPr>
            <a:r>
              <a:rPr lang="en" sz="1500">
                <a:solidFill>
                  <a:srgbClr val="282828"/>
                </a:solidFill>
                <a:highlight>
                  <a:srgbClr val="F9F9F9"/>
                </a:highlight>
                <a:latin typeface="Calibri"/>
                <a:ea typeface="Calibri"/>
                <a:cs typeface="Calibri"/>
                <a:sym typeface="Calibri"/>
              </a:rPr>
              <a:t>Discuss filters, photoshop, social media, magazines, advertisement posters, etc. that can give us all a distorted image of ourselves and our self-esteem.</a:t>
            </a:r>
            <a:endParaRPr sz="1500">
              <a:solidFill>
                <a:srgbClr val="282828"/>
              </a:solidFill>
              <a:highlight>
                <a:srgbClr val="F9F9F9"/>
              </a:highlight>
              <a:latin typeface="Calibri"/>
              <a:ea typeface="Calibri"/>
              <a:cs typeface="Calibri"/>
              <a:sym typeface="Calibri"/>
            </a:endParaRPr>
          </a:p>
          <a:p>
            <a:pPr indent="-323850" lvl="0" marL="914400" rtl="0" algn="l">
              <a:lnSpc>
                <a:spcPct val="100000"/>
              </a:lnSpc>
              <a:spcBef>
                <a:spcPts val="0"/>
              </a:spcBef>
              <a:spcAft>
                <a:spcPts val="0"/>
              </a:spcAft>
              <a:buClr>
                <a:srgbClr val="282828"/>
              </a:buClr>
              <a:buSzPts val="1500"/>
              <a:buFont typeface="Calibri"/>
              <a:buChar char="➔"/>
            </a:pPr>
            <a:r>
              <a:rPr lang="en" sz="1500">
                <a:solidFill>
                  <a:srgbClr val="282828"/>
                </a:solidFill>
                <a:highlight>
                  <a:srgbClr val="F9F9F9"/>
                </a:highlight>
                <a:latin typeface="Calibri"/>
                <a:ea typeface="Calibri"/>
                <a:cs typeface="Calibri"/>
                <a:sym typeface="Calibri"/>
              </a:rPr>
              <a:t>Common Sense Media Lesson: Picture Perfect. Students learn how photos can be altered digitally. They will consider the creative upside of photo alteration, as well as its power to distort our perceptions of beauty and health. </a:t>
            </a:r>
            <a:endParaRPr sz="1500">
              <a:solidFill>
                <a:srgbClr val="282828"/>
              </a:solidFill>
              <a:highlight>
                <a:srgbClr val="F9F9F9"/>
              </a:highlight>
              <a:latin typeface="Calibri"/>
              <a:ea typeface="Calibri"/>
              <a:cs typeface="Calibri"/>
              <a:sym typeface="Calibri"/>
            </a:endParaRPr>
          </a:p>
          <a:p>
            <a:pPr indent="-323850" lvl="0" marL="914400" rtl="0" algn="l">
              <a:lnSpc>
                <a:spcPct val="100000"/>
              </a:lnSpc>
              <a:spcBef>
                <a:spcPts val="0"/>
              </a:spcBef>
              <a:spcAft>
                <a:spcPts val="0"/>
              </a:spcAft>
              <a:buClr>
                <a:srgbClr val="282828"/>
              </a:buClr>
              <a:buSzPts val="1500"/>
              <a:buFont typeface="Calibri"/>
              <a:buChar char="➔"/>
            </a:pPr>
            <a:r>
              <a:rPr lang="en" sz="1500" u="sng">
                <a:solidFill>
                  <a:srgbClr val="1155CC"/>
                </a:solidFill>
                <a:highlight>
                  <a:srgbClr val="F9F9F9"/>
                </a:highlight>
                <a:latin typeface="Calibri"/>
                <a:ea typeface="Calibri"/>
                <a:cs typeface="Calibri"/>
                <a:sym typeface="Calibri"/>
                <a:hlinkClick r:id="rId3">
                  <a:extLst>
                    <a:ext uri="{A12FA001-AC4F-418D-AE19-62706E023703}">
                      <ahyp:hlinkClr val="tx"/>
                    </a:ext>
                  </a:extLst>
                </a:hlinkClick>
              </a:rPr>
              <a:t>Media's Impact On Kids</a:t>
            </a:r>
            <a:endParaRPr sz="1500">
              <a:solidFill>
                <a:srgbClr val="282828"/>
              </a:solidFill>
              <a:highlight>
                <a:srgbClr val="F9F9F9"/>
              </a:highlight>
              <a:latin typeface="Calibri"/>
              <a:ea typeface="Calibri"/>
              <a:cs typeface="Calibri"/>
              <a:sym typeface="Calibri"/>
            </a:endParaRPr>
          </a:p>
          <a:p>
            <a:pPr indent="-323850" lvl="0" marL="914400" rtl="0" algn="l">
              <a:lnSpc>
                <a:spcPct val="100000"/>
              </a:lnSpc>
              <a:spcBef>
                <a:spcPts val="0"/>
              </a:spcBef>
              <a:spcAft>
                <a:spcPts val="0"/>
              </a:spcAft>
              <a:buClr>
                <a:srgbClr val="282828"/>
              </a:buClr>
              <a:buSzPts val="1500"/>
              <a:buFont typeface="Calibri"/>
              <a:buChar char="➔"/>
            </a:pPr>
            <a:r>
              <a:rPr lang="en" sz="1500" u="sng">
                <a:solidFill>
                  <a:srgbClr val="1155CC"/>
                </a:solidFill>
                <a:highlight>
                  <a:srgbClr val="F9F9F9"/>
                </a:highlight>
                <a:latin typeface="Calibri"/>
                <a:ea typeface="Calibri"/>
                <a:cs typeface="Calibri"/>
                <a:sym typeface="Calibri"/>
                <a:hlinkClick r:id="rId4">
                  <a:extLst>
                    <a:ext uri="{A12FA001-AC4F-418D-AE19-62706E023703}">
                      <ahyp:hlinkClr val="tx"/>
                    </a:ext>
                  </a:extLst>
                </a:hlinkClick>
              </a:rPr>
              <a:t>Photoshopping Real Women into Supermodels</a:t>
            </a:r>
            <a:endParaRPr sz="1500">
              <a:solidFill>
                <a:srgbClr val="282828"/>
              </a:solidFill>
              <a:highlight>
                <a:srgbClr val="F9F9F9"/>
              </a:highlight>
              <a:latin typeface="Calibri"/>
              <a:ea typeface="Calibri"/>
              <a:cs typeface="Calibri"/>
              <a:sym typeface="Calibri"/>
            </a:endParaRPr>
          </a:p>
          <a:p>
            <a:pPr indent="-323850" lvl="0" marL="914400" rtl="0" algn="l">
              <a:lnSpc>
                <a:spcPct val="100000"/>
              </a:lnSpc>
              <a:spcBef>
                <a:spcPts val="0"/>
              </a:spcBef>
              <a:spcAft>
                <a:spcPts val="0"/>
              </a:spcAft>
              <a:buClr>
                <a:srgbClr val="3C78D8"/>
              </a:buClr>
              <a:buSzPts val="1500"/>
              <a:buFont typeface="Calibri"/>
              <a:buChar char="➔"/>
            </a:pPr>
            <a:r>
              <a:rPr lang="en" sz="1500" u="sng">
                <a:solidFill>
                  <a:srgbClr val="3C78D8"/>
                </a:solidFill>
                <a:highlight>
                  <a:srgbClr val="F9F9F9"/>
                </a:highlight>
                <a:latin typeface="Calibri"/>
                <a:ea typeface="Calibri"/>
                <a:cs typeface="Calibri"/>
                <a:sym typeface="Calibri"/>
                <a:hlinkClick r:id="rId5">
                  <a:extLst>
                    <a:ext uri="{A12FA001-AC4F-418D-AE19-62706E023703}">
                      <ahyp:hlinkClr val="tx"/>
                    </a:ext>
                  </a:extLst>
                </a:hlinkClick>
              </a:rPr>
              <a:t>Photoshop, Frank Ribery, Boys/Men</a:t>
            </a:r>
            <a:endParaRPr sz="1500">
              <a:solidFill>
                <a:srgbClr val="3C78D8"/>
              </a:solidFill>
              <a:highlight>
                <a:srgbClr val="F9F9F9"/>
              </a:highlight>
              <a:latin typeface="Calibri"/>
              <a:ea typeface="Calibri"/>
              <a:cs typeface="Calibri"/>
              <a:sym typeface="Calibri"/>
            </a:endParaRPr>
          </a:p>
          <a:p>
            <a:pPr indent="0" lvl="0" marL="0" rtl="0" algn="l">
              <a:lnSpc>
                <a:spcPct val="107916"/>
              </a:lnSpc>
              <a:spcBef>
                <a:spcPts val="0"/>
              </a:spcBef>
              <a:spcAft>
                <a:spcPts val="0"/>
              </a:spcAft>
              <a:buNone/>
            </a:pPr>
            <a:r>
              <a:t/>
            </a:r>
            <a:endParaRPr sz="1500">
              <a:solidFill>
                <a:schemeClr val="dk1"/>
              </a:solidFill>
              <a:latin typeface="Calibri"/>
              <a:ea typeface="Calibri"/>
              <a:cs typeface="Calibri"/>
              <a:sym typeface="Calibri"/>
            </a:endParaRPr>
          </a:p>
          <a:p>
            <a:pPr indent="-323850" lvl="0" marL="457200" rtl="0" algn="l">
              <a:lnSpc>
                <a:spcPct val="107916"/>
              </a:lnSpc>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Students should list  steps they could take to reduce the pressure they feel to look a certain way. WHY IS THIS IMPORTANT?</a:t>
            </a:r>
            <a:endParaRPr sz="2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3"/>
          <p:cNvSpPr txBox="1"/>
          <p:nvPr>
            <p:ph type="title"/>
          </p:nvPr>
        </p:nvSpPr>
        <p:spPr>
          <a:xfrm>
            <a:off x="311700" y="445025"/>
            <a:ext cx="8520600" cy="572700"/>
          </a:xfrm>
          <a:prstGeom prst="rect">
            <a:avLst/>
          </a:prstGeom>
          <a:solidFill>
            <a:srgbClr val="D9EAD3"/>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Closing: </a:t>
            </a:r>
            <a:endParaRPr/>
          </a:p>
        </p:txBody>
      </p:sp>
      <p:sp>
        <p:nvSpPr>
          <p:cNvPr id="147" name="Google Shape;147;p23"/>
          <p:cNvSpPr txBox="1"/>
          <p:nvPr>
            <p:ph idx="1" type="body"/>
          </p:nvPr>
        </p:nvSpPr>
        <p:spPr>
          <a:xfrm>
            <a:off x="311700" y="1152475"/>
            <a:ext cx="8520600" cy="3416400"/>
          </a:xfrm>
          <a:prstGeom prst="rect">
            <a:avLst/>
          </a:prstGeom>
          <a:solidFill>
            <a:srgbClr val="FFF2CC"/>
          </a:solidFill>
        </p:spPr>
        <p:txBody>
          <a:bodyPr anchorCtr="0" anchor="t" bIns="91425" lIns="91425" spcFirstLastPara="1" rIns="91425" wrap="square" tIns="91425">
            <a:normAutofit/>
          </a:bodyPr>
          <a:lstStyle/>
          <a:p>
            <a:pPr indent="0" lvl="0" marL="0" rtl="0" algn="l">
              <a:spcBef>
                <a:spcPts val="0"/>
              </a:spcBef>
              <a:spcAft>
                <a:spcPts val="1200"/>
              </a:spcAft>
              <a:buNone/>
            </a:pPr>
            <a:r>
              <a:rPr lang="en"/>
              <a:t>Create a web:</a:t>
            </a:r>
            <a:endParaRPr/>
          </a:p>
        </p:txBody>
      </p:sp>
      <p:sp>
        <p:nvSpPr>
          <p:cNvPr id="148" name="Google Shape;148;p23"/>
          <p:cNvSpPr/>
          <p:nvPr/>
        </p:nvSpPr>
        <p:spPr>
          <a:xfrm>
            <a:off x="2732475" y="1500198"/>
            <a:ext cx="3814776" cy="2271672"/>
          </a:xfrm>
          <a:prstGeom prst="flowChartTerminator">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t>Why I Love My WHOLE Self</a:t>
            </a:r>
            <a:endParaRPr b="1" sz="1900"/>
          </a:p>
        </p:txBody>
      </p:sp>
    </p:spTree>
  </p:cSld>
  <p:clrMapOvr>
    <a:masterClrMapping/>
  </p:clrMapOvr>
  <mc:AlternateContent>
    <mc:Choice Requires="p14">
      <p:transition spd="slow" p14:dur="1000">
        <p:push/>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52" name="Shape 152"/>
        <p:cNvGrpSpPr/>
        <p:nvPr/>
      </p:nvGrpSpPr>
      <p:grpSpPr>
        <a:xfrm>
          <a:off x="0" y="0"/>
          <a:ext cx="0" cy="0"/>
          <a:chOff x="0" y="0"/>
          <a:chExt cx="0" cy="0"/>
        </a:xfrm>
      </p:grpSpPr>
      <p:sp>
        <p:nvSpPr>
          <p:cNvPr id="153" name="Google Shape;153;p24"/>
          <p:cNvSpPr txBox="1"/>
          <p:nvPr>
            <p:ph type="title"/>
          </p:nvPr>
        </p:nvSpPr>
        <p:spPr>
          <a:xfrm>
            <a:off x="311700" y="1877000"/>
            <a:ext cx="8520600" cy="841800"/>
          </a:xfrm>
          <a:prstGeom prst="rect">
            <a:avLst/>
          </a:prstGeom>
          <a:solidFill>
            <a:srgbClr val="D9D2E9"/>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rmAutofit/>
          </a:bodyPr>
          <a:lstStyle/>
          <a:p>
            <a:pPr indent="0" lvl="0" marL="0" rtl="0" algn="ctr">
              <a:spcBef>
                <a:spcPts val="0"/>
              </a:spcBef>
              <a:spcAft>
                <a:spcPts val="0"/>
              </a:spcAft>
              <a:buNone/>
            </a:pPr>
            <a:r>
              <a:rPr lang="en"/>
              <a:t>3-Minute Pause</a:t>
            </a:r>
            <a:endParaRPr/>
          </a:p>
        </p:txBody>
      </p:sp>
      <p:pic>
        <p:nvPicPr>
          <p:cNvPr id="154" name="Google Shape;154;p24"/>
          <p:cNvPicPr preferRelativeResize="0"/>
          <p:nvPr/>
        </p:nvPicPr>
        <p:blipFill>
          <a:blip r:embed="rId3">
            <a:alphaModFix/>
          </a:blip>
          <a:stretch>
            <a:fillRect/>
          </a:stretch>
        </p:blipFill>
        <p:spPr>
          <a:xfrm>
            <a:off x="3123863" y="3077200"/>
            <a:ext cx="2767724" cy="1846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153"/>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Extensions</a:t>
            </a:r>
            <a:r>
              <a:rPr lang="en"/>
              <a:t> and Resources</a:t>
            </a:r>
            <a:endParaRPr/>
          </a:p>
        </p:txBody>
      </p:sp>
      <p:sp>
        <p:nvSpPr>
          <p:cNvPr id="160" name="Google Shape;160;p2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fontScale="77500" lnSpcReduction="20000"/>
          </a:bodyPr>
          <a:lstStyle/>
          <a:p>
            <a:pPr indent="0" lvl="0" marL="0" rtl="0" algn="l">
              <a:lnSpc>
                <a:spcPct val="100000"/>
              </a:lnSpc>
              <a:spcBef>
                <a:spcPts val="200"/>
              </a:spcBef>
              <a:spcAft>
                <a:spcPts val="0"/>
              </a:spcAft>
              <a:buClr>
                <a:schemeClr val="dk1"/>
              </a:buClr>
              <a:buSzPct val="57894"/>
              <a:buFont typeface="Arial"/>
              <a:buNone/>
            </a:pPr>
            <a:r>
              <a:rPr b="1" lang="en" sz="1900">
                <a:solidFill>
                  <a:srgbClr val="C00000"/>
                </a:solidFill>
                <a:latin typeface="Calibri"/>
                <a:ea typeface="Calibri"/>
                <a:cs typeface="Calibri"/>
                <a:sym typeface="Calibri"/>
              </a:rPr>
              <a:t>Extensions/Connections/Applications</a:t>
            </a:r>
            <a:endParaRPr b="1" sz="1900">
              <a:solidFill>
                <a:srgbClr val="C00000"/>
              </a:solidFill>
              <a:latin typeface="Calibri"/>
              <a:ea typeface="Calibri"/>
              <a:cs typeface="Calibri"/>
              <a:sym typeface="Calibri"/>
            </a:endParaRPr>
          </a:p>
          <a:p>
            <a:pPr indent="-319479" lvl="0" marL="457200" rtl="0" algn="l">
              <a:lnSpc>
                <a:spcPct val="100000"/>
              </a:lnSpc>
              <a:spcBef>
                <a:spcPts val="0"/>
              </a:spcBef>
              <a:spcAft>
                <a:spcPts val="0"/>
              </a:spcAft>
              <a:buClr>
                <a:srgbClr val="282828"/>
              </a:buClr>
              <a:buSzPct val="100000"/>
              <a:buFont typeface="Calibri"/>
              <a:buChar char="●"/>
            </a:pPr>
            <a:r>
              <a:rPr b="1" lang="en" sz="1846">
                <a:solidFill>
                  <a:srgbClr val="282828"/>
                </a:solidFill>
                <a:latin typeface="Calibri"/>
                <a:ea typeface="Calibri"/>
                <a:cs typeface="Calibri"/>
                <a:sym typeface="Calibri"/>
              </a:rPr>
              <a:t>Have student find a song (Appropriate song) and share the lyrics that make them feel beautiful</a:t>
            </a:r>
            <a:endParaRPr b="1" sz="1846">
              <a:solidFill>
                <a:srgbClr val="282828"/>
              </a:solidFill>
              <a:latin typeface="Calibri"/>
              <a:ea typeface="Calibri"/>
              <a:cs typeface="Calibri"/>
              <a:sym typeface="Calibri"/>
            </a:endParaRPr>
          </a:p>
          <a:p>
            <a:pPr indent="-319479" lvl="0" marL="457200" rtl="0" algn="l">
              <a:lnSpc>
                <a:spcPct val="100000"/>
              </a:lnSpc>
              <a:spcBef>
                <a:spcPts val="0"/>
              </a:spcBef>
              <a:spcAft>
                <a:spcPts val="0"/>
              </a:spcAft>
              <a:buClr>
                <a:srgbClr val="282828"/>
              </a:buClr>
              <a:buSzPct val="100000"/>
              <a:buFont typeface="Calibri"/>
              <a:buChar char="●"/>
            </a:pPr>
            <a:r>
              <a:rPr b="1" lang="en" sz="1846">
                <a:solidFill>
                  <a:srgbClr val="282828"/>
                </a:solidFill>
                <a:latin typeface="Calibri"/>
                <a:ea typeface="Calibri"/>
                <a:cs typeface="Calibri"/>
                <a:sym typeface="Calibri"/>
              </a:rPr>
              <a:t>Have a student write a “I AM” poem and share it with the class.</a:t>
            </a:r>
            <a:endParaRPr b="1" sz="1846">
              <a:solidFill>
                <a:srgbClr val="282828"/>
              </a:solidFill>
              <a:latin typeface="Calibri"/>
              <a:ea typeface="Calibri"/>
              <a:cs typeface="Calibri"/>
              <a:sym typeface="Calibri"/>
            </a:endParaRPr>
          </a:p>
          <a:p>
            <a:pPr indent="-319479" lvl="0" marL="457200" rtl="0" algn="l">
              <a:lnSpc>
                <a:spcPct val="100000"/>
              </a:lnSpc>
              <a:spcBef>
                <a:spcPts val="0"/>
              </a:spcBef>
              <a:spcAft>
                <a:spcPts val="0"/>
              </a:spcAft>
              <a:buClr>
                <a:srgbClr val="282828"/>
              </a:buClr>
              <a:buSzPct val="100000"/>
              <a:buFont typeface="Calibri"/>
              <a:buChar char="●"/>
            </a:pPr>
            <a:r>
              <a:rPr b="1" lang="en" sz="1846">
                <a:solidFill>
                  <a:srgbClr val="282828"/>
                </a:solidFill>
                <a:latin typeface="Calibri"/>
                <a:ea typeface="Calibri"/>
                <a:cs typeface="Calibri"/>
                <a:sym typeface="Calibri"/>
              </a:rPr>
              <a:t>Have the students find a quote that makes them feel good about themselves.</a:t>
            </a:r>
            <a:endParaRPr b="1" sz="1846">
              <a:solidFill>
                <a:srgbClr val="282828"/>
              </a:solidFill>
              <a:latin typeface="Calibri"/>
              <a:ea typeface="Calibri"/>
              <a:cs typeface="Calibri"/>
              <a:sym typeface="Calibri"/>
            </a:endParaRPr>
          </a:p>
          <a:p>
            <a:pPr indent="-319479" lvl="0" marL="457200" rtl="0" algn="l">
              <a:lnSpc>
                <a:spcPct val="100000"/>
              </a:lnSpc>
              <a:spcBef>
                <a:spcPts val="0"/>
              </a:spcBef>
              <a:spcAft>
                <a:spcPts val="0"/>
              </a:spcAft>
              <a:buClr>
                <a:srgbClr val="282828"/>
              </a:buClr>
              <a:buSzPct val="100000"/>
              <a:buFont typeface="Calibri"/>
              <a:buChar char="●"/>
            </a:pPr>
            <a:r>
              <a:rPr b="1" lang="en" sz="1846">
                <a:solidFill>
                  <a:srgbClr val="282828"/>
                </a:solidFill>
                <a:latin typeface="Calibri"/>
                <a:ea typeface="Calibri"/>
                <a:cs typeface="Calibri"/>
                <a:sym typeface="Calibri"/>
              </a:rPr>
              <a:t>Have the students create a positive self-mantra they can repeat when they are feeling low about themselves.</a:t>
            </a:r>
            <a:endParaRPr b="1" sz="1846">
              <a:solidFill>
                <a:srgbClr val="282828"/>
              </a:solidFill>
              <a:latin typeface="Calibri"/>
              <a:ea typeface="Calibri"/>
              <a:cs typeface="Calibri"/>
              <a:sym typeface="Calibri"/>
            </a:endParaRPr>
          </a:p>
          <a:p>
            <a:pPr indent="0" lvl="0" marL="0" rtl="0" algn="l">
              <a:lnSpc>
                <a:spcPct val="107916"/>
              </a:lnSpc>
              <a:spcBef>
                <a:spcPts val="0"/>
              </a:spcBef>
              <a:spcAft>
                <a:spcPts val="0"/>
              </a:spcAft>
              <a:buNone/>
            </a:pPr>
            <a:r>
              <a:t/>
            </a:r>
            <a:endParaRPr b="1" sz="1900">
              <a:solidFill>
                <a:srgbClr val="C00000"/>
              </a:solidFill>
              <a:latin typeface="Calibri"/>
              <a:ea typeface="Calibri"/>
              <a:cs typeface="Calibri"/>
              <a:sym typeface="Calibri"/>
            </a:endParaRPr>
          </a:p>
          <a:p>
            <a:pPr indent="0" lvl="0" marL="0" rtl="0" algn="l">
              <a:lnSpc>
                <a:spcPct val="107916"/>
              </a:lnSpc>
              <a:spcBef>
                <a:spcPts val="800"/>
              </a:spcBef>
              <a:spcAft>
                <a:spcPts val="0"/>
              </a:spcAft>
              <a:buClr>
                <a:schemeClr val="dk1"/>
              </a:buClr>
              <a:buSzPct val="57894"/>
              <a:buFont typeface="Arial"/>
              <a:buNone/>
            </a:pPr>
            <a:r>
              <a:rPr b="1" lang="en" sz="1900">
                <a:solidFill>
                  <a:srgbClr val="C00000"/>
                </a:solidFill>
                <a:latin typeface="Calibri"/>
                <a:ea typeface="Calibri"/>
                <a:cs typeface="Calibri"/>
                <a:sym typeface="Calibri"/>
              </a:rPr>
              <a:t>Handouts</a:t>
            </a:r>
            <a:endParaRPr b="1" sz="1900">
              <a:solidFill>
                <a:srgbClr val="C00000"/>
              </a:solidFill>
              <a:latin typeface="Calibri"/>
              <a:ea typeface="Calibri"/>
              <a:cs typeface="Calibri"/>
              <a:sym typeface="Calibri"/>
            </a:endParaRPr>
          </a:p>
          <a:p>
            <a:pPr indent="0" lvl="0" marL="0" rtl="0" algn="l">
              <a:lnSpc>
                <a:spcPct val="107916"/>
              </a:lnSpc>
              <a:spcBef>
                <a:spcPts val="800"/>
              </a:spcBef>
              <a:spcAft>
                <a:spcPts val="0"/>
              </a:spcAft>
              <a:buClr>
                <a:schemeClr val="dk1"/>
              </a:buClr>
              <a:buSzPct val="55357"/>
              <a:buFont typeface="Arial"/>
              <a:buNone/>
            </a:pPr>
            <a:r>
              <a:rPr lang="en" sz="1987" u="sng">
                <a:solidFill>
                  <a:srgbClr val="1155CC"/>
                </a:solidFill>
                <a:latin typeface="Calibri"/>
                <a:ea typeface="Calibri"/>
                <a:cs typeface="Calibri"/>
                <a:sym typeface="Calibri"/>
                <a:hlinkClick r:id="rId3">
                  <a:extLst>
                    <a:ext uri="{A12FA001-AC4F-418D-AE19-62706E023703}">
                      <ahyp:hlinkClr val="tx"/>
                    </a:ext>
                  </a:extLst>
                </a:hlinkClick>
              </a:rPr>
              <a:t>Various Body Image Handouts</a:t>
            </a:r>
            <a:endParaRPr sz="1987">
              <a:solidFill>
                <a:srgbClr val="C00000"/>
              </a:solidFill>
              <a:latin typeface="Calibri"/>
              <a:ea typeface="Calibri"/>
              <a:cs typeface="Calibri"/>
              <a:sym typeface="Calibri"/>
            </a:endParaRPr>
          </a:p>
          <a:p>
            <a:pPr indent="0" lvl="0" marL="0" rtl="0" algn="l">
              <a:lnSpc>
                <a:spcPct val="107916"/>
              </a:lnSpc>
              <a:spcBef>
                <a:spcPts val="800"/>
              </a:spcBef>
              <a:spcAft>
                <a:spcPts val="0"/>
              </a:spcAft>
              <a:buClr>
                <a:schemeClr val="dk1"/>
              </a:buClr>
              <a:buSzPct val="100000"/>
              <a:buFont typeface="Arial"/>
              <a:buNone/>
            </a:pPr>
            <a:r>
              <a:t/>
            </a:r>
            <a:endParaRPr sz="1100">
              <a:solidFill>
                <a:schemeClr val="dk1"/>
              </a:solidFill>
            </a:endParaRPr>
          </a:p>
          <a:p>
            <a:pPr indent="0" lvl="0" marL="0" rtl="0" algn="l">
              <a:spcBef>
                <a:spcPts val="800"/>
              </a:spcBef>
              <a:spcAft>
                <a:spcPts val="1200"/>
              </a:spcAft>
              <a:buNone/>
            </a:pPr>
            <a:r>
              <a:t/>
            </a:r>
            <a:endParaRPr sz="1100"/>
          </a:p>
        </p:txBody>
      </p:sp>
      <p:sp>
        <p:nvSpPr>
          <p:cNvPr id="161" name="Google Shape;161;p2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lnSpcReduction="10000"/>
          </a:bodyPr>
          <a:lstStyle/>
          <a:p>
            <a:pPr indent="0" lvl="0" marL="0" rtl="0" algn="l">
              <a:lnSpc>
                <a:spcPct val="107916"/>
              </a:lnSpc>
              <a:spcBef>
                <a:spcPts val="200"/>
              </a:spcBef>
              <a:spcAft>
                <a:spcPts val="0"/>
              </a:spcAft>
              <a:buClr>
                <a:schemeClr val="dk1"/>
              </a:buClr>
              <a:buSzPts val="1100"/>
              <a:buFont typeface="Arial"/>
              <a:buNone/>
            </a:pPr>
            <a:r>
              <a:rPr b="1" lang="en" sz="2000">
                <a:solidFill>
                  <a:srgbClr val="C00000"/>
                </a:solidFill>
                <a:latin typeface="Calibri"/>
                <a:ea typeface="Calibri"/>
                <a:cs typeface="Calibri"/>
                <a:sym typeface="Calibri"/>
              </a:rPr>
              <a:t>Resources/References</a:t>
            </a:r>
            <a:endParaRPr b="1" sz="2000">
              <a:solidFill>
                <a:srgbClr val="C00000"/>
              </a:solidFill>
              <a:latin typeface="Calibri"/>
              <a:ea typeface="Calibri"/>
              <a:cs typeface="Calibri"/>
              <a:sym typeface="Calibri"/>
            </a:endParaRPr>
          </a:p>
          <a:p>
            <a:pPr indent="0" lvl="0" marL="0" rtl="0" algn="l">
              <a:lnSpc>
                <a:spcPct val="107916"/>
              </a:lnSpc>
              <a:spcBef>
                <a:spcPts val="0"/>
              </a:spcBef>
              <a:spcAft>
                <a:spcPts val="0"/>
              </a:spcAft>
              <a:buClr>
                <a:schemeClr val="dk1"/>
              </a:buClr>
              <a:buSzPts val="1100"/>
              <a:buFont typeface="Arial"/>
              <a:buNone/>
            </a:pPr>
            <a:r>
              <a:rPr lang="en" sz="1700" u="sng">
                <a:solidFill>
                  <a:srgbClr val="1155CC"/>
                </a:solidFill>
                <a:latin typeface="Calibri"/>
                <a:ea typeface="Calibri"/>
                <a:cs typeface="Calibri"/>
                <a:sym typeface="Calibri"/>
                <a:hlinkClick r:id="rId4">
                  <a:extLst>
                    <a:ext uri="{A12FA001-AC4F-418D-AE19-62706E023703}">
                      <ahyp:hlinkClr val="tx"/>
                    </a:ext>
                  </a:extLst>
                </a:hlinkClick>
              </a:rPr>
              <a:t>Common Sense Education: Body Image</a:t>
            </a:r>
            <a:endParaRPr sz="1700">
              <a:solidFill>
                <a:srgbClr val="385623"/>
              </a:solidFill>
              <a:latin typeface="Calibri"/>
              <a:ea typeface="Calibri"/>
              <a:cs typeface="Calibri"/>
              <a:sym typeface="Calibri"/>
            </a:endParaRPr>
          </a:p>
          <a:p>
            <a:pPr indent="0" lvl="0" marL="0" rtl="0" algn="l">
              <a:lnSpc>
                <a:spcPct val="107916"/>
              </a:lnSpc>
              <a:spcBef>
                <a:spcPts val="800"/>
              </a:spcBef>
              <a:spcAft>
                <a:spcPts val="0"/>
              </a:spcAft>
              <a:buClr>
                <a:schemeClr val="dk1"/>
              </a:buClr>
              <a:buSzPts val="1100"/>
              <a:buFont typeface="Arial"/>
              <a:buNone/>
            </a:pPr>
            <a:r>
              <a:rPr lang="en" sz="1700" u="sng">
                <a:solidFill>
                  <a:srgbClr val="1155CC"/>
                </a:solidFill>
                <a:latin typeface="Calibri"/>
                <a:ea typeface="Calibri"/>
                <a:cs typeface="Calibri"/>
                <a:sym typeface="Calibri"/>
                <a:hlinkClick r:id="rId5">
                  <a:extLst>
                    <a:ext uri="{A12FA001-AC4F-418D-AE19-62706E023703}">
                      <ahyp:hlinkClr val="tx"/>
                    </a:ext>
                  </a:extLst>
                </a:hlinkClick>
              </a:rPr>
              <a:t>Learning for Justice: Body Image &amp; The Media</a:t>
            </a:r>
            <a:endParaRPr sz="1700">
              <a:solidFill>
                <a:srgbClr val="385623"/>
              </a:solidFill>
              <a:latin typeface="Calibri"/>
              <a:ea typeface="Calibri"/>
              <a:cs typeface="Calibri"/>
              <a:sym typeface="Calibri"/>
            </a:endParaRPr>
          </a:p>
          <a:p>
            <a:pPr indent="0" lvl="0" marL="0" rtl="0" algn="l">
              <a:lnSpc>
                <a:spcPct val="107916"/>
              </a:lnSpc>
              <a:spcBef>
                <a:spcPts val="800"/>
              </a:spcBef>
              <a:spcAft>
                <a:spcPts val="0"/>
              </a:spcAft>
              <a:buClr>
                <a:schemeClr val="dk1"/>
              </a:buClr>
              <a:buSzPts val="1100"/>
              <a:buFont typeface="Arial"/>
              <a:buNone/>
            </a:pPr>
            <a:r>
              <a:rPr lang="en" sz="1700" u="sng">
                <a:solidFill>
                  <a:srgbClr val="1155CC"/>
                </a:solidFill>
                <a:latin typeface="Calibri"/>
                <a:ea typeface="Calibri"/>
                <a:cs typeface="Calibri"/>
                <a:sym typeface="Calibri"/>
                <a:hlinkClick r:id="rId6">
                  <a:extLst>
                    <a:ext uri="{A12FA001-AC4F-418D-AE19-62706E023703}">
                      <ahyp:hlinkClr val="tx"/>
                    </a:ext>
                  </a:extLst>
                </a:hlinkClick>
              </a:rPr>
              <a:t>I see you, you see me</a:t>
            </a:r>
            <a:endParaRPr sz="1700">
              <a:solidFill>
                <a:srgbClr val="385623"/>
              </a:solidFill>
              <a:latin typeface="Calibri"/>
              <a:ea typeface="Calibri"/>
              <a:cs typeface="Calibri"/>
              <a:sym typeface="Calibri"/>
            </a:endParaRPr>
          </a:p>
          <a:p>
            <a:pPr indent="0" lvl="0" marL="0" rtl="0" algn="l">
              <a:lnSpc>
                <a:spcPct val="107916"/>
              </a:lnSpc>
              <a:spcBef>
                <a:spcPts val="800"/>
              </a:spcBef>
              <a:spcAft>
                <a:spcPts val="0"/>
              </a:spcAft>
              <a:buClr>
                <a:schemeClr val="dk1"/>
              </a:buClr>
              <a:buSzPts val="1100"/>
              <a:buFont typeface="Arial"/>
              <a:buNone/>
            </a:pPr>
            <a:r>
              <a:rPr lang="en" sz="1700" u="sng">
                <a:solidFill>
                  <a:srgbClr val="1155CC"/>
                </a:solidFill>
                <a:latin typeface="Calibri"/>
                <a:ea typeface="Calibri"/>
                <a:cs typeface="Calibri"/>
                <a:sym typeface="Calibri"/>
                <a:hlinkClick r:id="rId7">
                  <a:extLst>
                    <a:ext uri="{A12FA001-AC4F-418D-AE19-62706E023703}">
                      <ahyp:hlinkClr val="tx"/>
                    </a:ext>
                  </a:extLst>
                </a:hlinkClick>
              </a:rPr>
              <a:t>Positive Body Image</a:t>
            </a:r>
            <a:endParaRPr sz="1700">
              <a:solidFill>
                <a:srgbClr val="385623"/>
              </a:solidFill>
              <a:latin typeface="Calibri"/>
              <a:ea typeface="Calibri"/>
              <a:cs typeface="Calibri"/>
              <a:sym typeface="Calibri"/>
            </a:endParaRPr>
          </a:p>
          <a:p>
            <a:pPr indent="0" lvl="0" marL="0" rtl="0" algn="l">
              <a:lnSpc>
                <a:spcPct val="107916"/>
              </a:lnSpc>
              <a:spcBef>
                <a:spcPts val="800"/>
              </a:spcBef>
              <a:spcAft>
                <a:spcPts val="0"/>
              </a:spcAft>
              <a:buClr>
                <a:schemeClr val="dk1"/>
              </a:buClr>
              <a:buSzPts val="1100"/>
              <a:buFont typeface="Arial"/>
              <a:buNone/>
            </a:pPr>
            <a:r>
              <a:rPr lang="en" sz="1700" u="sng">
                <a:solidFill>
                  <a:srgbClr val="1155CC"/>
                </a:solidFill>
                <a:latin typeface="Calibri"/>
                <a:ea typeface="Calibri"/>
                <a:cs typeface="Calibri"/>
                <a:sym typeface="Calibri"/>
                <a:hlinkClick r:id="rId8">
                  <a:extLst>
                    <a:ext uri="{A12FA001-AC4F-418D-AE19-62706E023703}">
                      <ahyp:hlinkClr val="tx"/>
                    </a:ext>
                  </a:extLst>
                </a:hlinkClick>
              </a:rPr>
              <a:t>Body Activism</a:t>
            </a:r>
            <a:r>
              <a:rPr lang="en" sz="1700">
                <a:solidFill>
                  <a:schemeClr val="dk1"/>
                </a:solidFill>
                <a:latin typeface="Calibri"/>
                <a:ea typeface="Calibri"/>
                <a:cs typeface="Calibri"/>
                <a:sym typeface="Calibri"/>
              </a:rPr>
              <a:t> </a:t>
            </a:r>
            <a:endParaRPr sz="1700">
              <a:solidFill>
                <a:schemeClr val="dk1"/>
              </a:solidFill>
              <a:latin typeface="Calibri"/>
              <a:ea typeface="Calibri"/>
              <a:cs typeface="Calibri"/>
              <a:sym typeface="Calibri"/>
            </a:endParaRPr>
          </a:p>
          <a:p>
            <a:pPr indent="0" lvl="0" marL="0" rtl="0" algn="l">
              <a:lnSpc>
                <a:spcPct val="107916"/>
              </a:lnSpc>
              <a:spcBef>
                <a:spcPts val="800"/>
              </a:spcBef>
              <a:spcAft>
                <a:spcPts val="0"/>
              </a:spcAft>
              <a:buClr>
                <a:schemeClr val="dk1"/>
              </a:buClr>
              <a:buSzPts val="1100"/>
              <a:buFont typeface="Arial"/>
              <a:buNone/>
            </a:pPr>
            <a:r>
              <a:rPr lang="en" sz="1700" u="sng">
                <a:solidFill>
                  <a:srgbClr val="1155CC"/>
                </a:solidFill>
                <a:latin typeface="Calibri"/>
                <a:ea typeface="Calibri"/>
                <a:cs typeface="Calibri"/>
                <a:sym typeface="Calibri"/>
                <a:hlinkClick r:id="rId9">
                  <a:extLst>
                    <a:ext uri="{A12FA001-AC4F-418D-AE19-62706E023703}">
                      <ahyp:hlinkClr val="tx"/>
                    </a:ext>
                  </a:extLst>
                </a:hlinkClick>
              </a:rPr>
              <a:t>Body Image Report and Data</a:t>
            </a:r>
            <a:endParaRPr sz="1700">
              <a:solidFill>
                <a:schemeClr val="dk1"/>
              </a:solidFill>
              <a:latin typeface="Calibri"/>
              <a:ea typeface="Calibri"/>
              <a:cs typeface="Calibri"/>
              <a:sym typeface="Calibri"/>
            </a:endParaRPr>
          </a:p>
          <a:p>
            <a:pPr indent="-228600" lvl="0" marL="457200" rtl="0" algn="l">
              <a:lnSpc>
                <a:spcPct val="107916"/>
              </a:lnSpc>
              <a:spcBef>
                <a:spcPts val="80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0" rtl="0" algn="l">
              <a:spcBef>
                <a:spcPts val="8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63" name="Shape 63"/>
        <p:cNvGrpSpPr/>
        <p:nvPr/>
      </p:nvGrpSpPr>
      <p:grpSpPr>
        <a:xfrm>
          <a:off x="0" y="0"/>
          <a:ext cx="0" cy="0"/>
          <a:chOff x="0" y="0"/>
          <a:chExt cx="0" cy="0"/>
        </a:xfrm>
      </p:grpSpPr>
      <p:sp>
        <p:nvSpPr>
          <p:cNvPr id="64" name="Google Shape;64;p14"/>
          <p:cNvSpPr txBox="1"/>
          <p:nvPr>
            <p:ph type="title"/>
          </p:nvPr>
        </p:nvSpPr>
        <p:spPr>
          <a:xfrm>
            <a:off x="329800" y="675950"/>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Learning Objective:</a:t>
            </a:r>
            <a:endParaRPr/>
          </a:p>
        </p:txBody>
      </p:sp>
      <p:sp>
        <p:nvSpPr>
          <p:cNvPr id="65" name="Google Shape;65;p14"/>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sp>
        <p:nvSpPr>
          <p:cNvPr id="66" name="Google Shape;66;p14"/>
          <p:cNvSpPr txBox="1"/>
          <p:nvPr>
            <p:ph idx="1" type="subTitle"/>
          </p:nvPr>
        </p:nvSpPr>
        <p:spPr>
          <a:xfrm>
            <a:off x="329800" y="2158250"/>
            <a:ext cx="4045200" cy="2610300"/>
          </a:xfrm>
          <a:prstGeom prst="rect">
            <a:avLst/>
          </a:prstGeom>
        </p:spPr>
        <p:txBody>
          <a:bodyPr anchorCtr="0" anchor="t" bIns="91425" lIns="91425" spcFirstLastPara="1" rIns="91425" wrap="square" tIns="91425">
            <a:noAutofit/>
          </a:bodyPr>
          <a:lstStyle/>
          <a:p>
            <a:pPr indent="0" lvl="0" marL="0" rtl="0" algn="l">
              <a:lnSpc>
                <a:spcPct val="107916"/>
              </a:lnSpc>
              <a:spcBef>
                <a:spcPts val="200"/>
              </a:spcBef>
              <a:spcAft>
                <a:spcPts val="0"/>
              </a:spcAft>
              <a:buClr>
                <a:schemeClr val="dk1"/>
              </a:buClr>
              <a:buSzPts val="1100"/>
              <a:buFont typeface="Arial"/>
              <a:buNone/>
            </a:pPr>
            <a:r>
              <a:t/>
            </a:r>
            <a:endParaRPr b="1" sz="1600">
              <a:solidFill>
                <a:srgbClr val="C00000"/>
              </a:solidFill>
              <a:latin typeface="Calibri"/>
              <a:ea typeface="Calibri"/>
              <a:cs typeface="Calibri"/>
              <a:sym typeface="Calibri"/>
            </a:endParaRPr>
          </a:p>
          <a:p>
            <a:pPr indent="-343415" lvl="0" marL="457200" rtl="0" algn="ctr">
              <a:lnSpc>
                <a:spcPct val="107916"/>
              </a:lnSpc>
              <a:spcBef>
                <a:spcPts val="0"/>
              </a:spcBef>
              <a:spcAft>
                <a:spcPts val="0"/>
              </a:spcAft>
              <a:buClr>
                <a:srgbClr val="282828"/>
              </a:buClr>
              <a:buSzPts val="1808"/>
              <a:buFont typeface="Calibri"/>
              <a:buChar char="●"/>
            </a:pPr>
            <a:r>
              <a:rPr i="1" lang="en" sz="1808">
                <a:solidFill>
                  <a:srgbClr val="282828"/>
                </a:solidFill>
                <a:latin typeface="Calibri"/>
                <a:ea typeface="Calibri"/>
                <a:cs typeface="Calibri"/>
                <a:sym typeface="Calibri"/>
              </a:rPr>
              <a:t>I can describe how culture, media, and other external factors influence perceptions about body image (6.2p).</a:t>
            </a:r>
            <a:endParaRPr i="1" sz="1808">
              <a:solidFill>
                <a:srgbClr val="282828"/>
              </a:solidFill>
              <a:latin typeface="Calibri"/>
              <a:ea typeface="Calibri"/>
              <a:cs typeface="Calibri"/>
              <a:sym typeface="Calibri"/>
            </a:endParaRPr>
          </a:p>
          <a:p>
            <a:pPr indent="-343415" lvl="0" marL="457200" rtl="0" algn="ctr">
              <a:lnSpc>
                <a:spcPct val="107916"/>
              </a:lnSpc>
              <a:spcBef>
                <a:spcPts val="0"/>
              </a:spcBef>
              <a:spcAft>
                <a:spcPts val="0"/>
              </a:spcAft>
              <a:buClr>
                <a:srgbClr val="282828"/>
              </a:buClr>
              <a:buSzPts val="1808"/>
              <a:buFont typeface="Calibri"/>
              <a:buChar char="●"/>
            </a:pPr>
            <a:r>
              <a:rPr i="1" lang="en" sz="1808">
                <a:solidFill>
                  <a:srgbClr val="282828"/>
                </a:solidFill>
                <a:latin typeface="Calibri"/>
                <a:ea typeface="Calibri"/>
                <a:cs typeface="Calibri"/>
                <a:sym typeface="Calibri"/>
              </a:rPr>
              <a:t>I can analyze the influence of media on issues related to body image (6.3p).</a:t>
            </a:r>
            <a:endParaRPr i="1" sz="1808">
              <a:solidFill>
                <a:srgbClr val="282828"/>
              </a:solidFill>
              <a:latin typeface="Calibri"/>
              <a:ea typeface="Calibri"/>
              <a:cs typeface="Calibri"/>
              <a:sym typeface="Calibri"/>
            </a:endParaRPr>
          </a:p>
          <a:p>
            <a:pPr indent="0" lvl="0" marL="0" rtl="0" algn="ctr">
              <a:spcBef>
                <a:spcPts val="0"/>
              </a:spcBef>
              <a:spcAft>
                <a:spcPts val="0"/>
              </a:spcAft>
              <a:buNone/>
            </a:pPr>
            <a:r>
              <a:t/>
            </a:r>
            <a:endParaRPr sz="2808"/>
          </a:p>
        </p:txBody>
      </p:sp>
      <p:pic>
        <p:nvPicPr>
          <p:cNvPr id="67" name="Google Shape;67;p14"/>
          <p:cNvPicPr preferRelativeResize="0"/>
          <p:nvPr/>
        </p:nvPicPr>
        <p:blipFill>
          <a:blip r:embed="rId3">
            <a:alphaModFix/>
          </a:blip>
          <a:stretch>
            <a:fillRect/>
          </a:stretch>
        </p:blipFill>
        <p:spPr>
          <a:xfrm>
            <a:off x="4939500" y="724075"/>
            <a:ext cx="3837000" cy="3695100"/>
          </a:xfrm>
          <a:prstGeom prst="rect">
            <a:avLst/>
          </a:prstGeom>
          <a:noFill/>
          <a:ln>
            <a:noFill/>
          </a:ln>
        </p:spPr>
      </p:pic>
    </p:spTree>
  </p:cSld>
  <p:clrMapOvr>
    <a:masterClrMapping/>
  </p:clrMapOvr>
  <mc:AlternateContent>
    <mc:Choice Requires="p14">
      <p:transition spd="slow" p14:dur="1000">
        <p:fade thruBlk="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a:solidFill>
            <a:srgbClr val="FFF2CC"/>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a:t>
            </a:r>
            <a:endParaRPr/>
          </a:p>
        </p:txBody>
      </p:sp>
      <p:sp>
        <p:nvSpPr>
          <p:cNvPr id="73" name="Google Shape;73;p15"/>
          <p:cNvSpPr txBox="1"/>
          <p:nvPr>
            <p:ph idx="1" type="body"/>
          </p:nvPr>
        </p:nvSpPr>
        <p:spPr>
          <a:xfrm>
            <a:off x="311700" y="1152475"/>
            <a:ext cx="8520600" cy="3416400"/>
          </a:xfrm>
          <a:prstGeom prst="rect">
            <a:avLst/>
          </a:prstGeom>
          <a:solidFill>
            <a:srgbClr val="D9D2E9"/>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Clr>
                <a:srgbClr val="282828"/>
              </a:buClr>
              <a:buSzPts val="2400"/>
              <a:buFont typeface="Calibri"/>
              <a:buChar char="●"/>
            </a:pPr>
            <a:r>
              <a:rPr b="1" lang="en" sz="2400">
                <a:solidFill>
                  <a:srgbClr val="282828"/>
                </a:solidFill>
                <a:latin typeface="Calibri"/>
                <a:ea typeface="Calibri"/>
                <a:cs typeface="Calibri"/>
                <a:sym typeface="Calibri"/>
              </a:rPr>
              <a:t>Media</a:t>
            </a:r>
            <a:r>
              <a:rPr lang="en" sz="2400">
                <a:solidFill>
                  <a:srgbClr val="282828"/>
                </a:solidFill>
                <a:latin typeface="Calibri"/>
                <a:ea typeface="Calibri"/>
                <a:cs typeface="Calibri"/>
                <a:sym typeface="Calibri"/>
              </a:rPr>
              <a:t>: A way of communicating that reaches and affects a lot of people, including television, magazines, advertisements, movies, music videos, video games, and more </a:t>
            </a:r>
            <a:endParaRPr sz="2400">
              <a:solidFill>
                <a:srgbClr val="282828"/>
              </a:solidFill>
              <a:latin typeface="Calibri"/>
              <a:ea typeface="Calibri"/>
              <a:cs typeface="Calibri"/>
              <a:sym typeface="Calibri"/>
            </a:endParaRPr>
          </a:p>
          <a:p>
            <a:pPr indent="-381000" lvl="0" marL="457200" rtl="0" algn="l">
              <a:lnSpc>
                <a:spcPct val="100000"/>
              </a:lnSpc>
              <a:spcBef>
                <a:spcPts val="0"/>
              </a:spcBef>
              <a:spcAft>
                <a:spcPts val="0"/>
              </a:spcAft>
              <a:buClr>
                <a:srgbClr val="282828"/>
              </a:buClr>
              <a:buSzPts val="2400"/>
              <a:buFont typeface="Calibri"/>
              <a:buChar char="●"/>
            </a:pPr>
            <a:r>
              <a:rPr b="1" lang="en" sz="2400">
                <a:solidFill>
                  <a:srgbClr val="282828"/>
                </a:solidFill>
                <a:latin typeface="Calibri"/>
                <a:ea typeface="Calibri"/>
                <a:cs typeface="Calibri"/>
                <a:sym typeface="Calibri"/>
              </a:rPr>
              <a:t>Diverse</a:t>
            </a:r>
            <a:r>
              <a:rPr lang="en" sz="2400">
                <a:solidFill>
                  <a:srgbClr val="282828"/>
                </a:solidFill>
                <a:latin typeface="Calibri"/>
                <a:ea typeface="Calibri"/>
                <a:cs typeface="Calibri"/>
                <a:sym typeface="Calibri"/>
              </a:rPr>
              <a:t>: Different, showing different points of view or coming from different backgrounds.</a:t>
            </a:r>
            <a:endParaRPr sz="2400">
              <a:solidFill>
                <a:srgbClr val="282828"/>
              </a:solidFill>
              <a:latin typeface="Calibri"/>
              <a:ea typeface="Calibri"/>
              <a:cs typeface="Calibri"/>
              <a:sym typeface="Calibri"/>
            </a:endParaRPr>
          </a:p>
          <a:p>
            <a:pPr indent="-381000" lvl="0" marL="457200" rtl="0" algn="l">
              <a:lnSpc>
                <a:spcPct val="100000"/>
              </a:lnSpc>
              <a:spcBef>
                <a:spcPts val="0"/>
              </a:spcBef>
              <a:spcAft>
                <a:spcPts val="0"/>
              </a:spcAft>
              <a:buSzPts val="2400"/>
              <a:buFont typeface="Calibri"/>
              <a:buChar char="★"/>
            </a:pPr>
            <a:r>
              <a:rPr b="1" lang="en" sz="2400">
                <a:solidFill>
                  <a:srgbClr val="282828"/>
                </a:solidFill>
                <a:latin typeface="Calibri"/>
                <a:ea typeface="Calibri"/>
                <a:cs typeface="Calibri"/>
                <a:sym typeface="Calibri"/>
              </a:rPr>
              <a:t>Self-esteem: </a:t>
            </a:r>
            <a:r>
              <a:rPr lang="en" sz="2400">
                <a:solidFill>
                  <a:srgbClr val="202124"/>
                </a:solidFill>
                <a:highlight>
                  <a:srgbClr val="FFFFFF"/>
                </a:highlight>
                <a:latin typeface="Calibri"/>
                <a:ea typeface="Calibri"/>
                <a:cs typeface="Calibri"/>
                <a:sym typeface="Calibri"/>
              </a:rPr>
              <a:t>Confidence in one's own worth or abilities; self-respect.</a:t>
            </a:r>
            <a:endParaRPr sz="2400">
              <a:solidFill>
                <a:srgbClr val="282828"/>
              </a:solidFill>
              <a:latin typeface="Calibri"/>
              <a:ea typeface="Calibri"/>
              <a:cs typeface="Calibri"/>
              <a:sym typeface="Calibri"/>
            </a:endParaRPr>
          </a:p>
          <a:p>
            <a:pPr indent="0" lvl="0" marL="0" rtl="0" algn="l">
              <a:spcBef>
                <a:spcPts val="800"/>
              </a:spcBef>
              <a:spcAft>
                <a:spcPts val="1200"/>
              </a:spcAft>
              <a:buNone/>
            </a:pPr>
            <a:r>
              <a:t/>
            </a:r>
            <a:endParaRPr sz="3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 Listen &amp; Write</a:t>
            </a:r>
            <a:endParaRPr/>
          </a:p>
        </p:txBody>
      </p:sp>
      <p:sp>
        <p:nvSpPr>
          <p:cNvPr id="79" name="Google Shape;79;p16"/>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457200" rtl="0" algn="l">
              <a:lnSpc>
                <a:spcPct val="100000"/>
              </a:lnSpc>
              <a:spcBef>
                <a:spcPts val="0"/>
              </a:spcBef>
              <a:spcAft>
                <a:spcPts val="0"/>
              </a:spcAft>
              <a:buNone/>
            </a:pPr>
            <a:r>
              <a:rPr lang="en" sz="2000" u="sng">
                <a:solidFill>
                  <a:srgbClr val="1155CC"/>
                </a:solidFill>
                <a:latin typeface="Calibri"/>
                <a:ea typeface="Calibri"/>
                <a:cs typeface="Calibri"/>
                <a:sym typeface="Calibri"/>
                <a:hlinkClick r:id="rId3">
                  <a:extLst>
                    <a:ext uri="{A12FA001-AC4F-418D-AE19-62706E023703}">
                      <ahyp:hlinkClr val="tx"/>
                    </a:ext>
                  </a:extLst>
                </a:hlinkClick>
              </a:rPr>
              <a:t>Lyrical Video of I Love Me</a:t>
            </a:r>
            <a:endParaRPr sz="2300"/>
          </a:p>
          <a:p>
            <a:pPr indent="-317500" lvl="0" marL="457200" rtl="0" algn="l">
              <a:spcBef>
                <a:spcPts val="1800"/>
              </a:spcBef>
              <a:spcAft>
                <a:spcPts val="0"/>
              </a:spcAft>
              <a:buSzPts val="1400"/>
              <a:buAutoNum type="arabicPeriod"/>
            </a:pPr>
            <a:r>
              <a:rPr lang="en" sz="1900"/>
              <a:t>Listen to the lyrics</a:t>
            </a:r>
            <a:r>
              <a:rPr lang="en" sz="3100"/>
              <a:t> </a:t>
            </a:r>
            <a:r>
              <a:rPr lang="en" sz="1900"/>
              <a:t>of the song, I Love Me, by Meghan Trainor and LunchMoney Lewis.</a:t>
            </a:r>
            <a:endParaRPr sz="1900"/>
          </a:p>
          <a:p>
            <a:pPr indent="-349250" lvl="0" marL="457200" rtl="0" algn="l">
              <a:spcBef>
                <a:spcPts val="0"/>
              </a:spcBef>
              <a:spcAft>
                <a:spcPts val="0"/>
              </a:spcAft>
              <a:buSzPts val="1900"/>
              <a:buAutoNum type="arabicPeriod"/>
            </a:pPr>
            <a:r>
              <a:rPr lang="en" sz="1900"/>
              <a:t>Listen a second time and then write down lyrics or words you hear that describe a positive body image.</a:t>
            </a:r>
            <a:endParaRPr sz="1900"/>
          </a:p>
        </p:txBody>
      </p:sp>
      <p:sp>
        <p:nvSpPr>
          <p:cNvPr id="80" name="Google Shape;80;p16"/>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1" name="Google Shape;81;p16"/>
          <p:cNvPicPr preferRelativeResize="0"/>
          <p:nvPr/>
        </p:nvPicPr>
        <p:blipFill>
          <a:blip r:embed="rId4">
            <a:alphaModFix/>
          </a:blip>
          <a:stretch>
            <a:fillRect/>
          </a:stretch>
        </p:blipFill>
        <p:spPr>
          <a:xfrm>
            <a:off x="4785800" y="1130875"/>
            <a:ext cx="3999900" cy="343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445025"/>
            <a:ext cx="8520600" cy="572700"/>
          </a:xfrm>
          <a:prstGeom prst="rect">
            <a:avLst/>
          </a:prstGeom>
          <a:solidFill>
            <a:srgbClr val="D9D2E9"/>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Listen &amp; Watch</a:t>
            </a:r>
            <a:endParaRPr/>
          </a:p>
        </p:txBody>
      </p:sp>
      <p:sp>
        <p:nvSpPr>
          <p:cNvPr id="87" name="Google Shape;87;p17"/>
          <p:cNvSpPr txBox="1"/>
          <p:nvPr>
            <p:ph idx="1" type="body"/>
          </p:nvPr>
        </p:nvSpPr>
        <p:spPr>
          <a:xfrm>
            <a:off x="311700" y="1152475"/>
            <a:ext cx="3999900" cy="3416400"/>
          </a:xfrm>
          <a:prstGeom prst="rect">
            <a:avLst/>
          </a:prstGeom>
          <a:solidFill>
            <a:srgbClr val="C9DAF8"/>
          </a:solidFill>
        </p:spPr>
        <p:txBody>
          <a:bodyPr anchorCtr="0" anchor="t" bIns="91425" lIns="91425" spcFirstLastPara="1" rIns="91425" wrap="square" tIns="91425">
            <a:normAutofit/>
          </a:bodyPr>
          <a:lstStyle/>
          <a:p>
            <a:pPr indent="0" lvl="0" marL="457200" rtl="0" algn="l">
              <a:lnSpc>
                <a:spcPct val="100000"/>
              </a:lnSpc>
              <a:spcBef>
                <a:spcPts val="0"/>
              </a:spcBef>
              <a:spcAft>
                <a:spcPts val="0"/>
              </a:spcAft>
              <a:buNone/>
            </a:pPr>
            <a:r>
              <a:t/>
            </a:r>
            <a:endParaRPr sz="2300">
              <a:solidFill>
                <a:srgbClr val="3A3A3A"/>
              </a:solidFill>
              <a:latin typeface="Calibri"/>
              <a:ea typeface="Calibri"/>
              <a:cs typeface="Calibri"/>
              <a:sym typeface="Calibri"/>
            </a:endParaRPr>
          </a:p>
          <a:p>
            <a:pPr indent="0" lvl="0" marL="457200" rtl="0" algn="l">
              <a:lnSpc>
                <a:spcPct val="100000"/>
              </a:lnSpc>
              <a:spcBef>
                <a:spcPts val="1800"/>
              </a:spcBef>
              <a:spcAft>
                <a:spcPts val="0"/>
              </a:spcAft>
              <a:buNone/>
            </a:pPr>
            <a:r>
              <a:rPr lang="en" sz="2300">
                <a:solidFill>
                  <a:srgbClr val="3A3A3A"/>
                </a:solidFill>
                <a:latin typeface="Calibri"/>
                <a:ea typeface="Calibri"/>
                <a:cs typeface="Calibri"/>
                <a:sym typeface="Calibri"/>
              </a:rPr>
              <a:t>We will watch the live video showing the two singers extraordinaire. </a:t>
            </a:r>
            <a:endParaRPr sz="2300">
              <a:solidFill>
                <a:srgbClr val="3A3A3A"/>
              </a:solidFill>
              <a:latin typeface="Calibri"/>
              <a:ea typeface="Calibri"/>
              <a:cs typeface="Calibri"/>
              <a:sym typeface="Calibri"/>
            </a:endParaRPr>
          </a:p>
          <a:p>
            <a:pPr indent="0" lvl="0" marL="0" rtl="0" algn="ctr">
              <a:lnSpc>
                <a:spcPct val="100000"/>
              </a:lnSpc>
              <a:spcBef>
                <a:spcPts val="1800"/>
              </a:spcBef>
              <a:spcAft>
                <a:spcPts val="0"/>
              </a:spcAft>
              <a:buNone/>
            </a:pPr>
            <a:r>
              <a:rPr lang="en" sz="2300" u="sng">
                <a:solidFill>
                  <a:srgbClr val="1155CC"/>
                </a:solidFill>
                <a:latin typeface="Calibri"/>
                <a:ea typeface="Calibri"/>
                <a:cs typeface="Calibri"/>
                <a:sym typeface="Calibri"/>
                <a:hlinkClick r:id="rId3">
                  <a:extLst>
                    <a:ext uri="{A12FA001-AC4F-418D-AE19-62706E023703}">
                      <ahyp:hlinkClr val="tx"/>
                    </a:ext>
                  </a:extLst>
                </a:hlinkClick>
              </a:rPr>
              <a:t>Live performance, I Love Me</a:t>
            </a:r>
            <a:endParaRPr sz="2300">
              <a:solidFill>
                <a:srgbClr val="385623"/>
              </a:solidFill>
              <a:latin typeface="Calibri"/>
              <a:ea typeface="Calibri"/>
              <a:cs typeface="Calibri"/>
              <a:sym typeface="Calibri"/>
            </a:endParaRPr>
          </a:p>
          <a:p>
            <a:pPr indent="0" lvl="0" marL="0" rtl="0" algn="l">
              <a:spcBef>
                <a:spcPts val="1800"/>
              </a:spcBef>
              <a:spcAft>
                <a:spcPts val="1200"/>
              </a:spcAft>
              <a:buNone/>
            </a:pPr>
            <a:r>
              <a:t/>
            </a:r>
            <a:endParaRPr/>
          </a:p>
        </p:txBody>
      </p:sp>
      <p:sp>
        <p:nvSpPr>
          <p:cNvPr id="88" name="Google Shape;88;p17"/>
          <p:cNvSpPr txBox="1"/>
          <p:nvPr>
            <p:ph idx="2" type="body"/>
          </p:nvPr>
        </p:nvSpPr>
        <p:spPr>
          <a:xfrm>
            <a:off x="4780150" y="1152550"/>
            <a:ext cx="4052100" cy="3416400"/>
          </a:xfrm>
          <a:prstGeom prst="rect">
            <a:avLst/>
          </a:prstGeom>
          <a:solidFill>
            <a:srgbClr val="FFF2CC"/>
          </a:solidFill>
        </p:spPr>
        <p:txBody>
          <a:bodyPr anchorCtr="0" anchor="t" bIns="91425" lIns="91425" spcFirstLastPara="1" rIns="91425" wrap="square" tIns="91425">
            <a:noAutofit/>
          </a:bodyPr>
          <a:lstStyle/>
          <a:p>
            <a:pPr indent="-323850" lvl="0" marL="457200" rtl="0" algn="l">
              <a:lnSpc>
                <a:spcPct val="100000"/>
              </a:lnSpc>
              <a:spcBef>
                <a:spcPts val="0"/>
              </a:spcBef>
              <a:spcAft>
                <a:spcPts val="0"/>
              </a:spcAft>
              <a:buClr>
                <a:srgbClr val="3A3A3A"/>
              </a:buClr>
              <a:buSzPts val="1500"/>
              <a:buFont typeface="Calibri"/>
              <a:buChar char="●"/>
            </a:pPr>
            <a:r>
              <a:rPr lang="en" sz="1500">
                <a:solidFill>
                  <a:schemeClr val="dk1"/>
                </a:solidFill>
                <a:latin typeface="Calibri"/>
                <a:ea typeface="Calibri"/>
                <a:cs typeface="Calibri"/>
                <a:sym typeface="Calibri"/>
              </a:rPr>
              <a:t>What was your first t</a:t>
            </a:r>
            <a:r>
              <a:rPr lang="en" sz="1500">
                <a:solidFill>
                  <a:srgbClr val="3A3A3A"/>
                </a:solidFill>
                <a:latin typeface="Calibri"/>
                <a:ea typeface="Calibri"/>
                <a:cs typeface="Calibri"/>
                <a:sym typeface="Calibri"/>
              </a:rPr>
              <a:t>hought about Meghan Trainor and LunchMoney Lewis?</a:t>
            </a:r>
            <a:endParaRPr sz="1500">
              <a:solidFill>
                <a:srgbClr val="3A3A3A"/>
              </a:solidFill>
              <a:latin typeface="Calibri"/>
              <a:ea typeface="Calibri"/>
              <a:cs typeface="Calibri"/>
              <a:sym typeface="Calibri"/>
            </a:endParaRPr>
          </a:p>
          <a:p>
            <a:pPr indent="0" lvl="0" marL="457200" rtl="0" algn="l">
              <a:lnSpc>
                <a:spcPct val="100000"/>
              </a:lnSpc>
              <a:spcBef>
                <a:spcPts val="1800"/>
              </a:spcBef>
              <a:spcAft>
                <a:spcPts val="0"/>
              </a:spcAft>
              <a:buNone/>
            </a:pPr>
            <a:r>
              <a:t/>
            </a:r>
            <a:endParaRPr sz="1500">
              <a:solidFill>
                <a:srgbClr val="3A3A3A"/>
              </a:solidFill>
              <a:latin typeface="Calibri"/>
              <a:ea typeface="Calibri"/>
              <a:cs typeface="Calibri"/>
              <a:sym typeface="Calibri"/>
            </a:endParaRPr>
          </a:p>
          <a:p>
            <a:pPr indent="-323850" lvl="0" marL="457200" rtl="0" algn="l">
              <a:lnSpc>
                <a:spcPct val="100000"/>
              </a:lnSpc>
              <a:spcBef>
                <a:spcPts val="1800"/>
              </a:spcBef>
              <a:spcAft>
                <a:spcPts val="0"/>
              </a:spcAft>
              <a:buClr>
                <a:srgbClr val="3A3A3A"/>
              </a:buClr>
              <a:buSzPts val="1500"/>
              <a:buFont typeface="Calibri"/>
              <a:buChar char="●"/>
            </a:pPr>
            <a:r>
              <a:rPr b="1" lang="en" sz="1500">
                <a:solidFill>
                  <a:srgbClr val="385623"/>
                </a:solidFill>
                <a:latin typeface="Calibri"/>
                <a:ea typeface="Calibri"/>
                <a:cs typeface="Calibri"/>
                <a:sym typeface="Calibri"/>
              </a:rPr>
              <a:t>Think-Pair-Share:</a:t>
            </a:r>
            <a:r>
              <a:rPr lang="en" sz="1500">
                <a:solidFill>
                  <a:srgbClr val="385623"/>
                </a:solidFill>
                <a:latin typeface="Calibri"/>
                <a:ea typeface="Calibri"/>
                <a:cs typeface="Calibri"/>
                <a:sym typeface="Calibri"/>
              </a:rPr>
              <a:t> </a:t>
            </a:r>
            <a:r>
              <a:rPr lang="en" sz="1500">
                <a:solidFill>
                  <a:srgbClr val="3A3A3A"/>
                </a:solidFill>
                <a:latin typeface="Calibri"/>
                <a:ea typeface="Calibri"/>
                <a:cs typeface="Calibri"/>
                <a:sym typeface="Calibri"/>
              </a:rPr>
              <a:t>What influenced your thoughts about the two singers? What are the  influences that impact our thoughts on body image?</a:t>
            </a:r>
            <a:endParaRPr sz="1500">
              <a:solidFill>
                <a:srgbClr val="282828"/>
              </a:solidFill>
              <a:latin typeface="Calibri"/>
              <a:ea typeface="Calibri"/>
              <a:cs typeface="Calibri"/>
              <a:sym typeface="Calibri"/>
            </a:endParaRPr>
          </a:p>
          <a:p>
            <a:pPr indent="-323850" lvl="0" marL="457200" rtl="0" algn="l">
              <a:lnSpc>
                <a:spcPct val="100000"/>
              </a:lnSpc>
              <a:spcBef>
                <a:spcPts val="0"/>
              </a:spcBef>
              <a:spcAft>
                <a:spcPts val="0"/>
              </a:spcAft>
              <a:buClr>
                <a:srgbClr val="3A3A3A"/>
              </a:buClr>
              <a:buSzPts val="1500"/>
              <a:buFont typeface="Calibri"/>
              <a:buChar char="●"/>
            </a:pPr>
            <a:r>
              <a:rPr lang="en" sz="1500">
                <a:solidFill>
                  <a:srgbClr val="282828"/>
                </a:solidFill>
                <a:latin typeface="Calibri"/>
                <a:ea typeface="Calibri"/>
                <a:cs typeface="Calibri"/>
                <a:sym typeface="Calibri"/>
              </a:rPr>
              <a:t>Do you watch television? Play video games? Encourage students to share with each other and talk about what they like and don’t like about different kinds of media. </a:t>
            </a:r>
            <a:endParaRPr sz="1500">
              <a:solidFill>
                <a:srgbClr val="3A3A3A"/>
              </a:solidFill>
              <a:latin typeface="Calibri"/>
              <a:ea typeface="Calibri"/>
              <a:cs typeface="Calibri"/>
              <a:sym typeface="Calibri"/>
            </a:endParaRPr>
          </a:p>
          <a:p>
            <a:pPr indent="0" lvl="0" marL="0" rtl="0" algn="l">
              <a:spcBef>
                <a:spcPts val="18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idx="1" type="body"/>
          </p:nvPr>
        </p:nvSpPr>
        <p:spPr>
          <a:xfrm>
            <a:off x="311700" y="4444775"/>
            <a:ext cx="4853100" cy="390900"/>
          </a:xfrm>
          <a:prstGeom prst="rect">
            <a:avLst/>
          </a:prstGeom>
          <a:solidFill>
            <a:srgbClr val="FFF2CC"/>
          </a:solidFill>
        </p:spPr>
        <p:txBody>
          <a:bodyPr anchorCtr="0" anchor="ctr" bIns="91425" lIns="91425" spcFirstLastPara="1" rIns="91425" wrap="square" tIns="91425">
            <a:normAutofit fontScale="92500" lnSpcReduction="20000"/>
          </a:bodyPr>
          <a:lstStyle/>
          <a:p>
            <a:pPr indent="0" lvl="0" marL="0" rtl="0" algn="l">
              <a:spcBef>
                <a:spcPts val="0"/>
              </a:spcBef>
              <a:spcAft>
                <a:spcPts val="0"/>
              </a:spcAft>
              <a:buNone/>
            </a:pPr>
            <a:r>
              <a:rPr lang="en"/>
              <a:t>Activity 1: Body Image is shaped by</a:t>
            </a:r>
            <a:r>
              <a:rPr lang="en"/>
              <a:t>...</a:t>
            </a:r>
            <a:r>
              <a:rPr lang="en"/>
              <a:t>.</a:t>
            </a:r>
            <a:endParaRPr/>
          </a:p>
        </p:txBody>
      </p:sp>
      <p:sp>
        <p:nvSpPr>
          <p:cNvPr id="94" name="Google Shape;94;p18"/>
          <p:cNvSpPr/>
          <p:nvPr/>
        </p:nvSpPr>
        <p:spPr>
          <a:xfrm>
            <a:off x="3297500" y="1165742"/>
            <a:ext cx="2540100" cy="2540100"/>
          </a:xfrm>
          <a:prstGeom prst="donut">
            <a:avLst>
              <a:gd fmla="val 16067" name="adj"/>
            </a:avLst>
          </a:prstGeom>
          <a:solidFill>
            <a:srgbClr val="000000">
              <a:alpha val="10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5" name="Google Shape;95;p18"/>
          <p:cNvGrpSpPr/>
          <p:nvPr/>
        </p:nvGrpSpPr>
        <p:grpSpPr>
          <a:xfrm>
            <a:off x="1680836" y="1315124"/>
            <a:ext cx="1931633" cy="669600"/>
            <a:chOff x="1680836" y="1315124"/>
            <a:chExt cx="1931633" cy="669600"/>
          </a:xfrm>
        </p:grpSpPr>
        <p:cxnSp>
          <p:nvCxnSpPr>
            <p:cNvPr id="96" name="Google Shape;96;p18"/>
            <p:cNvCxnSpPr/>
            <p:nvPr/>
          </p:nvCxnSpPr>
          <p:spPr>
            <a:xfrm>
              <a:off x="3178969" y="1638300"/>
              <a:ext cx="433500" cy="252300"/>
            </a:xfrm>
            <a:prstGeom prst="straightConnector1">
              <a:avLst/>
            </a:prstGeom>
            <a:noFill/>
            <a:ln cap="flat" cmpd="sng" w="19050">
              <a:solidFill>
                <a:srgbClr val="D686E4"/>
              </a:solidFill>
              <a:prstDash val="solid"/>
              <a:round/>
              <a:headEnd len="med" w="med" type="oval"/>
              <a:tailEnd len="sm" w="sm" type="none"/>
            </a:ln>
          </p:spPr>
        </p:cxnSp>
        <p:sp>
          <p:nvSpPr>
            <p:cNvPr id="97" name="Google Shape;97;p18"/>
            <p:cNvSpPr txBox="1"/>
            <p:nvPr/>
          </p:nvSpPr>
          <p:spPr>
            <a:xfrm>
              <a:off x="1680836" y="1315124"/>
              <a:ext cx="1495200" cy="669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 sz="1700">
                  <a:latin typeface="Roboto"/>
                  <a:ea typeface="Roboto"/>
                  <a:cs typeface="Roboto"/>
                  <a:sym typeface="Roboto"/>
                </a:rPr>
                <a:t>Social Media</a:t>
              </a:r>
              <a:endParaRPr b="1" sz="1700">
                <a:latin typeface="Roboto"/>
                <a:ea typeface="Roboto"/>
                <a:cs typeface="Roboto"/>
                <a:sym typeface="Roboto"/>
              </a:endParaRPr>
            </a:p>
          </p:txBody>
        </p:sp>
      </p:grpSp>
      <p:cxnSp>
        <p:nvCxnSpPr>
          <p:cNvPr id="98" name="Google Shape;98;p18"/>
          <p:cNvCxnSpPr/>
          <p:nvPr/>
        </p:nvCxnSpPr>
        <p:spPr>
          <a:xfrm rot="10800000">
            <a:off x="4556399" y="3535140"/>
            <a:ext cx="0" cy="460500"/>
          </a:xfrm>
          <a:prstGeom prst="straightConnector1">
            <a:avLst/>
          </a:prstGeom>
          <a:noFill/>
          <a:ln cap="flat" cmpd="sng" w="19050">
            <a:solidFill>
              <a:srgbClr val="9225A5"/>
            </a:solidFill>
            <a:prstDash val="solid"/>
            <a:round/>
            <a:headEnd len="med" w="med" type="oval"/>
            <a:tailEnd len="sm" w="sm" type="none"/>
          </a:ln>
        </p:spPr>
      </p:cxnSp>
      <p:sp>
        <p:nvSpPr>
          <p:cNvPr id="99" name="Google Shape;99;p18"/>
          <p:cNvSpPr txBox="1"/>
          <p:nvPr/>
        </p:nvSpPr>
        <p:spPr>
          <a:xfrm>
            <a:off x="3845784" y="2056460"/>
            <a:ext cx="1443600" cy="804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200">
                <a:latin typeface="Roboto"/>
                <a:ea typeface="Roboto"/>
                <a:cs typeface="Roboto"/>
                <a:sym typeface="Roboto"/>
              </a:rPr>
              <a:t>Body Image is Shaped By...</a:t>
            </a:r>
            <a:endParaRPr sz="1200"/>
          </a:p>
        </p:txBody>
      </p:sp>
      <p:grpSp>
        <p:nvGrpSpPr>
          <p:cNvPr id="100" name="Google Shape;100;p18"/>
          <p:cNvGrpSpPr/>
          <p:nvPr/>
        </p:nvGrpSpPr>
        <p:grpSpPr>
          <a:xfrm>
            <a:off x="5517319" y="1315124"/>
            <a:ext cx="1940006" cy="669600"/>
            <a:chOff x="5517319" y="1315124"/>
            <a:chExt cx="1940006" cy="669600"/>
          </a:xfrm>
        </p:grpSpPr>
        <p:cxnSp>
          <p:nvCxnSpPr>
            <p:cNvPr id="101" name="Google Shape;101;p18"/>
            <p:cNvCxnSpPr/>
            <p:nvPr/>
          </p:nvCxnSpPr>
          <p:spPr>
            <a:xfrm flipH="1">
              <a:off x="5517319" y="1638300"/>
              <a:ext cx="433500" cy="252300"/>
            </a:xfrm>
            <a:prstGeom prst="straightConnector1">
              <a:avLst/>
            </a:prstGeom>
            <a:noFill/>
            <a:ln cap="flat" cmpd="sng" w="19050">
              <a:solidFill>
                <a:srgbClr val="551561"/>
              </a:solidFill>
              <a:prstDash val="solid"/>
              <a:round/>
              <a:headEnd len="med" w="med" type="oval"/>
              <a:tailEnd len="sm" w="sm" type="none"/>
            </a:ln>
          </p:spPr>
        </p:cxnSp>
        <p:sp>
          <p:nvSpPr>
            <p:cNvPr id="102" name="Google Shape;102;p18"/>
            <p:cNvSpPr txBox="1"/>
            <p:nvPr/>
          </p:nvSpPr>
          <p:spPr>
            <a:xfrm>
              <a:off x="5962125" y="1315124"/>
              <a:ext cx="1495200" cy="66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000">
                  <a:latin typeface="Roboto"/>
                  <a:ea typeface="Roboto"/>
                  <a:cs typeface="Roboto"/>
                  <a:sym typeface="Roboto"/>
                </a:rPr>
                <a:t>Television</a:t>
              </a:r>
              <a:endParaRPr b="1" sz="2000">
                <a:latin typeface="Roboto"/>
                <a:ea typeface="Roboto"/>
                <a:cs typeface="Roboto"/>
                <a:sym typeface="Roboto"/>
              </a:endParaRPr>
            </a:p>
          </p:txBody>
        </p:sp>
      </p:grpSp>
      <p:sp>
        <p:nvSpPr>
          <p:cNvPr id="103" name="Google Shape;103;p18"/>
          <p:cNvSpPr/>
          <p:nvPr/>
        </p:nvSpPr>
        <p:spPr>
          <a:xfrm rot="1800047">
            <a:off x="3219843" y="1086434"/>
            <a:ext cx="2690936" cy="2690936"/>
          </a:xfrm>
          <a:prstGeom prst="blockArc">
            <a:avLst>
              <a:gd fmla="val 14414370" name="adj1"/>
              <a:gd fmla="val 694" name="adj2"/>
              <a:gd fmla="val 9562" name="adj3"/>
            </a:avLst>
          </a:prstGeom>
          <a:solidFill>
            <a:srgbClr val="551561"/>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8"/>
          <p:cNvSpPr/>
          <p:nvPr/>
        </p:nvSpPr>
        <p:spPr>
          <a:xfrm flipH="1" rot="-1800047">
            <a:off x="3221956" y="1086434"/>
            <a:ext cx="2690936" cy="2690936"/>
          </a:xfrm>
          <a:prstGeom prst="blockArc">
            <a:avLst>
              <a:gd fmla="val 14348563" name="adj1"/>
              <a:gd fmla="val 21472873" name="adj2"/>
              <a:gd fmla="val 9381" name="adj3"/>
            </a:avLst>
          </a:prstGeom>
          <a:solidFill>
            <a:srgbClr val="D686E4"/>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8"/>
          <p:cNvSpPr/>
          <p:nvPr/>
        </p:nvSpPr>
        <p:spPr>
          <a:xfrm rot="-8100000">
            <a:off x="4382715" y="1027393"/>
            <a:ext cx="363170" cy="363170"/>
          </a:xfrm>
          <a:prstGeom prst="rtTriangle">
            <a:avLst/>
          </a:prstGeom>
          <a:solidFill>
            <a:srgbClr val="D686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8"/>
          <p:cNvSpPr/>
          <p:nvPr/>
        </p:nvSpPr>
        <p:spPr>
          <a:xfrm flipH="1" rot="-9000757">
            <a:off x="3220953" y="1084808"/>
            <a:ext cx="2690226" cy="2690226"/>
          </a:xfrm>
          <a:prstGeom prst="blockArc">
            <a:avLst>
              <a:gd fmla="val 14316164" name="adj1"/>
              <a:gd fmla="val 21502663" name="adj2"/>
              <a:gd fmla="val 9415" name="adj3"/>
            </a:avLst>
          </a:prstGeom>
          <a:solidFill>
            <a:srgbClr val="9225A5"/>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8"/>
          <p:cNvSpPr/>
          <p:nvPr/>
        </p:nvSpPr>
        <p:spPr>
          <a:xfrm rot="-1027861">
            <a:off x="5485874" y="2849832"/>
            <a:ext cx="312672" cy="312672"/>
          </a:xfrm>
          <a:prstGeom prst="rtTriangle">
            <a:avLst/>
          </a:prstGeom>
          <a:solidFill>
            <a:srgbClr val="551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8"/>
          <p:cNvSpPr/>
          <p:nvPr/>
        </p:nvSpPr>
        <p:spPr>
          <a:xfrm rot="6359841">
            <a:off x="3315801" y="2847762"/>
            <a:ext cx="363580" cy="363580"/>
          </a:xfrm>
          <a:prstGeom prst="rtTriangle">
            <a:avLst/>
          </a:prstGeom>
          <a:solidFill>
            <a:srgbClr val="9225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8"/>
          <p:cNvSpPr txBox="1"/>
          <p:nvPr/>
        </p:nvSpPr>
        <p:spPr>
          <a:xfrm>
            <a:off x="3590550" y="3950325"/>
            <a:ext cx="19317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a:t>Movies</a:t>
            </a:r>
            <a:endParaRPr b="1" sz="1700"/>
          </a:p>
        </p:txBody>
      </p:sp>
      <p:sp>
        <p:nvSpPr>
          <p:cNvPr id="110" name="Google Shape;110;p18"/>
          <p:cNvSpPr txBox="1"/>
          <p:nvPr/>
        </p:nvSpPr>
        <p:spPr>
          <a:xfrm>
            <a:off x="6897000" y="0"/>
            <a:ext cx="2247000" cy="1046700"/>
          </a:xfrm>
          <a:prstGeom prst="rect">
            <a:avLst/>
          </a:prstGeom>
          <a:solidFill>
            <a:srgbClr val="D9EAD3"/>
          </a:solid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0000"/>
                </a:solidFill>
              </a:rPr>
              <a:t>What else shapes the body images we have of ourselves? What can you/we add?</a:t>
            </a:r>
            <a:endParaRPr b="1">
              <a:solidFill>
                <a:srgbClr val="FF0000"/>
              </a:solidFill>
            </a:endParaRPr>
          </a:p>
        </p:txBody>
      </p:sp>
      <p:sp>
        <p:nvSpPr>
          <p:cNvPr id="111" name="Google Shape;111;p18"/>
          <p:cNvSpPr/>
          <p:nvPr/>
        </p:nvSpPr>
        <p:spPr>
          <a:xfrm rot="-8453345">
            <a:off x="2719910" y="3299254"/>
            <a:ext cx="1368687" cy="685842"/>
          </a:xfrm>
          <a:prstGeom prst="cloud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Video games</a:t>
            </a:r>
            <a:endParaRPr/>
          </a:p>
        </p:txBody>
      </p:sp>
      <p:sp>
        <p:nvSpPr>
          <p:cNvPr id="112" name="Google Shape;112;p18"/>
          <p:cNvSpPr/>
          <p:nvPr/>
        </p:nvSpPr>
        <p:spPr>
          <a:xfrm rot="-5872637">
            <a:off x="2224933" y="1924132"/>
            <a:ext cx="1028808" cy="685701"/>
          </a:xfrm>
          <a:prstGeom prst="cloud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Toys</a:t>
            </a:r>
            <a:endParaRPr/>
          </a:p>
        </p:txBody>
      </p:sp>
      <p:sp>
        <p:nvSpPr>
          <p:cNvPr id="113" name="Google Shape;113;p18"/>
          <p:cNvSpPr/>
          <p:nvPr/>
        </p:nvSpPr>
        <p:spPr>
          <a:xfrm rot="-2117343">
            <a:off x="2983207" y="628370"/>
            <a:ext cx="1028732" cy="685950"/>
          </a:xfrm>
          <a:prstGeom prst="cloud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300"/>
              <a:t>Family</a:t>
            </a:r>
            <a:endParaRPr sz="1300"/>
          </a:p>
        </p:txBody>
      </p:sp>
      <p:sp>
        <p:nvSpPr>
          <p:cNvPr id="114" name="Google Shape;114;p18"/>
          <p:cNvSpPr/>
          <p:nvPr/>
        </p:nvSpPr>
        <p:spPr>
          <a:xfrm rot="1580755">
            <a:off x="5775268" y="2064591"/>
            <a:ext cx="1613603" cy="685986"/>
          </a:xfrm>
          <a:prstGeom prst="cloud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Culture</a:t>
            </a:r>
            <a:endParaRPr/>
          </a:p>
        </p:txBody>
      </p:sp>
      <p:sp>
        <p:nvSpPr>
          <p:cNvPr id="115" name="Google Shape;115;p18"/>
          <p:cNvSpPr/>
          <p:nvPr/>
        </p:nvSpPr>
        <p:spPr>
          <a:xfrm>
            <a:off x="4509300" y="479950"/>
            <a:ext cx="1613700" cy="685800"/>
          </a:xfrm>
          <a:prstGeom prst="cloud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Friends</a:t>
            </a:r>
            <a:endParaRPr/>
          </a:p>
        </p:txBody>
      </p:sp>
      <p:sp>
        <p:nvSpPr>
          <p:cNvPr id="116" name="Google Shape;116;p18"/>
          <p:cNvSpPr/>
          <p:nvPr/>
        </p:nvSpPr>
        <p:spPr>
          <a:xfrm rot="6955054">
            <a:off x="5099684" y="3224426"/>
            <a:ext cx="1638382" cy="1092702"/>
          </a:xfrm>
          <a:prstGeom prst="cloud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Advertisements</a:t>
            </a:r>
            <a:endParaRPr sz="1000"/>
          </a:p>
        </p:txBody>
      </p:sp>
    </p:spTree>
  </p:cSld>
  <p:clrMapOvr>
    <a:masterClrMapping/>
  </p:clrMapOvr>
  <mc:AlternateContent>
    <mc:Choice Requires="p14">
      <p:transition spd="slow" p14:dur="1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0" name="Shape 120"/>
        <p:cNvGrpSpPr/>
        <p:nvPr/>
      </p:nvGrpSpPr>
      <p:grpSpPr>
        <a:xfrm>
          <a:off x="0" y="0"/>
          <a:ext cx="0" cy="0"/>
          <a:chOff x="0" y="0"/>
          <a:chExt cx="0" cy="0"/>
        </a:xfrm>
      </p:grpSpPr>
      <p:sp>
        <p:nvSpPr>
          <p:cNvPr id="121" name="Google Shape;121;p19"/>
          <p:cNvSpPr txBox="1"/>
          <p:nvPr>
            <p:ph type="title"/>
          </p:nvPr>
        </p:nvSpPr>
        <p:spPr>
          <a:xfrm>
            <a:off x="311700" y="2150850"/>
            <a:ext cx="8520600" cy="1653300"/>
          </a:xfrm>
          <a:prstGeom prst="rect">
            <a:avLst/>
          </a:prstGeom>
          <a:solidFill>
            <a:srgbClr val="D686E4"/>
          </a:solidFill>
        </p:spPr>
        <p:txBody>
          <a:bodyPr anchorCtr="0" anchor="ctr" bIns="91425" lIns="91425" spcFirstLastPara="1" rIns="91425" wrap="square" tIns="91425">
            <a:normAutofit/>
          </a:bodyPr>
          <a:lstStyle/>
          <a:p>
            <a:pPr indent="0" lvl="0" marL="0" rtl="0" algn="ctr">
              <a:spcBef>
                <a:spcPts val="0"/>
              </a:spcBef>
              <a:spcAft>
                <a:spcPts val="0"/>
              </a:spcAft>
              <a:buNone/>
            </a:pPr>
            <a:r>
              <a:rPr lang="en"/>
              <a:t>Activity 2:</a:t>
            </a:r>
            <a:endParaRPr/>
          </a:p>
          <a:p>
            <a:pPr indent="0" lvl="0" marL="457200" rtl="0" algn="l">
              <a:lnSpc>
                <a:spcPct val="107916"/>
              </a:lnSpc>
              <a:spcBef>
                <a:spcPts val="0"/>
              </a:spcBef>
              <a:spcAft>
                <a:spcPts val="0"/>
              </a:spcAft>
              <a:buNone/>
            </a:pPr>
            <a:r>
              <a:rPr lang="en" sz="1400">
                <a:solidFill>
                  <a:srgbClr val="282828"/>
                </a:solidFill>
                <a:highlight>
                  <a:srgbClr val="F9F9F9"/>
                </a:highlight>
                <a:latin typeface="Calibri"/>
                <a:ea typeface="Calibri"/>
                <a:cs typeface="Calibri"/>
                <a:sym typeface="Calibri"/>
              </a:rPr>
              <a:t>D</a:t>
            </a:r>
            <a:r>
              <a:rPr lang="en" sz="1700">
                <a:solidFill>
                  <a:srgbClr val="282828"/>
                </a:solidFill>
                <a:highlight>
                  <a:srgbClr val="F9F9F9"/>
                </a:highlight>
                <a:latin typeface="Calibri"/>
                <a:ea typeface="Calibri"/>
                <a:cs typeface="Calibri"/>
                <a:sym typeface="Calibri"/>
              </a:rPr>
              <a:t>iscuss the ways in which that category has shaped our ideas about body image and our perceptions about people who fall outside what is considered “normal” or attractive.</a:t>
            </a:r>
            <a:endParaRPr sz="1800"/>
          </a:p>
        </p:txBody>
      </p:sp>
    </p:spTree>
  </p:cSld>
  <p:clrMapOvr>
    <a:masterClrMapping/>
  </p:clrMapOvr>
  <mc:AlternateContent>
    <mc:Choice Requires="p14">
      <p:transition spd="slow" p14:dur="10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1">
                                            <p:txEl>
                                              <p:pRg end="0" st="0"/>
                                            </p:txEl>
                                          </p:spTgt>
                                        </p:tgtEl>
                                        <p:attrNameLst>
                                          <p:attrName>style.visibility</p:attrName>
                                        </p:attrNameLst>
                                      </p:cBhvr>
                                      <p:to>
                                        <p:strVal val="visible"/>
                                      </p:to>
                                    </p:set>
                                    <p:anim calcmode="lin" valueType="num">
                                      <p:cBhvr additive="base">
                                        <p:cTn dur="1000"/>
                                        <p:tgtEl>
                                          <p:spTgt spid="12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1">
                                            <p:txEl>
                                              <p:pRg end="1" st="1"/>
                                            </p:txEl>
                                          </p:spTgt>
                                        </p:tgtEl>
                                        <p:attrNameLst>
                                          <p:attrName>style.visibility</p:attrName>
                                        </p:attrNameLst>
                                      </p:cBhvr>
                                      <p:to>
                                        <p:strVal val="visible"/>
                                      </p:to>
                                    </p:set>
                                    <p:anim calcmode="lin" valueType="num">
                                      <p:cBhvr additive="base">
                                        <p:cTn dur="1000"/>
                                        <p:tgtEl>
                                          <p:spTgt spid="121">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25" name="Shape 125"/>
        <p:cNvGrpSpPr/>
        <p:nvPr/>
      </p:nvGrpSpPr>
      <p:grpSpPr>
        <a:xfrm>
          <a:off x="0" y="0"/>
          <a:ext cx="0" cy="0"/>
          <a:chOff x="0" y="0"/>
          <a:chExt cx="0" cy="0"/>
        </a:xfrm>
      </p:grpSpPr>
      <p:sp>
        <p:nvSpPr>
          <p:cNvPr id="126" name="Google Shape;126;p20"/>
          <p:cNvSpPr txBox="1"/>
          <p:nvPr>
            <p:ph idx="1" type="body"/>
          </p:nvPr>
        </p:nvSpPr>
        <p:spPr>
          <a:xfrm>
            <a:off x="215275" y="1389600"/>
            <a:ext cx="4188900" cy="3179400"/>
          </a:xfrm>
          <a:prstGeom prst="rect">
            <a:avLst/>
          </a:prstGeom>
          <a:solidFill>
            <a:srgbClr val="CFE2F3"/>
          </a:solidFill>
          <a:ln cap="flat" cmpd="sng" w="38100">
            <a:solidFill>
              <a:srgbClr val="000000"/>
            </a:solidFill>
            <a:prstDash val="solid"/>
            <a:round/>
            <a:headEnd len="sm" w="sm" type="none"/>
            <a:tailEnd len="sm" w="sm" type="none"/>
          </a:ln>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sz="2000"/>
              <a:t>Watch and Discuss:</a:t>
            </a:r>
            <a:endParaRPr b="1" sz="2000"/>
          </a:p>
          <a:p>
            <a:pPr indent="0" lvl="0" marL="0" rtl="0" algn="l">
              <a:spcBef>
                <a:spcPts val="1200"/>
              </a:spcBef>
              <a:spcAft>
                <a:spcPts val="0"/>
              </a:spcAft>
              <a:buNone/>
            </a:pPr>
            <a:r>
              <a:t/>
            </a:r>
            <a:endParaRPr sz="2000"/>
          </a:p>
          <a:p>
            <a:pPr indent="0" lvl="0" marL="0" rtl="0" algn="ctr">
              <a:spcBef>
                <a:spcPts val="1200"/>
              </a:spcBef>
              <a:spcAft>
                <a:spcPts val="0"/>
              </a:spcAft>
              <a:buNone/>
            </a:pPr>
            <a:r>
              <a:rPr lang="en" sz="2000" u="sng">
                <a:solidFill>
                  <a:schemeClr val="hlink"/>
                </a:solidFill>
                <a:hlinkClick r:id="rId3"/>
              </a:rPr>
              <a:t>Reshaping Body Image</a:t>
            </a:r>
            <a:endParaRPr sz="2000"/>
          </a:p>
          <a:p>
            <a:pPr indent="0" lvl="0" marL="0" rtl="0" algn="ctr">
              <a:spcBef>
                <a:spcPts val="1200"/>
              </a:spcBef>
              <a:spcAft>
                <a:spcPts val="0"/>
              </a:spcAft>
              <a:buNone/>
            </a:pPr>
            <a:r>
              <a:t/>
            </a:r>
            <a:endParaRPr sz="2000"/>
          </a:p>
          <a:p>
            <a:pPr indent="0" lvl="0" marL="0" rtl="0" algn="l">
              <a:lnSpc>
                <a:spcPct val="107916"/>
              </a:lnSpc>
              <a:spcBef>
                <a:spcPts val="1200"/>
              </a:spcBef>
              <a:spcAft>
                <a:spcPts val="0"/>
              </a:spcAft>
              <a:buNone/>
            </a:pPr>
            <a:r>
              <a:rPr b="1" lang="en" sz="1800">
                <a:solidFill>
                  <a:srgbClr val="282828"/>
                </a:solidFill>
                <a:highlight>
                  <a:schemeClr val="lt1"/>
                </a:highlight>
                <a:latin typeface="Calibri"/>
                <a:ea typeface="Calibri"/>
                <a:cs typeface="Calibri"/>
                <a:sym typeface="Calibri"/>
              </a:rPr>
              <a:t>Are there any pop-culture celebrities that have changed body image over the last few years? Have pop-culture celebrities changed how we view our bodies in a better way? Or not? Explain</a:t>
            </a:r>
            <a:r>
              <a:rPr lang="en" sz="1800">
                <a:solidFill>
                  <a:srgbClr val="282828"/>
                </a:solidFill>
                <a:highlight>
                  <a:schemeClr val="lt1"/>
                </a:highlight>
                <a:latin typeface="Calibri"/>
                <a:ea typeface="Calibri"/>
                <a:cs typeface="Calibri"/>
                <a:sym typeface="Calibri"/>
              </a:rPr>
              <a:t>.</a:t>
            </a:r>
            <a:endParaRPr sz="2700">
              <a:highlight>
                <a:schemeClr val="lt1"/>
              </a:highlight>
            </a:endParaRPr>
          </a:p>
        </p:txBody>
      </p:sp>
      <p:sp>
        <p:nvSpPr>
          <p:cNvPr id="127" name="Google Shape;127;p20"/>
          <p:cNvSpPr txBox="1"/>
          <p:nvPr>
            <p:ph type="title"/>
          </p:nvPr>
        </p:nvSpPr>
        <p:spPr>
          <a:xfrm>
            <a:off x="311700" y="555600"/>
            <a:ext cx="2808000" cy="755700"/>
          </a:xfrm>
          <a:prstGeom prst="rect">
            <a:avLst/>
          </a:prstGeom>
          <a:solidFill>
            <a:srgbClr val="D9D2E9"/>
          </a:solidFill>
          <a:ln cap="flat" cmpd="sng" w="38100">
            <a:solidFill>
              <a:srgbClr val="000000"/>
            </a:solidFill>
            <a:prstDash val="solid"/>
            <a:round/>
            <a:headEnd len="sm" w="sm" type="none"/>
            <a:tailEnd len="sm" w="sm" type="none"/>
          </a:ln>
        </p:spPr>
        <p:txBody>
          <a:bodyPr anchorCtr="0" anchor="b" bIns="91425" lIns="91425" spcFirstLastPara="1" rIns="91425" wrap="square" tIns="91425">
            <a:normAutofit/>
          </a:bodyPr>
          <a:lstStyle/>
          <a:p>
            <a:pPr indent="0" lvl="0" marL="0" rtl="0" algn="l">
              <a:spcBef>
                <a:spcPts val="0"/>
              </a:spcBef>
              <a:spcAft>
                <a:spcPts val="0"/>
              </a:spcAft>
              <a:buNone/>
            </a:pPr>
            <a:r>
              <a:rPr lang="en"/>
              <a:t>Activity 3:</a:t>
            </a:r>
            <a:endParaRPr/>
          </a:p>
        </p:txBody>
      </p:sp>
      <p:sp>
        <p:nvSpPr>
          <p:cNvPr id="128" name="Google Shape;128;p20"/>
          <p:cNvSpPr txBox="1"/>
          <p:nvPr/>
        </p:nvSpPr>
        <p:spPr>
          <a:xfrm>
            <a:off x="-514350" y="342900"/>
            <a:ext cx="6172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9" name="Google Shape;129;p20"/>
          <p:cNvSpPr txBox="1"/>
          <p:nvPr/>
        </p:nvSpPr>
        <p:spPr>
          <a:xfrm>
            <a:off x="4672025" y="555600"/>
            <a:ext cx="3744000" cy="4202100"/>
          </a:xfrm>
          <a:prstGeom prst="rect">
            <a:avLst/>
          </a:prstGeom>
          <a:solidFill>
            <a:srgbClr val="FFF2CC"/>
          </a:solid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rgbClr val="202124"/>
                </a:solidFill>
                <a:highlight>
                  <a:srgbClr val="FFFFFF"/>
                </a:highlight>
                <a:latin typeface="Roboto"/>
                <a:ea typeface="Roboto"/>
                <a:cs typeface="Roboto"/>
                <a:sym typeface="Roboto"/>
              </a:rPr>
              <a:t>Culture moderates the level of self-esteem in an individual because it </a:t>
            </a:r>
            <a:r>
              <a:rPr b="1" lang="en" sz="2100">
                <a:solidFill>
                  <a:srgbClr val="202124"/>
                </a:solidFill>
                <a:highlight>
                  <a:srgbClr val="FFFFFF"/>
                </a:highlight>
                <a:latin typeface="Roboto"/>
                <a:ea typeface="Roboto"/>
                <a:cs typeface="Roboto"/>
                <a:sym typeface="Roboto"/>
              </a:rPr>
              <a:t>contains certain aspects of their lives</a:t>
            </a:r>
            <a:r>
              <a:rPr lang="en" sz="2100">
                <a:solidFill>
                  <a:srgbClr val="202124"/>
                </a:solidFill>
                <a:highlight>
                  <a:srgbClr val="FFFFFF"/>
                </a:highlight>
                <a:latin typeface="Roboto"/>
                <a:ea typeface="Roboto"/>
                <a:cs typeface="Roboto"/>
                <a:sym typeface="Roboto"/>
              </a:rPr>
              <a:t>, such as their values and beliefs, which become the forefront of how one measures their worth. Self-esteem is a holistic concept, and it is not only impacted from within, but by one's surroundings as well.</a:t>
            </a:r>
            <a:r>
              <a:rPr lang="en" sz="900">
                <a:solidFill>
                  <a:srgbClr val="202124"/>
                </a:solidFill>
                <a:highlight>
                  <a:srgbClr val="FFFFFF"/>
                </a:highlight>
                <a:latin typeface="Roboto"/>
                <a:ea typeface="Roboto"/>
                <a:cs typeface="Roboto"/>
                <a:sym typeface="Roboto"/>
              </a:rPr>
              <a:t>https://thesociologistdc.com/all-issues/a-cultural-look-on-the-adolescent-mind/</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1"/>
          <p:cNvSpPr txBox="1"/>
          <p:nvPr>
            <p:ph type="title"/>
          </p:nvPr>
        </p:nvSpPr>
        <p:spPr>
          <a:xfrm>
            <a:off x="311700" y="445025"/>
            <a:ext cx="8520600" cy="572700"/>
          </a:xfrm>
          <a:prstGeom prst="rect">
            <a:avLst/>
          </a:prstGeom>
          <a:solidFill>
            <a:srgbClr val="FFF2CC"/>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4: Optional (Girls only)</a:t>
            </a:r>
            <a:endParaRPr/>
          </a:p>
        </p:txBody>
      </p:sp>
      <p:sp>
        <p:nvSpPr>
          <p:cNvPr id="135" name="Google Shape;135;p21"/>
          <p:cNvSpPr txBox="1"/>
          <p:nvPr>
            <p:ph idx="1" type="body"/>
          </p:nvPr>
        </p:nvSpPr>
        <p:spPr>
          <a:xfrm>
            <a:off x="311700" y="1152475"/>
            <a:ext cx="8520600" cy="3416400"/>
          </a:xfrm>
          <a:prstGeom prst="rect">
            <a:avLst/>
          </a:prstGeom>
          <a:solidFill>
            <a:srgbClr val="D9D2E9"/>
          </a:solidFill>
          <a:ln>
            <a:noFill/>
          </a:ln>
        </p:spPr>
        <p:txBody>
          <a:bodyPr anchorCtr="0" anchor="t" bIns="91425" lIns="91425" spcFirstLastPara="1" rIns="91425" wrap="square" tIns="91425">
            <a:normAutofit/>
          </a:bodyPr>
          <a:lstStyle/>
          <a:p>
            <a:pPr indent="0" lvl="0" marL="0" rtl="0" algn="l">
              <a:lnSpc>
                <a:spcPct val="100000"/>
              </a:lnSpc>
              <a:spcBef>
                <a:spcPts val="1000"/>
              </a:spcBef>
              <a:spcAft>
                <a:spcPts val="0"/>
              </a:spcAft>
              <a:buNone/>
            </a:pPr>
            <a:r>
              <a:rPr lang="en" sz="3100" u="sng">
                <a:solidFill>
                  <a:srgbClr val="1155CC"/>
                </a:solidFill>
                <a:highlight>
                  <a:srgbClr val="FFFF00"/>
                </a:highlight>
                <a:latin typeface="Calibri"/>
                <a:ea typeface="Calibri"/>
                <a:cs typeface="Calibri"/>
                <a:sym typeface="Calibri"/>
                <a:hlinkClick r:id="rId3">
                  <a:extLst>
                    <a:ext uri="{A12FA001-AC4F-418D-AE19-62706E023703}">
                      <ahyp:hlinkClr val="tx"/>
                    </a:ext>
                  </a:extLst>
                </a:hlinkClick>
              </a:rPr>
              <a:t>What 18 different countries think the ideal women should look like?</a:t>
            </a:r>
            <a:r>
              <a:rPr lang="en" sz="3100">
                <a:solidFill>
                  <a:srgbClr val="385623"/>
                </a:solidFill>
                <a:highlight>
                  <a:srgbClr val="FFFF00"/>
                </a:highlight>
                <a:latin typeface="Calibri"/>
                <a:ea typeface="Calibri"/>
                <a:cs typeface="Calibri"/>
                <a:sym typeface="Calibri"/>
              </a:rPr>
              <a:t> </a:t>
            </a:r>
            <a:endParaRPr sz="3100">
              <a:solidFill>
                <a:srgbClr val="385623"/>
              </a:solidFill>
              <a:highlight>
                <a:srgbClr val="FFFF00"/>
              </a:highlight>
              <a:latin typeface="Calibri"/>
              <a:ea typeface="Calibri"/>
              <a:cs typeface="Calibri"/>
              <a:sym typeface="Calibri"/>
            </a:endParaRPr>
          </a:p>
          <a:p>
            <a:pPr indent="0" lvl="0" marL="0" rtl="0" algn="l">
              <a:lnSpc>
                <a:spcPct val="100000"/>
              </a:lnSpc>
              <a:spcBef>
                <a:spcPts val="1000"/>
              </a:spcBef>
              <a:spcAft>
                <a:spcPts val="0"/>
              </a:spcAft>
              <a:buNone/>
            </a:pPr>
            <a:r>
              <a:rPr lang="en" sz="3100">
                <a:solidFill>
                  <a:srgbClr val="282828"/>
                </a:solidFill>
                <a:highlight>
                  <a:srgbClr val="F9F9F9"/>
                </a:highlight>
                <a:latin typeface="Calibri"/>
                <a:ea typeface="Calibri"/>
                <a:cs typeface="Calibri"/>
                <a:sym typeface="Calibri"/>
              </a:rPr>
              <a:t>How are ideas about body image different in other parts of the world? What do you think accounts for this?</a:t>
            </a:r>
            <a:endParaRPr sz="3100">
              <a:solidFill>
                <a:srgbClr val="282828"/>
              </a:solidFill>
              <a:highlight>
                <a:srgbClr val="F9F9F9"/>
              </a:highlight>
              <a:latin typeface="Calibri"/>
              <a:ea typeface="Calibri"/>
              <a:cs typeface="Calibri"/>
              <a:sym typeface="Calibri"/>
            </a:endParaRPr>
          </a:p>
          <a:p>
            <a:pPr indent="0" lvl="0" marL="0" rtl="0" algn="l">
              <a:spcBef>
                <a:spcPts val="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