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oboto Slab"/>
      <p:regular r:id="rId17"/>
      <p:bold r:id="rId18"/>
    </p:embeddedFont>
    <p:embeddedFont>
      <p:font typeface="Roboto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  <p:embeddedFont>
      <p:font typeface="Luckiest Guy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7" Type="http://schemas.openxmlformats.org/officeDocument/2006/relationships/font" Target="fonts/LuckiestGu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Slab-regular.fntdata"/><Relationship Id="rId16" Type="http://schemas.openxmlformats.org/officeDocument/2006/relationships/slide" Target="slides/slide11.xml"/><Relationship Id="rId19" Type="http://schemas.openxmlformats.org/officeDocument/2006/relationships/font" Target="fonts/Roboto-regular.fntdata"/><Relationship Id="rId18" Type="http://schemas.openxmlformats.org/officeDocument/2006/relationships/font" Target="fonts/RobotoSlab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12a5bacd5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12a5bacd5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12a5bacd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12a5bacd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12a5bacd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12a5bacd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12a5bacd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f12a5bacd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12a5bacd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12a5bacd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12a5bacd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12a5bacd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12a5bacd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12a5bacd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12a5bacd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12a5bacd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12a5bacd5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f12a5bacd5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12a5bacd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12a5bacd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Luckiest Guy"/>
                <a:ea typeface="Luckiest Guy"/>
                <a:cs typeface="Luckiest Guy"/>
                <a:sym typeface="Luckiest Guy"/>
              </a:rPr>
              <a:t>Basic First Aid</a:t>
            </a:r>
            <a:endParaRPr sz="60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“Safety doesn’t happen by accident”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-Unknown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Application: First Aid Charades 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Divide students into teams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Each team will take turns acting out a common injury 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The first team to correctly guess the common first aid injury AND describe how to treat it gets a pont</a:t>
            </a:r>
            <a:endParaRPr sz="25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500"/>
              <a:t>The team with the most points wins</a:t>
            </a:r>
            <a:r>
              <a:rPr lang="en"/>
              <a:t> </a:t>
            </a:r>
            <a:endParaRPr/>
          </a:p>
        </p:txBody>
      </p:sp>
      <p:sp>
        <p:nvSpPr>
          <p:cNvPr id="131" name="Google Shape;131;p22"/>
          <p:cNvSpPr txBox="1"/>
          <p:nvPr/>
        </p:nvSpPr>
        <p:spPr>
          <a:xfrm>
            <a:off x="1941300" y="3954075"/>
            <a:ext cx="526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Pause Now to Play</a:t>
            </a:r>
            <a:endParaRPr sz="2400">
              <a:solidFill>
                <a:schemeClr val="accent5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450" y="340150"/>
            <a:ext cx="2741051" cy="14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6212450" y="17359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Source: Pixbay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idx="4294967295" type="body"/>
          </p:nvPr>
        </p:nvSpPr>
        <p:spPr>
          <a:xfrm rot="-463714">
            <a:off x="404930" y="875020"/>
            <a:ext cx="3807991" cy="341078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100"/>
              <a:t>Why is it important to know basic first aid safety? </a:t>
            </a:r>
            <a:endParaRPr sz="4100"/>
          </a:p>
        </p:txBody>
      </p:sp>
      <p:sp>
        <p:nvSpPr>
          <p:cNvPr id="139" name="Google Shape;139;p23"/>
          <p:cNvSpPr txBox="1"/>
          <p:nvPr/>
        </p:nvSpPr>
        <p:spPr>
          <a:xfrm>
            <a:off x="7008025" y="4189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Source: giphy.com </a:t>
            </a:r>
            <a:endParaRPr sz="1000">
              <a:solidFill>
                <a:srgbClr val="9E9E9E"/>
              </a:solidFill>
            </a:endParaRPr>
          </a:p>
        </p:txBody>
      </p:sp>
      <p:sp>
        <p:nvSpPr>
          <p:cNvPr id="140" name="Google Shape;140;p23"/>
          <p:cNvSpPr/>
          <p:nvPr/>
        </p:nvSpPr>
        <p:spPr>
          <a:xfrm rot="732999">
            <a:off x="4765098" y="471520"/>
            <a:ext cx="2807068" cy="1071283"/>
          </a:xfrm>
          <a:prstGeom prst="doubleWave">
            <a:avLst>
              <a:gd fmla="val 6250" name="adj1"/>
              <a:gd fmla="val 765" name="adj2"/>
            </a:avLst>
          </a:prstGeom>
          <a:solidFill>
            <a:srgbClr val="8BC34A"/>
          </a:solidFill>
          <a:ln cap="flat" cmpd="sng" w="9525">
            <a:solidFill>
              <a:srgbClr val="8BC3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Exit Ticket </a:t>
            </a:r>
            <a:endParaRPr sz="380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025" y="1955543"/>
            <a:ext cx="3799200" cy="2042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620">
                <a:latin typeface="Luckiest Guy"/>
                <a:ea typeface="Luckiest Guy"/>
                <a:cs typeface="Luckiest Guy"/>
                <a:sym typeface="Luckiest Guy"/>
              </a:rPr>
              <a:t>Have you ever been in a situation that required first aid? </a:t>
            </a:r>
            <a:endParaRPr sz="462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3072000" y="2968225"/>
            <a:ext cx="3357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Pause for Discussion</a:t>
            </a:r>
            <a:endParaRPr sz="2400">
              <a:solidFill>
                <a:schemeClr val="accent5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4835400" y="225000"/>
            <a:ext cx="4045200" cy="7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first aid? </a:t>
            </a:r>
            <a:endParaRPr/>
          </a:p>
        </p:txBody>
      </p:sp>
      <p:sp>
        <p:nvSpPr>
          <p:cNvPr id="76" name="Google Shape;76;p15"/>
          <p:cNvSpPr txBox="1"/>
          <p:nvPr>
            <p:ph idx="2" type="body"/>
          </p:nvPr>
        </p:nvSpPr>
        <p:spPr>
          <a:xfrm>
            <a:off x="4939500" y="809925"/>
            <a:ext cx="3837000" cy="40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aid is immediate care given to someone who becomes injured or ill until regular medical care can be provided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goal of first aid is to prevent further injury or even speed recovery by knowing what to do in an emergency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Knowing what NOT to do is </a:t>
            </a:r>
            <a:r>
              <a:rPr lang="en"/>
              <a:t>equally</a:t>
            </a:r>
            <a:r>
              <a:rPr lang="en"/>
              <a:t> as important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313150" y="35489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Source: Pixbay</a:t>
            </a:r>
            <a:endParaRPr sz="100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50" y="947400"/>
            <a:ext cx="3902299" cy="260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235750" y="182175"/>
            <a:ext cx="44040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Minor Emergencies</a:t>
            </a:r>
            <a:endParaRPr/>
          </a:p>
        </p:txBody>
      </p:sp>
      <p:sp>
        <p:nvSpPr>
          <p:cNvPr id="84" name="Google Shape;84;p16"/>
          <p:cNvSpPr txBox="1"/>
          <p:nvPr>
            <p:ph idx="2" type="body"/>
          </p:nvPr>
        </p:nvSpPr>
        <p:spPr>
          <a:xfrm>
            <a:off x="419025" y="803675"/>
            <a:ext cx="3837000" cy="37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injuries are not life threatening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Cutting your fingertip and it bleeds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Falling and scraping your knees while </a:t>
            </a:r>
            <a:r>
              <a:rPr lang="en"/>
              <a:t>skateboarding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injuries can be cleaned with soap and water and be wrapped or covered with a breathable bandage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minor injuries include insect stings and sunburn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025" y="1476600"/>
            <a:ext cx="3837000" cy="219029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4878025" y="37207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Source: Pixbay</a:t>
            </a: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4835400" y="53575"/>
            <a:ext cx="4144200" cy="7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Emergencies</a:t>
            </a:r>
            <a:endParaRPr/>
          </a:p>
        </p:txBody>
      </p:sp>
      <p:sp>
        <p:nvSpPr>
          <p:cNvPr id="92" name="Google Shape;92;p17"/>
          <p:cNvSpPr txBox="1"/>
          <p:nvPr>
            <p:ph idx="2" type="body"/>
          </p:nvPr>
        </p:nvSpPr>
        <p:spPr>
          <a:xfrm>
            <a:off x="4939500" y="724200"/>
            <a:ext cx="3837000" cy="389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emergencies can be life threatening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Someone has stopped </a:t>
            </a:r>
            <a:r>
              <a:rPr lang="en"/>
              <a:t>breathing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Someone is choking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Someone has i</a:t>
            </a:r>
            <a:r>
              <a:rPr lang="en"/>
              <a:t>ngested</a:t>
            </a:r>
            <a:r>
              <a:rPr lang="en"/>
              <a:t> </a:t>
            </a:r>
            <a:r>
              <a:rPr lang="en"/>
              <a:t>poison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Someone</a:t>
            </a:r>
            <a:r>
              <a:rPr lang="en"/>
              <a:t> is s</a:t>
            </a:r>
            <a:r>
              <a:rPr lang="en"/>
              <a:t>everely</a:t>
            </a:r>
            <a:r>
              <a:rPr lang="en"/>
              <a:t> burned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situations require immediate help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Check the scene and the victim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Call 911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Care for the person until </a:t>
            </a:r>
            <a:r>
              <a:rPr lang="en"/>
              <a:t>help</a:t>
            </a:r>
            <a:r>
              <a:rPr lang="en"/>
              <a:t> arrives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75" y="1108925"/>
            <a:ext cx="3900876" cy="29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345275" y="40345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Source: Pixbay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Aid for Insect Bites 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289325" y="1328750"/>
            <a:ext cx="5518500" cy="3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4873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Remove the stinger by scraping it off with a firm, straight-edge object. Do not use tweezers</a:t>
            </a:r>
            <a:endParaRPr sz="2225"/>
          </a:p>
          <a:p>
            <a:pPr indent="-34873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Wash the site thoroughly with mild soap and water </a:t>
            </a:r>
            <a:endParaRPr sz="2225"/>
          </a:p>
          <a:p>
            <a:pPr indent="-34873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Apply ice (wrapped in a cloth) to the site for ten minutes to reduce pain and swelling </a:t>
            </a:r>
            <a:endParaRPr sz="2225"/>
          </a:p>
          <a:p>
            <a:pPr indent="-34873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Continue to apply ice alternating ten </a:t>
            </a:r>
            <a:r>
              <a:rPr lang="en" sz="2225"/>
              <a:t>minutes on and off </a:t>
            </a:r>
            <a:endParaRPr sz="2225"/>
          </a:p>
          <a:p>
            <a:pPr indent="-34873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225"/>
              <a:t>If an allergic person has been stung get medical help immediately </a:t>
            </a:r>
            <a:endParaRPr sz="222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1075" y="1797750"/>
            <a:ext cx="2675026" cy="20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6081075" y="38040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Source: Pixbay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aid for Sunburn 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4522000" y="1489825"/>
            <a:ext cx="4234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Take a cool bath or shower and apply a clean towel dampened with cool water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Apply an aloe vera </a:t>
            </a:r>
            <a:r>
              <a:rPr lang="en"/>
              <a:t>moisturizing</a:t>
            </a:r>
            <a:r>
              <a:rPr lang="en"/>
              <a:t> lotion multiple times daily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Leave blisters intact to speed healing and avoid infection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Talk to your doctor if the pain increases 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25" y="1623888"/>
            <a:ext cx="4217201" cy="2810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227425" y="44346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Source: Pixbay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Aid for Scrapes </a:t>
            </a:r>
            <a:endParaRPr/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535775" y="1318350"/>
            <a:ext cx="45006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Stop the bleeding by applying gentle pressure with a sterile bandage or clean cloth</a:t>
            </a:r>
            <a:endParaRPr sz="2000"/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Clean the wound by rinsing with clean water </a:t>
            </a:r>
            <a:endParaRPr sz="2000"/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Apply a thin layer of antibiotic cream or </a:t>
            </a:r>
            <a:r>
              <a:rPr lang="en" sz="2000"/>
              <a:t>ointment</a:t>
            </a:r>
            <a:r>
              <a:rPr lang="en" sz="2000"/>
              <a:t> to the wound </a:t>
            </a:r>
            <a:endParaRPr sz="2000"/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Cover the wound with an adhesive bandage or sterile gauze as it heals</a:t>
            </a:r>
            <a:endParaRPr sz="2000"/>
          </a:p>
          <a:p>
            <a:pPr indent="-32258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Change the wound covering twice daily and keep the wound clean </a:t>
            </a:r>
            <a:endParaRPr sz="1600"/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b="0" l="6158" r="7835" t="0"/>
          <a:stretch/>
        </p:blipFill>
        <p:spPr>
          <a:xfrm>
            <a:off x="5223275" y="1585925"/>
            <a:ext cx="3532825" cy="22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5223275" y="38469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Source: Pixbay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Aid for Bruises and Sprains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bruise is when an impact breaks blood vessels below the surface of the skin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sprain is when ligaments that hold joints in position are stretched or torn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doctor should always evaluate serious sprains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Minor sprains can be treated using the PRICE method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700"/>
              <a:t>P</a:t>
            </a:r>
            <a:r>
              <a:rPr lang="en"/>
              <a:t>rotect the injured part by keeping it still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700"/>
              <a:t>R</a:t>
            </a:r>
            <a:r>
              <a:rPr lang="en"/>
              <a:t>est the affected joint for 24 to 48 hours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700"/>
              <a:t>I</a:t>
            </a:r>
            <a:r>
              <a:rPr lang="en"/>
              <a:t>ce the injured area to reduce pain and swelling (remove ice every 15 to 20 minutes)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700"/>
              <a:t>C</a:t>
            </a:r>
            <a:r>
              <a:rPr lang="en"/>
              <a:t>ompress the injured area by wrapping it in an elastic bandage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700"/>
              <a:t>E</a:t>
            </a:r>
            <a:r>
              <a:rPr b="1" lang="en"/>
              <a:t>l</a:t>
            </a:r>
            <a:r>
              <a:rPr lang="en"/>
              <a:t>evate the injured area above the heart to reduce swelling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