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Coming Soon"/>
      <p:regular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ComingSoon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c2EOa-1InaA" TargetMode="Externa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herealcost.betobaccofree.hhs.gov/gm/hacked-ends.html" TargetMode="External"/><Relationship Id="rId3" Type="http://schemas.openxmlformats.org/officeDocument/2006/relationships/hyperlink" Target="https://www.youtube.com/watch?time_continue=1&amp;v=qbCyPBZYdWk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notobacco.org/photos/large/photo02.jpg" TargetMode="External"/><Relationship Id="rId3" Type="http://schemas.openxmlformats.org/officeDocument/2006/relationships/hyperlink" Target="https://thebsreport.files.wordpress.com/2009/09/barack-obama-liar1.jpg" TargetMode="External"/><Relationship Id="rId4" Type="http://schemas.openxmlformats.org/officeDocument/2006/relationships/hyperlink" Target="https://images.huffingtonpost.com/2016-11-02-1478105136-3693466-ConMan-thumb.jpg" TargetMode="External"/><Relationship Id="rId5" Type="http://schemas.openxmlformats.org/officeDocument/2006/relationships/hyperlink" Target="http://iblal.edublogs.org/files/2017/11/AAEAAQAAAAAAAAqbAAAAJDEwYzA3N2Y4LTZmNTYtNDFhMC1hYWMyLTcwN2YyMmMyYjJhMQ-x725np-1kv2gk8-540x190.jpg" TargetMode="Externa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media.giphy.com/media/l1J3t19OefNssKKfm/giphy.gif" TargetMode="External"/><Relationship Id="rId3" Type="http://schemas.openxmlformats.org/officeDocument/2006/relationships/hyperlink" Target="https://media.giphy.com/media/xTiIzrkmUZpP6kYF20/giphy.gif" TargetMode="Externa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ites.google.com/site/mstrong13579/_/rsrc/1468857537423/examples-of/220px-Harlem_Micky_Dz.jpg?height=400&amp;width=361" TargetMode="External"/><Relationship Id="rId3" Type="http://schemas.openxmlformats.org/officeDocument/2006/relationships/hyperlink" Target="https://encrypted-tbn0.gstatic.com/images?q=tbn:ANd9GcSV8mZXhvQa1OZy-Cu4YbZBSJbBJh8qj86Jxbfh-c6woCVXYjARjQ" TargetMode="External"/><Relationship Id="rId4" Type="http://schemas.openxmlformats.org/officeDocument/2006/relationships/hyperlink" Target="https://propagandainsports.weebly.com/uploads/4/5/9/7/45979837/4339928_orig.png" TargetMode="Externa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brainpop.com/english/studyandreadingskills/medialiteracy/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youtube.com/watch?v=c2EOa-1InaA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a4863c00f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a4863c00f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5a4863c00f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5a4863c00f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https://www.youtube.com/watch?v=c2EOa-1InaA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a4863c00f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a4863c00f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5a4863c00f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5a4863c00f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PSA ad educates young people on the dangers of vaping/juuling and informs youth on the </a:t>
            </a:r>
            <a:r>
              <a:rPr lang="en"/>
              <a:t>effects</a:t>
            </a:r>
            <a:r>
              <a:rPr lang="en"/>
              <a:t> of </a:t>
            </a:r>
            <a:r>
              <a:rPr lang="en"/>
              <a:t>nicotine on the brain.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Message: Don’t get hacked!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These messages from this PSA tries to persuade youth to make healthy decisions.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Guiding Questions: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you think the US Dept of Health and Human Services cares about your health?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https://therealcost.betobaccofree.hhs.gov/gm/hacked-ends.html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https://www.youtube.com/watch?time_continue=1&amp;v=qbCyPBZYdWk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5a4863c00f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5a4863c00f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5a4863c00f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5a4863c00f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57a85677df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57a85677df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57a85677df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57a85677df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57a85677df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57a85677df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57a85677df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57a85677df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Sources: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http://www.notobacco.org/photos/large/photo02.jpg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https://thebsreport.files.wordpress.com/2009/09/barack-obama-liar1.jpg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https://images.huffingtonpost.com/2016-11-02-1478105136-3693466-ConMan-thumb.jpg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http://iblal.edublogs.org/files/2017/11/AAEAAQAAAAAAAAqbAAAAJDEwYzA3N2Y4LTZmNTYtNDFhMC1hYWMyLTcwN2YyMmMyYjJhMQ-x725np-1kv2gk8-540x190.jpg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57a85677df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57a85677df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57a85677d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57a85677d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https://media.giphy.com/media/l1J3t19OefNssKKfm/giphy.gif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https://media.giphy.com/media/xTiIzrkmUZpP6kYF20/giphy.gif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57a85677df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57a85677df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https://sites.google.com/site/mstrong13579/_/rsrc/1468857537423/examples-of/220px-Harlem_Micky_Dz.jpg?height=400&amp;width=361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https://encrypted-tbn0.gstatic.com/images?q=tbn:ANd9GcSV8mZXhvQa1OZy-Cu4YbZBSJbBJh8qj86Jxbfh-c6woCVXYjARjQ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https://propagandainsports.weebly.com/uploads/4/5/9/7/45979837/4339928_orig.png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57a85677df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57a85677df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57a85677df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57a85677df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57a85677df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57a85677df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57a85677df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57a85677df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57a85677df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57a85677df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https://media.giphy.com/media/l1J9HWBKLp20YfNAY/giphy.gif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57a85677df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57a85677df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57a85677d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57a85677d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Source: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https://www.brainpop.com/english/studyandreadingskills/medialiteracy/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7a85677d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7a85677d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57a85677df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57a85677df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5a4863c00f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5a4863c00f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https://www.youtube.com/watch?v=c2EOa-1InaA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8.jpg"/><Relationship Id="rId11" Type="http://schemas.openxmlformats.org/officeDocument/2006/relationships/image" Target="../media/image34.png"/><Relationship Id="rId10" Type="http://schemas.openxmlformats.org/officeDocument/2006/relationships/image" Target="../media/image36.png"/><Relationship Id="rId12" Type="http://schemas.openxmlformats.org/officeDocument/2006/relationships/image" Target="../media/image43.png"/><Relationship Id="rId9" Type="http://schemas.openxmlformats.org/officeDocument/2006/relationships/image" Target="../media/image10.jpg"/><Relationship Id="rId5" Type="http://schemas.openxmlformats.org/officeDocument/2006/relationships/image" Target="../media/image27.jpg"/><Relationship Id="rId6" Type="http://schemas.openxmlformats.org/officeDocument/2006/relationships/image" Target="../media/image1.jpg"/><Relationship Id="rId7" Type="http://schemas.openxmlformats.org/officeDocument/2006/relationships/image" Target="../media/image37.jpg"/><Relationship Id="rId8" Type="http://schemas.openxmlformats.org/officeDocument/2006/relationships/image" Target="../media/image4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youtube.com/watch?v=c2EOa-1InaA" TargetMode="External"/><Relationship Id="rId4" Type="http://schemas.openxmlformats.org/officeDocument/2006/relationships/image" Target="../media/image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youtube.com/watch?v=qbCyPBZYdWk" TargetMode="External"/><Relationship Id="rId4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www.youtube.com/watch?v=qbCyPBZYdWk" TargetMode="External"/><Relationship Id="rId4" Type="http://schemas.openxmlformats.org/officeDocument/2006/relationships/image" Target="../media/image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youtube.com/watch?v=dEScMvEdJq0" TargetMode="External"/><Relationship Id="rId4" Type="http://schemas.openxmlformats.org/officeDocument/2006/relationships/image" Target="../media/image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www.youtube.com/watch?v=dEScMvEdJq0" TargetMode="External"/><Relationship Id="rId4" Type="http://schemas.openxmlformats.org/officeDocument/2006/relationships/image" Target="../media/image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i.pinimg.com/originals/db/54/41/db5441b6db80f05842652f0f93dd8793.jpg" TargetMode="External"/><Relationship Id="rId4" Type="http://schemas.openxmlformats.org/officeDocument/2006/relationships/image" Target="../media/image7.jpg"/><Relationship Id="rId11" Type="http://schemas.openxmlformats.org/officeDocument/2006/relationships/hyperlink" Target="https://i.pinimg.com/originals/29/fa/d8/29fad84132930dd875c0f4fd1afd368a.png" TargetMode="External"/><Relationship Id="rId10" Type="http://schemas.openxmlformats.org/officeDocument/2006/relationships/image" Target="../media/image19.jpg"/><Relationship Id="rId12" Type="http://schemas.openxmlformats.org/officeDocument/2006/relationships/image" Target="../media/image38.png"/><Relationship Id="rId9" Type="http://schemas.openxmlformats.org/officeDocument/2006/relationships/hyperlink" Target="https://sites.google.com/a/milfordschools.org/mr-d-s-english/_/rsrc/1468850365548/home/propaganda-examples/tough.jpg" TargetMode="External"/><Relationship Id="rId5" Type="http://schemas.openxmlformats.org/officeDocument/2006/relationships/hyperlink" Target="http://propagandainsports.weebly.com/uploads/4/5/9/7/45979837/4371460_orig.png" TargetMode="External"/><Relationship Id="rId6" Type="http://schemas.openxmlformats.org/officeDocument/2006/relationships/image" Target="../media/image20.png"/><Relationship Id="rId7" Type="http://schemas.openxmlformats.org/officeDocument/2006/relationships/hyperlink" Target="http://4.bp.blogspot.com/-r_3ffzSlIYY/U-o-B_cK7II/AAAAAAAAATU/aR_Z4mhQ5aQ/s1600/glitteringgeneralities.jpg" TargetMode="External"/><Relationship Id="rId8" Type="http://schemas.openxmlformats.org/officeDocument/2006/relationships/image" Target="../media/image1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www.notobacco.org/photos/large/photo02.jpg" TargetMode="External"/><Relationship Id="rId4" Type="http://schemas.openxmlformats.org/officeDocument/2006/relationships/image" Target="../media/image22.jpg"/><Relationship Id="rId10" Type="http://schemas.openxmlformats.org/officeDocument/2006/relationships/image" Target="../media/image17.jpg"/><Relationship Id="rId9" Type="http://schemas.openxmlformats.org/officeDocument/2006/relationships/hyperlink" Target="https://images.huffingtonpost.com/2016-11-02-1478105136-3693466-ConMan-thumb.jpg" TargetMode="External"/><Relationship Id="rId5" Type="http://schemas.openxmlformats.org/officeDocument/2006/relationships/hyperlink" Target="http://iblal.edublogs.org/files/2017/11/AAEAAQAAAAAAAAqbAAAAJDEwYzA3N2Y4LTZmNTYtNDFhMC1hYWMyLTcwN2YyMmMyYjJhMQ-x725np-1kv2gk8-540x190.jpg" TargetMode="External"/><Relationship Id="rId6" Type="http://schemas.openxmlformats.org/officeDocument/2006/relationships/image" Target="../media/image16.jpg"/><Relationship Id="rId7" Type="http://schemas.openxmlformats.org/officeDocument/2006/relationships/hyperlink" Target="https://thebsreport.files.wordpress.com/2009/09/barack-obama-liar1.jpg" TargetMode="External"/><Relationship Id="rId8" Type="http://schemas.openxmlformats.org/officeDocument/2006/relationships/image" Target="../media/image1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visme.co/blog/wp-content/uploads/2015/10/vectors2.jpg" TargetMode="External"/><Relationship Id="rId4" Type="http://schemas.openxmlformats.org/officeDocument/2006/relationships/image" Target="../media/image18.jpg"/><Relationship Id="rId10" Type="http://schemas.openxmlformats.org/officeDocument/2006/relationships/image" Target="../media/image15.jpg"/><Relationship Id="rId9" Type="http://schemas.openxmlformats.org/officeDocument/2006/relationships/hyperlink" Target="http://1.bp.blogspot.com/-RcJpSgnlL-w/To8Yb8bM63I/AAAAAAAAAAk/ulhbi2vhcuQ/s1600/Target+%2528repetition%2529.jpg" TargetMode="External"/><Relationship Id="rId5" Type="http://schemas.openxmlformats.org/officeDocument/2006/relationships/hyperlink" Target="https://thevisualcommunicationguy.com/wp-content/uploads/2017/10/Social-Appeal-Advertising-3.jpg" TargetMode="External"/><Relationship Id="rId6" Type="http://schemas.openxmlformats.org/officeDocument/2006/relationships/image" Target="../media/image21.jpg"/><Relationship Id="rId7" Type="http://schemas.openxmlformats.org/officeDocument/2006/relationships/hyperlink" Target="https://visme.co/blog/wp-content/uploads/2015/10/repetition.jpg" TargetMode="External"/><Relationship Id="rId8" Type="http://schemas.openxmlformats.org/officeDocument/2006/relationships/image" Target="../media/image3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gif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sites.google.com/site/mstrong13579/_/rsrc/1468857537423/examples-of/220px-Harlem_Micky_Dz.jpg?height=400&amp;width=361" TargetMode="External"/><Relationship Id="rId4" Type="http://schemas.openxmlformats.org/officeDocument/2006/relationships/image" Target="../media/image23.jpg"/><Relationship Id="rId9" Type="http://schemas.openxmlformats.org/officeDocument/2006/relationships/image" Target="../media/image32.jpg"/><Relationship Id="rId5" Type="http://schemas.openxmlformats.org/officeDocument/2006/relationships/hyperlink" Target="https://propagandainsports.weebly.com/uploads/4/5/9/7/45979837/4339928_orig.png" TargetMode="External"/><Relationship Id="rId6" Type="http://schemas.openxmlformats.org/officeDocument/2006/relationships/image" Target="../media/image35.png"/><Relationship Id="rId7" Type="http://schemas.openxmlformats.org/officeDocument/2006/relationships/image" Target="../media/image26.jpg"/><Relationship Id="rId8" Type="http://schemas.openxmlformats.org/officeDocument/2006/relationships/hyperlink" Target="https://encrypted-tbn0.gstatic.com/images?q=tbn:ANd9GcSV8mZXhvQa1OZy-Cu4YbZBSJbBJh8qj86Jxbfh-c6woCVXYjARjQ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i.pinimg.com/originals/88/24/93/882493f41371c0028edefcbe14d17296.jpg" TargetMode="External"/><Relationship Id="rId4" Type="http://schemas.openxmlformats.org/officeDocument/2006/relationships/image" Target="../media/image29.jpg"/><Relationship Id="rId11" Type="http://schemas.openxmlformats.org/officeDocument/2006/relationships/hyperlink" Target="https://encrypted-tbn0.gstatic.com/images?q=tbn:ANd9GcSGABLD6ZueEJzpAa-dP_iuNR5H6xTsJlLMcCMoqN992kcGQ2MPKQ" TargetMode="External"/><Relationship Id="rId10" Type="http://schemas.openxmlformats.org/officeDocument/2006/relationships/image" Target="../media/image24.jpg"/><Relationship Id="rId12" Type="http://schemas.openxmlformats.org/officeDocument/2006/relationships/image" Target="../media/image30.jpg"/><Relationship Id="rId9" Type="http://schemas.openxmlformats.org/officeDocument/2006/relationships/hyperlink" Target="https://encrypted-tbn0.gstatic.com/images?q=tbn:ANd9GcQQBO-tyia3R0dGzWL-KzMGGYBcuDBErNwSTxTE1ScBbyuvEAWZ" TargetMode="External"/><Relationship Id="rId5" Type="http://schemas.openxmlformats.org/officeDocument/2006/relationships/hyperlink" Target="https://neilpatel.com/wp-content/uploads/2016/01/nutrisystem-ad.jpg" TargetMode="External"/><Relationship Id="rId6" Type="http://schemas.openxmlformats.org/officeDocument/2006/relationships/image" Target="../media/image25.jpg"/><Relationship Id="rId7" Type="http://schemas.openxmlformats.org/officeDocument/2006/relationships/hyperlink" Target="http://youusepropaganda.weebly.com/uploads/2/6/7/6/26765870/8598358_orig.jpg" TargetMode="External"/><Relationship Id="rId8" Type="http://schemas.openxmlformats.org/officeDocument/2006/relationships/image" Target="../media/image3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gif"/><Relationship Id="rId4" Type="http://schemas.openxmlformats.org/officeDocument/2006/relationships/image" Target="../media/image28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brainpop.com/english/studyandreadingskills/medialiteracy/" TargetMode="External"/><Relationship Id="rId4" Type="http://schemas.openxmlformats.org/officeDocument/2006/relationships/image" Target="../media/image13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www.youtube.com/watch?v=c2EOa-1InaA" TargetMode="Externa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300650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>
                <a:latin typeface="Calibri"/>
                <a:ea typeface="Calibri"/>
                <a:cs typeface="Calibri"/>
                <a:sym typeface="Calibri"/>
              </a:rPr>
              <a:t>Media Messages</a:t>
            </a:r>
            <a:endParaRPr b="1" sz="4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375" y="3174450"/>
            <a:ext cx="2964024" cy="189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6388" y="3098250"/>
            <a:ext cx="2905500" cy="204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7707" y="2969412"/>
            <a:ext cx="2964022" cy="215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131425"/>
            <a:ext cx="2772293" cy="2045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13075" y="1131425"/>
            <a:ext cx="3280498" cy="193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93563" y="1165701"/>
            <a:ext cx="2848170" cy="186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28400" y="2969429"/>
            <a:ext cx="1610801" cy="75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84026" y="4491550"/>
            <a:ext cx="1518074" cy="50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155000" y="4560873"/>
            <a:ext cx="1204880" cy="50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598375" y="2571750"/>
            <a:ext cx="698275" cy="69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/>
          <p:nvPr>
            <p:ph type="title"/>
          </p:nvPr>
        </p:nvSpPr>
        <p:spPr>
          <a:xfrm>
            <a:off x="265500" y="518100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Calibri"/>
                <a:ea typeface="Calibri"/>
                <a:cs typeface="Calibri"/>
                <a:sym typeface="Calibri"/>
              </a:rPr>
              <a:t>What Is Their Purpose? Motive? Agenda? To...</a:t>
            </a:r>
            <a:endParaRPr b="1" sz="4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his must be one of the funniest clips i've ever saw." id="120" name="Google Shape;120;p22" title="Charlie Bit My Finger-Original Version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7650" y="744350"/>
            <a:ext cx="402515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2"/>
          <p:cNvSpPr txBox="1"/>
          <p:nvPr>
            <p:ph idx="1" type="subTitle"/>
          </p:nvPr>
        </p:nvSpPr>
        <p:spPr>
          <a:xfrm>
            <a:off x="772800" y="2000400"/>
            <a:ext cx="3537900" cy="259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Entertain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Many things may you watch on social media like YouTube is for likes and/or entertainment purposes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/>
          <p:nvPr>
            <p:ph type="title"/>
          </p:nvPr>
        </p:nvSpPr>
        <p:spPr>
          <a:xfrm>
            <a:off x="265500" y="518100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Calibri"/>
                <a:ea typeface="Calibri"/>
                <a:cs typeface="Calibri"/>
                <a:sym typeface="Calibri"/>
              </a:rPr>
              <a:t>What Is Their Purpose? Motive? Agenda? To...</a:t>
            </a:r>
            <a:endParaRPr b="1" sz="4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23"/>
          <p:cNvSpPr txBox="1"/>
          <p:nvPr>
            <p:ph idx="1" type="subTitle"/>
          </p:nvPr>
        </p:nvSpPr>
        <p:spPr>
          <a:xfrm>
            <a:off x="772800" y="2000400"/>
            <a:ext cx="3537900" cy="259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Inform?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Educate?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Entertain?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Persuade?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Shock?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Call to Action?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pic>
        <p:nvPicPr>
          <p:cNvPr descr="When you vape, you could be delivering nicotine to your brain. Before you know it, the reprogramming begins and all you can think about is vaping again. &#10;&#10;Find out more:&#10;https://therealcost.betobaccofree.hhs.gov/gm/hacked-ends.html&#10;&#10;Follow The Real Cost:&#10;Facebook: http://www.Facebook.com/KnowTheRealCost&#10;Instagram: https://www.instagram.com/therealcost/&#10;Tumblr: http://www.KnowTheRealCost.Tumblr.com&#10;Twitter: http://www.Twitter.com/KnowTheRealCost" id="128" name="Google Shape;128;p23" title="Nicotine &amp; Vaping | Don't Get Hacked | The Real Cos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6625" y="816075"/>
            <a:ext cx="4092674" cy="33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/>
          <p:nvPr>
            <p:ph type="title"/>
          </p:nvPr>
        </p:nvSpPr>
        <p:spPr>
          <a:xfrm>
            <a:off x="265500" y="518100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Calibri"/>
                <a:ea typeface="Calibri"/>
                <a:cs typeface="Calibri"/>
                <a:sym typeface="Calibri"/>
              </a:rPr>
              <a:t>What Is Their Purpose? Motive? Agenda? To...</a:t>
            </a:r>
            <a:endParaRPr b="1" sz="4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24"/>
          <p:cNvSpPr txBox="1"/>
          <p:nvPr>
            <p:ph idx="1" type="subTitle"/>
          </p:nvPr>
        </p:nvSpPr>
        <p:spPr>
          <a:xfrm>
            <a:off x="772800" y="2000400"/>
            <a:ext cx="3537900" cy="259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To Educate, Inform &amp; Persuade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This is a public service announcement from the US Dept of Health &amp; Human Services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pic>
        <p:nvPicPr>
          <p:cNvPr descr="When you vape, you could be delivering nicotine to your brain. Before you know it, the reprogramming begins and all you can think about is vaping again. &#10;&#10;Find out more:&#10;https://therealcost.betobaccofree.hhs.gov/gm/hacked-ends.html&#10;&#10;Follow The Real Cost:&#10;Facebook: http://www.Facebook.com/KnowTheRealCost&#10;Instagram: https://www.instagram.com/therealcost/&#10;Tumblr: http://www.KnowTheRealCost.Tumblr.com&#10;Twitter: http://www.Twitter.com/KnowTheRealCost" id="135" name="Google Shape;135;p24" title="Nicotine &amp; Vaping | Don't Get Hacked | The Real Cos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6625" y="816075"/>
            <a:ext cx="4092674" cy="33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 txBox="1"/>
          <p:nvPr>
            <p:ph type="title"/>
          </p:nvPr>
        </p:nvSpPr>
        <p:spPr>
          <a:xfrm>
            <a:off x="265500" y="518100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Calibri"/>
                <a:ea typeface="Calibri"/>
                <a:cs typeface="Calibri"/>
                <a:sym typeface="Calibri"/>
              </a:rPr>
              <a:t>What Is Their Purpose? Motive? Agenda? To...</a:t>
            </a:r>
            <a:endParaRPr b="1" sz="4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25"/>
          <p:cNvSpPr txBox="1"/>
          <p:nvPr>
            <p:ph idx="1" type="subTitle"/>
          </p:nvPr>
        </p:nvSpPr>
        <p:spPr>
          <a:xfrm>
            <a:off x="772800" y="2000400"/>
            <a:ext cx="3537900" cy="259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Inform?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Educate?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Entertain?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Persuade?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Shock?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Call to Action?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pic>
        <p:nvPicPr>
          <p:cNvPr descr="Did you know that when you send or receive a text you take your eyes off the road for 5 second? At 55 mph, that's like driving the length of an entire football field, blindfolded." id="142" name="Google Shape;142;p25" title="NHTSA Distracted Driving - Texting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8725" y="937725"/>
            <a:ext cx="4157550" cy="33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 txBox="1"/>
          <p:nvPr>
            <p:ph type="title"/>
          </p:nvPr>
        </p:nvSpPr>
        <p:spPr>
          <a:xfrm>
            <a:off x="265500" y="4665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Calibri"/>
                <a:ea typeface="Calibri"/>
                <a:cs typeface="Calibri"/>
                <a:sym typeface="Calibri"/>
              </a:rPr>
              <a:t>What Is Their Purpose? Motive? Agenda? To...</a:t>
            </a:r>
            <a:endParaRPr b="1" sz="4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6"/>
          <p:cNvSpPr txBox="1"/>
          <p:nvPr>
            <p:ph idx="1" type="subTitle"/>
          </p:nvPr>
        </p:nvSpPr>
        <p:spPr>
          <a:xfrm>
            <a:off x="502200" y="1948875"/>
            <a:ext cx="3976800" cy="259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Shock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Secondary purpose: call to action, inform, persuade, educate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Char char="●"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This PSA put out by the National Highway Traffic Safety Administration is meant to shock, persuade, inform, educate and call to action the dangers of </a:t>
            </a: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distracted</a:t>
            </a: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and driving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pic>
        <p:nvPicPr>
          <p:cNvPr descr="Did you know that when you send or receive a text you take your eyes off the road for 5 second? At 55 mph, that's like driving the length of an entire football field, blindfolded." id="149" name="Google Shape;149;p26" title="NHTSA Distracted Driving - Texting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8725" y="937725"/>
            <a:ext cx="4157550" cy="339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/>
          <p:nvPr>
            <p:ph type="title"/>
          </p:nvPr>
        </p:nvSpPr>
        <p:spPr>
          <a:xfrm>
            <a:off x="261025" y="823400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Techniques Used In Advertisement  To Influence?</a:t>
            </a:r>
            <a:r>
              <a:rPr lang="en"/>
              <a:t> </a:t>
            </a:r>
            <a:endParaRPr/>
          </a:p>
        </p:txBody>
      </p:sp>
      <p:sp>
        <p:nvSpPr>
          <p:cNvPr id="155" name="Google Shape;155;p27"/>
          <p:cNvSpPr txBox="1"/>
          <p:nvPr>
            <p:ph idx="2" type="body"/>
          </p:nvPr>
        </p:nvSpPr>
        <p:spPr>
          <a:xfrm>
            <a:off x="4939500" y="92492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b="1" lang="en" sz="2400">
                <a:latin typeface="Calibri"/>
                <a:ea typeface="Calibri"/>
                <a:cs typeface="Calibri"/>
                <a:sym typeface="Calibri"/>
              </a:rPr>
              <a:t>Sounds-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○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ound effects, music, dialogue, catchy songs 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b="1" lang="en" sz="2400">
                <a:latin typeface="Calibri"/>
                <a:ea typeface="Calibri"/>
                <a:cs typeface="Calibri"/>
                <a:sym typeface="Calibri"/>
              </a:rPr>
              <a:t>Movement- 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○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ctions, actors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b="1" lang="en" sz="2400">
                <a:latin typeface="Calibri"/>
                <a:ea typeface="Calibri"/>
                <a:cs typeface="Calibri"/>
                <a:sym typeface="Calibri"/>
              </a:rPr>
              <a:t>Graphics-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○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Images and pictures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●"/>
            </a:pPr>
            <a:r>
              <a:rPr b="1" lang="en" sz="2400">
                <a:latin typeface="Calibri"/>
                <a:ea typeface="Calibri"/>
                <a:cs typeface="Calibri"/>
                <a:sym typeface="Calibri"/>
              </a:rPr>
              <a:t>Colors-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○"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Bright or dull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27"/>
          <p:cNvPicPr preferRelativeResize="0"/>
          <p:nvPr/>
        </p:nvPicPr>
        <p:blipFill rotWithShape="1">
          <a:blip r:embed="rId3">
            <a:alphaModFix/>
          </a:blip>
          <a:srcRect b="10356" l="0" r="0" t="10348"/>
          <a:stretch/>
        </p:blipFill>
        <p:spPr>
          <a:xfrm>
            <a:off x="6627439" y="248900"/>
            <a:ext cx="655324" cy="519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 txBox="1"/>
          <p:nvPr>
            <p:ph type="title"/>
          </p:nvPr>
        </p:nvSpPr>
        <p:spPr>
          <a:xfrm>
            <a:off x="265500" y="1974450"/>
            <a:ext cx="4045200" cy="90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Calibri"/>
                <a:ea typeface="Calibri"/>
                <a:cs typeface="Calibri"/>
                <a:sym typeface="Calibri"/>
              </a:rPr>
              <a:t>Propaganda</a:t>
            </a:r>
            <a:endParaRPr b="1" sz="3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Calibri"/>
                <a:ea typeface="Calibri"/>
                <a:cs typeface="Calibri"/>
                <a:sym typeface="Calibri"/>
              </a:rPr>
              <a:t>Messages </a:t>
            </a:r>
            <a:endParaRPr b="1" sz="3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Calibri"/>
                <a:ea typeface="Calibri"/>
                <a:cs typeface="Calibri"/>
                <a:sym typeface="Calibri"/>
              </a:rPr>
              <a:t>In Advertisements</a:t>
            </a:r>
            <a:endParaRPr b="1" sz="3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8"/>
          <p:cNvSpPr txBox="1"/>
          <p:nvPr>
            <p:ph idx="2" type="body"/>
          </p:nvPr>
        </p:nvSpPr>
        <p:spPr>
          <a:xfrm>
            <a:off x="4939525" y="85722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Spreading of information to help or hurt a cause.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Appeals to emotions rather than intellect. 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b="1"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Telling only the side you want people to know.</a:t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/>
          <p:nvPr>
            <p:ph type="title"/>
          </p:nvPr>
        </p:nvSpPr>
        <p:spPr>
          <a:xfrm>
            <a:off x="265500" y="669150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Glittering Generality</a:t>
            </a:r>
            <a:endParaRPr b="1" sz="3600">
              <a:solidFill>
                <a:srgbClr val="FFFFFF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oming Soon"/>
                <a:ea typeface="Coming Soon"/>
                <a:cs typeface="Coming Soon"/>
                <a:sym typeface="Coming Soon"/>
              </a:rPr>
              <a:t>(Used in politics and advertising)</a:t>
            </a:r>
            <a:endParaRPr sz="1800"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68" name="Google Shape;168;p29"/>
          <p:cNvSpPr txBox="1"/>
          <p:nvPr>
            <p:ph idx="2" type="body"/>
          </p:nvPr>
        </p:nvSpPr>
        <p:spPr>
          <a:xfrm>
            <a:off x="473700" y="3310575"/>
            <a:ext cx="3837000" cy="127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Is a vague statement that appeals to positive emotions but isn’t informative or enough to take action.  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9" name="Google Shape;169;p2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5950" y="3396300"/>
            <a:ext cx="2136025" cy="148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9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55950" y="114700"/>
            <a:ext cx="4235649" cy="182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9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55950" y="1943900"/>
            <a:ext cx="2136025" cy="152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9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91975" y="3467025"/>
            <a:ext cx="2099625" cy="141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9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891975" y="1943900"/>
            <a:ext cx="2099624" cy="152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0"/>
          <p:cNvSpPr txBox="1"/>
          <p:nvPr>
            <p:ph type="title"/>
          </p:nvPr>
        </p:nvSpPr>
        <p:spPr>
          <a:xfrm>
            <a:off x="265488" y="681700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Name Calling</a:t>
            </a:r>
            <a:endParaRPr sz="3600">
              <a:solidFill>
                <a:srgbClr val="FFFFFF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oming Soon"/>
              <a:ea typeface="Coming Soon"/>
              <a:cs typeface="Coming Soon"/>
              <a:sym typeface="Coming Soo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79" name="Google Shape;179;p30"/>
          <p:cNvSpPr txBox="1"/>
          <p:nvPr>
            <p:ph idx="2" type="body"/>
          </p:nvPr>
        </p:nvSpPr>
        <p:spPr>
          <a:xfrm>
            <a:off x="767550" y="1509000"/>
            <a:ext cx="3337800" cy="292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Trash talking another product or person.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</p:txBody>
      </p:sp>
      <p:pic>
        <p:nvPicPr>
          <p:cNvPr id="180" name="Google Shape;180;p3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4048" y="2762725"/>
            <a:ext cx="1728099" cy="218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0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39500" y="3144413"/>
            <a:ext cx="3837000" cy="190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0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38700" y="633225"/>
            <a:ext cx="1937800" cy="25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0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939500" y="633225"/>
            <a:ext cx="1937800" cy="25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1"/>
          <p:cNvSpPr txBox="1"/>
          <p:nvPr>
            <p:ph type="title"/>
          </p:nvPr>
        </p:nvSpPr>
        <p:spPr>
          <a:xfrm>
            <a:off x="-108800" y="511000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Repetition</a:t>
            </a:r>
            <a:endParaRPr b="1" sz="1800">
              <a:latin typeface="Coming Soon"/>
              <a:ea typeface="Coming Soon"/>
              <a:cs typeface="Coming Soon"/>
              <a:sym typeface="Coming Soo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89" name="Google Shape;189;p31"/>
          <p:cNvSpPr txBox="1"/>
          <p:nvPr/>
        </p:nvSpPr>
        <p:spPr>
          <a:xfrm>
            <a:off x="860700" y="1669450"/>
            <a:ext cx="3230400" cy="26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repeated words or phrases, &amp;/or repeated visuals </a:t>
            </a:r>
            <a:endParaRPr sz="3000">
              <a:solidFill>
                <a:srgbClr val="FFFFFF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pic>
        <p:nvPicPr>
          <p:cNvPr id="190" name="Google Shape;190;p3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879650"/>
            <a:ext cx="2370275" cy="16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1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42275" y="879650"/>
            <a:ext cx="2201724" cy="16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1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12975" y="2571750"/>
            <a:ext cx="2231025" cy="18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1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42700" y="2571750"/>
            <a:ext cx="2370275" cy="188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>
            <p:ph type="ctrTitle"/>
          </p:nvPr>
        </p:nvSpPr>
        <p:spPr>
          <a:xfrm>
            <a:off x="311700" y="1343175"/>
            <a:ext cx="8520600" cy="91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Media? </a:t>
            </a:r>
            <a:endParaRPr/>
          </a:p>
        </p:txBody>
      </p:sp>
      <p:sp>
        <p:nvSpPr>
          <p:cNvPr id="70" name="Google Shape;70;p14"/>
          <p:cNvSpPr txBox="1"/>
          <p:nvPr>
            <p:ph idx="1" type="subTitle"/>
          </p:nvPr>
        </p:nvSpPr>
        <p:spPr>
          <a:xfrm>
            <a:off x="311700" y="22626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      -A way to communicate with a large </a:t>
            </a:r>
            <a:endParaRPr sz="2400">
              <a:solidFill>
                <a:srgbClr val="FFFFFF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number of people over a broad area.</a:t>
            </a:r>
            <a:endParaRPr b="1" sz="2400">
              <a:solidFill>
                <a:srgbClr val="FFFFFF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4750" y="3293550"/>
            <a:ext cx="3170533" cy="178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2"/>
          <p:cNvSpPr txBox="1"/>
          <p:nvPr>
            <p:ph type="title"/>
          </p:nvPr>
        </p:nvSpPr>
        <p:spPr>
          <a:xfrm>
            <a:off x="-86625" y="26712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Bandwagon</a:t>
            </a:r>
            <a:endParaRPr b="1" sz="1800">
              <a:latin typeface="Coming Soon"/>
              <a:ea typeface="Coming Soon"/>
              <a:cs typeface="Coming Soon"/>
              <a:sym typeface="Coming Soo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99" name="Google Shape;199;p32"/>
          <p:cNvSpPr txBox="1"/>
          <p:nvPr/>
        </p:nvSpPr>
        <p:spPr>
          <a:xfrm>
            <a:off x="654375" y="1447750"/>
            <a:ext cx="3436800" cy="26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Appeal to be part of the group</a:t>
            </a:r>
            <a:endParaRPr sz="3000">
              <a:solidFill>
                <a:srgbClr val="FFFFFF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pic>
        <p:nvPicPr>
          <p:cNvPr id="200" name="Google Shape;200;p32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494925"/>
            <a:ext cx="2307400" cy="192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2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2422975"/>
            <a:ext cx="2307400" cy="214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31075" y="2422975"/>
            <a:ext cx="2382850" cy="214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2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31075" y="494925"/>
            <a:ext cx="2382850" cy="192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3"/>
          <p:cNvSpPr txBox="1"/>
          <p:nvPr>
            <p:ph type="title"/>
          </p:nvPr>
        </p:nvSpPr>
        <p:spPr>
          <a:xfrm>
            <a:off x="265513" y="548150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Testimonial</a:t>
            </a:r>
            <a:endParaRPr b="1" sz="3600">
              <a:solidFill>
                <a:srgbClr val="FFFFFF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oming Soon"/>
              <a:ea typeface="Coming Soon"/>
              <a:cs typeface="Coming Soon"/>
              <a:sym typeface="Coming Soo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Coming Soon"/>
                <a:ea typeface="Coming Soon"/>
                <a:cs typeface="Coming Soon"/>
                <a:sym typeface="Coming Soon"/>
              </a:rPr>
              <a:t>Expert or Famous Person</a:t>
            </a:r>
            <a:endParaRPr b="1" sz="2400"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209" name="Google Shape;209;p33"/>
          <p:cNvSpPr txBox="1"/>
          <p:nvPr>
            <p:ph idx="2" type="body"/>
          </p:nvPr>
        </p:nvSpPr>
        <p:spPr>
          <a:xfrm>
            <a:off x="482275" y="3137675"/>
            <a:ext cx="3611700" cy="184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 person’s written or spoken statement extolling the virtue of a product or brand.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</p:txBody>
      </p:sp>
      <p:pic>
        <p:nvPicPr>
          <p:cNvPr id="210" name="Google Shape;210;p3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4800" y="109550"/>
            <a:ext cx="2257775" cy="175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34800" y="1867350"/>
            <a:ext cx="2257775" cy="175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92575" y="109550"/>
            <a:ext cx="1936675" cy="192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3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734800" y="3623550"/>
            <a:ext cx="4194450" cy="140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992575" y="1867350"/>
            <a:ext cx="1936675" cy="175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4"/>
          <p:cNvSpPr txBox="1"/>
          <p:nvPr>
            <p:ph type="title"/>
          </p:nvPr>
        </p:nvSpPr>
        <p:spPr>
          <a:xfrm>
            <a:off x="289550" y="14978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Propaganda Messages in Advertisements </a:t>
            </a:r>
            <a:endParaRPr/>
          </a:p>
        </p:txBody>
      </p:sp>
      <p:sp>
        <p:nvSpPr>
          <p:cNvPr id="220" name="Google Shape;220;p34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Calibri"/>
              <a:buChar char="●"/>
            </a:pPr>
            <a:r>
              <a:rPr lang="en" sz="3600">
                <a:latin typeface="Calibri"/>
                <a:ea typeface="Calibri"/>
                <a:cs typeface="Calibri"/>
                <a:sym typeface="Calibri"/>
              </a:rPr>
              <a:t>Glittering Generality  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Calibri"/>
              <a:buChar char="●"/>
            </a:pPr>
            <a:r>
              <a:rPr lang="en" sz="3600">
                <a:latin typeface="Calibri"/>
                <a:ea typeface="Calibri"/>
                <a:cs typeface="Calibri"/>
                <a:sym typeface="Calibri"/>
              </a:rPr>
              <a:t>Name Calling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Calibri"/>
              <a:buChar char="●"/>
            </a:pPr>
            <a:r>
              <a:rPr lang="en" sz="3600">
                <a:latin typeface="Calibri"/>
                <a:ea typeface="Calibri"/>
                <a:cs typeface="Calibri"/>
                <a:sym typeface="Calibri"/>
              </a:rPr>
              <a:t>Repetition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Calibri"/>
              <a:buChar char="●"/>
            </a:pPr>
            <a:r>
              <a:rPr lang="en" sz="3600">
                <a:latin typeface="Calibri"/>
                <a:ea typeface="Calibri"/>
                <a:cs typeface="Calibri"/>
                <a:sym typeface="Calibri"/>
              </a:rPr>
              <a:t>Bandwagon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Calibri"/>
              <a:buChar char="●"/>
            </a:pPr>
            <a:r>
              <a:rPr lang="en" sz="3600">
                <a:latin typeface="Calibri"/>
                <a:ea typeface="Calibri"/>
                <a:cs typeface="Calibri"/>
                <a:sym typeface="Calibri"/>
              </a:rPr>
              <a:t>Testimonial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5"/>
          <p:cNvSpPr/>
          <p:nvPr/>
        </p:nvSpPr>
        <p:spPr>
          <a:xfrm>
            <a:off x="6390725" y="1404825"/>
            <a:ext cx="2619000" cy="3589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Propaganda: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Glittering  Generality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Mascot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Techniques:</a:t>
            </a:r>
            <a:endParaRPr b="1" sz="2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Sound catchy phrase, graphics, </a:t>
            </a:r>
            <a:endParaRPr b="1" sz="2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bright colors</a:t>
            </a:r>
            <a:endParaRPr b="1" sz="2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226" name="Google Shape;226;p35"/>
          <p:cNvPicPr preferRelativeResize="0"/>
          <p:nvPr/>
        </p:nvPicPr>
        <p:blipFill rotWithShape="1">
          <a:blip r:embed="rId3">
            <a:alphaModFix/>
          </a:blip>
          <a:srcRect b="3172" l="7789" r="8184" t="5926"/>
          <a:stretch/>
        </p:blipFill>
        <p:spPr>
          <a:xfrm>
            <a:off x="3022687" y="372549"/>
            <a:ext cx="3098625" cy="4398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7" name="Google Shape;227;p35"/>
          <p:cNvCxnSpPr/>
          <p:nvPr/>
        </p:nvCxnSpPr>
        <p:spPr>
          <a:xfrm>
            <a:off x="1995100" y="716600"/>
            <a:ext cx="2132700" cy="3387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8" name="Google Shape;228;p35"/>
          <p:cNvCxnSpPr/>
          <p:nvPr/>
        </p:nvCxnSpPr>
        <p:spPr>
          <a:xfrm flipH="1" rot="10800000">
            <a:off x="2246000" y="3338600"/>
            <a:ext cx="1405200" cy="464100"/>
          </a:xfrm>
          <a:prstGeom prst="straightConnector1">
            <a:avLst/>
          </a:prstGeom>
          <a:noFill/>
          <a:ln cap="flat" cmpd="sng" w="7620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9" name="Google Shape;229;p35"/>
          <p:cNvCxnSpPr/>
          <p:nvPr/>
        </p:nvCxnSpPr>
        <p:spPr>
          <a:xfrm flipH="1">
            <a:off x="5909100" y="856500"/>
            <a:ext cx="2007300" cy="6759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0" name="Google Shape;230;p35"/>
          <p:cNvCxnSpPr/>
          <p:nvPr/>
        </p:nvCxnSpPr>
        <p:spPr>
          <a:xfrm>
            <a:off x="1518450" y="2475338"/>
            <a:ext cx="2145300" cy="4869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6"/>
          <p:cNvPicPr preferRelativeResize="0"/>
          <p:nvPr/>
        </p:nvPicPr>
        <p:blipFill rotWithShape="1">
          <a:blip r:embed="rId3">
            <a:alphaModFix/>
          </a:blip>
          <a:srcRect b="3172" l="7789" r="8184" t="5926"/>
          <a:stretch/>
        </p:blipFill>
        <p:spPr>
          <a:xfrm>
            <a:off x="3022687" y="372549"/>
            <a:ext cx="3098625" cy="4398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6" name="Google Shape;236;p36"/>
          <p:cNvCxnSpPr/>
          <p:nvPr/>
        </p:nvCxnSpPr>
        <p:spPr>
          <a:xfrm>
            <a:off x="1995100" y="716600"/>
            <a:ext cx="2132700" cy="3387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7" name="Google Shape;237;p36"/>
          <p:cNvSpPr/>
          <p:nvPr/>
        </p:nvSpPr>
        <p:spPr>
          <a:xfrm>
            <a:off x="237925" y="372550"/>
            <a:ext cx="2149918" cy="23112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Arial"/>
              </a:rPr>
              <a:t>Brand Name</a:t>
            </a:r>
          </a:p>
        </p:txBody>
      </p:sp>
      <p:cxnSp>
        <p:nvCxnSpPr>
          <p:cNvPr id="238" name="Google Shape;238;p36"/>
          <p:cNvCxnSpPr/>
          <p:nvPr/>
        </p:nvCxnSpPr>
        <p:spPr>
          <a:xfrm flipH="1" rot="10800000">
            <a:off x="2246000" y="3351200"/>
            <a:ext cx="1392600" cy="451500"/>
          </a:xfrm>
          <a:prstGeom prst="straightConnector1">
            <a:avLst/>
          </a:prstGeom>
          <a:noFill/>
          <a:ln cap="flat" cmpd="sng" w="7620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9" name="Google Shape;239;p36"/>
          <p:cNvSpPr/>
          <p:nvPr/>
        </p:nvSpPr>
        <p:spPr>
          <a:xfrm>
            <a:off x="183400" y="2878912"/>
            <a:ext cx="2258985" cy="1383478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Arial"/>
              </a:rPr>
              <a:t>Techniques Used: </a:t>
            </a:r>
            <a:br>
              <a:rPr b="1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Arial"/>
              </a:rPr>
            </a:br>
            <a:r>
              <a:rPr b="1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Arial"/>
              </a:rPr>
              <a:t>Sound:Catchy Phrase</a:t>
            </a:r>
            <a:br>
              <a:rPr b="1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Arial"/>
              </a:rPr>
            </a:br>
            <a:r>
              <a:rPr b="1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Arial"/>
              </a:rPr>
              <a:t>Graphics</a:t>
            </a:r>
            <a:br>
              <a:rPr b="1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Arial"/>
              </a:rPr>
            </a:br>
            <a:r>
              <a:rPr b="1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Arial"/>
              </a:rPr>
              <a:t>Bright Colors</a:t>
            </a:r>
          </a:p>
        </p:txBody>
      </p:sp>
      <p:sp>
        <p:nvSpPr>
          <p:cNvPr id="240" name="Google Shape;240;p36"/>
          <p:cNvSpPr/>
          <p:nvPr/>
        </p:nvSpPr>
        <p:spPr>
          <a:xfrm>
            <a:off x="6625250" y="1725525"/>
            <a:ext cx="1717696" cy="3387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Arial"/>
              </a:rPr>
              <a:t>Mascot</a:t>
            </a:r>
          </a:p>
        </p:txBody>
      </p:sp>
      <p:cxnSp>
        <p:nvCxnSpPr>
          <p:cNvPr id="241" name="Google Shape;241;p36"/>
          <p:cNvCxnSpPr/>
          <p:nvPr/>
        </p:nvCxnSpPr>
        <p:spPr>
          <a:xfrm flipH="1">
            <a:off x="5771125" y="2171825"/>
            <a:ext cx="2070000" cy="3999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2" name="Google Shape;242;p36"/>
          <p:cNvSpPr/>
          <p:nvPr/>
        </p:nvSpPr>
        <p:spPr>
          <a:xfrm>
            <a:off x="391087" y="1708288"/>
            <a:ext cx="2009006" cy="6099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Arial"/>
              </a:rPr>
              <a:t>Propaganda:</a:t>
            </a:r>
            <a:br>
              <a:rPr b="1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Arial"/>
              </a:rPr>
            </a:br>
            <a:r>
              <a:rPr b="1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Arial"/>
              </a:rPr>
              <a:t>Glittery Generality</a:t>
            </a:r>
          </a:p>
        </p:txBody>
      </p:sp>
      <p:cxnSp>
        <p:nvCxnSpPr>
          <p:cNvPr id="243" name="Google Shape;243;p36"/>
          <p:cNvCxnSpPr/>
          <p:nvPr/>
        </p:nvCxnSpPr>
        <p:spPr>
          <a:xfrm>
            <a:off x="1518450" y="2475338"/>
            <a:ext cx="2145300" cy="486900"/>
          </a:xfrm>
          <a:prstGeom prst="straightConnector1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4" name="Google Shape;244;p36"/>
          <p:cNvSpPr/>
          <p:nvPr/>
        </p:nvSpPr>
        <p:spPr>
          <a:xfrm>
            <a:off x="6756150" y="443826"/>
            <a:ext cx="1642421" cy="61147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Arial"/>
              </a:rPr>
              <a:t>Audience:</a:t>
            </a:r>
            <a:br>
              <a:rPr b="1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Arial"/>
              </a:rPr>
            </a:br>
            <a:r>
              <a:rPr b="1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00"/>
                </a:solidFill>
                <a:latin typeface="Arial"/>
              </a:rPr>
              <a:t>Children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ctrTitle"/>
          </p:nvPr>
        </p:nvSpPr>
        <p:spPr>
          <a:xfrm>
            <a:off x="311700" y="1343175"/>
            <a:ext cx="8520600" cy="91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Media Literacy? </a:t>
            </a:r>
            <a:endParaRPr/>
          </a:p>
        </p:txBody>
      </p:sp>
      <p:sp>
        <p:nvSpPr>
          <p:cNvPr id="77" name="Google Shape;77;p15"/>
          <p:cNvSpPr txBox="1"/>
          <p:nvPr>
            <p:ph idx="1" type="subTitle"/>
          </p:nvPr>
        </p:nvSpPr>
        <p:spPr>
          <a:xfrm>
            <a:off x="792000" y="2262675"/>
            <a:ext cx="7560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“Media literacy is the ability to access, analyze, evaluate, create and communicate using information in all forms.” -Commonsense.org  </a:t>
            </a:r>
            <a:endParaRPr sz="3000">
              <a:solidFill>
                <a:srgbClr val="FFFFFF"/>
              </a:solidFill>
            </a:endParaRPr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5113" y="3792450"/>
            <a:ext cx="1273775" cy="112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875" y="222125"/>
            <a:ext cx="958703" cy="112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5 Essential Media Literacy Questions For Kids</a:t>
            </a:r>
            <a:endParaRPr b="1" sz="3000">
              <a:solidFill>
                <a:srgbClr val="FFFFFF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ming Soon"/>
              <a:buChar char="●"/>
            </a:pPr>
            <a:r>
              <a:rPr lang="en" sz="3000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Who created the </a:t>
            </a:r>
            <a:r>
              <a:rPr lang="en" sz="3000" u="sng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message</a:t>
            </a:r>
            <a:r>
              <a:rPr lang="en" sz="3000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?</a:t>
            </a:r>
            <a:endParaRPr sz="3000">
              <a:solidFill>
                <a:srgbClr val="FFFFFF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ming Soon"/>
              <a:buChar char="●"/>
            </a:pPr>
            <a:r>
              <a:rPr lang="en" sz="3000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Why was the message made?</a:t>
            </a:r>
            <a:endParaRPr sz="3000">
              <a:solidFill>
                <a:srgbClr val="FFFFFF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ming Soon"/>
              <a:buChar char="●"/>
            </a:pPr>
            <a:r>
              <a:rPr lang="en" sz="3000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Who is </a:t>
            </a:r>
            <a:r>
              <a:rPr lang="en" sz="3000" u="sng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paying</a:t>
            </a:r>
            <a:r>
              <a:rPr lang="en" sz="3000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 $$$for it? Motives?</a:t>
            </a:r>
            <a:endParaRPr sz="3000">
              <a:solidFill>
                <a:srgbClr val="FFFFFF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oming Soon"/>
              <a:buChar char="●"/>
            </a:pPr>
            <a:r>
              <a:rPr lang="en" sz="3000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How is the message trying to get my </a:t>
            </a:r>
            <a:r>
              <a:rPr lang="en" sz="3000" u="sng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attention</a:t>
            </a:r>
            <a:r>
              <a:rPr lang="en" sz="3000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?</a:t>
            </a:r>
            <a:endParaRPr sz="3000">
              <a:solidFill>
                <a:srgbClr val="FFFFFF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ing Soon"/>
              <a:buChar char="●"/>
            </a:pPr>
            <a:r>
              <a:rPr lang="en" sz="3000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Who is represented &amp; who’s </a:t>
            </a:r>
            <a:r>
              <a:rPr lang="en" sz="3000" u="sng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missing</a:t>
            </a:r>
            <a:r>
              <a:rPr lang="en" sz="3000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?   </a:t>
            </a:r>
            <a:r>
              <a:rPr lang="en" sz="2400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                                                             </a:t>
            </a:r>
            <a:endParaRPr sz="2400">
              <a:solidFill>
                <a:srgbClr val="FFFFFF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Coming Soon"/>
                <a:ea typeface="Coming Soon"/>
                <a:cs typeface="Coming Soon"/>
                <a:sym typeface="Coming Soon"/>
              </a:rPr>
              <a:t>                (Commonsense.org, 2019)</a:t>
            </a:r>
            <a:endParaRPr sz="2400">
              <a:solidFill>
                <a:srgbClr val="FFFFFF"/>
              </a:solidFill>
              <a:latin typeface="Coming Soon"/>
              <a:ea typeface="Coming Soon"/>
              <a:cs typeface="Coming Soon"/>
              <a:sym typeface="Coming Soon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>
            <p:ph type="ctrTitle"/>
          </p:nvPr>
        </p:nvSpPr>
        <p:spPr>
          <a:xfrm>
            <a:off x="311708" y="5672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Show Brainpop Media Literacy </a:t>
            </a:r>
            <a:r>
              <a:rPr b="1" lang="en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Video</a:t>
            </a:r>
            <a:r>
              <a:rPr b="1" lang="en">
                <a:latin typeface="Calibri"/>
                <a:ea typeface="Calibri"/>
                <a:cs typeface="Calibri"/>
                <a:sym typeface="Calibri"/>
              </a:rPr>
              <a:t> (5:46 mins)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3593" y="2759000"/>
            <a:ext cx="1476825" cy="164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Calibri"/>
                <a:ea typeface="Calibri"/>
                <a:cs typeface="Calibri"/>
                <a:sym typeface="Calibri"/>
              </a:rPr>
              <a:t>Brainpop Media Literacy Video Key Points: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8"/>
          <p:cNvSpPr txBox="1"/>
          <p:nvPr>
            <p:ph idx="1" type="body"/>
          </p:nvPr>
        </p:nvSpPr>
        <p:spPr>
          <a:xfrm>
            <a:off x="577500" y="1152475"/>
            <a:ext cx="7966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Product Placement inside movies and shows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Scientific claims or statistics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Connecting products with celebrities or cute mascots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Sensationalism (stories in your news feed) 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○"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Social media 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○"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Data tracking by companies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Learn to read the messages that is what media literacy is all about.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26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>
            <p:ph type="title"/>
          </p:nvPr>
        </p:nvSpPr>
        <p:spPr>
          <a:xfrm>
            <a:off x="265500" y="518100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Calibri"/>
                <a:ea typeface="Calibri"/>
                <a:cs typeface="Calibri"/>
                <a:sym typeface="Calibri"/>
              </a:rPr>
              <a:t>What Is Their Purpose? Motive? Agenda? To...</a:t>
            </a:r>
            <a:endParaRPr b="1" sz="4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This must be one of the funniest clips i've ever saw." id="113" name="Google Shape;113;p21" title="Charlie Bit My Finger-Original Version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7650" y="744350"/>
            <a:ext cx="402515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1"/>
          <p:cNvSpPr txBox="1"/>
          <p:nvPr>
            <p:ph idx="1" type="subTitle"/>
          </p:nvPr>
        </p:nvSpPr>
        <p:spPr>
          <a:xfrm>
            <a:off x="772800" y="2000400"/>
            <a:ext cx="3537900" cy="259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Inform?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Educate?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Entertain?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Persuade?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Shock?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Call to Action?</a:t>
            </a:r>
            <a:endParaRPr sz="2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