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7" r:id="rId3"/>
    <p:sldId id="267" r:id="rId4"/>
    <p:sldId id="261" r:id="rId5"/>
    <p:sldId id="262" r:id="rId6"/>
    <p:sldId id="263" r:id="rId7"/>
    <p:sldId id="265" r:id="rId8"/>
    <p:sldId id="266" r:id="rId9"/>
    <p:sldId id="260" r:id="rId10"/>
    <p:sldId id="272" r:id="rId11"/>
    <p:sldId id="268" r:id="rId12"/>
    <p:sldId id="269" r:id="rId13"/>
    <p:sldId id="271" r:id="rId14"/>
    <p:sldId id="270" r:id="rId15"/>
    <p:sldId id="27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5D4F09-342B-4C1D-A7E8-519BC4927B08}" v="239" dt="2019-05-19T17:47:48.9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86" d="100"/>
          <a:sy n="86" d="100"/>
        </p:scale>
        <p:origin x="4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7EF022-9751-42BE-8E4F-7C58BCA835F9}" type="datetimeFigureOut">
              <a:rPr lang="en-US" smtClean="0"/>
              <a:t>5/22/2019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B8263E-933A-444C-82A2-468128756EC1}" type="slidenum">
              <a:rPr lang="en-US" smtClean="0"/>
              <a:t>‹#›</a:t>
            </a:fld>
            <a:endParaRPr lang="en-US"/>
          </a:p>
        </p:txBody>
      </p:sp>
    </p:spTree>
    <p:extLst>
      <p:ext uri="{BB962C8B-B14F-4D97-AF65-F5344CB8AC3E}">
        <p14:creationId xmlns:p14="http://schemas.microsoft.com/office/powerpoint/2010/main" val="1016479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0B7B01-B158-492B-97C2-4C9901F72F6E}" type="datetime1">
              <a:rPr lang="en-US" smtClean="0"/>
              <a:t>5/22/2019</a:t>
            </a:fld>
            <a:endParaRPr lang="en-US" dirty="0"/>
          </a:p>
        </p:txBody>
      </p:sp>
      <p:sp>
        <p:nvSpPr>
          <p:cNvPr id="5" name="Footer Placeholder 4"/>
          <p:cNvSpPr>
            <a:spLocks noGrp="1"/>
          </p:cNvSpPr>
          <p:nvPr>
            <p:ph type="ftr" sz="quarter" idx="11"/>
          </p:nvPr>
        </p:nvSpPr>
        <p:spPr/>
        <p:txBody>
          <a:bodyPr/>
          <a:lstStyle/>
          <a:p>
            <a:r>
              <a:rPr lang="en-US"/>
              <a:t>Virginia Public Schools</a:t>
            </a:r>
            <a:endParaRPr lang="en-US" dirty="0"/>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7D5498-1AAA-490B-9A0B-CE4A7796AEBD}" type="datetime1">
              <a:rPr lang="en-US" smtClean="0"/>
              <a:t>5/22/2019</a:t>
            </a:fld>
            <a:endParaRPr lang="en-US" dirty="0"/>
          </a:p>
        </p:txBody>
      </p:sp>
      <p:sp>
        <p:nvSpPr>
          <p:cNvPr id="5" name="Footer Placeholder 4"/>
          <p:cNvSpPr>
            <a:spLocks noGrp="1"/>
          </p:cNvSpPr>
          <p:nvPr>
            <p:ph type="ftr" sz="quarter" idx="11"/>
          </p:nvPr>
        </p:nvSpPr>
        <p:spPr/>
        <p:txBody>
          <a:bodyPr/>
          <a:lstStyle/>
          <a:p>
            <a:r>
              <a:rPr lang="en-US"/>
              <a:t>Virginia Public Schools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D568BF-848B-46DE-964D-904D9C2D4BB5}" type="datetime1">
              <a:rPr lang="en-US" smtClean="0"/>
              <a:t>5/22/2019</a:t>
            </a:fld>
            <a:endParaRPr lang="en-US" dirty="0"/>
          </a:p>
        </p:txBody>
      </p:sp>
      <p:sp>
        <p:nvSpPr>
          <p:cNvPr id="5" name="Footer Placeholder 4"/>
          <p:cNvSpPr>
            <a:spLocks noGrp="1"/>
          </p:cNvSpPr>
          <p:nvPr>
            <p:ph type="ftr" sz="quarter" idx="11"/>
          </p:nvPr>
        </p:nvSpPr>
        <p:spPr/>
        <p:txBody>
          <a:bodyPr/>
          <a:lstStyle/>
          <a:p>
            <a:r>
              <a:rPr lang="en-US"/>
              <a:t>Virginia Public Schools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DAF7EE-956F-4E08-877B-865FA9A9C2B6}" type="datetime1">
              <a:rPr lang="en-US" smtClean="0"/>
              <a:t>5/22/2019</a:t>
            </a:fld>
            <a:endParaRPr lang="en-US" dirty="0"/>
          </a:p>
        </p:txBody>
      </p:sp>
      <p:sp>
        <p:nvSpPr>
          <p:cNvPr id="5" name="Footer Placeholder 4"/>
          <p:cNvSpPr>
            <a:spLocks noGrp="1"/>
          </p:cNvSpPr>
          <p:nvPr>
            <p:ph type="ftr" sz="quarter" idx="11"/>
          </p:nvPr>
        </p:nvSpPr>
        <p:spPr/>
        <p:txBody>
          <a:bodyPr/>
          <a:lstStyle/>
          <a:p>
            <a:r>
              <a:rPr lang="en-US"/>
              <a:t>Virginia Public Schools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539BB5-5420-4CA2-9490-7FE1B52DE285}" type="datetime1">
              <a:rPr lang="en-US" smtClean="0"/>
              <a:t>5/22/2019</a:t>
            </a:fld>
            <a:endParaRPr lang="en-US" dirty="0"/>
          </a:p>
        </p:txBody>
      </p:sp>
      <p:sp>
        <p:nvSpPr>
          <p:cNvPr id="5" name="Footer Placeholder 4"/>
          <p:cNvSpPr>
            <a:spLocks noGrp="1"/>
          </p:cNvSpPr>
          <p:nvPr>
            <p:ph type="ftr" sz="quarter" idx="11"/>
          </p:nvPr>
        </p:nvSpPr>
        <p:spPr/>
        <p:txBody>
          <a:bodyPr/>
          <a:lstStyle/>
          <a:p>
            <a:r>
              <a:rPr lang="en-US"/>
              <a:t>Virginia Public Schools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7B3D30-D806-4E3B-A766-539D015C7846}" type="datetime1">
              <a:rPr lang="en-US" smtClean="0"/>
              <a:t>5/22/2019</a:t>
            </a:fld>
            <a:endParaRPr lang="en-US" dirty="0"/>
          </a:p>
        </p:txBody>
      </p:sp>
      <p:sp>
        <p:nvSpPr>
          <p:cNvPr id="6" name="Footer Placeholder 5"/>
          <p:cNvSpPr>
            <a:spLocks noGrp="1"/>
          </p:cNvSpPr>
          <p:nvPr>
            <p:ph type="ftr" sz="quarter" idx="11"/>
          </p:nvPr>
        </p:nvSpPr>
        <p:spPr/>
        <p:txBody>
          <a:bodyPr/>
          <a:lstStyle/>
          <a:p>
            <a:r>
              <a:rPr lang="en-US"/>
              <a:t>Virginia Public Schools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80B023-5BBE-47E0-8D86-8EC73E5E056D}" type="datetime1">
              <a:rPr lang="en-US" smtClean="0"/>
              <a:t>5/22/2019</a:t>
            </a:fld>
            <a:endParaRPr lang="en-US" dirty="0"/>
          </a:p>
        </p:txBody>
      </p:sp>
      <p:sp>
        <p:nvSpPr>
          <p:cNvPr id="8" name="Footer Placeholder 7"/>
          <p:cNvSpPr>
            <a:spLocks noGrp="1"/>
          </p:cNvSpPr>
          <p:nvPr>
            <p:ph type="ftr" sz="quarter" idx="11"/>
          </p:nvPr>
        </p:nvSpPr>
        <p:spPr/>
        <p:txBody>
          <a:bodyPr/>
          <a:lstStyle/>
          <a:p>
            <a:r>
              <a:rPr lang="en-US"/>
              <a:t>Virginia Public Schools</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7D500E-5911-4047-AB26-2B2353AE2BA9}" type="datetime1">
              <a:rPr lang="en-US" smtClean="0"/>
              <a:t>5/22/2019</a:t>
            </a:fld>
            <a:endParaRPr lang="en-US" dirty="0"/>
          </a:p>
        </p:txBody>
      </p:sp>
      <p:sp>
        <p:nvSpPr>
          <p:cNvPr id="4" name="Footer Placeholder 3"/>
          <p:cNvSpPr>
            <a:spLocks noGrp="1"/>
          </p:cNvSpPr>
          <p:nvPr>
            <p:ph type="ftr" sz="quarter" idx="11"/>
          </p:nvPr>
        </p:nvSpPr>
        <p:spPr/>
        <p:txBody>
          <a:bodyPr/>
          <a:lstStyle/>
          <a:p>
            <a:r>
              <a:rPr lang="en-US"/>
              <a:t>Virginia Public Schools</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8EC3AD1-90D8-407E-8DB8-BBB5E2E83485}" type="datetime1">
              <a:rPr lang="en-US" smtClean="0"/>
              <a:t>5/22/2019</a:t>
            </a:fld>
            <a:endParaRPr lang="en-US" dirty="0"/>
          </a:p>
        </p:txBody>
      </p:sp>
      <p:sp>
        <p:nvSpPr>
          <p:cNvPr id="3" name="Footer Placeholder 2"/>
          <p:cNvSpPr>
            <a:spLocks noGrp="1"/>
          </p:cNvSpPr>
          <p:nvPr>
            <p:ph type="ftr" sz="quarter" idx="11"/>
          </p:nvPr>
        </p:nvSpPr>
        <p:spPr/>
        <p:txBody>
          <a:bodyPr/>
          <a:lstStyle/>
          <a:p>
            <a:r>
              <a:rPr lang="en-US"/>
              <a:t>Virginia Public Schools</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37479C-94CF-4699-BF74-05204F10C1BE}" type="datetime1">
              <a:rPr lang="en-US" smtClean="0"/>
              <a:t>5/22/2019</a:t>
            </a:fld>
            <a:endParaRPr lang="en-US" dirty="0"/>
          </a:p>
        </p:txBody>
      </p:sp>
      <p:sp>
        <p:nvSpPr>
          <p:cNvPr id="6" name="Footer Placeholder 5"/>
          <p:cNvSpPr>
            <a:spLocks noGrp="1"/>
          </p:cNvSpPr>
          <p:nvPr>
            <p:ph type="ftr" sz="quarter" idx="11"/>
          </p:nvPr>
        </p:nvSpPr>
        <p:spPr/>
        <p:txBody>
          <a:bodyPr/>
          <a:lstStyle/>
          <a:p>
            <a:r>
              <a:rPr lang="en-US"/>
              <a:t>Virginia Public Schools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5048DE-71AD-44D0-B8E3-0291EF1750CC}" type="datetime1">
              <a:rPr lang="en-US" smtClean="0"/>
              <a:t>5/22/2019</a:t>
            </a:fld>
            <a:endParaRPr lang="en-US" dirty="0"/>
          </a:p>
        </p:txBody>
      </p:sp>
      <p:sp>
        <p:nvSpPr>
          <p:cNvPr id="6" name="Footer Placeholder 5"/>
          <p:cNvSpPr>
            <a:spLocks noGrp="1"/>
          </p:cNvSpPr>
          <p:nvPr>
            <p:ph type="ftr" sz="quarter" idx="11"/>
          </p:nvPr>
        </p:nvSpPr>
        <p:spPr/>
        <p:txBody>
          <a:bodyPr/>
          <a:lstStyle/>
          <a:p>
            <a:r>
              <a:rPr lang="en-US"/>
              <a:t>Virginia Public Schools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03568B69-34A8-42F2-87B9-3D644FFE6D38}" type="datetime1">
              <a:rPr lang="en-US" smtClean="0"/>
              <a:t>5/22/2019</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a:t>Virginia Public Schools</a:t>
            </a:r>
            <a:endParaRPr lang="en-US" dirty="0"/>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ealsmealsreelsheelsandspiels.blogspot.com/2011/06/sun-safety.html"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blogs.ubc.ca/communicatingscience2012w109/2012/10/01/beat-the-heat" TargetMode="External"/><Relationship Id="rId2" Type="http://schemas.openxmlformats.org/officeDocument/2006/relationships/image" Target="../media/image12.gif"/><Relationship Id="rId1" Type="http://schemas.openxmlformats.org/officeDocument/2006/relationships/slideLayout" Target="../slideLayouts/slideLayout2.xml"/><Relationship Id="rId5" Type="http://schemas.openxmlformats.org/officeDocument/2006/relationships/hyperlink" Target="https://commons.wikimedia.org/wiki/File:Human_eyesight_two_children_and_ball_normal_vision_color_Hi-res.jpg" TargetMode="Externa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hyperlink" Target="https://askanesthetician.wordpress.com/2010/08/10/spf-100-is-a-joke/" TargetMode="External"/><Relationship Id="rId7" Type="http://schemas.openxmlformats.org/officeDocument/2006/relationships/hyperlink" Target="http://www.flickr.com/photos/troybthompson/3685804404/" TargetMode="External"/><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hyperlink" Target="https://commons.wikimedia.org/wiki/File:UTC+10.00.svg" TargetMode="Externa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File:Outline-body-aura.svg"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qld.gov.au/health/staying-healthy/men-women/men/cancer/"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SunSmart"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hyperlink" Target="https://porcelainfacespa.com/blog/5-fun-facts-about-your-skin/" TargetMode="Externa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orcelainfacespa.com/blog/5-fun-facts-about-your-skin/"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orcelainfacespa.com/blog/5-fun-facts-about-your-skin/"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orcelainfacespa.com/blog/5-fun-facts-about-your-skin/"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hanaiyzm.blogspot.com/2012/09/spf-huh-what-is-it-anyway.html" TargetMode="External"/><Relationship Id="rId2" Type="http://schemas.openxmlformats.org/officeDocument/2006/relationships/image" Target="../media/image7.jpg"/><Relationship Id="rId1" Type="http://schemas.openxmlformats.org/officeDocument/2006/relationships/slideLayout" Target="../slideLayouts/slideLayout4.xml"/><Relationship Id="rId5" Type="http://schemas.openxmlformats.org/officeDocument/2006/relationships/hyperlink" Target="http://www.pngall.com/sun-png"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hanaiyzm.blogspot.com/2012/09/spf-huh-what-is-it-anyway.html" TargetMode="External"/><Relationship Id="rId2" Type="http://schemas.openxmlformats.org/officeDocument/2006/relationships/image" Target="../media/image7.jpg"/><Relationship Id="rId1" Type="http://schemas.openxmlformats.org/officeDocument/2006/relationships/slideLayout" Target="../slideLayouts/slideLayout4.xml"/><Relationship Id="rId5" Type="http://schemas.openxmlformats.org/officeDocument/2006/relationships/hyperlink" Target="http://www.pngall.com/sun-png"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hyperlink" Target="http://publicdomainpictures.net/view-image.php?image=83091" TargetMode="External"/><Relationship Id="rId7" Type="http://schemas.openxmlformats.org/officeDocument/2006/relationships/hyperlink" Target="https://www.qld.gov.au/health/staying-healthy/men-women/men/cancer/" TargetMode="Externa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www.pngall.com/sun-png" TargetMode="External"/><Relationship Id="rId4" Type="http://schemas.openxmlformats.org/officeDocument/2006/relationships/image" Target="../media/image8.png"/><Relationship Id="rId9" Type="http://schemas.openxmlformats.org/officeDocument/2006/relationships/hyperlink" Target="http://www.hcpl.net/location/la-porte-branch-libra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08546-CF07-40BA-9CDC-3FE5BD3A60ED}"/>
              </a:ext>
            </a:extLst>
          </p:cNvPr>
          <p:cNvSpPr>
            <a:spLocks noGrp="1"/>
          </p:cNvSpPr>
          <p:nvPr>
            <p:ph type="ctrTitle"/>
          </p:nvPr>
        </p:nvSpPr>
        <p:spPr/>
        <p:txBody>
          <a:bodyPr/>
          <a:lstStyle/>
          <a:p>
            <a:r>
              <a:rPr lang="en-US" dirty="0"/>
              <a:t>Sun Safety</a:t>
            </a:r>
            <a:br>
              <a:rPr lang="en-US" dirty="0"/>
            </a:br>
            <a:r>
              <a:rPr lang="en-US" dirty="0"/>
              <a:t>Lesson 1</a:t>
            </a:r>
          </a:p>
        </p:txBody>
      </p:sp>
      <p:sp>
        <p:nvSpPr>
          <p:cNvPr id="3" name="Subtitle 2">
            <a:extLst>
              <a:ext uri="{FF2B5EF4-FFF2-40B4-BE49-F238E27FC236}">
                <a16:creationId xmlns:a16="http://schemas.microsoft.com/office/drawing/2014/main" id="{FFD0C7E8-0FD4-4108-B60F-D2FF44D6BAD0}"/>
              </a:ext>
            </a:extLst>
          </p:cNvPr>
          <p:cNvSpPr>
            <a:spLocks noGrp="1"/>
          </p:cNvSpPr>
          <p:nvPr>
            <p:ph type="subTitle" idx="1"/>
          </p:nvPr>
        </p:nvSpPr>
        <p:spPr/>
        <p:txBody>
          <a:bodyPr/>
          <a:lstStyle/>
          <a:p>
            <a:r>
              <a:rPr lang="en-US" dirty="0"/>
              <a:t>Grade 5</a:t>
            </a:r>
          </a:p>
        </p:txBody>
      </p:sp>
      <p:sp>
        <p:nvSpPr>
          <p:cNvPr id="4" name="Footer Placeholder 3">
            <a:extLst>
              <a:ext uri="{FF2B5EF4-FFF2-40B4-BE49-F238E27FC236}">
                <a16:creationId xmlns:a16="http://schemas.microsoft.com/office/drawing/2014/main" id="{8DBA5B21-4AB2-4440-80BE-74B10E664841}"/>
              </a:ext>
            </a:extLst>
          </p:cNvPr>
          <p:cNvSpPr>
            <a:spLocks noGrp="1"/>
          </p:cNvSpPr>
          <p:nvPr>
            <p:ph type="ftr" sz="quarter" idx="11"/>
          </p:nvPr>
        </p:nvSpPr>
        <p:spPr/>
        <p:txBody>
          <a:bodyPr/>
          <a:lstStyle/>
          <a:p>
            <a:r>
              <a:rPr lang="en-US"/>
              <a:t>Virginia Public Schools</a:t>
            </a:r>
            <a:endParaRPr lang="en-US" dirty="0"/>
          </a:p>
        </p:txBody>
      </p:sp>
      <p:sp>
        <p:nvSpPr>
          <p:cNvPr id="5" name="Slide Number Placeholder 4">
            <a:extLst>
              <a:ext uri="{FF2B5EF4-FFF2-40B4-BE49-F238E27FC236}">
                <a16:creationId xmlns:a16="http://schemas.microsoft.com/office/drawing/2014/main" id="{AD9C8DC3-DFA7-4581-A872-B9973617F392}"/>
              </a:ext>
            </a:extLst>
          </p:cNvPr>
          <p:cNvSpPr>
            <a:spLocks noGrp="1"/>
          </p:cNvSpPr>
          <p:nvPr>
            <p:ph type="sldNum" sz="quarter" idx="12"/>
          </p:nvPr>
        </p:nvSpPr>
        <p:spPr/>
        <p:txBody>
          <a:bodyPr/>
          <a:lstStyle/>
          <a:p>
            <a:fld id="{6D22F896-40B5-4ADD-8801-0D06FADFA095}" type="slidenum">
              <a:rPr lang="en-US" smtClean="0"/>
              <a:t>1</a:t>
            </a:fld>
            <a:endParaRPr lang="en-US" dirty="0"/>
          </a:p>
        </p:txBody>
      </p:sp>
      <p:pic>
        <p:nvPicPr>
          <p:cNvPr id="7" name="Picture 6" descr="A picture containing object&#10;&#10;Description automatically generated">
            <a:extLst>
              <a:ext uri="{FF2B5EF4-FFF2-40B4-BE49-F238E27FC236}">
                <a16:creationId xmlns:a16="http://schemas.microsoft.com/office/drawing/2014/main" id="{A3A42E6E-4C70-454D-ACD6-484E97E337F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567376" y="363786"/>
            <a:ext cx="3810000" cy="1905000"/>
          </a:xfrm>
          <a:prstGeom prst="rect">
            <a:avLst/>
          </a:prstGeom>
        </p:spPr>
      </p:pic>
    </p:spTree>
    <p:extLst>
      <p:ext uri="{BB962C8B-B14F-4D97-AF65-F5344CB8AC3E}">
        <p14:creationId xmlns:p14="http://schemas.microsoft.com/office/powerpoint/2010/main" val="543014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15715-88C7-490A-A62B-3DE57B6F3F0E}"/>
              </a:ext>
            </a:extLst>
          </p:cNvPr>
          <p:cNvSpPr>
            <a:spLocks noGrp="1"/>
          </p:cNvSpPr>
          <p:nvPr>
            <p:ph type="title"/>
          </p:nvPr>
        </p:nvSpPr>
        <p:spPr/>
        <p:txBody>
          <a:bodyPr>
            <a:normAutofit fontScale="90000"/>
          </a:bodyPr>
          <a:lstStyle/>
          <a:p>
            <a:pPr algn="ctr"/>
            <a:r>
              <a:rPr lang="en-US" b="1" dirty="0"/>
              <a:t>Health Risks of Unprotected Sun Exposure</a:t>
            </a:r>
            <a:br>
              <a:rPr lang="en-US" b="1" i="1" dirty="0"/>
            </a:br>
            <a:endParaRPr lang="en-US" dirty="0"/>
          </a:p>
        </p:txBody>
      </p:sp>
      <p:sp>
        <p:nvSpPr>
          <p:cNvPr id="3" name="Content Placeholder 2">
            <a:extLst>
              <a:ext uri="{FF2B5EF4-FFF2-40B4-BE49-F238E27FC236}">
                <a16:creationId xmlns:a16="http://schemas.microsoft.com/office/drawing/2014/main" id="{0D938D9B-2983-459F-A812-7BF1BA21DA31}"/>
              </a:ext>
            </a:extLst>
          </p:cNvPr>
          <p:cNvSpPr>
            <a:spLocks noGrp="1"/>
          </p:cNvSpPr>
          <p:nvPr>
            <p:ph idx="1"/>
          </p:nvPr>
        </p:nvSpPr>
        <p:spPr>
          <a:xfrm>
            <a:off x="2147374" y="2113076"/>
            <a:ext cx="7796540" cy="3997828"/>
          </a:xfrm>
        </p:spPr>
        <p:txBody>
          <a:bodyPr/>
          <a:lstStyle/>
          <a:p>
            <a:r>
              <a:rPr lang="en-US" dirty="0"/>
              <a:t>Sunburn occurs when a person has been exposed to the </a:t>
            </a:r>
            <a:r>
              <a:rPr lang="en-US" i="1" dirty="0"/>
              <a:t>ultraviolet rays</a:t>
            </a:r>
            <a:r>
              <a:rPr lang="en-US" dirty="0"/>
              <a:t> of the sun for too long. </a:t>
            </a:r>
          </a:p>
          <a:p>
            <a:endParaRPr lang="en-US" dirty="0"/>
          </a:p>
          <a:p>
            <a:pPr lvl="0"/>
            <a:r>
              <a:rPr lang="en-US" dirty="0"/>
              <a:t>People with blond or red hair and have light colored skin and light-colored eyes, tend to get a sunburn more quickly because they have less </a:t>
            </a:r>
            <a:r>
              <a:rPr lang="en-US" i="1" dirty="0"/>
              <a:t>melanin</a:t>
            </a:r>
            <a:r>
              <a:rPr lang="en-US" dirty="0"/>
              <a:t> than someone with dark eyes and skin because they have more melanin.</a:t>
            </a:r>
          </a:p>
          <a:p>
            <a:pPr marL="6160" indent="0">
              <a:buNone/>
            </a:pPr>
            <a:endParaRPr lang="en-US" dirty="0"/>
          </a:p>
        </p:txBody>
      </p:sp>
      <p:sp>
        <p:nvSpPr>
          <p:cNvPr id="4" name="Footer Placeholder 3">
            <a:extLst>
              <a:ext uri="{FF2B5EF4-FFF2-40B4-BE49-F238E27FC236}">
                <a16:creationId xmlns:a16="http://schemas.microsoft.com/office/drawing/2014/main" id="{08BECCCB-0D77-4542-858C-5D3F8800F1FD}"/>
              </a:ext>
            </a:extLst>
          </p:cNvPr>
          <p:cNvSpPr>
            <a:spLocks noGrp="1"/>
          </p:cNvSpPr>
          <p:nvPr>
            <p:ph type="ftr" sz="quarter" idx="11"/>
          </p:nvPr>
        </p:nvSpPr>
        <p:spPr/>
        <p:txBody>
          <a:bodyPr/>
          <a:lstStyle/>
          <a:p>
            <a:r>
              <a:rPr lang="en-US"/>
              <a:t>Virginia Public Schools</a:t>
            </a:r>
            <a:endParaRPr lang="en-US" dirty="0"/>
          </a:p>
        </p:txBody>
      </p:sp>
      <p:sp>
        <p:nvSpPr>
          <p:cNvPr id="5" name="Slide Number Placeholder 4">
            <a:extLst>
              <a:ext uri="{FF2B5EF4-FFF2-40B4-BE49-F238E27FC236}">
                <a16:creationId xmlns:a16="http://schemas.microsoft.com/office/drawing/2014/main" id="{C9B9BD0D-3906-472C-A89D-773BCE3D1A25}"/>
              </a:ext>
            </a:extLst>
          </p:cNvPr>
          <p:cNvSpPr>
            <a:spLocks noGrp="1"/>
          </p:cNvSpPr>
          <p:nvPr>
            <p:ph type="sldNum" sz="quarter" idx="12"/>
          </p:nvPr>
        </p:nvSpPr>
        <p:spPr/>
        <p:txBody>
          <a:bodyPr/>
          <a:lstStyle/>
          <a:p>
            <a:fld id="{6D22F896-40B5-4ADD-8801-0D06FADFA095}" type="slidenum">
              <a:rPr lang="en-US" smtClean="0"/>
              <a:t>10</a:t>
            </a:fld>
            <a:endParaRPr lang="en-US" dirty="0"/>
          </a:p>
        </p:txBody>
      </p:sp>
      <p:pic>
        <p:nvPicPr>
          <p:cNvPr id="11" name="Picture 10" descr="A close up of a logo&#10;&#10;Description automatically generated">
            <a:extLst>
              <a:ext uri="{FF2B5EF4-FFF2-40B4-BE49-F238E27FC236}">
                <a16:creationId xmlns:a16="http://schemas.microsoft.com/office/drawing/2014/main" id="{A79C1D4A-C584-4A8A-85B1-D4A6CF9F63E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58407" y="487443"/>
            <a:ext cx="2392090" cy="2469833"/>
          </a:xfrm>
          <a:prstGeom prst="rect">
            <a:avLst/>
          </a:prstGeom>
        </p:spPr>
      </p:pic>
      <p:pic>
        <p:nvPicPr>
          <p:cNvPr id="14" name="Picture 13" descr="A picture containing sky, person, child, stuffed&#10;&#10;Description automatically generated">
            <a:extLst>
              <a:ext uri="{FF2B5EF4-FFF2-40B4-BE49-F238E27FC236}">
                <a16:creationId xmlns:a16="http://schemas.microsoft.com/office/drawing/2014/main" id="{05920351-D24B-4CA4-B049-48C4E6881C8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685605" y="4928065"/>
            <a:ext cx="2043097" cy="1702581"/>
          </a:xfrm>
          <a:prstGeom prst="rect">
            <a:avLst/>
          </a:prstGeom>
        </p:spPr>
      </p:pic>
    </p:spTree>
    <p:extLst>
      <p:ext uri="{BB962C8B-B14F-4D97-AF65-F5344CB8AC3E}">
        <p14:creationId xmlns:p14="http://schemas.microsoft.com/office/powerpoint/2010/main" val="296128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21D33-F96A-4342-B1D5-D673075210E7}"/>
              </a:ext>
            </a:extLst>
          </p:cNvPr>
          <p:cNvSpPr>
            <a:spLocks noGrp="1"/>
          </p:cNvSpPr>
          <p:nvPr>
            <p:ph type="title"/>
          </p:nvPr>
        </p:nvSpPr>
        <p:spPr>
          <a:xfrm>
            <a:off x="2434470" y="164592"/>
            <a:ext cx="7958331" cy="1077229"/>
          </a:xfrm>
        </p:spPr>
        <p:txBody>
          <a:bodyPr/>
          <a:lstStyle/>
          <a:p>
            <a:r>
              <a:rPr lang="en-US" dirty="0"/>
              <a:t>Sunscreen</a:t>
            </a:r>
          </a:p>
        </p:txBody>
      </p:sp>
      <p:sp>
        <p:nvSpPr>
          <p:cNvPr id="3" name="Content Placeholder 2">
            <a:extLst>
              <a:ext uri="{FF2B5EF4-FFF2-40B4-BE49-F238E27FC236}">
                <a16:creationId xmlns:a16="http://schemas.microsoft.com/office/drawing/2014/main" id="{3FDCEE11-9E72-43D5-A990-9E43CB62B1E0}"/>
              </a:ext>
            </a:extLst>
          </p:cNvPr>
          <p:cNvSpPr>
            <a:spLocks noGrp="1"/>
          </p:cNvSpPr>
          <p:nvPr>
            <p:ph idx="1"/>
          </p:nvPr>
        </p:nvSpPr>
        <p:spPr>
          <a:xfrm>
            <a:off x="1330036" y="1047404"/>
            <a:ext cx="9748059" cy="5597236"/>
          </a:xfrm>
        </p:spPr>
        <p:txBody>
          <a:bodyPr>
            <a:normAutofit/>
          </a:bodyPr>
          <a:lstStyle/>
          <a:p>
            <a:pPr lvl="0"/>
            <a:r>
              <a:rPr lang="en-US" dirty="0"/>
              <a:t>The rays of the sun are strongest and most harmful between 10 a.m. and 4 p.m. The sun’s rays are strongest in the summer, but its rays can also be harmful in the winter. Always wear sunscreen with a sun protection factor (SPF) rating of 30 or higher. Apply 15-20 minutes before going into the sun and every two hours in the sun.</a:t>
            </a:r>
          </a:p>
          <a:p>
            <a:pPr lvl="0"/>
            <a:endParaRPr lang="en-US" dirty="0"/>
          </a:p>
          <a:p>
            <a:pPr lvl="0"/>
            <a:r>
              <a:rPr lang="en-US" dirty="0"/>
              <a:t>Take breaks from the sun by going indoors or move to shady areas.</a:t>
            </a:r>
          </a:p>
          <a:p>
            <a:pPr lvl="0"/>
            <a:endParaRPr lang="en-US" dirty="0"/>
          </a:p>
          <a:p>
            <a:pPr lvl="0"/>
            <a:r>
              <a:rPr lang="en-US" dirty="0"/>
              <a:t>The number rating on the sunscreen means how much longer you can stay in the sun without getting sunburned. Example SPF 30 means you can stay in the sun for 30 minutes without getting sunburned.</a:t>
            </a:r>
          </a:p>
          <a:p>
            <a:endParaRPr lang="en-US" dirty="0"/>
          </a:p>
        </p:txBody>
      </p:sp>
      <p:sp>
        <p:nvSpPr>
          <p:cNvPr id="4" name="Footer Placeholder 3">
            <a:extLst>
              <a:ext uri="{FF2B5EF4-FFF2-40B4-BE49-F238E27FC236}">
                <a16:creationId xmlns:a16="http://schemas.microsoft.com/office/drawing/2014/main" id="{EC912D2A-C0A1-4741-931A-CAAC0CD039CA}"/>
              </a:ext>
            </a:extLst>
          </p:cNvPr>
          <p:cNvSpPr>
            <a:spLocks noGrp="1"/>
          </p:cNvSpPr>
          <p:nvPr>
            <p:ph type="ftr" sz="quarter" idx="11"/>
          </p:nvPr>
        </p:nvSpPr>
        <p:spPr/>
        <p:txBody>
          <a:bodyPr/>
          <a:lstStyle/>
          <a:p>
            <a:r>
              <a:rPr lang="en-US"/>
              <a:t>Virginia Public Schools-https://www.skincancer.org/prevention/uva-and-uvb</a:t>
            </a:r>
            <a:endParaRPr lang="en-US" dirty="0"/>
          </a:p>
        </p:txBody>
      </p:sp>
      <p:sp>
        <p:nvSpPr>
          <p:cNvPr id="5" name="Slide Number Placeholder 4">
            <a:extLst>
              <a:ext uri="{FF2B5EF4-FFF2-40B4-BE49-F238E27FC236}">
                <a16:creationId xmlns:a16="http://schemas.microsoft.com/office/drawing/2014/main" id="{8D21F5FF-0C0E-49D4-914A-098EF71B3DC9}"/>
              </a:ext>
            </a:extLst>
          </p:cNvPr>
          <p:cNvSpPr>
            <a:spLocks noGrp="1"/>
          </p:cNvSpPr>
          <p:nvPr>
            <p:ph type="sldNum" sz="quarter" idx="12"/>
          </p:nvPr>
        </p:nvSpPr>
        <p:spPr/>
        <p:txBody>
          <a:bodyPr/>
          <a:lstStyle/>
          <a:p>
            <a:fld id="{6D22F896-40B5-4ADD-8801-0D06FADFA095}" type="slidenum">
              <a:rPr lang="en-US" smtClean="0"/>
              <a:t>11</a:t>
            </a:fld>
            <a:endParaRPr lang="en-US" dirty="0"/>
          </a:p>
        </p:txBody>
      </p:sp>
      <p:pic>
        <p:nvPicPr>
          <p:cNvPr id="7" name="Picture 6" descr="A picture containing toiletry, skin cream&#10;&#10;Description automatically generated">
            <a:extLst>
              <a:ext uri="{FF2B5EF4-FFF2-40B4-BE49-F238E27FC236}">
                <a16:creationId xmlns:a16="http://schemas.microsoft.com/office/drawing/2014/main" id="{22AFC76E-CB52-4267-BF9F-E568EC6B659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638986" y="5303519"/>
            <a:ext cx="1451859" cy="1456006"/>
          </a:xfrm>
          <a:prstGeom prst="rect">
            <a:avLst/>
          </a:prstGeom>
        </p:spPr>
      </p:pic>
      <p:pic>
        <p:nvPicPr>
          <p:cNvPr id="10" name="Picture 9" descr="A picture containing object, clock&#10;&#10;Description automatically generated">
            <a:extLst>
              <a:ext uri="{FF2B5EF4-FFF2-40B4-BE49-F238E27FC236}">
                <a16:creationId xmlns:a16="http://schemas.microsoft.com/office/drawing/2014/main" id="{DE828733-4A50-4012-B4D9-D9225BDE76E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9781" y="414238"/>
            <a:ext cx="1912034" cy="1912034"/>
          </a:xfrm>
          <a:prstGeom prst="rect">
            <a:avLst/>
          </a:prstGeom>
        </p:spPr>
      </p:pic>
      <p:pic>
        <p:nvPicPr>
          <p:cNvPr id="16" name="Picture 15" descr="A group of people sitting at a beach&#10;&#10;Description automatically generated">
            <a:extLst>
              <a:ext uri="{FF2B5EF4-FFF2-40B4-BE49-F238E27FC236}">
                <a16:creationId xmlns:a16="http://schemas.microsoft.com/office/drawing/2014/main" id="{05133199-3C67-4551-9667-288AB5003BBA}"/>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9602269" y="3187583"/>
            <a:ext cx="1973773" cy="1316877"/>
          </a:xfrm>
          <a:prstGeom prst="rect">
            <a:avLst/>
          </a:prstGeom>
        </p:spPr>
      </p:pic>
    </p:spTree>
    <p:extLst>
      <p:ext uri="{BB962C8B-B14F-4D97-AF65-F5344CB8AC3E}">
        <p14:creationId xmlns:p14="http://schemas.microsoft.com/office/powerpoint/2010/main" val="21759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21D33-F96A-4342-B1D5-D673075210E7}"/>
              </a:ext>
            </a:extLst>
          </p:cNvPr>
          <p:cNvSpPr>
            <a:spLocks noGrp="1"/>
          </p:cNvSpPr>
          <p:nvPr>
            <p:ph type="title"/>
          </p:nvPr>
        </p:nvSpPr>
        <p:spPr>
          <a:xfrm>
            <a:off x="2434470" y="164592"/>
            <a:ext cx="7958331" cy="1077229"/>
          </a:xfrm>
        </p:spPr>
        <p:txBody>
          <a:bodyPr/>
          <a:lstStyle/>
          <a:p>
            <a:r>
              <a:rPr lang="en-US" dirty="0"/>
              <a:t>Sunscreen</a:t>
            </a:r>
          </a:p>
        </p:txBody>
      </p:sp>
      <p:sp>
        <p:nvSpPr>
          <p:cNvPr id="3" name="Content Placeholder 2">
            <a:extLst>
              <a:ext uri="{FF2B5EF4-FFF2-40B4-BE49-F238E27FC236}">
                <a16:creationId xmlns:a16="http://schemas.microsoft.com/office/drawing/2014/main" id="{3FDCEE11-9E72-43D5-A990-9E43CB62B1E0}"/>
              </a:ext>
            </a:extLst>
          </p:cNvPr>
          <p:cNvSpPr>
            <a:spLocks noGrp="1"/>
          </p:cNvSpPr>
          <p:nvPr>
            <p:ph idx="1"/>
          </p:nvPr>
        </p:nvSpPr>
        <p:spPr>
          <a:xfrm>
            <a:off x="1341120" y="1241821"/>
            <a:ext cx="8724713" cy="5297524"/>
          </a:xfrm>
        </p:spPr>
        <p:txBody>
          <a:bodyPr>
            <a:normAutofit/>
          </a:bodyPr>
          <a:lstStyle/>
          <a:p>
            <a:pPr lvl="0"/>
            <a:r>
              <a:rPr lang="en-US" dirty="0"/>
              <a:t>Where to apply sunscreen</a:t>
            </a:r>
          </a:p>
          <a:p>
            <a:pPr lvl="1"/>
            <a:r>
              <a:rPr lang="en-US" dirty="0"/>
              <a:t>tops of your ears</a:t>
            </a:r>
          </a:p>
          <a:p>
            <a:pPr lvl="1"/>
            <a:r>
              <a:rPr lang="en-US" dirty="0"/>
              <a:t>the back of your neck</a:t>
            </a:r>
          </a:p>
          <a:p>
            <a:pPr lvl="1"/>
            <a:r>
              <a:rPr lang="en-US" dirty="0"/>
              <a:t>the part in your hair</a:t>
            </a:r>
          </a:p>
          <a:p>
            <a:pPr lvl="1"/>
            <a:r>
              <a:rPr lang="en-US" dirty="0"/>
              <a:t>your face</a:t>
            </a:r>
          </a:p>
          <a:p>
            <a:pPr lvl="1"/>
            <a:r>
              <a:rPr lang="en-US" dirty="0"/>
              <a:t>the tops of your feet.</a:t>
            </a:r>
          </a:p>
          <a:p>
            <a:endParaRPr lang="en-US" dirty="0"/>
          </a:p>
        </p:txBody>
      </p:sp>
      <p:sp>
        <p:nvSpPr>
          <p:cNvPr id="4" name="Footer Placeholder 3">
            <a:extLst>
              <a:ext uri="{FF2B5EF4-FFF2-40B4-BE49-F238E27FC236}">
                <a16:creationId xmlns:a16="http://schemas.microsoft.com/office/drawing/2014/main" id="{EC912D2A-C0A1-4741-931A-CAAC0CD039CA}"/>
              </a:ext>
            </a:extLst>
          </p:cNvPr>
          <p:cNvSpPr>
            <a:spLocks noGrp="1"/>
          </p:cNvSpPr>
          <p:nvPr>
            <p:ph type="ftr" sz="quarter" idx="11"/>
          </p:nvPr>
        </p:nvSpPr>
        <p:spPr/>
        <p:txBody>
          <a:bodyPr/>
          <a:lstStyle/>
          <a:p>
            <a:r>
              <a:rPr lang="en-US"/>
              <a:t>Virginia Public Schools</a:t>
            </a:r>
            <a:endParaRPr lang="en-US" dirty="0"/>
          </a:p>
        </p:txBody>
      </p:sp>
      <p:sp>
        <p:nvSpPr>
          <p:cNvPr id="5" name="Slide Number Placeholder 4">
            <a:extLst>
              <a:ext uri="{FF2B5EF4-FFF2-40B4-BE49-F238E27FC236}">
                <a16:creationId xmlns:a16="http://schemas.microsoft.com/office/drawing/2014/main" id="{8D21F5FF-0C0E-49D4-914A-098EF71B3DC9}"/>
              </a:ext>
            </a:extLst>
          </p:cNvPr>
          <p:cNvSpPr>
            <a:spLocks noGrp="1"/>
          </p:cNvSpPr>
          <p:nvPr>
            <p:ph type="sldNum" sz="quarter" idx="12"/>
          </p:nvPr>
        </p:nvSpPr>
        <p:spPr/>
        <p:txBody>
          <a:bodyPr/>
          <a:lstStyle/>
          <a:p>
            <a:fld id="{6D22F896-40B5-4ADD-8801-0D06FADFA095}" type="slidenum">
              <a:rPr lang="en-US" smtClean="0"/>
              <a:t>12</a:t>
            </a:fld>
            <a:endParaRPr lang="en-US" dirty="0"/>
          </a:p>
        </p:txBody>
      </p:sp>
      <p:pic>
        <p:nvPicPr>
          <p:cNvPr id="7" name="Picture 6">
            <a:extLst>
              <a:ext uri="{FF2B5EF4-FFF2-40B4-BE49-F238E27FC236}">
                <a16:creationId xmlns:a16="http://schemas.microsoft.com/office/drawing/2014/main" id="{8E53D4BA-E99C-4C18-9407-488B4E8259F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13635" y="1282093"/>
            <a:ext cx="3035762" cy="4620480"/>
          </a:xfrm>
          <a:prstGeom prst="rect">
            <a:avLst/>
          </a:prstGeom>
        </p:spPr>
      </p:pic>
    </p:spTree>
    <p:extLst>
      <p:ext uri="{BB962C8B-B14F-4D97-AF65-F5344CB8AC3E}">
        <p14:creationId xmlns:p14="http://schemas.microsoft.com/office/powerpoint/2010/main" val="134586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0E831-C580-46EB-81B1-D4066ED4F980}"/>
              </a:ext>
            </a:extLst>
          </p:cNvPr>
          <p:cNvSpPr>
            <a:spLocks noGrp="1"/>
          </p:cNvSpPr>
          <p:nvPr>
            <p:ph type="title"/>
          </p:nvPr>
        </p:nvSpPr>
        <p:spPr/>
        <p:txBody>
          <a:bodyPr/>
          <a:lstStyle/>
          <a:p>
            <a:pPr algn="ctr"/>
            <a:r>
              <a:rPr lang="en-US" dirty="0"/>
              <a:t>Other ways to protect yourself</a:t>
            </a:r>
          </a:p>
        </p:txBody>
      </p:sp>
      <p:sp>
        <p:nvSpPr>
          <p:cNvPr id="3" name="Content Placeholder 2">
            <a:extLst>
              <a:ext uri="{FF2B5EF4-FFF2-40B4-BE49-F238E27FC236}">
                <a16:creationId xmlns:a16="http://schemas.microsoft.com/office/drawing/2014/main" id="{5AD45023-3AB6-43D6-8909-DDE045496E4C}"/>
              </a:ext>
            </a:extLst>
          </p:cNvPr>
          <p:cNvSpPr>
            <a:spLocks noGrp="1"/>
          </p:cNvSpPr>
          <p:nvPr>
            <p:ph idx="1"/>
          </p:nvPr>
        </p:nvSpPr>
        <p:spPr>
          <a:xfrm>
            <a:off x="2435974" y="1885285"/>
            <a:ext cx="7796540" cy="2737002"/>
          </a:xfrm>
        </p:spPr>
        <p:txBody>
          <a:bodyPr>
            <a:normAutofit fontScale="92500" lnSpcReduction="20000"/>
          </a:bodyPr>
          <a:lstStyle/>
          <a:p>
            <a:pPr lvl="0"/>
            <a:r>
              <a:rPr lang="en-US" dirty="0"/>
              <a:t>Wear clothing that you cannot see your hand through to block the sun's rays.</a:t>
            </a:r>
          </a:p>
          <a:p>
            <a:pPr lvl="0"/>
            <a:endParaRPr lang="en-US" dirty="0"/>
          </a:p>
          <a:p>
            <a:pPr lvl="0"/>
            <a:r>
              <a:rPr lang="en-US" dirty="0"/>
              <a:t>Wear a wide brim hat (Best) or a baseball cap (make sure your ears have sunscreen!)</a:t>
            </a:r>
          </a:p>
          <a:p>
            <a:pPr lvl="0"/>
            <a:endParaRPr lang="en-US" dirty="0"/>
          </a:p>
          <a:p>
            <a:pPr lvl="0"/>
            <a:r>
              <a:rPr lang="en-US" dirty="0"/>
              <a:t>Wear sunglasses that have UV protection. </a:t>
            </a:r>
          </a:p>
        </p:txBody>
      </p:sp>
      <p:sp>
        <p:nvSpPr>
          <p:cNvPr id="4" name="Footer Placeholder 3">
            <a:extLst>
              <a:ext uri="{FF2B5EF4-FFF2-40B4-BE49-F238E27FC236}">
                <a16:creationId xmlns:a16="http://schemas.microsoft.com/office/drawing/2014/main" id="{6E1A3577-8916-4934-BA25-62C42C183201}"/>
              </a:ext>
            </a:extLst>
          </p:cNvPr>
          <p:cNvSpPr>
            <a:spLocks noGrp="1"/>
          </p:cNvSpPr>
          <p:nvPr>
            <p:ph type="ftr" sz="quarter" idx="11"/>
          </p:nvPr>
        </p:nvSpPr>
        <p:spPr/>
        <p:txBody>
          <a:bodyPr/>
          <a:lstStyle/>
          <a:p>
            <a:r>
              <a:rPr lang="en-US"/>
              <a:t>Virginia Public Schools-https://kidshealth.org/en/kids/summer-safety.html?WT.ac=ctg#catout</a:t>
            </a:r>
            <a:endParaRPr lang="en-US" dirty="0"/>
          </a:p>
        </p:txBody>
      </p:sp>
      <p:sp>
        <p:nvSpPr>
          <p:cNvPr id="5" name="Slide Number Placeholder 4">
            <a:extLst>
              <a:ext uri="{FF2B5EF4-FFF2-40B4-BE49-F238E27FC236}">
                <a16:creationId xmlns:a16="http://schemas.microsoft.com/office/drawing/2014/main" id="{DD584FD8-707D-4353-A5B6-C8F6F196B6E1}"/>
              </a:ext>
            </a:extLst>
          </p:cNvPr>
          <p:cNvSpPr>
            <a:spLocks noGrp="1"/>
          </p:cNvSpPr>
          <p:nvPr>
            <p:ph type="sldNum" sz="quarter" idx="12"/>
          </p:nvPr>
        </p:nvSpPr>
        <p:spPr/>
        <p:txBody>
          <a:bodyPr/>
          <a:lstStyle/>
          <a:p>
            <a:fld id="{6D22F896-40B5-4ADD-8801-0D06FADFA095}" type="slidenum">
              <a:rPr lang="en-US" smtClean="0"/>
              <a:t>13</a:t>
            </a:fld>
            <a:endParaRPr lang="en-US" dirty="0"/>
          </a:p>
        </p:txBody>
      </p:sp>
      <p:pic>
        <p:nvPicPr>
          <p:cNvPr id="6" name="Picture 5" descr="A picture containing clipart&#10;&#10;Description automatically generated">
            <a:extLst>
              <a:ext uri="{FF2B5EF4-FFF2-40B4-BE49-F238E27FC236}">
                <a16:creationId xmlns:a16="http://schemas.microsoft.com/office/drawing/2014/main" id="{95D68BC6-3705-491E-A5CA-8CDCD3DF71F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863107" y="5001929"/>
            <a:ext cx="6862970" cy="1691479"/>
          </a:xfrm>
          <a:prstGeom prst="rect">
            <a:avLst/>
          </a:prstGeom>
        </p:spPr>
      </p:pic>
    </p:spTree>
    <p:extLst>
      <p:ext uri="{BB962C8B-B14F-4D97-AF65-F5344CB8AC3E}">
        <p14:creationId xmlns:p14="http://schemas.microsoft.com/office/powerpoint/2010/main" val="350570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427C4-CF9B-4C59-B2F1-BCF46AEBF2E9}"/>
              </a:ext>
            </a:extLst>
          </p:cNvPr>
          <p:cNvSpPr>
            <a:spLocks noGrp="1"/>
          </p:cNvSpPr>
          <p:nvPr>
            <p:ph type="title"/>
          </p:nvPr>
        </p:nvSpPr>
        <p:spPr>
          <a:xfrm>
            <a:off x="1132142" y="83127"/>
            <a:ext cx="10145458" cy="1077229"/>
          </a:xfrm>
        </p:spPr>
        <p:txBody>
          <a:bodyPr/>
          <a:lstStyle/>
          <a:p>
            <a:r>
              <a:rPr lang="en-US" dirty="0"/>
              <a:t>How much do you know now about sun safety?</a:t>
            </a:r>
          </a:p>
        </p:txBody>
      </p:sp>
      <p:graphicFrame>
        <p:nvGraphicFramePr>
          <p:cNvPr id="6" name="Content Placeholder 5">
            <a:extLst>
              <a:ext uri="{FF2B5EF4-FFF2-40B4-BE49-F238E27FC236}">
                <a16:creationId xmlns:a16="http://schemas.microsoft.com/office/drawing/2014/main" id="{43B77623-735D-4F92-A896-29EF27BB9219}"/>
              </a:ext>
            </a:extLst>
          </p:cNvPr>
          <p:cNvGraphicFramePr>
            <a:graphicFrameLocks noGrp="1"/>
          </p:cNvGraphicFramePr>
          <p:nvPr>
            <p:ph idx="1"/>
          </p:nvPr>
        </p:nvGraphicFramePr>
        <p:xfrm>
          <a:off x="1213657" y="808056"/>
          <a:ext cx="9964188" cy="5885351"/>
        </p:xfrm>
        <a:graphic>
          <a:graphicData uri="http://schemas.openxmlformats.org/drawingml/2006/table">
            <a:tbl>
              <a:tblPr firstRow="1" firstCol="1" bandRow="1">
                <a:tableStyleId>{5C22544A-7EE6-4342-B048-85BDC9FD1C3A}</a:tableStyleId>
              </a:tblPr>
              <a:tblGrid>
                <a:gridCol w="7703128">
                  <a:extLst>
                    <a:ext uri="{9D8B030D-6E8A-4147-A177-3AD203B41FA5}">
                      <a16:colId xmlns:a16="http://schemas.microsoft.com/office/drawing/2014/main" val="590783119"/>
                    </a:ext>
                  </a:extLst>
                </a:gridCol>
                <a:gridCol w="1141615">
                  <a:extLst>
                    <a:ext uri="{9D8B030D-6E8A-4147-A177-3AD203B41FA5}">
                      <a16:colId xmlns:a16="http://schemas.microsoft.com/office/drawing/2014/main" val="2994966171"/>
                    </a:ext>
                  </a:extLst>
                </a:gridCol>
                <a:gridCol w="1119445">
                  <a:extLst>
                    <a:ext uri="{9D8B030D-6E8A-4147-A177-3AD203B41FA5}">
                      <a16:colId xmlns:a16="http://schemas.microsoft.com/office/drawing/2014/main" val="3833516915"/>
                    </a:ext>
                  </a:extLst>
                </a:gridCol>
              </a:tblGrid>
              <a:tr h="527256">
                <a:tc>
                  <a:txBody>
                    <a:bodyPr/>
                    <a:lstStyle/>
                    <a:p>
                      <a:pPr marL="0" marR="0" algn="l">
                        <a:lnSpc>
                          <a:spcPct val="107000"/>
                        </a:lnSpc>
                        <a:spcBef>
                          <a:spcPts val="200"/>
                        </a:spcBef>
                        <a:spcAft>
                          <a:spcPts val="0"/>
                        </a:spcAft>
                      </a:pPr>
                      <a:r>
                        <a:rPr lang="en-US" sz="1600" u="none" strike="noStrike" kern="0">
                          <a:effectLst/>
                          <a:latin typeface="Comic Sans MS" panose="030F0702030302020204" pitchFamily="66" charset="0"/>
                        </a:rPr>
                        <a:t>Q</a:t>
                      </a:r>
                      <a:r>
                        <a:rPr lang="en-US" sz="1600" u="sng" kern="0">
                          <a:effectLst/>
                          <a:latin typeface="Comic Sans MS" panose="030F0702030302020204" pitchFamily="66" charset="0"/>
                        </a:rPr>
                        <a:t>uestion</a:t>
                      </a:r>
                      <a:endParaRPr lang="en-US" sz="1600" b="1" kern="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u="none" strike="noStrike" kern="0">
                          <a:effectLst/>
                          <a:latin typeface="Comic Sans MS" panose="030F0702030302020204" pitchFamily="66" charset="0"/>
                        </a:rPr>
                        <a:t>T</a:t>
                      </a:r>
                      <a:r>
                        <a:rPr lang="en-US" sz="1400" u="sng" kern="0">
                          <a:effectLst/>
                          <a:latin typeface="Comic Sans MS" panose="030F0702030302020204" pitchFamily="66" charset="0"/>
                        </a:rPr>
                        <a:t>rue</a:t>
                      </a:r>
                      <a:endParaRPr lang="en-US" sz="1400" b="1" kern="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u="none" strike="noStrike" kern="0">
                          <a:effectLst/>
                          <a:latin typeface="Comic Sans MS" panose="030F0702030302020204" pitchFamily="66" charset="0"/>
                        </a:rPr>
                        <a:t>F</a:t>
                      </a:r>
                      <a:r>
                        <a:rPr lang="en-US" sz="1400" u="sng" kern="0">
                          <a:effectLst/>
                          <a:latin typeface="Comic Sans MS" panose="030F0702030302020204" pitchFamily="66" charset="0"/>
                        </a:rPr>
                        <a:t>alse</a:t>
                      </a:r>
                      <a:endParaRPr lang="en-US" sz="1400" kern="0">
                        <a:effectLst/>
                        <a:latin typeface="Comic Sans MS" panose="030F0702030302020204" pitchFamily="66" charset="0"/>
                      </a:endParaRPr>
                    </a:p>
                    <a:p>
                      <a:pPr marL="0" marR="0">
                        <a:lnSpc>
                          <a:spcPct val="107000"/>
                        </a:lnSpc>
                        <a:spcBef>
                          <a:spcPts val="0"/>
                        </a:spcBef>
                        <a:spcAft>
                          <a:spcPts val="0"/>
                        </a:spcAft>
                      </a:pPr>
                      <a:r>
                        <a:rPr lang="en-US" sz="1400">
                          <a:effectLst/>
                          <a:latin typeface="Comic Sans MS" panose="030F0702030302020204" pitchFamily="66" charset="0"/>
                        </a:rPr>
                        <a:t> </a:t>
                      </a:r>
                      <a:endParaRPr lang="en-US" sz="1400">
                        <a:effectLst/>
                        <a:latin typeface="Comic Sans MS" panose="030F0702030302020204" pitchFamily="66" charset="0"/>
                        <a:ea typeface="Calibri" panose="020F0502020204030204" pitchFamily="34" charset="0"/>
                        <a:cs typeface="Times New Roman" panose="02020603050405020304" pitchFamily="18" charset="0"/>
                      </a:endParaRPr>
                    </a:p>
                  </a:txBody>
                  <a:tcPr marL="68384" marR="68384" marT="0" marB="0"/>
                </a:tc>
                <a:extLst>
                  <a:ext uri="{0D108BD9-81ED-4DB2-BD59-A6C34878D82A}">
                    <a16:rowId xmlns:a16="http://schemas.microsoft.com/office/drawing/2014/main" val="3325682927"/>
                  </a:ext>
                </a:extLst>
              </a:tr>
              <a:tr h="798233">
                <a:tc>
                  <a:txBody>
                    <a:bodyPr/>
                    <a:lstStyle/>
                    <a:p>
                      <a:pPr marL="0" marR="0">
                        <a:lnSpc>
                          <a:spcPct val="107000"/>
                        </a:lnSpc>
                        <a:spcBef>
                          <a:spcPts val="0"/>
                        </a:spcBef>
                        <a:spcAft>
                          <a:spcPts val="0"/>
                        </a:spcAft>
                      </a:pPr>
                      <a:r>
                        <a:rPr lang="en-US" sz="1600" b="0" dirty="0">
                          <a:effectLst/>
                          <a:latin typeface="Comic Sans MS" panose="030F0702030302020204" pitchFamily="66" charset="0"/>
                        </a:rPr>
                        <a:t> </a:t>
                      </a:r>
                    </a:p>
                    <a:p>
                      <a:pPr marL="0" marR="0">
                        <a:lnSpc>
                          <a:spcPct val="107000"/>
                        </a:lnSpc>
                        <a:spcBef>
                          <a:spcPts val="0"/>
                        </a:spcBef>
                        <a:spcAft>
                          <a:spcPts val="0"/>
                        </a:spcAft>
                      </a:pPr>
                      <a:r>
                        <a:rPr lang="en-US" sz="1600" b="0" dirty="0">
                          <a:effectLst/>
                          <a:latin typeface="Comic Sans MS" panose="030F0702030302020204" pitchFamily="66" charset="0"/>
                        </a:rPr>
                        <a:t>1. A baseball cap is more protective than a wide-brimmed hat.  </a:t>
                      </a:r>
                    </a:p>
                    <a:p>
                      <a:pPr marL="0" marR="0">
                        <a:lnSpc>
                          <a:spcPct val="107000"/>
                        </a:lnSpc>
                        <a:spcBef>
                          <a:spcPts val="0"/>
                        </a:spcBef>
                        <a:spcAft>
                          <a:spcPts val="0"/>
                        </a:spcAft>
                      </a:pPr>
                      <a:r>
                        <a:rPr lang="en-US" sz="1600" b="0" u="none" strike="noStrike" dirty="0">
                          <a:effectLst/>
                          <a:latin typeface="Comic Sans MS" panose="030F0702030302020204" pitchFamily="66" charset="0"/>
                        </a:rPr>
                        <a:t> </a:t>
                      </a:r>
                      <a:endParaRPr lang="en-US" sz="16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dirty="0">
                          <a:effectLst/>
                          <a:latin typeface="Comic Sans MS" panose="030F0702030302020204" pitchFamily="66" charset="0"/>
                        </a:rPr>
                        <a:t> </a:t>
                      </a:r>
                      <a:endParaRPr lang="en-US" sz="1400" b="0" kern="0" dirty="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a:effectLst/>
                          <a:latin typeface="Comic Sans MS" panose="030F0702030302020204" pitchFamily="66" charset="0"/>
                        </a:rPr>
                        <a:t> </a:t>
                      </a:r>
                      <a:endParaRPr lang="en-US" sz="1400" b="0" kern="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extLst>
                  <a:ext uri="{0D108BD9-81ED-4DB2-BD59-A6C34878D82A}">
                    <a16:rowId xmlns:a16="http://schemas.microsoft.com/office/drawing/2014/main" val="1766641632"/>
                  </a:ext>
                </a:extLst>
              </a:tr>
              <a:tr h="527256">
                <a:tc>
                  <a:txBody>
                    <a:bodyPr/>
                    <a:lstStyle/>
                    <a:p>
                      <a:pPr marL="0" marR="0">
                        <a:lnSpc>
                          <a:spcPct val="107000"/>
                        </a:lnSpc>
                        <a:spcBef>
                          <a:spcPts val="0"/>
                        </a:spcBef>
                        <a:spcAft>
                          <a:spcPts val="0"/>
                        </a:spcAft>
                      </a:pPr>
                      <a:r>
                        <a:rPr lang="en-US" sz="1600" b="0">
                          <a:effectLst/>
                          <a:latin typeface="Comic Sans MS" panose="030F0702030302020204" pitchFamily="66" charset="0"/>
                        </a:rPr>
                        <a:t>2. You can be sunburned in the winter. </a:t>
                      </a:r>
                    </a:p>
                    <a:p>
                      <a:pPr marL="0" marR="0">
                        <a:lnSpc>
                          <a:spcPct val="107000"/>
                        </a:lnSpc>
                        <a:spcBef>
                          <a:spcPts val="0"/>
                        </a:spcBef>
                        <a:spcAft>
                          <a:spcPts val="0"/>
                        </a:spcAft>
                      </a:pPr>
                      <a:r>
                        <a:rPr lang="en-US" sz="1600" b="0" u="none" strike="noStrike">
                          <a:effectLst/>
                          <a:latin typeface="Comic Sans MS" panose="030F0702030302020204" pitchFamily="66" charset="0"/>
                        </a:rPr>
                        <a:t> </a:t>
                      </a:r>
                      <a:endParaRPr lang="en-US" sz="1600" b="0">
                        <a:effectLst/>
                        <a:latin typeface="Comic Sans MS" panose="030F0702030302020204" pitchFamily="66" charset="0"/>
                        <a:ea typeface="Calibri" panose="020F0502020204030204" pitchFamily="34"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a:effectLst/>
                          <a:latin typeface="Comic Sans MS" panose="030F0702030302020204" pitchFamily="66" charset="0"/>
                        </a:rPr>
                        <a:t> </a:t>
                      </a:r>
                      <a:endParaRPr lang="en-US" sz="1400" b="0" kern="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a:effectLst/>
                          <a:latin typeface="Comic Sans MS" panose="030F0702030302020204" pitchFamily="66" charset="0"/>
                        </a:rPr>
                        <a:t> </a:t>
                      </a:r>
                      <a:endParaRPr lang="en-US" sz="1400" b="0" kern="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extLst>
                  <a:ext uri="{0D108BD9-81ED-4DB2-BD59-A6C34878D82A}">
                    <a16:rowId xmlns:a16="http://schemas.microsoft.com/office/drawing/2014/main" val="1988952799"/>
                  </a:ext>
                </a:extLst>
              </a:tr>
              <a:tr h="690814">
                <a:tc>
                  <a:txBody>
                    <a:bodyPr/>
                    <a:lstStyle/>
                    <a:p>
                      <a:pPr marL="0" marR="0">
                        <a:lnSpc>
                          <a:spcPct val="107000"/>
                        </a:lnSpc>
                        <a:spcBef>
                          <a:spcPts val="0"/>
                        </a:spcBef>
                        <a:spcAft>
                          <a:spcPts val="0"/>
                        </a:spcAft>
                      </a:pPr>
                      <a:r>
                        <a:rPr lang="en-US" sz="1600" b="0">
                          <a:effectLst/>
                          <a:latin typeface="Comic Sans MS" panose="030F0702030302020204" pitchFamily="66" charset="0"/>
                        </a:rPr>
                        <a:t>3. The sun’s rays are strongest between 6 a.m. and 10 a.m. every day. </a:t>
                      </a:r>
                    </a:p>
                    <a:p>
                      <a:pPr marL="0" marR="0">
                        <a:lnSpc>
                          <a:spcPct val="107000"/>
                        </a:lnSpc>
                        <a:spcBef>
                          <a:spcPts val="0"/>
                        </a:spcBef>
                        <a:spcAft>
                          <a:spcPts val="0"/>
                        </a:spcAft>
                      </a:pPr>
                      <a:r>
                        <a:rPr lang="en-US" sz="1600" b="0" u="none" strike="noStrike">
                          <a:effectLst/>
                          <a:latin typeface="Comic Sans MS" panose="030F0702030302020204" pitchFamily="66" charset="0"/>
                        </a:rPr>
                        <a:t> </a:t>
                      </a:r>
                      <a:endParaRPr lang="en-US" sz="1600" b="0">
                        <a:effectLst/>
                        <a:latin typeface="Comic Sans MS" panose="030F0702030302020204" pitchFamily="66" charset="0"/>
                        <a:ea typeface="Calibri" panose="020F0502020204030204" pitchFamily="34"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dirty="0">
                          <a:effectLst/>
                          <a:latin typeface="Comic Sans MS" panose="030F0702030302020204" pitchFamily="66" charset="0"/>
                        </a:rPr>
                        <a:t> </a:t>
                      </a:r>
                      <a:endParaRPr lang="en-US" sz="1400" b="0" kern="0" dirty="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a:effectLst/>
                          <a:latin typeface="Comic Sans MS" panose="030F0702030302020204" pitchFamily="66" charset="0"/>
                        </a:rPr>
                        <a:t> </a:t>
                      </a:r>
                      <a:endParaRPr lang="en-US" sz="1400" b="0" kern="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extLst>
                  <a:ext uri="{0D108BD9-81ED-4DB2-BD59-A6C34878D82A}">
                    <a16:rowId xmlns:a16="http://schemas.microsoft.com/office/drawing/2014/main" val="851244042"/>
                  </a:ext>
                </a:extLst>
              </a:tr>
              <a:tr h="798233">
                <a:tc>
                  <a:txBody>
                    <a:bodyPr/>
                    <a:lstStyle/>
                    <a:p>
                      <a:pPr marL="0" marR="0">
                        <a:lnSpc>
                          <a:spcPct val="107000"/>
                        </a:lnSpc>
                        <a:spcBef>
                          <a:spcPts val="0"/>
                        </a:spcBef>
                        <a:spcAft>
                          <a:spcPts val="0"/>
                        </a:spcAft>
                      </a:pPr>
                      <a:r>
                        <a:rPr lang="en-US" sz="1600" b="0">
                          <a:effectLst/>
                          <a:latin typeface="Comic Sans MS" panose="030F0702030302020204" pitchFamily="66" charset="0"/>
                        </a:rPr>
                        <a:t>4. When you are in the shade, you are always protected from the sun’s rays. </a:t>
                      </a:r>
                    </a:p>
                    <a:p>
                      <a:pPr marL="0" marR="0">
                        <a:lnSpc>
                          <a:spcPct val="107000"/>
                        </a:lnSpc>
                        <a:spcBef>
                          <a:spcPts val="0"/>
                        </a:spcBef>
                        <a:spcAft>
                          <a:spcPts val="0"/>
                        </a:spcAft>
                      </a:pPr>
                      <a:r>
                        <a:rPr lang="en-US" sz="1600" b="0" u="none" strike="noStrike">
                          <a:effectLst/>
                          <a:latin typeface="Comic Sans MS" panose="030F0702030302020204" pitchFamily="66" charset="0"/>
                        </a:rPr>
                        <a:t> </a:t>
                      </a:r>
                      <a:endParaRPr lang="en-US" sz="1600" b="0">
                        <a:effectLst/>
                        <a:latin typeface="Comic Sans MS" panose="030F0702030302020204" pitchFamily="66" charset="0"/>
                        <a:ea typeface="Calibri" panose="020F0502020204030204" pitchFamily="34"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a:effectLst/>
                          <a:latin typeface="Comic Sans MS" panose="030F0702030302020204" pitchFamily="66" charset="0"/>
                        </a:rPr>
                        <a:t> </a:t>
                      </a:r>
                      <a:endParaRPr lang="en-US" sz="1400" b="0" kern="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dirty="0">
                          <a:effectLst/>
                          <a:latin typeface="Comic Sans MS" panose="030F0702030302020204" pitchFamily="66" charset="0"/>
                        </a:rPr>
                        <a:t> </a:t>
                      </a:r>
                      <a:endParaRPr lang="en-US" sz="1400" b="0" kern="0" dirty="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extLst>
                  <a:ext uri="{0D108BD9-81ED-4DB2-BD59-A6C34878D82A}">
                    <a16:rowId xmlns:a16="http://schemas.microsoft.com/office/drawing/2014/main" val="2572336857"/>
                  </a:ext>
                </a:extLst>
              </a:tr>
              <a:tr h="527256">
                <a:tc>
                  <a:txBody>
                    <a:bodyPr/>
                    <a:lstStyle/>
                    <a:p>
                      <a:pPr marL="0" marR="0">
                        <a:lnSpc>
                          <a:spcPct val="107000"/>
                        </a:lnSpc>
                        <a:spcBef>
                          <a:spcPts val="0"/>
                        </a:spcBef>
                        <a:spcAft>
                          <a:spcPts val="0"/>
                        </a:spcAft>
                      </a:pPr>
                      <a:r>
                        <a:rPr lang="en-US" sz="1600" b="0" dirty="0">
                          <a:effectLst/>
                          <a:latin typeface="Comic Sans MS" panose="030F0702030302020204" pitchFamily="66" charset="0"/>
                        </a:rPr>
                        <a:t>5. All sunglasses protect your eyes against the sun’s rays. </a:t>
                      </a:r>
                    </a:p>
                    <a:p>
                      <a:pPr marL="0" marR="0">
                        <a:lnSpc>
                          <a:spcPct val="107000"/>
                        </a:lnSpc>
                        <a:spcBef>
                          <a:spcPts val="0"/>
                        </a:spcBef>
                        <a:spcAft>
                          <a:spcPts val="0"/>
                        </a:spcAft>
                      </a:pPr>
                      <a:r>
                        <a:rPr lang="en-US" sz="1600" b="0" u="none" strike="noStrike" dirty="0">
                          <a:effectLst/>
                          <a:latin typeface="Comic Sans MS" panose="030F0702030302020204" pitchFamily="66" charset="0"/>
                        </a:rPr>
                        <a:t> </a:t>
                      </a:r>
                      <a:endParaRPr lang="en-US" sz="16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a:effectLst/>
                          <a:latin typeface="Comic Sans MS" panose="030F0702030302020204" pitchFamily="66" charset="0"/>
                        </a:rPr>
                        <a:t> </a:t>
                      </a:r>
                      <a:endParaRPr lang="en-US" sz="1400" b="0" kern="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a:effectLst/>
                          <a:latin typeface="Comic Sans MS" panose="030F0702030302020204" pitchFamily="66" charset="0"/>
                        </a:rPr>
                        <a:t> </a:t>
                      </a:r>
                      <a:endParaRPr lang="en-US" sz="1400" b="0" kern="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extLst>
                  <a:ext uri="{0D108BD9-81ED-4DB2-BD59-A6C34878D82A}">
                    <a16:rowId xmlns:a16="http://schemas.microsoft.com/office/drawing/2014/main" val="989970342"/>
                  </a:ext>
                </a:extLst>
              </a:tr>
              <a:tr h="527256">
                <a:tc>
                  <a:txBody>
                    <a:bodyPr/>
                    <a:lstStyle/>
                    <a:p>
                      <a:pPr marL="0" marR="0">
                        <a:lnSpc>
                          <a:spcPct val="107000"/>
                        </a:lnSpc>
                        <a:spcBef>
                          <a:spcPts val="0"/>
                        </a:spcBef>
                        <a:spcAft>
                          <a:spcPts val="0"/>
                        </a:spcAft>
                      </a:pPr>
                      <a:r>
                        <a:rPr lang="en-US" sz="1600" b="0" dirty="0">
                          <a:effectLst/>
                          <a:latin typeface="Comic Sans MS" panose="030F0702030302020204" pitchFamily="66" charset="0"/>
                        </a:rPr>
                        <a:t>6. Sunscreen is not needed on cloudy days. </a:t>
                      </a:r>
                    </a:p>
                    <a:p>
                      <a:pPr marL="0" marR="0">
                        <a:lnSpc>
                          <a:spcPct val="107000"/>
                        </a:lnSpc>
                        <a:spcBef>
                          <a:spcPts val="0"/>
                        </a:spcBef>
                        <a:spcAft>
                          <a:spcPts val="0"/>
                        </a:spcAft>
                      </a:pPr>
                      <a:r>
                        <a:rPr lang="en-US" sz="1600" b="0" u="none" strike="noStrike" dirty="0">
                          <a:effectLst/>
                          <a:latin typeface="Comic Sans MS" panose="030F0702030302020204" pitchFamily="66" charset="0"/>
                        </a:rPr>
                        <a:t> </a:t>
                      </a:r>
                      <a:endParaRPr lang="en-US" sz="16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a:effectLst/>
                          <a:latin typeface="Comic Sans MS" panose="030F0702030302020204" pitchFamily="66" charset="0"/>
                        </a:rPr>
                        <a:t> </a:t>
                      </a:r>
                      <a:endParaRPr lang="en-US" sz="1400" b="0" kern="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a:effectLst/>
                          <a:latin typeface="Comic Sans MS" panose="030F0702030302020204" pitchFamily="66" charset="0"/>
                        </a:rPr>
                        <a:t> </a:t>
                      </a:r>
                      <a:endParaRPr lang="en-US" sz="1400" b="0" kern="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extLst>
                  <a:ext uri="{0D108BD9-81ED-4DB2-BD59-A6C34878D82A}">
                    <a16:rowId xmlns:a16="http://schemas.microsoft.com/office/drawing/2014/main" val="2876566198"/>
                  </a:ext>
                </a:extLst>
              </a:tr>
              <a:tr h="798233">
                <a:tc>
                  <a:txBody>
                    <a:bodyPr/>
                    <a:lstStyle/>
                    <a:p>
                      <a:pPr marL="0" marR="0">
                        <a:lnSpc>
                          <a:spcPct val="107000"/>
                        </a:lnSpc>
                        <a:spcBef>
                          <a:spcPts val="0"/>
                        </a:spcBef>
                        <a:spcAft>
                          <a:spcPts val="0"/>
                        </a:spcAft>
                      </a:pPr>
                      <a:r>
                        <a:rPr lang="en-US" sz="1600" b="0" dirty="0">
                          <a:effectLst/>
                          <a:latin typeface="Comic Sans MS" panose="030F0702030302020204" pitchFamily="66" charset="0"/>
                        </a:rPr>
                        <a:t>7. The sun’s rays are most harmful when your shadow is shorter than you are. </a:t>
                      </a:r>
                    </a:p>
                    <a:p>
                      <a:pPr marL="0" marR="0">
                        <a:lnSpc>
                          <a:spcPct val="107000"/>
                        </a:lnSpc>
                        <a:spcBef>
                          <a:spcPts val="0"/>
                        </a:spcBef>
                        <a:spcAft>
                          <a:spcPts val="0"/>
                        </a:spcAft>
                      </a:pPr>
                      <a:r>
                        <a:rPr lang="en-US" sz="1600" b="0" u="none" strike="noStrike" dirty="0">
                          <a:effectLst/>
                          <a:latin typeface="Comic Sans MS" panose="030F0702030302020204" pitchFamily="66" charset="0"/>
                        </a:rPr>
                        <a:t> </a:t>
                      </a:r>
                      <a:endParaRPr lang="en-US" sz="16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a:effectLst/>
                          <a:latin typeface="Comic Sans MS" panose="030F0702030302020204" pitchFamily="66" charset="0"/>
                        </a:rPr>
                        <a:t> </a:t>
                      </a:r>
                      <a:endParaRPr lang="en-US" sz="1400" b="0" kern="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a:effectLst/>
                          <a:latin typeface="Comic Sans MS" panose="030F0702030302020204" pitchFamily="66" charset="0"/>
                        </a:rPr>
                        <a:t> </a:t>
                      </a:r>
                      <a:endParaRPr lang="en-US" sz="1400" b="0" kern="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extLst>
                  <a:ext uri="{0D108BD9-81ED-4DB2-BD59-A6C34878D82A}">
                    <a16:rowId xmlns:a16="http://schemas.microsoft.com/office/drawing/2014/main" val="509596635"/>
                  </a:ext>
                </a:extLst>
              </a:tr>
              <a:tr h="690814">
                <a:tc>
                  <a:txBody>
                    <a:bodyPr/>
                    <a:lstStyle/>
                    <a:p>
                      <a:pPr marL="0" marR="0">
                        <a:lnSpc>
                          <a:spcPct val="107000"/>
                        </a:lnSpc>
                        <a:spcBef>
                          <a:spcPts val="0"/>
                        </a:spcBef>
                        <a:spcAft>
                          <a:spcPts val="0"/>
                        </a:spcAft>
                      </a:pPr>
                      <a:r>
                        <a:rPr lang="en-US" sz="1600" b="0" dirty="0">
                          <a:effectLst/>
                          <a:latin typeface="Comic Sans MS" panose="030F0702030302020204" pitchFamily="66" charset="0"/>
                        </a:rPr>
                        <a:t>8. You do not ever need to reapply sunscreen when you  are outside. </a:t>
                      </a:r>
                    </a:p>
                    <a:p>
                      <a:pPr marL="0" marR="0">
                        <a:lnSpc>
                          <a:spcPct val="107000"/>
                        </a:lnSpc>
                        <a:spcBef>
                          <a:spcPts val="0"/>
                        </a:spcBef>
                        <a:spcAft>
                          <a:spcPts val="0"/>
                        </a:spcAft>
                      </a:pPr>
                      <a:r>
                        <a:rPr lang="en-US" sz="1600" b="0" dirty="0">
                          <a:effectLst/>
                          <a:latin typeface="Comic Sans MS" panose="030F0702030302020204" pitchFamily="66" charset="0"/>
                        </a:rPr>
                        <a:t> </a:t>
                      </a:r>
                      <a:endParaRPr lang="en-US" sz="16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a:effectLst/>
                          <a:latin typeface="Comic Sans MS" panose="030F0702030302020204" pitchFamily="66" charset="0"/>
                        </a:rPr>
                        <a:t> </a:t>
                      </a:r>
                      <a:endParaRPr lang="en-US" sz="1400" b="0" kern="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dirty="0">
                          <a:effectLst/>
                          <a:latin typeface="Comic Sans MS" panose="030F0702030302020204" pitchFamily="66" charset="0"/>
                        </a:rPr>
                        <a:t> </a:t>
                      </a:r>
                      <a:endParaRPr lang="en-US" sz="1400" b="0" kern="0" dirty="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extLst>
                  <a:ext uri="{0D108BD9-81ED-4DB2-BD59-A6C34878D82A}">
                    <a16:rowId xmlns:a16="http://schemas.microsoft.com/office/drawing/2014/main" val="1320438206"/>
                  </a:ext>
                </a:extLst>
              </a:tr>
            </a:tbl>
          </a:graphicData>
        </a:graphic>
      </p:graphicFrame>
      <p:sp>
        <p:nvSpPr>
          <p:cNvPr id="4" name="Footer Placeholder 3">
            <a:extLst>
              <a:ext uri="{FF2B5EF4-FFF2-40B4-BE49-F238E27FC236}">
                <a16:creationId xmlns:a16="http://schemas.microsoft.com/office/drawing/2014/main" id="{34A1B097-CE3E-430A-BF77-8D23D048DAB4}"/>
              </a:ext>
            </a:extLst>
          </p:cNvPr>
          <p:cNvSpPr>
            <a:spLocks noGrp="1"/>
          </p:cNvSpPr>
          <p:nvPr>
            <p:ph type="ftr" sz="quarter" idx="11"/>
          </p:nvPr>
        </p:nvSpPr>
        <p:spPr/>
        <p:txBody>
          <a:bodyPr/>
          <a:lstStyle/>
          <a:p>
            <a:r>
              <a:rPr lang="en-US"/>
              <a:t>Virginia Public Schools</a:t>
            </a:r>
            <a:endParaRPr lang="en-US" dirty="0"/>
          </a:p>
        </p:txBody>
      </p:sp>
      <p:sp>
        <p:nvSpPr>
          <p:cNvPr id="5" name="Slide Number Placeholder 4">
            <a:extLst>
              <a:ext uri="{FF2B5EF4-FFF2-40B4-BE49-F238E27FC236}">
                <a16:creationId xmlns:a16="http://schemas.microsoft.com/office/drawing/2014/main" id="{D406CFA4-35FE-4021-9079-FE4037AA32CE}"/>
              </a:ext>
            </a:extLst>
          </p:cNvPr>
          <p:cNvSpPr>
            <a:spLocks noGrp="1"/>
          </p:cNvSpPr>
          <p:nvPr>
            <p:ph type="sldNum" sz="quarter" idx="12"/>
          </p:nvPr>
        </p:nvSpPr>
        <p:spPr/>
        <p:txBody>
          <a:bodyPr/>
          <a:lstStyle/>
          <a:p>
            <a:fld id="{6D22F896-40B5-4ADD-8801-0D06FADFA095}" type="slidenum">
              <a:rPr lang="en-US" smtClean="0"/>
              <a:t>14</a:t>
            </a:fld>
            <a:endParaRPr lang="en-US" dirty="0"/>
          </a:p>
        </p:txBody>
      </p:sp>
      <p:sp>
        <p:nvSpPr>
          <p:cNvPr id="7" name="Rectangle 1">
            <a:extLst>
              <a:ext uri="{FF2B5EF4-FFF2-40B4-BE49-F238E27FC236}">
                <a16:creationId xmlns:a16="http://schemas.microsoft.com/office/drawing/2014/main" id="{12293A95-DC70-4C3F-9A05-6F74CDE08E3E}"/>
              </a:ext>
            </a:extLst>
          </p:cNvPr>
          <p:cNvSpPr>
            <a:spLocks noChangeArrowheads="1"/>
          </p:cNvSpPr>
          <p:nvPr/>
        </p:nvSpPr>
        <p:spPr bwMode="auto">
          <a:xfrm>
            <a:off x="-277091" y="8312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539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a:ln>
                <a:noFill/>
              </a:ln>
              <a:solidFill>
                <a:srgbClr val="385623"/>
              </a:solidFill>
              <a:effectLst/>
              <a:latin typeface="Verdana Pro Black" panose="020B0A0403050404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Verdana Pro Black" panose="020B0A04030504040204" pitchFamily="34" charset="0"/>
                <a:ea typeface="Times New Roman" panose="02020603050405020304" pitchFamily="18" charset="0"/>
                <a:cs typeface="Times New Roman" panose="02020603050405020304" pitchFamily="18" charset="0"/>
              </a:rPr>
              <a:t> </a:t>
            </a:r>
            <a:endParaRPr kumimoji="0" lang="en-US" altLang="en-US" sz="2000" b="1" i="0" u="none" strike="noStrike" cap="none" normalizeH="0" baseline="0">
              <a:ln>
                <a:noFill/>
              </a:ln>
              <a:solidFill>
                <a:srgbClr val="385623"/>
              </a:solidFill>
              <a:effectLst/>
              <a:latin typeface="Verdana Pro Black" panose="020B0A0403050404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9338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2A0D4-520F-4375-8739-244A063D09F5}"/>
              </a:ext>
            </a:extLst>
          </p:cNvPr>
          <p:cNvSpPr>
            <a:spLocks noGrp="1"/>
          </p:cNvSpPr>
          <p:nvPr>
            <p:ph type="title"/>
          </p:nvPr>
        </p:nvSpPr>
        <p:spPr>
          <a:xfrm>
            <a:off x="2390135" y="3318499"/>
            <a:ext cx="7958331" cy="1077229"/>
          </a:xfrm>
        </p:spPr>
        <p:txBody>
          <a:bodyPr/>
          <a:lstStyle/>
          <a:p>
            <a:pPr algn="ctr"/>
            <a:r>
              <a:rPr lang="en-US" dirty="0"/>
              <a:t>Stay Sun Smart!</a:t>
            </a:r>
          </a:p>
        </p:txBody>
      </p:sp>
      <p:sp>
        <p:nvSpPr>
          <p:cNvPr id="3" name="Footer Placeholder 2">
            <a:extLst>
              <a:ext uri="{FF2B5EF4-FFF2-40B4-BE49-F238E27FC236}">
                <a16:creationId xmlns:a16="http://schemas.microsoft.com/office/drawing/2014/main" id="{DF571360-F6CA-417C-8035-D517D1B1771B}"/>
              </a:ext>
            </a:extLst>
          </p:cNvPr>
          <p:cNvSpPr>
            <a:spLocks noGrp="1"/>
          </p:cNvSpPr>
          <p:nvPr>
            <p:ph type="ftr" sz="quarter" idx="11"/>
          </p:nvPr>
        </p:nvSpPr>
        <p:spPr/>
        <p:txBody>
          <a:bodyPr/>
          <a:lstStyle/>
          <a:p>
            <a:r>
              <a:rPr lang="en-US"/>
              <a:t>Virginia Public Schools</a:t>
            </a:r>
            <a:endParaRPr lang="en-US" dirty="0"/>
          </a:p>
        </p:txBody>
      </p:sp>
      <p:sp>
        <p:nvSpPr>
          <p:cNvPr id="4" name="Slide Number Placeholder 3">
            <a:extLst>
              <a:ext uri="{FF2B5EF4-FFF2-40B4-BE49-F238E27FC236}">
                <a16:creationId xmlns:a16="http://schemas.microsoft.com/office/drawing/2014/main" id="{8AA67AAA-EF62-4A95-B316-2A6A79131F27}"/>
              </a:ext>
            </a:extLst>
          </p:cNvPr>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2597065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50467-D8DC-4100-88E1-C045125592C4}"/>
              </a:ext>
            </a:extLst>
          </p:cNvPr>
          <p:cNvSpPr>
            <a:spLocks noGrp="1"/>
          </p:cNvSpPr>
          <p:nvPr>
            <p:ph type="title"/>
          </p:nvPr>
        </p:nvSpPr>
        <p:spPr/>
        <p:txBody>
          <a:bodyPr/>
          <a:lstStyle/>
          <a:p>
            <a:r>
              <a:rPr lang="en-US" dirty="0"/>
              <a:t>Lesson Objectives</a:t>
            </a:r>
          </a:p>
        </p:txBody>
      </p:sp>
      <p:sp>
        <p:nvSpPr>
          <p:cNvPr id="3" name="Content Placeholder 2">
            <a:extLst>
              <a:ext uri="{FF2B5EF4-FFF2-40B4-BE49-F238E27FC236}">
                <a16:creationId xmlns:a16="http://schemas.microsoft.com/office/drawing/2014/main" id="{9BD20B9E-97FF-42BD-BF63-A720461C7816}"/>
              </a:ext>
            </a:extLst>
          </p:cNvPr>
          <p:cNvSpPr>
            <a:spLocks noGrp="1"/>
          </p:cNvSpPr>
          <p:nvPr>
            <p:ph idx="1"/>
          </p:nvPr>
        </p:nvSpPr>
        <p:spPr>
          <a:xfrm>
            <a:off x="2295298" y="1960676"/>
            <a:ext cx="7796540" cy="3997828"/>
          </a:xfrm>
        </p:spPr>
        <p:txBody>
          <a:bodyPr/>
          <a:lstStyle/>
          <a:p>
            <a:pPr lvl="0"/>
            <a:r>
              <a:rPr lang="en-US" dirty="0"/>
              <a:t>Learning about your skin</a:t>
            </a:r>
          </a:p>
          <a:p>
            <a:pPr lvl="0"/>
            <a:r>
              <a:rPr lang="en-US" dirty="0"/>
              <a:t>What can happen if you don’t protect yourself from the sun. </a:t>
            </a:r>
          </a:p>
          <a:p>
            <a:pPr lvl="0"/>
            <a:r>
              <a:rPr lang="en-US" dirty="0"/>
              <a:t>How to be Sun Smart</a:t>
            </a:r>
          </a:p>
          <a:p>
            <a:endParaRPr lang="en-US" dirty="0"/>
          </a:p>
        </p:txBody>
      </p:sp>
      <p:sp>
        <p:nvSpPr>
          <p:cNvPr id="4" name="Footer Placeholder 3">
            <a:extLst>
              <a:ext uri="{FF2B5EF4-FFF2-40B4-BE49-F238E27FC236}">
                <a16:creationId xmlns:a16="http://schemas.microsoft.com/office/drawing/2014/main" id="{6F9A692F-2D72-4A40-947A-E57DFFD4380F}"/>
              </a:ext>
            </a:extLst>
          </p:cNvPr>
          <p:cNvSpPr>
            <a:spLocks noGrp="1"/>
          </p:cNvSpPr>
          <p:nvPr>
            <p:ph type="ftr" sz="quarter" idx="11"/>
          </p:nvPr>
        </p:nvSpPr>
        <p:spPr/>
        <p:txBody>
          <a:bodyPr/>
          <a:lstStyle/>
          <a:p>
            <a:r>
              <a:rPr lang="en-US"/>
              <a:t>Virginia Public Schools-http://www.scholastic.com/sunsafety/pdfs/teacherguide.pdf</a:t>
            </a:r>
            <a:endParaRPr lang="en-US" dirty="0"/>
          </a:p>
        </p:txBody>
      </p:sp>
      <p:sp>
        <p:nvSpPr>
          <p:cNvPr id="5" name="Slide Number Placeholder 4">
            <a:extLst>
              <a:ext uri="{FF2B5EF4-FFF2-40B4-BE49-F238E27FC236}">
                <a16:creationId xmlns:a16="http://schemas.microsoft.com/office/drawing/2014/main" id="{2B08EDDA-C5C7-4EF8-9C04-58D4197799A7}"/>
              </a:ext>
            </a:extLst>
          </p:cNvPr>
          <p:cNvSpPr>
            <a:spLocks noGrp="1"/>
          </p:cNvSpPr>
          <p:nvPr>
            <p:ph type="sldNum" sz="quarter" idx="12"/>
          </p:nvPr>
        </p:nvSpPr>
        <p:spPr/>
        <p:txBody>
          <a:bodyPr/>
          <a:lstStyle/>
          <a:p>
            <a:fld id="{6D22F896-40B5-4ADD-8801-0D06FADFA095}" type="slidenum">
              <a:rPr lang="en-US" smtClean="0"/>
              <a:t>2</a:t>
            </a:fld>
            <a:endParaRPr lang="en-US" dirty="0"/>
          </a:p>
        </p:txBody>
      </p:sp>
      <p:pic>
        <p:nvPicPr>
          <p:cNvPr id="7" name="Picture 6" descr="A picture containing clipart&#10;&#10;Description automatically generated">
            <a:extLst>
              <a:ext uri="{FF2B5EF4-FFF2-40B4-BE49-F238E27FC236}">
                <a16:creationId xmlns:a16="http://schemas.microsoft.com/office/drawing/2014/main" id="{F8819CE7-4302-4873-859F-9E9713F0EED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410135" y="5102352"/>
            <a:ext cx="2260209" cy="1282669"/>
          </a:xfrm>
          <a:prstGeom prst="rect">
            <a:avLst/>
          </a:prstGeom>
        </p:spPr>
      </p:pic>
      <p:pic>
        <p:nvPicPr>
          <p:cNvPr id="9" name="Picture 8" descr="A close up of a box&#10;&#10;Description automatically generated">
            <a:extLst>
              <a:ext uri="{FF2B5EF4-FFF2-40B4-BE49-F238E27FC236}">
                <a16:creationId xmlns:a16="http://schemas.microsoft.com/office/drawing/2014/main" id="{36FD6E1D-4F5E-4F6C-9FDC-58465EECE5B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923161" y="1402733"/>
            <a:ext cx="1914807" cy="1460041"/>
          </a:xfrm>
          <a:prstGeom prst="rect">
            <a:avLst/>
          </a:prstGeom>
        </p:spPr>
      </p:pic>
    </p:spTree>
    <p:extLst>
      <p:ext uri="{BB962C8B-B14F-4D97-AF65-F5344CB8AC3E}">
        <p14:creationId xmlns:p14="http://schemas.microsoft.com/office/powerpoint/2010/main" val="69083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427C4-CF9B-4C59-B2F1-BCF46AEBF2E9}"/>
              </a:ext>
            </a:extLst>
          </p:cNvPr>
          <p:cNvSpPr>
            <a:spLocks noGrp="1"/>
          </p:cNvSpPr>
          <p:nvPr>
            <p:ph type="title"/>
          </p:nvPr>
        </p:nvSpPr>
        <p:spPr>
          <a:xfrm>
            <a:off x="1132142" y="83127"/>
            <a:ext cx="10145458" cy="1077229"/>
          </a:xfrm>
        </p:spPr>
        <p:txBody>
          <a:bodyPr/>
          <a:lstStyle/>
          <a:p>
            <a:r>
              <a:rPr lang="en-US" dirty="0"/>
              <a:t>How much do you already know about sun safety?</a:t>
            </a:r>
          </a:p>
        </p:txBody>
      </p:sp>
      <p:graphicFrame>
        <p:nvGraphicFramePr>
          <p:cNvPr id="6" name="Content Placeholder 5">
            <a:extLst>
              <a:ext uri="{FF2B5EF4-FFF2-40B4-BE49-F238E27FC236}">
                <a16:creationId xmlns:a16="http://schemas.microsoft.com/office/drawing/2014/main" id="{43B77623-735D-4F92-A896-29EF27BB9219}"/>
              </a:ext>
            </a:extLst>
          </p:cNvPr>
          <p:cNvGraphicFramePr>
            <a:graphicFrameLocks noGrp="1"/>
          </p:cNvGraphicFramePr>
          <p:nvPr>
            <p:ph idx="1"/>
            <p:extLst>
              <p:ext uri="{D42A27DB-BD31-4B8C-83A1-F6EECF244321}">
                <p14:modId xmlns:p14="http://schemas.microsoft.com/office/powerpoint/2010/main" val="2756705722"/>
              </p:ext>
            </p:extLst>
          </p:nvPr>
        </p:nvGraphicFramePr>
        <p:xfrm>
          <a:off x="1213657" y="808056"/>
          <a:ext cx="9964188" cy="5885351"/>
        </p:xfrm>
        <a:graphic>
          <a:graphicData uri="http://schemas.openxmlformats.org/drawingml/2006/table">
            <a:tbl>
              <a:tblPr firstRow="1" firstCol="1" bandRow="1">
                <a:tableStyleId>{5C22544A-7EE6-4342-B048-85BDC9FD1C3A}</a:tableStyleId>
              </a:tblPr>
              <a:tblGrid>
                <a:gridCol w="7703128">
                  <a:extLst>
                    <a:ext uri="{9D8B030D-6E8A-4147-A177-3AD203B41FA5}">
                      <a16:colId xmlns:a16="http://schemas.microsoft.com/office/drawing/2014/main" val="590783119"/>
                    </a:ext>
                  </a:extLst>
                </a:gridCol>
                <a:gridCol w="1141615">
                  <a:extLst>
                    <a:ext uri="{9D8B030D-6E8A-4147-A177-3AD203B41FA5}">
                      <a16:colId xmlns:a16="http://schemas.microsoft.com/office/drawing/2014/main" val="2994966171"/>
                    </a:ext>
                  </a:extLst>
                </a:gridCol>
                <a:gridCol w="1119445">
                  <a:extLst>
                    <a:ext uri="{9D8B030D-6E8A-4147-A177-3AD203B41FA5}">
                      <a16:colId xmlns:a16="http://schemas.microsoft.com/office/drawing/2014/main" val="3833516915"/>
                    </a:ext>
                  </a:extLst>
                </a:gridCol>
              </a:tblGrid>
              <a:tr h="527256">
                <a:tc>
                  <a:txBody>
                    <a:bodyPr/>
                    <a:lstStyle/>
                    <a:p>
                      <a:pPr marL="0" marR="0" algn="l">
                        <a:lnSpc>
                          <a:spcPct val="107000"/>
                        </a:lnSpc>
                        <a:spcBef>
                          <a:spcPts val="200"/>
                        </a:spcBef>
                        <a:spcAft>
                          <a:spcPts val="0"/>
                        </a:spcAft>
                      </a:pPr>
                      <a:r>
                        <a:rPr lang="en-US" sz="1600" u="none" strike="noStrike" kern="0">
                          <a:effectLst/>
                          <a:latin typeface="Comic Sans MS" panose="030F0702030302020204" pitchFamily="66" charset="0"/>
                        </a:rPr>
                        <a:t>Q</a:t>
                      </a:r>
                      <a:r>
                        <a:rPr lang="en-US" sz="1600" u="sng" kern="0">
                          <a:effectLst/>
                          <a:latin typeface="Comic Sans MS" panose="030F0702030302020204" pitchFamily="66" charset="0"/>
                        </a:rPr>
                        <a:t>uestion</a:t>
                      </a:r>
                      <a:endParaRPr lang="en-US" sz="1600" b="1" kern="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u="none" strike="noStrike" kern="0">
                          <a:effectLst/>
                          <a:latin typeface="Comic Sans MS" panose="030F0702030302020204" pitchFamily="66" charset="0"/>
                        </a:rPr>
                        <a:t>T</a:t>
                      </a:r>
                      <a:r>
                        <a:rPr lang="en-US" sz="1400" u="sng" kern="0">
                          <a:effectLst/>
                          <a:latin typeface="Comic Sans MS" panose="030F0702030302020204" pitchFamily="66" charset="0"/>
                        </a:rPr>
                        <a:t>rue</a:t>
                      </a:r>
                      <a:endParaRPr lang="en-US" sz="1400" b="1" kern="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u="none" strike="noStrike" kern="0">
                          <a:effectLst/>
                          <a:latin typeface="Comic Sans MS" panose="030F0702030302020204" pitchFamily="66" charset="0"/>
                        </a:rPr>
                        <a:t>F</a:t>
                      </a:r>
                      <a:r>
                        <a:rPr lang="en-US" sz="1400" u="sng" kern="0">
                          <a:effectLst/>
                          <a:latin typeface="Comic Sans MS" panose="030F0702030302020204" pitchFamily="66" charset="0"/>
                        </a:rPr>
                        <a:t>alse</a:t>
                      </a:r>
                      <a:endParaRPr lang="en-US" sz="1400" kern="0">
                        <a:effectLst/>
                        <a:latin typeface="Comic Sans MS" panose="030F0702030302020204" pitchFamily="66" charset="0"/>
                      </a:endParaRPr>
                    </a:p>
                    <a:p>
                      <a:pPr marL="0" marR="0">
                        <a:lnSpc>
                          <a:spcPct val="107000"/>
                        </a:lnSpc>
                        <a:spcBef>
                          <a:spcPts val="0"/>
                        </a:spcBef>
                        <a:spcAft>
                          <a:spcPts val="0"/>
                        </a:spcAft>
                      </a:pPr>
                      <a:r>
                        <a:rPr lang="en-US" sz="1400">
                          <a:effectLst/>
                          <a:latin typeface="Comic Sans MS" panose="030F0702030302020204" pitchFamily="66" charset="0"/>
                        </a:rPr>
                        <a:t> </a:t>
                      </a:r>
                      <a:endParaRPr lang="en-US" sz="1400">
                        <a:effectLst/>
                        <a:latin typeface="Comic Sans MS" panose="030F0702030302020204" pitchFamily="66" charset="0"/>
                        <a:ea typeface="Calibri" panose="020F0502020204030204" pitchFamily="34" charset="0"/>
                        <a:cs typeface="Times New Roman" panose="02020603050405020304" pitchFamily="18" charset="0"/>
                      </a:endParaRPr>
                    </a:p>
                  </a:txBody>
                  <a:tcPr marL="68384" marR="68384" marT="0" marB="0"/>
                </a:tc>
                <a:extLst>
                  <a:ext uri="{0D108BD9-81ED-4DB2-BD59-A6C34878D82A}">
                    <a16:rowId xmlns:a16="http://schemas.microsoft.com/office/drawing/2014/main" val="3325682927"/>
                  </a:ext>
                </a:extLst>
              </a:tr>
              <a:tr h="798233">
                <a:tc>
                  <a:txBody>
                    <a:bodyPr/>
                    <a:lstStyle/>
                    <a:p>
                      <a:pPr marL="0" marR="0">
                        <a:lnSpc>
                          <a:spcPct val="107000"/>
                        </a:lnSpc>
                        <a:spcBef>
                          <a:spcPts val="0"/>
                        </a:spcBef>
                        <a:spcAft>
                          <a:spcPts val="0"/>
                        </a:spcAft>
                      </a:pPr>
                      <a:r>
                        <a:rPr lang="en-US" sz="1600" b="0" dirty="0">
                          <a:effectLst/>
                          <a:latin typeface="Comic Sans MS" panose="030F0702030302020204" pitchFamily="66" charset="0"/>
                        </a:rPr>
                        <a:t> </a:t>
                      </a:r>
                    </a:p>
                    <a:p>
                      <a:pPr marL="0" marR="0">
                        <a:lnSpc>
                          <a:spcPct val="107000"/>
                        </a:lnSpc>
                        <a:spcBef>
                          <a:spcPts val="0"/>
                        </a:spcBef>
                        <a:spcAft>
                          <a:spcPts val="0"/>
                        </a:spcAft>
                      </a:pPr>
                      <a:r>
                        <a:rPr lang="en-US" sz="1600" b="0" dirty="0">
                          <a:effectLst/>
                          <a:latin typeface="Comic Sans MS" panose="030F0702030302020204" pitchFamily="66" charset="0"/>
                        </a:rPr>
                        <a:t>1. A baseball cap is more protective than a wide-brimmed hat.  </a:t>
                      </a:r>
                    </a:p>
                    <a:p>
                      <a:pPr marL="0" marR="0">
                        <a:lnSpc>
                          <a:spcPct val="107000"/>
                        </a:lnSpc>
                        <a:spcBef>
                          <a:spcPts val="0"/>
                        </a:spcBef>
                        <a:spcAft>
                          <a:spcPts val="0"/>
                        </a:spcAft>
                      </a:pPr>
                      <a:r>
                        <a:rPr lang="en-US" sz="1600" b="0" u="none" strike="noStrike" dirty="0">
                          <a:effectLst/>
                          <a:latin typeface="Comic Sans MS" panose="030F0702030302020204" pitchFamily="66" charset="0"/>
                        </a:rPr>
                        <a:t> </a:t>
                      </a:r>
                      <a:endParaRPr lang="en-US" sz="16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dirty="0">
                          <a:effectLst/>
                          <a:latin typeface="Comic Sans MS" panose="030F0702030302020204" pitchFamily="66" charset="0"/>
                        </a:rPr>
                        <a:t> </a:t>
                      </a:r>
                      <a:endParaRPr lang="en-US" sz="1400" b="0" kern="0" dirty="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a:effectLst/>
                          <a:latin typeface="Comic Sans MS" panose="030F0702030302020204" pitchFamily="66" charset="0"/>
                        </a:rPr>
                        <a:t> </a:t>
                      </a:r>
                      <a:endParaRPr lang="en-US" sz="1400" b="0" kern="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extLst>
                  <a:ext uri="{0D108BD9-81ED-4DB2-BD59-A6C34878D82A}">
                    <a16:rowId xmlns:a16="http://schemas.microsoft.com/office/drawing/2014/main" val="1766641632"/>
                  </a:ext>
                </a:extLst>
              </a:tr>
              <a:tr h="527256">
                <a:tc>
                  <a:txBody>
                    <a:bodyPr/>
                    <a:lstStyle/>
                    <a:p>
                      <a:pPr marL="0" marR="0">
                        <a:lnSpc>
                          <a:spcPct val="107000"/>
                        </a:lnSpc>
                        <a:spcBef>
                          <a:spcPts val="0"/>
                        </a:spcBef>
                        <a:spcAft>
                          <a:spcPts val="0"/>
                        </a:spcAft>
                      </a:pPr>
                      <a:r>
                        <a:rPr lang="en-US" sz="1600" b="0">
                          <a:effectLst/>
                          <a:latin typeface="Comic Sans MS" panose="030F0702030302020204" pitchFamily="66" charset="0"/>
                        </a:rPr>
                        <a:t>2. You can be sunburned in the winter. </a:t>
                      </a:r>
                    </a:p>
                    <a:p>
                      <a:pPr marL="0" marR="0">
                        <a:lnSpc>
                          <a:spcPct val="107000"/>
                        </a:lnSpc>
                        <a:spcBef>
                          <a:spcPts val="0"/>
                        </a:spcBef>
                        <a:spcAft>
                          <a:spcPts val="0"/>
                        </a:spcAft>
                      </a:pPr>
                      <a:r>
                        <a:rPr lang="en-US" sz="1600" b="0" u="none" strike="noStrike">
                          <a:effectLst/>
                          <a:latin typeface="Comic Sans MS" panose="030F0702030302020204" pitchFamily="66" charset="0"/>
                        </a:rPr>
                        <a:t> </a:t>
                      </a:r>
                      <a:endParaRPr lang="en-US" sz="1600" b="0">
                        <a:effectLst/>
                        <a:latin typeface="Comic Sans MS" panose="030F0702030302020204" pitchFamily="66" charset="0"/>
                        <a:ea typeface="Calibri" panose="020F0502020204030204" pitchFamily="34"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a:effectLst/>
                          <a:latin typeface="Comic Sans MS" panose="030F0702030302020204" pitchFamily="66" charset="0"/>
                        </a:rPr>
                        <a:t> </a:t>
                      </a:r>
                      <a:endParaRPr lang="en-US" sz="1400" b="0" kern="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a:effectLst/>
                          <a:latin typeface="Comic Sans MS" panose="030F0702030302020204" pitchFamily="66" charset="0"/>
                        </a:rPr>
                        <a:t> </a:t>
                      </a:r>
                      <a:endParaRPr lang="en-US" sz="1400" b="0" kern="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extLst>
                  <a:ext uri="{0D108BD9-81ED-4DB2-BD59-A6C34878D82A}">
                    <a16:rowId xmlns:a16="http://schemas.microsoft.com/office/drawing/2014/main" val="1988952799"/>
                  </a:ext>
                </a:extLst>
              </a:tr>
              <a:tr h="690814">
                <a:tc>
                  <a:txBody>
                    <a:bodyPr/>
                    <a:lstStyle/>
                    <a:p>
                      <a:pPr marL="0" marR="0">
                        <a:lnSpc>
                          <a:spcPct val="107000"/>
                        </a:lnSpc>
                        <a:spcBef>
                          <a:spcPts val="0"/>
                        </a:spcBef>
                        <a:spcAft>
                          <a:spcPts val="0"/>
                        </a:spcAft>
                      </a:pPr>
                      <a:r>
                        <a:rPr lang="en-US" sz="1600" b="0">
                          <a:effectLst/>
                          <a:latin typeface="Comic Sans MS" panose="030F0702030302020204" pitchFamily="66" charset="0"/>
                        </a:rPr>
                        <a:t>3. The sun’s rays are strongest between 6 a.m. and 10 a.m. every day. </a:t>
                      </a:r>
                    </a:p>
                    <a:p>
                      <a:pPr marL="0" marR="0">
                        <a:lnSpc>
                          <a:spcPct val="107000"/>
                        </a:lnSpc>
                        <a:spcBef>
                          <a:spcPts val="0"/>
                        </a:spcBef>
                        <a:spcAft>
                          <a:spcPts val="0"/>
                        </a:spcAft>
                      </a:pPr>
                      <a:r>
                        <a:rPr lang="en-US" sz="1600" b="0" u="none" strike="noStrike">
                          <a:effectLst/>
                          <a:latin typeface="Comic Sans MS" panose="030F0702030302020204" pitchFamily="66" charset="0"/>
                        </a:rPr>
                        <a:t> </a:t>
                      </a:r>
                      <a:endParaRPr lang="en-US" sz="1600" b="0">
                        <a:effectLst/>
                        <a:latin typeface="Comic Sans MS" panose="030F0702030302020204" pitchFamily="66" charset="0"/>
                        <a:ea typeface="Calibri" panose="020F0502020204030204" pitchFamily="34"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dirty="0">
                          <a:effectLst/>
                          <a:latin typeface="Comic Sans MS" panose="030F0702030302020204" pitchFamily="66" charset="0"/>
                        </a:rPr>
                        <a:t> </a:t>
                      </a:r>
                      <a:endParaRPr lang="en-US" sz="1400" b="0" kern="0" dirty="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a:effectLst/>
                          <a:latin typeface="Comic Sans MS" panose="030F0702030302020204" pitchFamily="66" charset="0"/>
                        </a:rPr>
                        <a:t> </a:t>
                      </a:r>
                      <a:endParaRPr lang="en-US" sz="1400" b="0" kern="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extLst>
                  <a:ext uri="{0D108BD9-81ED-4DB2-BD59-A6C34878D82A}">
                    <a16:rowId xmlns:a16="http://schemas.microsoft.com/office/drawing/2014/main" val="851244042"/>
                  </a:ext>
                </a:extLst>
              </a:tr>
              <a:tr h="798233">
                <a:tc>
                  <a:txBody>
                    <a:bodyPr/>
                    <a:lstStyle/>
                    <a:p>
                      <a:pPr marL="0" marR="0">
                        <a:lnSpc>
                          <a:spcPct val="107000"/>
                        </a:lnSpc>
                        <a:spcBef>
                          <a:spcPts val="0"/>
                        </a:spcBef>
                        <a:spcAft>
                          <a:spcPts val="0"/>
                        </a:spcAft>
                      </a:pPr>
                      <a:r>
                        <a:rPr lang="en-US" sz="1600" b="0">
                          <a:effectLst/>
                          <a:latin typeface="Comic Sans MS" panose="030F0702030302020204" pitchFamily="66" charset="0"/>
                        </a:rPr>
                        <a:t>4. When you are in the shade, you are always protected from the sun’s rays. </a:t>
                      </a:r>
                    </a:p>
                    <a:p>
                      <a:pPr marL="0" marR="0">
                        <a:lnSpc>
                          <a:spcPct val="107000"/>
                        </a:lnSpc>
                        <a:spcBef>
                          <a:spcPts val="0"/>
                        </a:spcBef>
                        <a:spcAft>
                          <a:spcPts val="0"/>
                        </a:spcAft>
                      </a:pPr>
                      <a:r>
                        <a:rPr lang="en-US" sz="1600" b="0" u="none" strike="noStrike">
                          <a:effectLst/>
                          <a:latin typeface="Comic Sans MS" panose="030F0702030302020204" pitchFamily="66" charset="0"/>
                        </a:rPr>
                        <a:t> </a:t>
                      </a:r>
                      <a:endParaRPr lang="en-US" sz="1600" b="0">
                        <a:effectLst/>
                        <a:latin typeface="Comic Sans MS" panose="030F0702030302020204" pitchFamily="66" charset="0"/>
                        <a:ea typeface="Calibri" panose="020F0502020204030204" pitchFamily="34"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a:effectLst/>
                          <a:latin typeface="Comic Sans MS" panose="030F0702030302020204" pitchFamily="66" charset="0"/>
                        </a:rPr>
                        <a:t> </a:t>
                      </a:r>
                      <a:endParaRPr lang="en-US" sz="1400" b="0" kern="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dirty="0">
                          <a:effectLst/>
                          <a:latin typeface="Comic Sans MS" panose="030F0702030302020204" pitchFamily="66" charset="0"/>
                        </a:rPr>
                        <a:t> </a:t>
                      </a:r>
                      <a:endParaRPr lang="en-US" sz="1400" b="0" kern="0" dirty="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extLst>
                  <a:ext uri="{0D108BD9-81ED-4DB2-BD59-A6C34878D82A}">
                    <a16:rowId xmlns:a16="http://schemas.microsoft.com/office/drawing/2014/main" val="2572336857"/>
                  </a:ext>
                </a:extLst>
              </a:tr>
              <a:tr h="527256">
                <a:tc>
                  <a:txBody>
                    <a:bodyPr/>
                    <a:lstStyle/>
                    <a:p>
                      <a:pPr marL="0" marR="0">
                        <a:lnSpc>
                          <a:spcPct val="107000"/>
                        </a:lnSpc>
                        <a:spcBef>
                          <a:spcPts val="0"/>
                        </a:spcBef>
                        <a:spcAft>
                          <a:spcPts val="0"/>
                        </a:spcAft>
                      </a:pPr>
                      <a:r>
                        <a:rPr lang="en-US" sz="1600" b="0" dirty="0">
                          <a:effectLst/>
                          <a:latin typeface="Comic Sans MS" panose="030F0702030302020204" pitchFamily="66" charset="0"/>
                        </a:rPr>
                        <a:t>5. All sunglasses protect your eyes against the sun’s rays. </a:t>
                      </a:r>
                    </a:p>
                    <a:p>
                      <a:pPr marL="0" marR="0">
                        <a:lnSpc>
                          <a:spcPct val="107000"/>
                        </a:lnSpc>
                        <a:spcBef>
                          <a:spcPts val="0"/>
                        </a:spcBef>
                        <a:spcAft>
                          <a:spcPts val="0"/>
                        </a:spcAft>
                      </a:pPr>
                      <a:r>
                        <a:rPr lang="en-US" sz="1600" b="0" u="none" strike="noStrike" dirty="0">
                          <a:effectLst/>
                          <a:latin typeface="Comic Sans MS" panose="030F0702030302020204" pitchFamily="66" charset="0"/>
                        </a:rPr>
                        <a:t> </a:t>
                      </a:r>
                      <a:endParaRPr lang="en-US" sz="16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a:effectLst/>
                          <a:latin typeface="Comic Sans MS" panose="030F0702030302020204" pitchFamily="66" charset="0"/>
                        </a:rPr>
                        <a:t> </a:t>
                      </a:r>
                      <a:endParaRPr lang="en-US" sz="1400" b="0" kern="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a:effectLst/>
                          <a:latin typeface="Comic Sans MS" panose="030F0702030302020204" pitchFamily="66" charset="0"/>
                        </a:rPr>
                        <a:t> </a:t>
                      </a:r>
                      <a:endParaRPr lang="en-US" sz="1400" b="0" kern="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extLst>
                  <a:ext uri="{0D108BD9-81ED-4DB2-BD59-A6C34878D82A}">
                    <a16:rowId xmlns:a16="http://schemas.microsoft.com/office/drawing/2014/main" val="989970342"/>
                  </a:ext>
                </a:extLst>
              </a:tr>
              <a:tr h="527256">
                <a:tc>
                  <a:txBody>
                    <a:bodyPr/>
                    <a:lstStyle/>
                    <a:p>
                      <a:pPr marL="0" marR="0">
                        <a:lnSpc>
                          <a:spcPct val="107000"/>
                        </a:lnSpc>
                        <a:spcBef>
                          <a:spcPts val="0"/>
                        </a:spcBef>
                        <a:spcAft>
                          <a:spcPts val="0"/>
                        </a:spcAft>
                      </a:pPr>
                      <a:r>
                        <a:rPr lang="en-US" sz="1600" b="0" dirty="0">
                          <a:effectLst/>
                          <a:latin typeface="Comic Sans MS" panose="030F0702030302020204" pitchFamily="66" charset="0"/>
                        </a:rPr>
                        <a:t>6. Sunscreen is not needed on cloudy days. </a:t>
                      </a:r>
                    </a:p>
                    <a:p>
                      <a:pPr marL="0" marR="0">
                        <a:lnSpc>
                          <a:spcPct val="107000"/>
                        </a:lnSpc>
                        <a:spcBef>
                          <a:spcPts val="0"/>
                        </a:spcBef>
                        <a:spcAft>
                          <a:spcPts val="0"/>
                        </a:spcAft>
                      </a:pPr>
                      <a:r>
                        <a:rPr lang="en-US" sz="1600" b="0" u="none" strike="noStrike" dirty="0">
                          <a:effectLst/>
                          <a:latin typeface="Comic Sans MS" panose="030F0702030302020204" pitchFamily="66" charset="0"/>
                        </a:rPr>
                        <a:t> </a:t>
                      </a:r>
                      <a:endParaRPr lang="en-US" sz="16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a:effectLst/>
                          <a:latin typeface="Comic Sans MS" panose="030F0702030302020204" pitchFamily="66" charset="0"/>
                        </a:rPr>
                        <a:t> </a:t>
                      </a:r>
                      <a:endParaRPr lang="en-US" sz="1400" b="0" kern="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a:effectLst/>
                          <a:latin typeface="Comic Sans MS" panose="030F0702030302020204" pitchFamily="66" charset="0"/>
                        </a:rPr>
                        <a:t> </a:t>
                      </a:r>
                      <a:endParaRPr lang="en-US" sz="1400" b="0" kern="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extLst>
                  <a:ext uri="{0D108BD9-81ED-4DB2-BD59-A6C34878D82A}">
                    <a16:rowId xmlns:a16="http://schemas.microsoft.com/office/drawing/2014/main" val="2876566198"/>
                  </a:ext>
                </a:extLst>
              </a:tr>
              <a:tr h="798233">
                <a:tc>
                  <a:txBody>
                    <a:bodyPr/>
                    <a:lstStyle/>
                    <a:p>
                      <a:pPr marL="0" marR="0">
                        <a:lnSpc>
                          <a:spcPct val="107000"/>
                        </a:lnSpc>
                        <a:spcBef>
                          <a:spcPts val="0"/>
                        </a:spcBef>
                        <a:spcAft>
                          <a:spcPts val="0"/>
                        </a:spcAft>
                      </a:pPr>
                      <a:r>
                        <a:rPr lang="en-US" sz="1600" b="0" dirty="0">
                          <a:effectLst/>
                          <a:latin typeface="Comic Sans MS" panose="030F0702030302020204" pitchFamily="66" charset="0"/>
                        </a:rPr>
                        <a:t>7. The sun’s rays are most harmful when your shadow is shorter than you are. </a:t>
                      </a:r>
                    </a:p>
                    <a:p>
                      <a:pPr marL="0" marR="0">
                        <a:lnSpc>
                          <a:spcPct val="107000"/>
                        </a:lnSpc>
                        <a:spcBef>
                          <a:spcPts val="0"/>
                        </a:spcBef>
                        <a:spcAft>
                          <a:spcPts val="0"/>
                        </a:spcAft>
                      </a:pPr>
                      <a:r>
                        <a:rPr lang="en-US" sz="1600" b="0" u="none" strike="noStrike" dirty="0">
                          <a:effectLst/>
                          <a:latin typeface="Comic Sans MS" panose="030F0702030302020204" pitchFamily="66" charset="0"/>
                        </a:rPr>
                        <a:t> </a:t>
                      </a:r>
                      <a:endParaRPr lang="en-US" sz="16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a:effectLst/>
                          <a:latin typeface="Comic Sans MS" panose="030F0702030302020204" pitchFamily="66" charset="0"/>
                        </a:rPr>
                        <a:t> </a:t>
                      </a:r>
                      <a:endParaRPr lang="en-US" sz="1400" b="0" kern="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a:effectLst/>
                          <a:latin typeface="Comic Sans MS" panose="030F0702030302020204" pitchFamily="66" charset="0"/>
                        </a:rPr>
                        <a:t> </a:t>
                      </a:r>
                      <a:endParaRPr lang="en-US" sz="1400" b="0" kern="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extLst>
                  <a:ext uri="{0D108BD9-81ED-4DB2-BD59-A6C34878D82A}">
                    <a16:rowId xmlns:a16="http://schemas.microsoft.com/office/drawing/2014/main" val="509596635"/>
                  </a:ext>
                </a:extLst>
              </a:tr>
              <a:tr h="690814">
                <a:tc>
                  <a:txBody>
                    <a:bodyPr/>
                    <a:lstStyle/>
                    <a:p>
                      <a:pPr marL="0" marR="0">
                        <a:lnSpc>
                          <a:spcPct val="107000"/>
                        </a:lnSpc>
                        <a:spcBef>
                          <a:spcPts val="0"/>
                        </a:spcBef>
                        <a:spcAft>
                          <a:spcPts val="0"/>
                        </a:spcAft>
                      </a:pPr>
                      <a:r>
                        <a:rPr lang="en-US" sz="1600" b="0" dirty="0">
                          <a:effectLst/>
                          <a:latin typeface="Comic Sans MS" panose="030F0702030302020204" pitchFamily="66" charset="0"/>
                        </a:rPr>
                        <a:t>8. You do not ever need to reapply sunscreen when you  are outside. </a:t>
                      </a:r>
                    </a:p>
                    <a:p>
                      <a:pPr marL="0" marR="0">
                        <a:lnSpc>
                          <a:spcPct val="107000"/>
                        </a:lnSpc>
                        <a:spcBef>
                          <a:spcPts val="0"/>
                        </a:spcBef>
                        <a:spcAft>
                          <a:spcPts val="0"/>
                        </a:spcAft>
                      </a:pPr>
                      <a:r>
                        <a:rPr lang="en-US" sz="1600" b="0" dirty="0">
                          <a:effectLst/>
                          <a:latin typeface="Comic Sans MS" panose="030F0702030302020204" pitchFamily="66" charset="0"/>
                        </a:rPr>
                        <a:t> </a:t>
                      </a:r>
                      <a:endParaRPr lang="en-US" sz="16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a:effectLst/>
                          <a:latin typeface="Comic Sans MS" panose="030F0702030302020204" pitchFamily="66" charset="0"/>
                        </a:rPr>
                        <a:t> </a:t>
                      </a:r>
                      <a:endParaRPr lang="en-US" sz="1400" b="0" kern="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dirty="0">
                          <a:effectLst/>
                          <a:latin typeface="Comic Sans MS" panose="030F0702030302020204" pitchFamily="66" charset="0"/>
                        </a:rPr>
                        <a:t> </a:t>
                      </a:r>
                      <a:endParaRPr lang="en-US" sz="1400" b="0" kern="0" dirty="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extLst>
                  <a:ext uri="{0D108BD9-81ED-4DB2-BD59-A6C34878D82A}">
                    <a16:rowId xmlns:a16="http://schemas.microsoft.com/office/drawing/2014/main" val="1320438206"/>
                  </a:ext>
                </a:extLst>
              </a:tr>
            </a:tbl>
          </a:graphicData>
        </a:graphic>
      </p:graphicFrame>
      <p:sp>
        <p:nvSpPr>
          <p:cNvPr id="4" name="Footer Placeholder 3">
            <a:extLst>
              <a:ext uri="{FF2B5EF4-FFF2-40B4-BE49-F238E27FC236}">
                <a16:creationId xmlns:a16="http://schemas.microsoft.com/office/drawing/2014/main" id="{34A1B097-CE3E-430A-BF77-8D23D048DAB4}"/>
              </a:ext>
            </a:extLst>
          </p:cNvPr>
          <p:cNvSpPr>
            <a:spLocks noGrp="1"/>
          </p:cNvSpPr>
          <p:nvPr>
            <p:ph type="ftr" sz="quarter" idx="11"/>
          </p:nvPr>
        </p:nvSpPr>
        <p:spPr/>
        <p:txBody>
          <a:bodyPr/>
          <a:lstStyle/>
          <a:p>
            <a:r>
              <a:rPr lang="en-US"/>
              <a:t>Virginia Public Schools</a:t>
            </a:r>
            <a:endParaRPr lang="en-US" dirty="0"/>
          </a:p>
        </p:txBody>
      </p:sp>
      <p:sp>
        <p:nvSpPr>
          <p:cNvPr id="5" name="Slide Number Placeholder 4">
            <a:extLst>
              <a:ext uri="{FF2B5EF4-FFF2-40B4-BE49-F238E27FC236}">
                <a16:creationId xmlns:a16="http://schemas.microsoft.com/office/drawing/2014/main" id="{D406CFA4-35FE-4021-9079-FE4037AA32CE}"/>
              </a:ext>
            </a:extLst>
          </p:cNvPr>
          <p:cNvSpPr>
            <a:spLocks noGrp="1"/>
          </p:cNvSpPr>
          <p:nvPr>
            <p:ph type="sldNum" sz="quarter" idx="12"/>
          </p:nvPr>
        </p:nvSpPr>
        <p:spPr/>
        <p:txBody>
          <a:bodyPr/>
          <a:lstStyle/>
          <a:p>
            <a:fld id="{6D22F896-40B5-4ADD-8801-0D06FADFA095}" type="slidenum">
              <a:rPr lang="en-US" smtClean="0"/>
              <a:t>3</a:t>
            </a:fld>
            <a:endParaRPr lang="en-US" dirty="0"/>
          </a:p>
        </p:txBody>
      </p:sp>
      <p:sp>
        <p:nvSpPr>
          <p:cNvPr id="7" name="Rectangle 1">
            <a:extLst>
              <a:ext uri="{FF2B5EF4-FFF2-40B4-BE49-F238E27FC236}">
                <a16:creationId xmlns:a16="http://schemas.microsoft.com/office/drawing/2014/main" id="{12293A95-DC70-4C3F-9A05-6F74CDE08E3E}"/>
              </a:ext>
            </a:extLst>
          </p:cNvPr>
          <p:cNvSpPr>
            <a:spLocks noChangeArrowheads="1"/>
          </p:cNvSpPr>
          <p:nvPr/>
        </p:nvSpPr>
        <p:spPr bwMode="auto">
          <a:xfrm>
            <a:off x="-277091" y="8312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539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a:ln>
                <a:noFill/>
              </a:ln>
              <a:solidFill>
                <a:srgbClr val="385623"/>
              </a:solidFill>
              <a:effectLst/>
              <a:latin typeface="Verdana Pro Black" panose="020B0A0403050404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Verdana Pro Black" panose="020B0A04030504040204" pitchFamily="34" charset="0"/>
                <a:ea typeface="Times New Roman" panose="02020603050405020304" pitchFamily="18" charset="0"/>
                <a:cs typeface="Times New Roman" panose="02020603050405020304" pitchFamily="18" charset="0"/>
              </a:rPr>
              <a:t> </a:t>
            </a:r>
            <a:endParaRPr kumimoji="0" lang="en-US" altLang="en-US" sz="2000" b="1" i="0" u="none" strike="noStrike" cap="none" normalizeH="0" baseline="0">
              <a:ln>
                <a:noFill/>
              </a:ln>
              <a:solidFill>
                <a:srgbClr val="385623"/>
              </a:solidFill>
              <a:effectLst/>
              <a:latin typeface="Verdana Pro Black" panose="020B0A0403050404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33354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18BDD-05A5-4E81-9545-C1345B3228FD}"/>
              </a:ext>
            </a:extLst>
          </p:cNvPr>
          <p:cNvSpPr>
            <a:spLocks noGrp="1"/>
          </p:cNvSpPr>
          <p:nvPr>
            <p:ph type="title"/>
          </p:nvPr>
        </p:nvSpPr>
        <p:spPr>
          <a:xfrm>
            <a:off x="1370441" y="984921"/>
            <a:ext cx="7958331" cy="1077229"/>
          </a:xfrm>
        </p:spPr>
        <p:txBody>
          <a:bodyPr/>
          <a:lstStyle/>
          <a:p>
            <a:pPr algn="ctr"/>
            <a:r>
              <a:rPr lang="en-US" dirty="0"/>
              <a:t>Skin has three layers.</a:t>
            </a:r>
          </a:p>
        </p:txBody>
      </p:sp>
      <p:sp>
        <p:nvSpPr>
          <p:cNvPr id="3" name="Content Placeholder 2">
            <a:extLst>
              <a:ext uri="{FF2B5EF4-FFF2-40B4-BE49-F238E27FC236}">
                <a16:creationId xmlns:a16="http://schemas.microsoft.com/office/drawing/2014/main" id="{94199A01-5DB4-411A-93F4-39217FBA2B34}"/>
              </a:ext>
            </a:extLst>
          </p:cNvPr>
          <p:cNvSpPr>
            <a:spLocks noGrp="1"/>
          </p:cNvSpPr>
          <p:nvPr>
            <p:ph idx="1"/>
          </p:nvPr>
        </p:nvSpPr>
        <p:spPr>
          <a:xfrm>
            <a:off x="1257993" y="4656771"/>
            <a:ext cx="9953105" cy="1804989"/>
          </a:xfrm>
        </p:spPr>
        <p:txBody>
          <a:bodyPr/>
          <a:lstStyle/>
          <a:p>
            <a:r>
              <a:rPr lang="en-US" dirty="0"/>
              <a:t>1. Epidermis—New skin cells  are made here. It is also where  is made. Melanin is  what gives skin its color. Melanin protects skin from sun damage by reflecting and absorbing UV rays.</a:t>
            </a:r>
          </a:p>
        </p:txBody>
      </p:sp>
      <p:sp>
        <p:nvSpPr>
          <p:cNvPr id="4" name="Footer Placeholder 3">
            <a:extLst>
              <a:ext uri="{FF2B5EF4-FFF2-40B4-BE49-F238E27FC236}">
                <a16:creationId xmlns:a16="http://schemas.microsoft.com/office/drawing/2014/main" id="{73779509-0FF6-49AB-9E5D-819E612D54B5}"/>
              </a:ext>
            </a:extLst>
          </p:cNvPr>
          <p:cNvSpPr>
            <a:spLocks noGrp="1"/>
          </p:cNvSpPr>
          <p:nvPr>
            <p:ph type="ftr" sz="quarter" idx="11"/>
          </p:nvPr>
        </p:nvSpPr>
        <p:spPr/>
        <p:txBody>
          <a:bodyPr/>
          <a:lstStyle/>
          <a:p>
            <a:r>
              <a:rPr lang="en-US"/>
              <a:t>Virginia Public Schools-http://www.scholastic.com/sunsafety/pdfs/teacherguide.pdf</a:t>
            </a:r>
            <a:endParaRPr lang="en-US" dirty="0"/>
          </a:p>
        </p:txBody>
      </p:sp>
      <p:sp>
        <p:nvSpPr>
          <p:cNvPr id="5" name="Slide Number Placeholder 4">
            <a:extLst>
              <a:ext uri="{FF2B5EF4-FFF2-40B4-BE49-F238E27FC236}">
                <a16:creationId xmlns:a16="http://schemas.microsoft.com/office/drawing/2014/main" id="{A8F6A8DE-D804-487B-8BA5-3A811EC29315}"/>
              </a:ext>
            </a:extLst>
          </p:cNvPr>
          <p:cNvSpPr>
            <a:spLocks noGrp="1"/>
          </p:cNvSpPr>
          <p:nvPr>
            <p:ph type="sldNum" sz="quarter" idx="12"/>
          </p:nvPr>
        </p:nvSpPr>
        <p:spPr/>
        <p:txBody>
          <a:bodyPr/>
          <a:lstStyle/>
          <a:p>
            <a:fld id="{6D22F896-40B5-4ADD-8801-0D06FADFA095}" type="slidenum">
              <a:rPr lang="en-US" smtClean="0"/>
              <a:t>4</a:t>
            </a:fld>
            <a:endParaRPr lang="en-US" dirty="0"/>
          </a:p>
        </p:txBody>
      </p:sp>
      <p:pic>
        <p:nvPicPr>
          <p:cNvPr id="8" name="Picture 7" descr="A close up of a box&#10;&#10;Description automatically generated">
            <a:extLst>
              <a:ext uri="{FF2B5EF4-FFF2-40B4-BE49-F238E27FC236}">
                <a16:creationId xmlns:a16="http://schemas.microsoft.com/office/drawing/2014/main" id="{73AF60B2-C744-4DAD-9364-090B78C46F0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771807" y="1749740"/>
            <a:ext cx="3312942" cy="2526118"/>
          </a:xfrm>
          <a:prstGeom prst="rect">
            <a:avLst/>
          </a:prstGeom>
        </p:spPr>
      </p:pic>
    </p:spTree>
    <p:extLst>
      <p:ext uri="{BB962C8B-B14F-4D97-AF65-F5344CB8AC3E}">
        <p14:creationId xmlns:p14="http://schemas.microsoft.com/office/powerpoint/2010/main" val="160314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18BDD-05A5-4E81-9545-C1345B3228FD}"/>
              </a:ext>
            </a:extLst>
          </p:cNvPr>
          <p:cNvSpPr>
            <a:spLocks noGrp="1"/>
          </p:cNvSpPr>
          <p:nvPr>
            <p:ph type="title"/>
          </p:nvPr>
        </p:nvSpPr>
        <p:spPr>
          <a:xfrm>
            <a:off x="1370441" y="984921"/>
            <a:ext cx="7958331" cy="1077229"/>
          </a:xfrm>
        </p:spPr>
        <p:txBody>
          <a:bodyPr/>
          <a:lstStyle/>
          <a:p>
            <a:pPr algn="ctr"/>
            <a:r>
              <a:rPr lang="en-US" dirty="0"/>
              <a:t>Skin has three layers.</a:t>
            </a:r>
          </a:p>
        </p:txBody>
      </p:sp>
      <p:sp>
        <p:nvSpPr>
          <p:cNvPr id="3" name="Content Placeholder 2">
            <a:extLst>
              <a:ext uri="{FF2B5EF4-FFF2-40B4-BE49-F238E27FC236}">
                <a16:creationId xmlns:a16="http://schemas.microsoft.com/office/drawing/2014/main" id="{94199A01-5DB4-411A-93F4-39217FBA2B34}"/>
              </a:ext>
            </a:extLst>
          </p:cNvPr>
          <p:cNvSpPr>
            <a:spLocks noGrp="1"/>
          </p:cNvSpPr>
          <p:nvPr>
            <p:ph idx="1"/>
          </p:nvPr>
        </p:nvSpPr>
        <p:spPr>
          <a:xfrm>
            <a:off x="1370441" y="3855886"/>
            <a:ext cx="7796540" cy="2144182"/>
          </a:xfrm>
        </p:spPr>
        <p:txBody>
          <a:bodyPr/>
          <a:lstStyle/>
          <a:p>
            <a:r>
              <a:rPr lang="en-US" dirty="0"/>
              <a:t>2. Dermis—It has nerves that  help you feel sensations. It’s  also where sweat, oil, and  goose bumps are made.  It helps bring blood to your  skin. It is also where hairs start. </a:t>
            </a:r>
          </a:p>
        </p:txBody>
      </p:sp>
      <p:sp>
        <p:nvSpPr>
          <p:cNvPr id="4" name="Footer Placeholder 3">
            <a:extLst>
              <a:ext uri="{FF2B5EF4-FFF2-40B4-BE49-F238E27FC236}">
                <a16:creationId xmlns:a16="http://schemas.microsoft.com/office/drawing/2014/main" id="{73779509-0FF6-49AB-9E5D-819E612D54B5}"/>
              </a:ext>
            </a:extLst>
          </p:cNvPr>
          <p:cNvSpPr>
            <a:spLocks noGrp="1"/>
          </p:cNvSpPr>
          <p:nvPr>
            <p:ph type="ftr" sz="quarter" idx="11"/>
          </p:nvPr>
        </p:nvSpPr>
        <p:spPr/>
        <p:txBody>
          <a:bodyPr/>
          <a:lstStyle/>
          <a:p>
            <a:r>
              <a:rPr lang="en-US"/>
              <a:t>Virginia Public Schools-http://www.scholastic.com/sunsafety/pdfs/teacherguide.pdf</a:t>
            </a:r>
            <a:endParaRPr lang="en-US" dirty="0"/>
          </a:p>
        </p:txBody>
      </p:sp>
      <p:sp>
        <p:nvSpPr>
          <p:cNvPr id="5" name="Slide Number Placeholder 4">
            <a:extLst>
              <a:ext uri="{FF2B5EF4-FFF2-40B4-BE49-F238E27FC236}">
                <a16:creationId xmlns:a16="http://schemas.microsoft.com/office/drawing/2014/main" id="{A8F6A8DE-D804-487B-8BA5-3A811EC29315}"/>
              </a:ext>
            </a:extLst>
          </p:cNvPr>
          <p:cNvSpPr>
            <a:spLocks noGrp="1"/>
          </p:cNvSpPr>
          <p:nvPr>
            <p:ph type="sldNum" sz="quarter" idx="12"/>
          </p:nvPr>
        </p:nvSpPr>
        <p:spPr/>
        <p:txBody>
          <a:bodyPr/>
          <a:lstStyle/>
          <a:p>
            <a:fld id="{6D22F896-40B5-4ADD-8801-0D06FADFA095}" type="slidenum">
              <a:rPr lang="en-US" smtClean="0"/>
              <a:t>5</a:t>
            </a:fld>
            <a:endParaRPr lang="en-US" dirty="0"/>
          </a:p>
        </p:txBody>
      </p:sp>
      <p:pic>
        <p:nvPicPr>
          <p:cNvPr id="8" name="Picture 7" descr="A close up of a box&#10;&#10;Description automatically generated">
            <a:extLst>
              <a:ext uri="{FF2B5EF4-FFF2-40B4-BE49-F238E27FC236}">
                <a16:creationId xmlns:a16="http://schemas.microsoft.com/office/drawing/2014/main" id="{73AF60B2-C744-4DAD-9364-090B78C46F0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919259" y="1112954"/>
            <a:ext cx="3765200" cy="2870965"/>
          </a:xfrm>
          <a:prstGeom prst="rect">
            <a:avLst/>
          </a:prstGeom>
        </p:spPr>
      </p:pic>
    </p:spTree>
    <p:extLst>
      <p:ext uri="{BB962C8B-B14F-4D97-AF65-F5344CB8AC3E}">
        <p14:creationId xmlns:p14="http://schemas.microsoft.com/office/powerpoint/2010/main" val="388479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18BDD-05A5-4E81-9545-C1345B3228FD}"/>
              </a:ext>
            </a:extLst>
          </p:cNvPr>
          <p:cNvSpPr>
            <a:spLocks noGrp="1"/>
          </p:cNvSpPr>
          <p:nvPr>
            <p:ph type="title"/>
          </p:nvPr>
        </p:nvSpPr>
        <p:spPr>
          <a:xfrm>
            <a:off x="1370441" y="984921"/>
            <a:ext cx="7958331" cy="1077229"/>
          </a:xfrm>
        </p:spPr>
        <p:txBody>
          <a:bodyPr/>
          <a:lstStyle/>
          <a:p>
            <a:pPr algn="ctr"/>
            <a:r>
              <a:rPr lang="en-US" dirty="0"/>
              <a:t>Skin has three layers.</a:t>
            </a:r>
          </a:p>
        </p:txBody>
      </p:sp>
      <p:sp>
        <p:nvSpPr>
          <p:cNvPr id="3" name="Content Placeholder 2">
            <a:extLst>
              <a:ext uri="{FF2B5EF4-FFF2-40B4-BE49-F238E27FC236}">
                <a16:creationId xmlns:a16="http://schemas.microsoft.com/office/drawing/2014/main" id="{94199A01-5DB4-411A-93F4-39217FBA2B34}"/>
              </a:ext>
            </a:extLst>
          </p:cNvPr>
          <p:cNvSpPr>
            <a:spLocks noGrp="1"/>
          </p:cNvSpPr>
          <p:nvPr>
            <p:ph idx="1"/>
          </p:nvPr>
        </p:nvSpPr>
        <p:spPr>
          <a:xfrm>
            <a:off x="3504041" y="4401847"/>
            <a:ext cx="7796540" cy="2348087"/>
          </a:xfrm>
        </p:spPr>
        <p:txBody>
          <a:bodyPr/>
          <a:lstStyle/>
          <a:p>
            <a:r>
              <a:rPr lang="en-US" dirty="0"/>
              <a:t>3. Subcutaneous—It connects  the dermis to your muscles  and bones and stores fat to help protect them from bumps and falls. It helps your blood vessels and nerve cells reach the rest of your body. This layer helps keep your body from getting too hot or cold.</a:t>
            </a:r>
          </a:p>
        </p:txBody>
      </p:sp>
      <p:sp>
        <p:nvSpPr>
          <p:cNvPr id="4" name="Footer Placeholder 3">
            <a:extLst>
              <a:ext uri="{FF2B5EF4-FFF2-40B4-BE49-F238E27FC236}">
                <a16:creationId xmlns:a16="http://schemas.microsoft.com/office/drawing/2014/main" id="{73779509-0FF6-49AB-9E5D-819E612D54B5}"/>
              </a:ext>
            </a:extLst>
          </p:cNvPr>
          <p:cNvSpPr>
            <a:spLocks noGrp="1"/>
          </p:cNvSpPr>
          <p:nvPr>
            <p:ph type="ftr" sz="quarter" idx="11"/>
          </p:nvPr>
        </p:nvSpPr>
        <p:spPr/>
        <p:txBody>
          <a:bodyPr/>
          <a:lstStyle/>
          <a:p>
            <a:r>
              <a:rPr lang="en-US"/>
              <a:t>Virginia Public Schools-http://www.scholastic.com/sunsafety/pdfs/teacherguide.pdf</a:t>
            </a:r>
            <a:endParaRPr lang="en-US" dirty="0"/>
          </a:p>
        </p:txBody>
      </p:sp>
      <p:sp>
        <p:nvSpPr>
          <p:cNvPr id="5" name="Slide Number Placeholder 4">
            <a:extLst>
              <a:ext uri="{FF2B5EF4-FFF2-40B4-BE49-F238E27FC236}">
                <a16:creationId xmlns:a16="http://schemas.microsoft.com/office/drawing/2014/main" id="{A8F6A8DE-D804-487B-8BA5-3A811EC29315}"/>
              </a:ext>
            </a:extLst>
          </p:cNvPr>
          <p:cNvSpPr>
            <a:spLocks noGrp="1"/>
          </p:cNvSpPr>
          <p:nvPr>
            <p:ph type="sldNum" sz="quarter" idx="12"/>
          </p:nvPr>
        </p:nvSpPr>
        <p:spPr/>
        <p:txBody>
          <a:bodyPr/>
          <a:lstStyle/>
          <a:p>
            <a:fld id="{6D22F896-40B5-4ADD-8801-0D06FADFA095}" type="slidenum">
              <a:rPr lang="en-US" smtClean="0"/>
              <a:t>6</a:t>
            </a:fld>
            <a:endParaRPr lang="en-US" dirty="0"/>
          </a:p>
        </p:txBody>
      </p:sp>
      <p:pic>
        <p:nvPicPr>
          <p:cNvPr id="8" name="Picture 7" descr="A close up of a box&#10;&#10;Description automatically generated">
            <a:extLst>
              <a:ext uri="{FF2B5EF4-FFF2-40B4-BE49-F238E27FC236}">
                <a16:creationId xmlns:a16="http://schemas.microsoft.com/office/drawing/2014/main" id="{73AF60B2-C744-4DAD-9364-090B78C46F0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370441" y="1827849"/>
            <a:ext cx="3312942" cy="2526118"/>
          </a:xfrm>
          <a:prstGeom prst="rect">
            <a:avLst/>
          </a:prstGeom>
        </p:spPr>
      </p:pic>
    </p:spTree>
    <p:extLst>
      <p:ext uri="{BB962C8B-B14F-4D97-AF65-F5344CB8AC3E}">
        <p14:creationId xmlns:p14="http://schemas.microsoft.com/office/powerpoint/2010/main" val="329220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D7FC7-692A-46FA-A00C-3A994D3A0A35}"/>
              </a:ext>
            </a:extLst>
          </p:cNvPr>
          <p:cNvSpPr>
            <a:spLocks noGrp="1"/>
          </p:cNvSpPr>
          <p:nvPr>
            <p:ph type="title"/>
          </p:nvPr>
        </p:nvSpPr>
        <p:spPr/>
        <p:txBody>
          <a:bodyPr/>
          <a:lstStyle/>
          <a:p>
            <a:pPr algn="ctr"/>
            <a:r>
              <a:rPr lang="en-US" dirty="0"/>
              <a:t>Ultraviolet A Rays</a:t>
            </a:r>
          </a:p>
        </p:txBody>
      </p:sp>
      <p:sp>
        <p:nvSpPr>
          <p:cNvPr id="3" name="Content Placeholder 2">
            <a:extLst>
              <a:ext uri="{FF2B5EF4-FFF2-40B4-BE49-F238E27FC236}">
                <a16:creationId xmlns:a16="http://schemas.microsoft.com/office/drawing/2014/main" id="{B6865FB2-F39C-4A28-8C4C-CCCF39351E7B}"/>
              </a:ext>
            </a:extLst>
          </p:cNvPr>
          <p:cNvSpPr>
            <a:spLocks noGrp="1"/>
          </p:cNvSpPr>
          <p:nvPr>
            <p:ph sz="half" idx="1"/>
          </p:nvPr>
        </p:nvSpPr>
        <p:spPr>
          <a:xfrm>
            <a:off x="1493011" y="2757504"/>
            <a:ext cx="4550127" cy="2785167"/>
          </a:xfrm>
        </p:spPr>
        <p:txBody>
          <a:bodyPr>
            <a:normAutofit/>
          </a:bodyPr>
          <a:lstStyle/>
          <a:p>
            <a:r>
              <a:rPr lang="en-US" dirty="0"/>
              <a:t>UVA penetrates the skin more deeply than UVB and plays a major part in skin aging and wrinkling.</a:t>
            </a:r>
          </a:p>
          <a:p>
            <a:r>
              <a:rPr lang="en-US" dirty="0"/>
              <a:t>Tanning booths primarily emit UVA and emit doses of UVA 12 times that of the sun.</a:t>
            </a:r>
          </a:p>
        </p:txBody>
      </p:sp>
      <p:pic>
        <p:nvPicPr>
          <p:cNvPr id="8" name="Content Placeholder 7" descr="A picture containing text&#10;&#10;Description automatically generated">
            <a:extLst>
              <a:ext uri="{FF2B5EF4-FFF2-40B4-BE49-F238E27FC236}">
                <a16:creationId xmlns:a16="http://schemas.microsoft.com/office/drawing/2014/main" id="{5D52A789-4511-4740-99B1-526202C288BB}"/>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471535" y="2052116"/>
            <a:ext cx="4449560" cy="3985763"/>
          </a:xfrm>
        </p:spPr>
      </p:pic>
      <p:sp>
        <p:nvSpPr>
          <p:cNvPr id="5" name="Footer Placeholder 4">
            <a:extLst>
              <a:ext uri="{FF2B5EF4-FFF2-40B4-BE49-F238E27FC236}">
                <a16:creationId xmlns:a16="http://schemas.microsoft.com/office/drawing/2014/main" id="{311C856F-F2AD-4908-B854-FC5B3701BDB6}"/>
              </a:ext>
            </a:extLst>
          </p:cNvPr>
          <p:cNvSpPr>
            <a:spLocks noGrp="1"/>
          </p:cNvSpPr>
          <p:nvPr>
            <p:ph type="ftr" sz="quarter" idx="11"/>
          </p:nvPr>
        </p:nvSpPr>
        <p:spPr/>
        <p:txBody>
          <a:bodyPr/>
          <a:lstStyle/>
          <a:p>
            <a:r>
              <a:rPr lang="en-US"/>
              <a:t>Virginia Public Schools-https://www.skincancer.org/prevention/uva-and-uvb</a:t>
            </a:r>
            <a:endParaRPr lang="en-US" dirty="0"/>
          </a:p>
        </p:txBody>
      </p:sp>
      <p:sp>
        <p:nvSpPr>
          <p:cNvPr id="6" name="Slide Number Placeholder 5">
            <a:extLst>
              <a:ext uri="{FF2B5EF4-FFF2-40B4-BE49-F238E27FC236}">
                <a16:creationId xmlns:a16="http://schemas.microsoft.com/office/drawing/2014/main" id="{6904D4B6-FA5E-4414-865F-432A3E01B890}"/>
              </a:ext>
            </a:extLst>
          </p:cNvPr>
          <p:cNvSpPr>
            <a:spLocks noGrp="1"/>
          </p:cNvSpPr>
          <p:nvPr>
            <p:ph type="sldNum" sz="quarter" idx="12"/>
          </p:nvPr>
        </p:nvSpPr>
        <p:spPr/>
        <p:txBody>
          <a:bodyPr/>
          <a:lstStyle/>
          <a:p>
            <a:fld id="{6D22F896-40B5-4ADD-8801-0D06FADFA095}" type="slidenum">
              <a:rPr lang="en-US" smtClean="0"/>
              <a:t>7</a:t>
            </a:fld>
            <a:endParaRPr lang="en-US" dirty="0"/>
          </a:p>
        </p:txBody>
      </p:sp>
      <p:pic>
        <p:nvPicPr>
          <p:cNvPr id="10" name="Picture 9">
            <a:extLst>
              <a:ext uri="{FF2B5EF4-FFF2-40B4-BE49-F238E27FC236}">
                <a16:creationId xmlns:a16="http://schemas.microsoft.com/office/drawing/2014/main" id="{CB07C206-1C65-4485-908B-8C43383915B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462061" y="164592"/>
            <a:ext cx="2295624" cy="2295624"/>
          </a:xfrm>
          <a:prstGeom prst="rect">
            <a:avLst/>
          </a:prstGeom>
        </p:spPr>
      </p:pic>
    </p:spTree>
    <p:extLst>
      <p:ext uri="{BB962C8B-B14F-4D97-AF65-F5344CB8AC3E}">
        <p14:creationId xmlns:p14="http://schemas.microsoft.com/office/powerpoint/2010/main" val="293094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D7FC7-692A-46FA-A00C-3A994D3A0A35}"/>
              </a:ext>
            </a:extLst>
          </p:cNvPr>
          <p:cNvSpPr>
            <a:spLocks noGrp="1"/>
          </p:cNvSpPr>
          <p:nvPr>
            <p:ph type="title"/>
          </p:nvPr>
        </p:nvSpPr>
        <p:spPr/>
        <p:txBody>
          <a:bodyPr/>
          <a:lstStyle/>
          <a:p>
            <a:pPr algn="ctr"/>
            <a:r>
              <a:rPr lang="en-US" dirty="0"/>
              <a:t>Ultraviolent B Rays</a:t>
            </a:r>
          </a:p>
        </p:txBody>
      </p:sp>
      <p:sp>
        <p:nvSpPr>
          <p:cNvPr id="3" name="Content Placeholder 2">
            <a:extLst>
              <a:ext uri="{FF2B5EF4-FFF2-40B4-BE49-F238E27FC236}">
                <a16:creationId xmlns:a16="http://schemas.microsoft.com/office/drawing/2014/main" id="{B6865FB2-F39C-4A28-8C4C-CCCF39351E7B}"/>
              </a:ext>
            </a:extLst>
          </p:cNvPr>
          <p:cNvSpPr>
            <a:spLocks noGrp="1"/>
          </p:cNvSpPr>
          <p:nvPr>
            <p:ph sz="half" idx="1"/>
          </p:nvPr>
        </p:nvSpPr>
        <p:spPr>
          <a:xfrm>
            <a:off x="1507080" y="2701362"/>
            <a:ext cx="4302054" cy="2874028"/>
          </a:xfrm>
        </p:spPr>
        <p:txBody>
          <a:bodyPr/>
          <a:lstStyle/>
          <a:p>
            <a:r>
              <a:rPr lang="en-US" dirty="0"/>
              <a:t>UVB rays have slightly more energy than UVA rays. They can damage the DNA in skin cells directly, and are the main rays that cause sunburns. They are also thought to cause most skin cancers.</a:t>
            </a:r>
          </a:p>
          <a:p>
            <a:endParaRPr lang="en-US" dirty="0"/>
          </a:p>
        </p:txBody>
      </p:sp>
      <p:pic>
        <p:nvPicPr>
          <p:cNvPr id="8" name="Content Placeholder 7" descr="A picture containing text&#10;&#10;Description automatically generated">
            <a:extLst>
              <a:ext uri="{FF2B5EF4-FFF2-40B4-BE49-F238E27FC236}">
                <a16:creationId xmlns:a16="http://schemas.microsoft.com/office/drawing/2014/main" id="{5D52A789-4511-4740-99B1-526202C288BB}"/>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382867" y="2066420"/>
            <a:ext cx="4449560" cy="3985763"/>
          </a:xfrm>
        </p:spPr>
      </p:pic>
      <p:sp>
        <p:nvSpPr>
          <p:cNvPr id="5" name="Footer Placeholder 4">
            <a:extLst>
              <a:ext uri="{FF2B5EF4-FFF2-40B4-BE49-F238E27FC236}">
                <a16:creationId xmlns:a16="http://schemas.microsoft.com/office/drawing/2014/main" id="{311C856F-F2AD-4908-B854-FC5B3701BDB6}"/>
              </a:ext>
            </a:extLst>
          </p:cNvPr>
          <p:cNvSpPr>
            <a:spLocks noGrp="1"/>
          </p:cNvSpPr>
          <p:nvPr>
            <p:ph type="ftr" sz="quarter" idx="11"/>
          </p:nvPr>
        </p:nvSpPr>
        <p:spPr/>
        <p:txBody>
          <a:bodyPr/>
          <a:lstStyle/>
          <a:p>
            <a:r>
              <a:rPr lang="en-US"/>
              <a:t>Virginia Public Schools-https://www.skincancer.org/prevention/uva-and-uvb</a:t>
            </a:r>
            <a:endParaRPr lang="en-US" dirty="0"/>
          </a:p>
        </p:txBody>
      </p:sp>
      <p:sp>
        <p:nvSpPr>
          <p:cNvPr id="6" name="Slide Number Placeholder 5">
            <a:extLst>
              <a:ext uri="{FF2B5EF4-FFF2-40B4-BE49-F238E27FC236}">
                <a16:creationId xmlns:a16="http://schemas.microsoft.com/office/drawing/2014/main" id="{6904D4B6-FA5E-4414-865F-432A3E01B890}"/>
              </a:ext>
            </a:extLst>
          </p:cNvPr>
          <p:cNvSpPr>
            <a:spLocks noGrp="1"/>
          </p:cNvSpPr>
          <p:nvPr>
            <p:ph type="sldNum" sz="quarter" idx="12"/>
          </p:nvPr>
        </p:nvSpPr>
        <p:spPr/>
        <p:txBody>
          <a:bodyPr/>
          <a:lstStyle/>
          <a:p>
            <a:fld id="{6D22F896-40B5-4ADD-8801-0D06FADFA095}" type="slidenum">
              <a:rPr lang="en-US" smtClean="0"/>
              <a:t>8</a:t>
            </a:fld>
            <a:endParaRPr lang="en-US" dirty="0"/>
          </a:p>
        </p:txBody>
      </p:sp>
      <p:pic>
        <p:nvPicPr>
          <p:cNvPr id="7" name="Picture 6">
            <a:extLst>
              <a:ext uri="{FF2B5EF4-FFF2-40B4-BE49-F238E27FC236}">
                <a16:creationId xmlns:a16="http://schemas.microsoft.com/office/drawing/2014/main" id="{82BD020C-A9FB-44C2-8069-94B15C06220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407740" y="164592"/>
            <a:ext cx="2295624" cy="2295624"/>
          </a:xfrm>
          <a:prstGeom prst="rect">
            <a:avLst/>
          </a:prstGeom>
        </p:spPr>
      </p:pic>
    </p:spTree>
    <p:extLst>
      <p:ext uri="{BB962C8B-B14F-4D97-AF65-F5344CB8AC3E}">
        <p14:creationId xmlns:p14="http://schemas.microsoft.com/office/powerpoint/2010/main" val="174437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6D7D-EB8C-448A-91AA-E50C6138C593}"/>
              </a:ext>
            </a:extLst>
          </p:cNvPr>
          <p:cNvSpPr>
            <a:spLocks noGrp="1"/>
          </p:cNvSpPr>
          <p:nvPr>
            <p:ph type="title"/>
          </p:nvPr>
        </p:nvSpPr>
        <p:spPr/>
        <p:txBody>
          <a:bodyPr/>
          <a:lstStyle/>
          <a:p>
            <a:r>
              <a:rPr lang="en-US" dirty="0"/>
              <a:t>How can we protect ourselves?</a:t>
            </a:r>
          </a:p>
        </p:txBody>
      </p:sp>
      <p:sp>
        <p:nvSpPr>
          <p:cNvPr id="3" name="Content Placeholder 2">
            <a:extLst>
              <a:ext uri="{FF2B5EF4-FFF2-40B4-BE49-F238E27FC236}">
                <a16:creationId xmlns:a16="http://schemas.microsoft.com/office/drawing/2014/main" id="{87F1ECE7-841F-4AAB-97BA-504FA7CA3FC8}"/>
              </a:ext>
            </a:extLst>
          </p:cNvPr>
          <p:cNvSpPr>
            <a:spLocks noGrp="1"/>
          </p:cNvSpPr>
          <p:nvPr>
            <p:ph idx="1"/>
          </p:nvPr>
        </p:nvSpPr>
        <p:spPr>
          <a:xfrm>
            <a:off x="1171707" y="2513918"/>
            <a:ext cx="9161439" cy="3944158"/>
          </a:xfrm>
        </p:spPr>
        <p:txBody>
          <a:bodyPr>
            <a:normAutofit/>
          </a:bodyPr>
          <a:lstStyle/>
          <a:p>
            <a:r>
              <a:rPr lang="en-US" dirty="0"/>
              <a:t>Apply sunscreen with a Sun Protection Factor (SPF) of 30 or higher at least 30 minutes before you go outside. SPF 30 blocks 97% of UV rays. </a:t>
            </a:r>
          </a:p>
          <a:p>
            <a:endParaRPr lang="en-US" dirty="0"/>
          </a:p>
          <a:p>
            <a:r>
              <a:rPr lang="en-US" dirty="0"/>
              <a:t> The sun’s rays are most harmful when the sun is directly overhead between 10 a.m. and 4 p.m. Rays are strongest in  the summer, but can  also be harmful in the winter. </a:t>
            </a:r>
          </a:p>
        </p:txBody>
      </p:sp>
      <p:sp>
        <p:nvSpPr>
          <p:cNvPr id="4" name="Footer Placeholder 3">
            <a:extLst>
              <a:ext uri="{FF2B5EF4-FFF2-40B4-BE49-F238E27FC236}">
                <a16:creationId xmlns:a16="http://schemas.microsoft.com/office/drawing/2014/main" id="{C977C80F-8ACF-4A36-B765-FCFFB9E25E68}"/>
              </a:ext>
            </a:extLst>
          </p:cNvPr>
          <p:cNvSpPr>
            <a:spLocks noGrp="1"/>
          </p:cNvSpPr>
          <p:nvPr>
            <p:ph type="ftr" sz="quarter" idx="11"/>
          </p:nvPr>
        </p:nvSpPr>
        <p:spPr/>
        <p:txBody>
          <a:bodyPr/>
          <a:lstStyle/>
          <a:p>
            <a:r>
              <a:rPr lang="en-US"/>
              <a:t>Virginia Public Schools-http://www.scholastic.com/sunsafety/pdfs/teacherguide.pdf</a:t>
            </a:r>
            <a:endParaRPr lang="en-US" dirty="0"/>
          </a:p>
        </p:txBody>
      </p:sp>
      <p:sp>
        <p:nvSpPr>
          <p:cNvPr id="5" name="Slide Number Placeholder 4">
            <a:extLst>
              <a:ext uri="{FF2B5EF4-FFF2-40B4-BE49-F238E27FC236}">
                <a16:creationId xmlns:a16="http://schemas.microsoft.com/office/drawing/2014/main" id="{896AEA8F-966C-4AEA-BDA0-B2A7A0CDF919}"/>
              </a:ext>
            </a:extLst>
          </p:cNvPr>
          <p:cNvSpPr>
            <a:spLocks noGrp="1"/>
          </p:cNvSpPr>
          <p:nvPr>
            <p:ph type="sldNum" sz="quarter" idx="12"/>
          </p:nvPr>
        </p:nvSpPr>
        <p:spPr/>
        <p:txBody>
          <a:bodyPr/>
          <a:lstStyle/>
          <a:p>
            <a:fld id="{6D22F896-40B5-4ADD-8801-0D06FADFA095}" type="slidenum">
              <a:rPr lang="en-US" smtClean="0"/>
              <a:t>9</a:t>
            </a:fld>
            <a:endParaRPr lang="en-US" dirty="0"/>
          </a:p>
        </p:txBody>
      </p:sp>
      <p:pic>
        <p:nvPicPr>
          <p:cNvPr id="7" name="Picture 6" descr="A picture containing clipart&#10;&#10;Description automatically generated">
            <a:extLst>
              <a:ext uri="{FF2B5EF4-FFF2-40B4-BE49-F238E27FC236}">
                <a16:creationId xmlns:a16="http://schemas.microsoft.com/office/drawing/2014/main" id="{ED44EEAA-0FD7-4993-8E3A-615229221B3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246910" y="214532"/>
            <a:ext cx="2157472" cy="2157472"/>
          </a:xfrm>
          <a:prstGeom prst="rect">
            <a:avLst/>
          </a:prstGeom>
        </p:spPr>
      </p:pic>
      <p:pic>
        <p:nvPicPr>
          <p:cNvPr id="9" name="Picture 8">
            <a:extLst>
              <a:ext uri="{FF2B5EF4-FFF2-40B4-BE49-F238E27FC236}">
                <a16:creationId xmlns:a16="http://schemas.microsoft.com/office/drawing/2014/main" id="{0C0CDAE9-4F40-4093-A926-A43D131149B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872481" y="3149627"/>
            <a:ext cx="2295624" cy="2295624"/>
          </a:xfrm>
          <a:prstGeom prst="rect">
            <a:avLst/>
          </a:prstGeom>
        </p:spPr>
      </p:pic>
      <p:pic>
        <p:nvPicPr>
          <p:cNvPr id="12" name="Picture 11" descr="A picture containing clipart&#10;&#10;Description automatically generated">
            <a:extLst>
              <a:ext uri="{FF2B5EF4-FFF2-40B4-BE49-F238E27FC236}">
                <a16:creationId xmlns:a16="http://schemas.microsoft.com/office/drawing/2014/main" id="{9A73D0BB-867E-4DF7-A732-1F1C5087B572}"/>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769280" y="1618577"/>
            <a:ext cx="4714875" cy="1162050"/>
          </a:xfrm>
          <a:prstGeom prst="rect">
            <a:avLst/>
          </a:prstGeom>
        </p:spPr>
      </p:pic>
      <p:pic>
        <p:nvPicPr>
          <p:cNvPr id="15" name="Picture 14">
            <a:extLst>
              <a:ext uri="{FF2B5EF4-FFF2-40B4-BE49-F238E27FC236}">
                <a16:creationId xmlns:a16="http://schemas.microsoft.com/office/drawing/2014/main" id="{A22D0D91-4B99-4185-8C3C-5A359BA0C414}"/>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591756" y="5354494"/>
            <a:ext cx="1069922" cy="1390899"/>
          </a:xfrm>
          <a:prstGeom prst="rect">
            <a:avLst/>
          </a:prstGeom>
        </p:spPr>
      </p:pic>
    </p:spTree>
    <p:extLst>
      <p:ext uri="{BB962C8B-B14F-4D97-AF65-F5344CB8AC3E}">
        <p14:creationId xmlns:p14="http://schemas.microsoft.com/office/powerpoint/2010/main" val="226719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2D251F"/>
      </a:dk2>
      <a:lt2>
        <a:srgbClr val="FAE9C5"/>
      </a:lt2>
      <a:accent1>
        <a:srgbClr val="ED3846"/>
      </a:accent1>
      <a:accent2>
        <a:srgbClr val="F87184"/>
      </a:accent2>
      <a:accent3>
        <a:srgbClr val="EC9DA9"/>
      </a:accent3>
      <a:accent4>
        <a:srgbClr val="ECC190"/>
      </a:accent4>
      <a:accent5>
        <a:srgbClr val="FFB268"/>
      </a:accent5>
      <a:accent6>
        <a:srgbClr val="F98657"/>
      </a:accent6>
      <a:hlink>
        <a:srgbClr val="B97669"/>
      </a:hlink>
      <a:folHlink>
        <a:srgbClr val="9E94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BCCF8060-3FCB-4641-B728-8A589529B1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TM16401375[[fn=Madison]]</Template>
  <TotalTime>222</TotalTime>
  <Words>1021</Words>
  <Application>Microsoft Office PowerPoint</Application>
  <PresentationFormat>Widescreen</PresentationFormat>
  <Paragraphs>155</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Comic Sans MS</vt:lpstr>
      <vt:lpstr>MS Shell Dlg 2</vt:lpstr>
      <vt:lpstr>Verdana Pro Black</vt:lpstr>
      <vt:lpstr>Wingdings</vt:lpstr>
      <vt:lpstr>Wingdings 3</vt:lpstr>
      <vt:lpstr>Madison</vt:lpstr>
      <vt:lpstr>Sun Safety Lesson 1</vt:lpstr>
      <vt:lpstr>Lesson Objectives</vt:lpstr>
      <vt:lpstr>How much do you already know about sun safety?</vt:lpstr>
      <vt:lpstr>Skin has three layers.</vt:lpstr>
      <vt:lpstr>Skin has three layers.</vt:lpstr>
      <vt:lpstr>Skin has three layers.</vt:lpstr>
      <vt:lpstr>Ultraviolet A Rays</vt:lpstr>
      <vt:lpstr>Ultraviolent B Rays</vt:lpstr>
      <vt:lpstr>How can we protect ourselves?</vt:lpstr>
      <vt:lpstr>Health Risks of Unprotected Sun Exposure </vt:lpstr>
      <vt:lpstr>Sunscreen</vt:lpstr>
      <vt:lpstr>Sunscreen</vt:lpstr>
      <vt:lpstr>Other ways to protect yourself</vt:lpstr>
      <vt:lpstr>How much do you know now about sun safety?</vt:lpstr>
      <vt:lpstr>Stay Sun Smart!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 Safety</dc:title>
  <dc:creator>Mary Connolly</dc:creator>
  <cp:lastModifiedBy>Mary Connolly</cp:lastModifiedBy>
  <cp:revision>7</cp:revision>
  <dcterms:created xsi:type="dcterms:W3CDTF">2019-05-19T14:19:20Z</dcterms:created>
  <dcterms:modified xsi:type="dcterms:W3CDTF">2019-05-22T13:49:17Z</dcterms:modified>
</cp:coreProperties>
</file>