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Playfair Display"/>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layfairDisplay-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PlayfairDisplay-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02" name="Shape 2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01" name="Shape 30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10" name="Shape 3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29" name="Shape 3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56" name="Shape 35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09" name="Shape 20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64" name="Shape 3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71" name="Shape 3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17" name="Shape 21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Shape 57"/>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8" name="Shape 58"/>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Shape 6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4" name="Shape 6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6" name="Shape 66"/>
        <p:cNvGrpSpPr/>
        <p:nvPr/>
      </p:nvGrpSpPr>
      <p:grpSpPr>
        <a:xfrm>
          <a:off x="0" y="0"/>
          <a:ext cx="0" cy="0"/>
          <a:chOff x="0" y="0"/>
          <a:chExt cx="0" cy="0"/>
        </a:xfrm>
      </p:grpSpPr>
      <p:sp>
        <p:nvSpPr>
          <p:cNvPr id="67" name="Shape 6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68" name="Shape 6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2" name="Shape 72"/>
        <p:cNvGrpSpPr/>
        <p:nvPr/>
      </p:nvGrpSpPr>
      <p:grpSpPr>
        <a:xfrm>
          <a:off x="0" y="0"/>
          <a:ext cx="0" cy="0"/>
          <a:chOff x="0" y="0"/>
          <a:chExt cx="0" cy="0"/>
        </a:xfrm>
      </p:grpSpPr>
      <p:sp>
        <p:nvSpPr>
          <p:cNvPr id="73" name="Shape 7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74" name="Shape 74"/>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 name="Shape 75"/>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 name="Shape 7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7" name="Shape 7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9" name="Shape 79"/>
        <p:cNvGrpSpPr/>
        <p:nvPr/>
      </p:nvGrpSpPr>
      <p:grpSpPr>
        <a:xfrm>
          <a:off x="0" y="0"/>
          <a:ext cx="0" cy="0"/>
          <a:chOff x="0" y="0"/>
          <a:chExt cx="0" cy="0"/>
        </a:xfrm>
      </p:grpSpPr>
      <p:sp>
        <p:nvSpPr>
          <p:cNvPr id="80" name="Shape 80"/>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81" name="Shape 81"/>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
        <p:nvSpPr>
          <p:cNvPr id="82" name="Shape 8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5" name="Shape 85"/>
        <p:cNvGrpSpPr/>
        <p:nvPr/>
      </p:nvGrpSpPr>
      <p:grpSpPr>
        <a:xfrm>
          <a:off x="0" y="0"/>
          <a:ext cx="0" cy="0"/>
          <a:chOff x="0" y="0"/>
          <a:chExt cx="0" cy="0"/>
        </a:xfrm>
      </p:grpSpPr>
      <p:sp>
        <p:nvSpPr>
          <p:cNvPr id="86" name="Shape 86"/>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87" name="Shape 87"/>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88" name="Shape 88"/>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9" name="Shape 89"/>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90" name="Shape 90"/>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1" name="Shape 9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4" name="Shape 94"/>
        <p:cNvGrpSpPr/>
        <p:nvPr/>
      </p:nvGrpSpPr>
      <p:grpSpPr>
        <a:xfrm>
          <a:off x="0" y="0"/>
          <a:ext cx="0" cy="0"/>
          <a:chOff x="0" y="0"/>
          <a:chExt cx="0" cy="0"/>
        </a:xfrm>
      </p:grpSpPr>
      <p:sp>
        <p:nvSpPr>
          <p:cNvPr id="95" name="Shape 9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96" name="Shape 9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Shape 100"/>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1" name="Shape 101"/>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Shape 107"/>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8" name="Shape 108"/>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Shape 114"/>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15" name="Shape 115"/>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1" name="Shape 121"/>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1" name="Shape 131"/>
        <p:cNvGrpSpPr/>
        <p:nvPr/>
      </p:nvGrpSpPr>
      <p:grpSpPr>
        <a:xfrm>
          <a:off x="0" y="0"/>
          <a:ext cx="0" cy="0"/>
          <a:chOff x="0" y="0"/>
          <a:chExt cx="0" cy="0"/>
        </a:xfrm>
      </p:grpSpPr>
      <p:sp>
        <p:nvSpPr>
          <p:cNvPr id="132" name="Shape 132"/>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33" name="Shape 133"/>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134" name="Shape 13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5" name="Shape 13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6" name="Shape 1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7" name="Shape 137"/>
        <p:cNvGrpSpPr/>
        <p:nvPr/>
      </p:nvGrpSpPr>
      <p:grpSpPr>
        <a:xfrm>
          <a:off x="0" y="0"/>
          <a:ext cx="0" cy="0"/>
          <a:chOff x="0" y="0"/>
          <a:chExt cx="0" cy="0"/>
        </a:xfrm>
      </p:grpSpPr>
      <p:sp>
        <p:nvSpPr>
          <p:cNvPr id="138" name="Shape 13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9" name="Shape 13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0" name="Shape 1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1" name="Shape 141"/>
        <p:cNvGrpSpPr/>
        <p:nvPr/>
      </p:nvGrpSpPr>
      <p:grpSpPr>
        <a:xfrm>
          <a:off x="0" y="0"/>
          <a:ext cx="0" cy="0"/>
          <a:chOff x="0" y="0"/>
          <a:chExt cx="0" cy="0"/>
        </a:xfrm>
      </p:grpSpPr>
      <p:sp>
        <p:nvSpPr>
          <p:cNvPr id="142" name="Shape 142"/>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43" name="Shape 14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4" name="Shape 14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5" name="Shape 14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6" name="Shape 1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7" name="Shape 147"/>
        <p:cNvGrpSpPr/>
        <p:nvPr/>
      </p:nvGrpSpPr>
      <p:grpSpPr>
        <a:xfrm>
          <a:off x="0" y="0"/>
          <a:ext cx="0" cy="0"/>
          <a:chOff x="0" y="0"/>
          <a:chExt cx="0" cy="0"/>
        </a:xfrm>
      </p:grpSpPr>
      <p:sp>
        <p:nvSpPr>
          <p:cNvPr id="148" name="Shape 148"/>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49" name="Shape 149"/>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0" name="Shape 150"/>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1" name="Shape 15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2" name="Shape 15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3" name="Shape 1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4" name="Shape 154"/>
        <p:cNvGrpSpPr/>
        <p:nvPr/>
      </p:nvGrpSpPr>
      <p:grpSpPr>
        <a:xfrm>
          <a:off x="0" y="0"/>
          <a:ext cx="0" cy="0"/>
          <a:chOff x="0" y="0"/>
          <a:chExt cx="0" cy="0"/>
        </a:xfrm>
      </p:grpSpPr>
      <p:sp>
        <p:nvSpPr>
          <p:cNvPr id="155" name="Shape 155"/>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56" name="Shape 156"/>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
        <p:nvSpPr>
          <p:cNvPr id="157" name="Shape 15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8" name="Shape 15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9" name="Shape 1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60" name="Shape 160"/>
        <p:cNvGrpSpPr/>
        <p:nvPr/>
      </p:nvGrpSpPr>
      <p:grpSpPr>
        <a:xfrm>
          <a:off x="0" y="0"/>
          <a:ext cx="0" cy="0"/>
          <a:chOff x="0" y="0"/>
          <a:chExt cx="0" cy="0"/>
        </a:xfrm>
      </p:grpSpPr>
      <p:sp>
        <p:nvSpPr>
          <p:cNvPr id="161" name="Shape 161"/>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62" name="Shape 162"/>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63" name="Shape 163"/>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4" name="Shape 164"/>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65" name="Shape 165"/>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6" name="Shape 16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7" name="Shape 16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8" name="Shape 1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9" name="Shape 169"/>
        <p:cNvGrpSpPr/>
        <p:nvPr/>
      </p:nvGrpSpPr>
      <p:grpSpPr>
        <a:xfrm>
          <a:off x="0" y="0"/>
          <a:ext cx="0" cy="0"/>
          <a:chOff x="0" y="0"/>
          <a:chExt cx="0" cy="0"/>
        </a:xfrm>
      </p:grpSpPr>
      <p:sp>
        <p:nvSpPr>
          <p:cNvPr id="170" name="Shape 170"/>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71" name="Shape 17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2" name="Shape 17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3" name="Shape 17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74" name="Shape 174"/>
        <p:cNvGrpSpPr/>
        <p:nvPr/>
      </p:nvGrpSpPr>
      <p:grpSpPr>
        <a:xfrm>
          <a:off x="0" y="0"/>
          <a:ext cx="0" cy="0"/>
          <a:chOff x="0" y="0"/>
          <a:chExt cx="0" cy="0"/>
        </a:xfrm>
      </p:grpSpPr>
      <p:sp>
        <p:nvSpPr>
          <p:cNvPr id="175" name="Shape 175"/>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76" name="Shape 176"/>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77" name="Shape 177"/>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78" name="Shape 17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9" name="Shape 17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0" name="Shape 18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1" name="Shape 181"/>
        <p:cNvGrpSpPr/>
        <p:nvPr/>
      </p:nvGrpSpPr>
      <p:grpSpPr>
        <a:xfrm>
          <a:off x="0" y="0"/>
          <a:ext cx="0" cy="0"/>
          <a:chOff x="0" y="0"/>
          <a:chExt cx="0" cy="0"/>
        </a:xfrm>
      </p:grpSpPr>
      <p:sp>
        <p:nvSpPr>
          <p:cNvPr id="182" name="Shape 182"/>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83" name="Shape 183"/>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184" name="Shape 184"/>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85" name="Shape 18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6" name="Shape 18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7" name="Shape 18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8" name="Shape 188"/>
        <p:cNvGrpSpPr/>
        <p:nvPr/>
      </p:nvGrpSpPr>
      <p:grpSpPr>
        <a:xfrm>
          <a:off x="0" y="0"/>
          <a:ext cx="0" cy="0"/>
          <a:chOff x="0" y="0"/>
          <a:chExt cx="0" cy="0"/>
        </a:xfrm>
      </p:grpSpPr>
      <p:sp>
        <p:nvSpPr>
          <p:cNvPr id="189" name="Shape 189"/>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90" name="Shape 190"/>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1" name="Shape 19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2" name="Shape 19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3" name="Shape 19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Shape 195"/>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96" name="Shape 196"/>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7" name="Shape 19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8" name="Shape 19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9" name="Shape 19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2" name="Shape 52"/>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Shape 126"/>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7" name="Shape 12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8" name="Shape 12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9" name="Shape 12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0" name="Shape 1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hyperlink" Target="https://www.youtube.com/watch?v=m3AMzGd3-Z8"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5.jpg"/><Relationship Id="rId5" Type="http://schemas.openxmlformats.org/officeDocument/2006/relationships/image" Target="../media/image20.png"/><Relationship Id="rId6"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www.youtube.com/watch?v=BGZmiRSJnzY"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hyperlink" Target="https://www.youtube.com/watch?v=iSPKBQ2l8kI"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hyperlink" Target="https://www.fda.gov/downloads/food/labelingnutrition/ucm511646.pdf"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ctrTitle"/>
          </p:nvPr>
        </p:nvSpPr>
        <p:spPr>
          <a:xfrm>
            <a:off x="744175" y="841775"/>
            <a:ext cx="7256700" cy="222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FF0000"/>
              </a:buClr>
              <a:buFont typeface="Calibri"/>
              <a:buNone/>
            </a:pPr>
            <a:br>
              <a:rPr b="1" i="0" lang="en" sz="8100" u="none" cap="none" strike="noStrike">
                <a:solidFill>
                  <a:srgbClr val="FF0000"/>
                </a:solidFill>
                <a:latin typeface="Calibri"/>
                <a:ea typeface="Calibri"/>
                <a:cs typeface="Calibri"/>
                <a:sym typeface="Calibri"/>
              </a:rPr>
            </a:br>
            <a:r>
              <a:rPr b="1" i="0" lang="en" sz="8100" u="none" cap="none" strike="noStrike">
                <a:solidFill>
                  <a:srgbClr val="FF0000"/>
                </a:solidFill>
                <a:latin typeface="Calibri"/>
                <a:ea typeface="Calibri"/>
                <a:cs typeface="Calibri"/>
                <a:sym typeface="Calibri"/>
              </a:rPr>
              <a:t>All About Me</a:t>
            </a:r>
            <a:endParaRPr b="1" i="0" sz="8100" u="none" cap="none" strike="noStrike">
              <a:solidFill>
                <a:srgbClr val="FF0000"/>
              </a:solidFill>
              <a:latin typeface="Calibri"/>
              <a:ea typeface="Calibri"/>
              <a:cs typeface="Calibri"/>
              <a:sym typeface="Calibri"/>
            </a:endParaRPr>
          </a:p>
        </p:txBody>
      </p:sp>
      <p:sp>
        <p:nvSpPr>
          <p:cNvPr id="205" name="Shape 205"/>
          <p:cNvSpPr txBox="1"/>
          <p:nvPr>
            <p:ph idx="1" type="subTitle"/>
          </p:nvPr>
        </p:nvSpPr>
        <p:spPr>
          <a:xfrm>
            <a:off x="714975" y="3062725"/>
            <a:ext cx="7286100" cy="1098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90"/>
              </a:buClr>
              <a:buFont typeface="Arial"/>
              <a:buNone/>
            </a:pPr>
            <a:r>
              <a:rPr b="1" lang="en" sz="3600">
                <a:solidFill>
                  <a:srgbClr val="FF0000"/>
                </a:solidFill>
              </a:rPr>
              <a:t>Nutrition &amp; Interpreting Food Labels</a:t>
            </a:r>
            <a:endParaRPr b="1" sz="3600">
              <a:solidFill>
                <a:srgbClr val="FF0000"/>
              </a:solidFill>
            </a:endParaRPr>
          </a:p>
          <a:p>
            <a:pPr indent="0" lvl="0" marL="0" marR="0" rtl="0" algn="l">
              <a:lnSpc>
                <a:spcPct val="90000"/>
              </a:lnSpc>
              <a:spcBef>
                <a:spcPts val="0"/>
              </a:spcBef>
              <a:spcAft>
                <a:spcPts val="0"/>
              </a:spcAft>
              <a:buClr>
                <a:srgbClr val="000090"/>
              </a:buClr>
              <a:buFont typeface="Arial"/>
              <a:buNone/>
            </a:pPr>
            <a:r>
              <a:rPr b="1" i="0" lang="en" sz="3600" u="none" cap="none" strike="noStrike">
                <a:solidFill>
                  <a:srgbClr val="000090"/>
                </a:solidFill>
                <a:latin typeface="Calibri"/>
                <a:ea typeface="Calibri"/>
                <a:cs typeface="Calibri"/>
                <a:sym typeface="Calibri"/>
              </a:rPr>
              <a:t>Let’s Learn About Health!</a:t>
            </a:r>
            <a:endParaRPr b="1" sz="3600">
              <a:solidFill>
                <a:srgbClr val="000090"/>
              </a:solidFill>
            </a:endParaRPr>
          </a:p>
          <a:p>
            <a:pPr indent="0" lvl="0" marL="0" marR="0" rtl="0" algn="l">
              <a:lnSpc>
                <a:spcPct val="90000"/>
              </a:lnSpc>
              <a:spcBef>
                <a:spcPts val="0"/>
              </a:spcBef>
              <a:spcAft>
                <a:spcPts val="0"/>
              </a:spcAft>
              <a:buClr>
                <a:srgbClr val="000090"/>
              </a:buClr>
              <a:buFont typeface="Arial"/>
              <a:buNone/>
            </a:pPr>
            <a:r>
              <a:rPr b="1" lang="en" sz="3600">
                <a:solidFill>
                  <a:srgbClr val="000090"/>
                </a:solidFill>
              </a:rPr>
              <a:t>5th grade</a:t>
            </a:r>
            <a:endParaRPr b="1" sz="3600">
              <a:solidFill>
                <a:srgbClr val="000090"/>
              </a:solidFill>
            </a:endParaRPr>
          </a:p>
        </p:txBody>
      </p:sp>
      <p:pic>
        <p:nvPicPr>
          <p:cNvPr id="206" name="Shape 206"/>
          <p:cNvPicPr preferRelativeResize="0"/>
          <p:nvPr/>
        </p:nvPicPr>
        <p:blipFill rotWithShape="1">
          <a:blip r:embed="rId3">
            <a:alphaModFix/>
          </a:blip>
          <a:srcRect b="2752" l="0" r="1883" t="0"/>
          <a:stretch/>
        </p:blipFill>
        <p:spPr>
          <a:xfrm>
            <a:off x="5650952" y="207311"/>
            <a:ext cx="3551400" cy="472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Calories</a:t>
            </a:r>
            <a:endParaRPr b="1" sz="4500">
              <a:solidFill>
                <a:srgbClr val="FF0000"/>
              </a:solidFill>
            </a:endParaRPr>
          </a:p>
        </p:txBody>
      </p:sp>
      <p:sp>
        <p:nvSpPr>
          <p:cNvPr id="276" name="Shape 276"/>
          <p:cNvSpPr txBox="1"/>
          <p:nvPr>
            <p:ph idx="1" type="body"/>
          </p:nvPr>
        </p:nvSpPr>
        <p:spPr>
          <a:xfrm>
            <a:off x="628650" y="1211100"/>
            <a:ext cx="7886700" cy="3421500"/>
          </a:xfrm>
          <a:prstGeom prst="rect">
            <a:avLst/>
          </a:prstGeom>
        </p:spPr>
        <p:txBody>
          <a:bodyPr anchorCtr="0" anchor="t" bIns="68575" lIns="68575" spcFirstLastPara="1" rIns="68575" wrap="square" tIns="68575">
            <a:noAutofit/>
          </a:bodyPr>
          <a:lstStyle/>
          <a:p>
            <a:pPr indent="0" lvl="0" marL="0" rtl="0">
              <a:spcBef>
                <a:spcPts val="0"/>
              </a:spcBef>
              <a:spcAft>
                <a:spcPts val="0"/>
              </a:spcAft>
              <a:buClr>
                <a:srgbClr val="00B0F0"/>
              </a:buClr>
              <a:buFont typeface="Arial"/>
              <a:buNone/>
            </a:pPr>
            <a:r>
              <a:rPr lang="en">
                <a:solidFill>
                  <a:srgbClr val="0000FF"/>
                </a:solidFill>
              </a:rPr>
              <a:t>To maintain a healthy weight, it is important for your calories in to be equal to calories burned. This will optimize energy while allowing you to maintain a healthy weight.</a:t>
            </a:r>
            <a:endParaRPr/>
          </a:p>
        </p:txBody>
      </p:sp>
      <p:pic>
        <p:nvPicPr>
          <p:cNvPr id="277" name="Shape 277"/>
          <p:cNvPicPr preferRelativeResize="0"/>
          <p:nvPr/>
        </p:nvPicPr>
        <p:blipFill>
          <a:blip r:embed="rId3">
            <a:alphaModFix/>
          </a:blip>
          <a:stretch>
            <a:fillRect/>
          </a:stretch>
        </p:blipFill>
        <p:spPr>
          <a:xfrm>
            <a:off x="6349350" y="1989900"/>
            <a:ext cx="2166000" cy="3211975"/>
          </a:xfrm>
          <a:prstGeom prst="rect">
            <a:avLst/>
          </a:prstGeom>
          <a:noFill/>
          <a:ln>
            <a:noFill/>
          </a:ln>
        </p:spPr>
      </p:pic>
      <p:sp>
        <p:nvSpPr>
          <p:cNvPr id="278" name="Shape 278"/>
          <p:cNvSpPr/>
          <p:nvPr/>
        </p:nvSpPr>
        <p:spPr>
          <a:xfrm>
            <a:off x="5012175" y="2524325"/>
            <a:ext cx="1203900" cy="393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nvSpPr>
        <p:spPr>
          <a:xfrm>
            <a:off x="1327825" y="2393000"/>
            <a:ext cx="3144600" cy="22395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txBox="1"/>
          <p:nvPr/>
        </p:nvSpPr>
        <p:spPr>
          <a:xfrm>
            <a:off x="1619650" y="2714025"/>
            <a:ext cx="2502300" cy="1101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a:solidFill>
                  <a:srgbClr val="9900FF"/>
                </a:solidFill>
              </a:rPr>
              <a:t>If you start to gain unhealthy weight, you may be taking in too many calories a day. Talk to your doctor about healthy eating habits. </a:t>
            </a:r>
            <a:endParaRPr b="1">
              <a:solidFill>
                <a:srgbClr val="99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Look Closely...</a:t>
            </a:r>
            <a:endParaRPr b="1" sz="4500">
              <a:solidFill>
                <a:srgbClr val="FF0000"/>
              </a:solidFill>
            </a:endParaRPr>
          </a:p>
        </p:txBody>
      </p:sp>
      <p:sp>
        <p:nvSpPr>
          <p:cNvPr id="286" name="Shape 286"/>
          <p:cNvSpPr txBox="1"/>
          <p:nvPr>
            <p:ph idx="1" type="body"/>
          </p:nvPr>
        </p:nvSpPr>
        <p:spPr>
          <a:xfrm>
            <a:off x="628650" y="1175050"/>
            <a:ext cx="7886700" cy="3457500"/>
          </a:xfrm>
          <a:prstGeom prst="rect">
            <a:avLst/>
          </a:prstGeom>
        </p:spPr>
        <p:txBody>
          <a:bodyPr anchorCtr="0" anchor="t" bIns="68575" lIns="68575" spcFirstLastPara="1" rIns="68575" wrap="square" tIns="68575">
            <a:noAutofit/>
          </a:bodyPr>
          <a:lstStyle/>
          <a:p>
            <a:pPr indent="-38100" lvl="0" marL="177800">
              <a:spcBef>
                <a:spcPts val="800"/>
              </a:spcBef>
              <a:spcAft>
                <a:spcPts val="0"/>
              </a:spcAft>
              <a:buNone/>
            </a:pPr>
            <a:r>
              <a:rPr b="1" lang="en" sz="2400">
                <a:solidFill>
                  <a:srgbClr val="0000FF"/>
                </a:solidFill>
              </a:rPr>
              <a:t>Which food has more calories? </a:t>
            </a:r>
            <a:endParaRPr b="1" sz="2400">
              <a:solidFill>
                <a:srgbClr val="0000FF"/>
              </a:solidFill>
            </a:endParaRPr>
          </a:p>
        </p:txBody>
      </p:sp>
      <p:pic>
        <p:nvPicPr>
          <p:cNvPr id="287" name="Shape 287"/>
          <p:cNvPicPr preferRelativeResize="0"/>
          <p:nvPr/>
        </p:nvPicPr>
        <p:blipFill>
          <a:blip r:embed="rId3">
            <a:alphaModFix/>
          </a:blip>
          <a:stretch>
            <a:fillRect/>
          </a:stretch>
        </p:blipFill>
        <p:spPr>
          <a:xfrm>
            <a:off x="5187250" y="1776200"/>
            <a:ext cx="2502475" cy="3726100"/>
          </a:xfrm>
          <a:prstGeom prst="rect">
            <a:avLst/>
          </a:prstGeom>
          <a:noFill/>
          <a:ln>
            <a:noFill/>
          </a:ln>
        </p:spPr>
      </p:pic>
      <p:pic>
        <p:nvPicPr>
          <p:cNvPr id="288" name="Shape 288"/>
          <p:cNvPicPr preferRelativeResize="0"/>
          <p:nvPr/>
        </p:nvPicPr>
        <p:blipFill>
          <a:blip r:embed="rId4">
            <a:alphaModFix/>
          </a:blip>
          <a:stretch>
            <a:fillRect/>
          </a:stretch>
        </p:blipFill>
        <p:spPr>
          <a:xfrm>
            <a:off x="1619675" y="1811425"/>
            <a:ext cx="2422200" cy="3816150"/>
          </a:xfrm>
          <a:prstGeom prst="rect">
            <a:avLst/>
          </a:prstGeom>
          <a:noFill/>
          <a:ln>
            <a:noFill/>
          </a:ln>
        </p:spPr>
      </p:pic>
      <p:sp>
        <p:nvSpPr>
          <p:cNvPr id="289" name="Shape 289"/>
          <p:cNvSpPr txBox="1"/>
          <p:nvPr/>
        </p:nvSpPr>
        <p:spPr>
          <a:xfrm>
            <a:off x="4289900" y="2932900"/>
            <a:ext cx="751500" cy="54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solidFill>
                  <a:srgbClr val="9900FF"/>
                </a:solidFill>
              </a:rPr>
              <a:t>VS.</a:t>
            </a:r>
            <a:endParaRPr sz="2400">
              <a:solidFill>
                <a:srgbClr val="9900FF"/>
              </a:solidFill>
            </a:endParaRPr>
          </a:p>
        </p:txBody>
      </p:sp>
      <p:sp>
        <p:nvSpPr>
          <p:cNvPr id="290" name="Shape 290"/>
          <p:cNvSpPr/>
          <p:nvPr/>
        </p:nvSpPr>
        <p:spPr>
          <a:xfrm>
            <a:off x="4983100" y="65650"/>
            <a:ext cx="2422200" cy="14082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txBox="1"/>
          <p:nvPr/>
        </p:nvSpPr>
        <p:spPr>
          <a:xfrm>
            <a:off x="5201950" y="321000"/>
            <a:ext cx="1984500" cy="795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0000FF"/>
                </a:solidFill>
              </a:rPr>
              <a:t>For kids who exercise, extra calories may be needed for energy. </a:t>
            </a:r>
            <a:endParaRPr>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Sugar</a:t>
            </a:r>
            <a:endParaRPr b="1" sz="4500">
              <a:solidFill>
                <a:srgbClr val="FF0000"/>
              </a:solidFill>
            </a:endParaRPr>
          </a:p>
        </p:txBody>
      </p:sp>
      <p:sp>
        <p:nvSpPr>
          <p:cNvPr id="297" name="Shape 297"/>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0" lvl="0" marL="139700">
              <a:spcBef>
                <a:spcPts val="800"/>
              </a:spcBef>
              <a:spcAft>
                <a:spcPts val="0"/>
              </a:spcAft>
              <a:buNone/>
            </a:pPr>
            <a:r>
              <a:rPr b="1" lang="en" sz="2400">
                <a:solidFill>
                  <a:srgbClr val="0000FF"/>
                </a:solidFill>
              </a:rPr>
              <a:t>Watch the following video to learn more about sugar.</a:t>
            </a:r>
            <a:endParaRPr b="1" sz="2400">
              <a:solidFill>
                <a:srgbClr val="0000FF"/>
              </a:solidFill>
            </a:endParaRPr>
          </a:p>
          <a:p>
            <a:pPr indent="0" lvl="0" marL="0" rtl="0">
              <a:spcBef>
                <a:spcPts val="800"/>
              </a:spcBef>
              <a:spcAft>
                <a:spcPts val="0"/>
              </a:spcAft>
              <a:buClr>
                <a:schemeClr val="dk1"/>
              </a:buClr>
              <a:buFont typeface="Arial"/>
              <a:buNone/>
            </a:pPr>
            <a:r>
              <a:rPr lang="en" u="sng">
                <a:solidFill>
                  <a:srgbClr val="F49100"/>
                </a:solidFill>
                <a:hlinkClick r:id="rId3"/>
              </a:rPr>
              <a:t>https://www.youtube.com/watch?v=m3AMzGd3-Z8</a:t>
            </a:r>
            <a:r>
              <a:rPr lang="en"/>
              <a:t> </a:t>
            </a:r>
            <a:r>
              <a:rPr lang="en" sz="1100">
                <a:solidFill>
                  <a:srgbClr val="0000FF"/>
                </a:solidFill>
              </a:rPr>
              <a:t>(The Effects of Sugar on the Brain)</a:t>
            </a:r>
            <a:endParaRPr/>
          </a:p>
        </p:txBody>
      </p:sp>
      <p:pic>
        <p:nvPicPr>
          <p:cNvPr id="298" name="Shape 298"/>
          <p:cNvPicPr preferRelativeResize="0"/>
          <p:nvPr/>
        </p:nvPicPr>
        <p:blipFill rotWithShape="1">
          <a:blip r:embed="rId4">
            <a:alphaModFix/>
          </a:blip>
          <a:srcRect b="0" l="0" r="0" t="0"/>
          <a:stretch/>
        </p:blipFill>
        <p:spPr>
          <a:xfrm>
            <a:off x="3242926" y="2571750"/>
            <a:ext cx="2604600" cy="2388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0000"/>
              </a:buClr>
              <a:buFont typeface="Calibri"/>
              <a:buNone/>
            </a:pPr>
            <a:r>
              <a:rPr b="1" i="0" lang="en" sz="4500" u="none" cap="none" strike="noStrike">
                <a:solidFill>
                  <a:srgbClr val="FF0000"/>
                </a:solidFill>
                <a:latin typeface="Calibri"/>
                <a:ea typeface="Calibri"/>
                <a:cs typeface="Calibri"/>
                <a:sym typeface="Calibri"/>
              </a:rPr>
              <a:t>What Should I do? </a:t>
            </a:r>
            <a:endParaRPr b="1" i="0" sz="4500" u="none" cap="none" strike="noStrike">
              <a:solidFill>
                <a:srgbClr val="FF0000"/>
              </a:solidFill>
              <a:latin typeface="Calibri"/>
              <a:ea typeface="Calibri"/>
              <a:cs typeface="Calibri"/>
              <a:sym typeface="Calibri"/>
            </a:endParaRPr>
          </a:p>
        </p:txBody>
      </p:sp>
      <p:sp>
        <p:nvSpPr>
          <p:cNvPr id="304" name="Shape 304"/>
          <p:cNvSpPr txBox="1"/>
          <p:nvPr>
            <p:ph idx="1" type="body"/>
          </p:nvPr>
        </p:nvSpPr>
        <p:spPr>
          <a:xfrm>
            <a:off x="591484" y="1198262"/>
            <a:ext cx="7923900" cy="343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90"/>
              </a:buClr>
              <a:buFont typeface="Arial"/>
              <a:buNone/>
            </a:pPr>
            <a:r>
              <a:rPr b="1" i="0" lang="en" sz="2100" u="none" cap="none" strike="noStrike">
                <a:solidFill>
                  <a:srgbClr val="0000FF"/>
                </a:solidFill>
              </a:rPr>
              <a:t>Now that I’m older, my mom and dad are beginning to give me more freedom to make choices about what foods and drinks I consume. Today, I’m at our neighborhood pool. It has a snack bar, so with the few dollars my mom gave me, I’m going to buy ice cream and soda. I know it is a lot of suga</a:t>
            </a:r>
            <a:r>
              <a:rPr b="1" lang="en">
                <a:solidFill>
                  <a:srgbClr val="0000FF"/>
                </a:solidFill>
              </a:rPr>
              <a:t>r</a:t>
            </a:r>
            <a:r>
              <a:rPr b="1" i="0" lang="en" sz="2100" u="none" cap="none" strike="noStrike">
                <a:solidFill>
                  <a:srgbClr val="0000FF"/>
                </a:solidFill>
              </a:rPr>
              <a:t>. Is it too much sugar? Should I even care? </a:t>
            </a:r>
            <a:endParaRPr b="1">
              <a:solidFill>
                <a:srgbClr val="0000FF"/>
              </a:solidFill>
            </a:endParaRPr>
          </a:p>
          <a:p>
            <a:pPr indent="0" lvl="0" marL="0" marR="0" rtl="0" algn="l">
              <a:lnSpc>
                <a:spcPct val="90000"/>
              </a:lnSpc>
              <a:spcBef>
                <a:spcPts val="800"/>
              </a:spcBef>
              <a:spcAft>
                <a:spcPts val="0"/>
              </a:spcAft>
              <a:buClr>
                <a:srgbClr val="000090"/>
              </a:buClr>
              <a:buFont typeface="Arial"/>
              <a:buNone/>
            </a:pPr>
            <a:r>
              <a:rPr b="1" i="0" lang="en" sz="2100" u="none" cap="none" strike="noStrike">
                <a:solidFill>
                  <a:srgbClr val="0000FF"/>
                </a:solidFill>
              </a:rPr>
              <a:t>What should I do? </a:t>
            </a:r>
            <a:endParaRPr b="1">
              <a:solidFill>
                <a:srgbClr val="0000FF"/>
              </a:solidFill>
            </a:endParaRPr>
          </a:p>
          <a:p>
            <a:pPr indent="0" lvl="0" marL="0" marR="0" rtl="0" algn="l">
              <a:lnSpc>
                <a:spcPct val="90000"/>
              </a:lnSpc>
              <a:spcBef>
                <a:spcPts val="800"/>
              </a:spcBef>
              <a:spcAft>
                <a:spcPts val="0"/>
              </a:spcAft>
              <a:buClr>
                <a:schemeClr val="dk1"/>
              </a:buClr>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Font typeface="Arial"/>
              <a:buNone/>
            </a:pPr>
            <a:r>
              <a:t/>
            </a:r>
            <a:endParaRPr b="0" i="0" sz="1100" u="none" cap="none" strike="noStrike">
              <a:solidFill>
                <a:srgbClr val="0000FF"/>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Font typeface="Arial"/>
              <a:buNone/>
            </a:pPr>
            <a:r>
              <a:t/>
            </a:r>
            <a:endParaRPr b="0" i="0" sz="2100" u="none" cap="none" strike="noStrike">
              <a:solidFill>
                <a:srgbClr val="0000FF"/>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pic>
        <p:nvPicPr>
          <p:cNvPr id="305" name="Shape 305"/>
          <p:cNvPicPr preferRelativeResize="0"/>
          <p:nvPr/>
        </p:nvPicPr>
        <p:blipFill rotWithShape="1">
          <a:blip r:embed="rId3">
            <a:alphaModFix/>
          </a:blip>
          <a:srcRect b="0" l="0" r="0" t="0"/>
          <a:stretch/>
        </p:blipFill>
        <p:spPr>
          <a:xfrm>
            <a:off x="6754525" y="2792388"/>
            <a:ext cx="1176000" cy="2351100"/>
          </a:xfrm>
          <a:prstGeom prst="rect">
            <a:avLst/>
          </a:prstGeom>
          <a:noFill/>
          <a:ln>
            <a:noFill/>
          </a:ln>
        </p:spPr>
      </p:pic>
      <p:sp>
        <p:nvSpPr>
          <p:cNvPr id="306" name="Shape 306"/>
          <p:cNvSpPr txBox="1"/>
          <p:nvPr/>
        </p:nvSpPr>
        <p:spPr>
          <a:xfrm>
            <a:off x="628649" y="4777220"/>
            <a:ext cx="7639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307" name="Shape 307"/>
          <p:cNvPicPr preferRelativeResize="0"/>
          <p:nvPr/>
        </p:nvPicPr>
        <p:blipFill>
          <a:blip r:embed="rId4">
            <a:alphaModFix/>
          </a:blip>
          <a:stretch>
            <a:fillRect/>
          </a:stretch>
        </p:blipFill>
        <p:spPr>
          <a:xfrm>
            <a:off x="4742225" y="2881000"/>
            <a:ext cx="2130375" cy="2130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381866" y="273844"/>
            <a:ext cx="81336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0000"/>
              </a:buClr>
              <a:buFont typeface="Calibri"/>
              <a:buNone/>
            </a:pPr>
            <a:r>
              <a:rPr b="1" i="0" lang="en" sz="4500" u="none" cap="none" strike="noStrike">
                <a:solidFill>
                  <a:srgbClr val="FF0000"/>
                </a:solidFill>
                <a:latin typeface="Calibri"/>
                <a:ea typeface="Calibri"/>
                <a:cs typeface="Calibri"/>
                <a:sym typeface="Calibri"/>
              </a:rPr>
              <a:t>Too Much Sugar</a:t>
            </a:r>
            <a:endParaRPr b="1" i="0" sz="4500" u="none" cap="none" strike="noStrike">
              <a:solidFill>
                <a:srgbClr val="FF0000"/>
              </a:solidFill>
              <a:latin typeface="Calibri"/>
              <a:ea typeface="Calibri"/>
              <a:cs typeface="Calibri"/>
              <a:sym typeface="Calibri"/>
            </a:endParaRPr>
          </a:p>
        </p:txBody>
      </p:sp>
      <p:sp>
        <p:nvSpPr>
          <p:cNvPr id="313" name="Shape 313"/>
          <p:cNvSpPr txBox="1"/>
          <p:nvPr>
            <p:ph idx="1" type="body"/>
          </p:nvPr>
        </p:nvSpPr>
        <p:spPr>
          <a:xfrm>
            <a:off x="358481" y="1128488"/>
            <a:ext cx="8157000" cy="4015200"/>
          </a:xfrm>
          <a:prstGeom prst="rect">
            <a:avLst/>
          </a:prstGeom>
          <a:noFill/>
          <a:ln>
            <a:noFill/>
          </a:ln>
        </p:spPr>
        <p:txBody>
          <a:bodyPr anchorCtr="0" anchor="t" bIns="34275" lIns="68575" spcFirstLastPara="1" rIns="68575" wrap="square" tIns="34275">
            <a:noAutofit/>
          </a:bodyPr>
          <a:lstStyle/>
          <a:p>
            <a:pPr indent="0" lvl="0" marL="0" marR="0" rtl="0" algn="l">
              <a:lnSpc>
                <a:spcPct val="70000"/>
              </a:lnSpc>
              <a:spcBef>
                <a:spcPts val="0"/>
              </a:spcBef>
              <a:spcAft>
                <a:spcPts val="0"/>
              </a:spcAft>
              <a:buClr>
                <a:srgbClr val="0070C0"/>
              </a:buClr>
              <a:buFont typeface="Arial"/>
              <a:buNone/>
            </a:pPr>
            <a:r>
              <a:rPr b="1" i="0" lang="en" sz="1900" u="none" cap="none" strike="noStrike">
                <a:solidFill>
                  <a:srgbClr val="0070C0"/>
                </a:solidFill>
                <a:latin typeface="Calibri"/>
                <a:ea typeface="Calibri"/>
                <a:cs typeface="Calibri"/>
                <a:sym typeface="Calibri"/>
              </a:rPr>
              <a:t>Based on the </a:t>
            </a:r>
            <a:r>
              <a:rPr b="1" lang="en" sz="1900">
                <a:solidFill>
                  <a:srgbClr val="0070C0"/>
                </a:solidFill>
              </a:rPr>
              <a:t>U.S Food and Drug Association</a:t>
            </a:r>
            <a:r>
              <a:rPr b="1" i="0" lang="en" sz="1900" u="none" cap="none" strike="noStrike">
                <a:solidFill>
                  <a:srgbClr val="0070C0"/>
                </a:solidFill>
                <a:latin typeface="Calibri"/>
                <a:ea typeface="Calibri"/>
                <a:cs typeface="Calibri"/>
                <a:sym typeface="Calibri"/>
              </a:rPr>
              <a:t>, a </a:t>
            </a:r>
            <a:r>
              <a:rPr b="1" lang="en" sz="1900">
                <a:solidFill>
                  <a:srgbClr val="0070C0"/>
                </a:solidFill>
              </a:rPr>
              <a:t>person should get no more than 50</a:t>
            </a:r>
            <a:r>
              <a:rPr b="1" i="0" lang="en" sz="1900" u="none" cap="none" strike="noStrike">
                <a:solidFill>
                  <a:srgbClr val="0070C0"/>
                </a:solidFill>
                <a:latin typeface="Calibri"/>
                <a:ea typeface="Calibri"/>
                <a:cs typeface="Calibri"/>
                <a:sym typeface="Calibri"/>
              </a:rPr>
              <a:t> g of added sugar a day. Too much sugar has been linked to obesity and diabetes. Let’s examine the sugar content of some of kids’ favorite foods.</a:t>
            </a:r>
            <a:endParaRPr/>
          </a:p>
          <a:p>
            <a:pPr indent="0" lvl="0" marL="0" marR="0" rtl="0" algn="l">
              <a:lnSpc>
                <a:spcPct val="100000"/>
              </a:lnSpc>
              <a:spcBef>
                <a:spcPts val="0"/>
              </a:spcBef>
              <a:spcAft>
                <a:spcPts val="0"/>
              </a:spcAft>
              <a:buClr>
                <a:srgbClr val="7030A0"/>
              </a:buClr>
              <a:buFont typeface="Arial"/>
              <a:buNone/>
            </a:pPr>
            <a:r>
              <a:rPr b="0" i="0" lang="en" sz="1900" u="none" cap="none" strike="noStrike">
                <a:solidFill>
                  <a:srgbClr val="7030A0"/>
                </a:solidFill>
                <a:latin typeface="Calibri"/>
                <a:ea typeface="Calibri"/>
                <a:cs typeface="Calibri"/>
                <a:sym typeface="Calibri"/>
              </a:rPr>
              <a:t>Chick-fil-A Frosted lemonade= 63 grams</a:t>
            </a:r>
            <a:endParaRPr/>
          </a:p>
          <a:p>
            <a:pPr indent="0" lvl="0" marL="0" marR="0" rtl="0" algn="l">
              <a:lnSpc>
                <a:spcPct val="100000"/>
              </a:lnSpc>
              <a:spcBef>
                <a:spcPts val="0"/>
              </a:spcBef>
              <a:spcAft>
                <a:spcPts val="0"/>
              </a:spcAft>
              <a:buClr>
                <a:srgbClr val="7030A0"/>
              </a:buClr>
              <a:buFont typeface="Arial"/>
              <a:buNone/>
            </a:pPr>
            <a:r>
              <a:rPr b="0" i="0" lang="en" sz="1900" u="none" cap="none" strike="noStrike">
                <a:solidFill>
                  <a:srgbClr val="7030A0"/>
                </a:solidFill>
                <a:latin typeface="Calibri"/>
                <a:ea typeface="Calibri"/>
                <a:cs typeface="Calibri"/>
                <a:sym typeface="Calibri"/>
              </a:rPr>
              <a:t>Chick-fil-A Cookies &amp; Cream milkshake= 89 grams</a:t>
            </a:r>
            <a:endParaRPr/>
          </a:p>
          <a:p>
            <a:pPr indent="0" lvl="0" marL="0" marR="0" rtl="0" algn="l">
              <a:lnSpc>
                <a:spcPct val="100000"/>
              </a:lnSpc>
              <a:spcBef>
                <a:spcPts val="0"/>
              </a:spcBef>
              <a:spcAft>
                <a:spcPts val="0"/>
              </a:spcAft>
              <a:buClr>
                <a:srgbClr val="7030A0"/>
              </a:buClr>
              <a:buFont typeface="Arial"/>
              <a:buNone/>
            </a:pPr>
            <a:r>
              <a:rPr b="0" i="0" lang="en" sz="1900" u="none" cap="none" strike="noStrike">
                <a:solidFill>
                  <a:srgbClr val="7030A0"/>
                </a:solidFill>
                <a:latin typeface="Calibri"/>
                <a:ea typeface="Calibri"/>
                <a:cs typeface="Calibri"/>
                <a:sym typeface="Calibri"/>
              </a:rPr>
              <a:t>Krispy Kreme original glazed donut = 10 grams</a:t>
            </a:r>
            <a:endParaRPr/>
          </a:p>
          <a:p>
            <a:pPr indent="0" lvl="0" marL="0" marR="0" rtl="0" algn="l">
              <a:lnSpc>
                <a:spcPct val="100000"/>
              </a:lnSpc>
              <a:spcBef>
                <a:spcPts val="0"/>
              </a:spcBef>
              <a:spcAft>
                <a:spcPts val="0"/>
              </a:spcAft>
              <a:buClr>
                <a:srgbClr val="7030A0"/>
              </a:buClr>
              <a:buFont typeface="Arial"/>
              <a:buNone/>
            </a:pPr>
            <a:r>
              <a:rPr b="0" i="0" lang="en" sz="1900" u="none" cap="none" strike="noStrike">
                <a:solidFill>
                  <a:srgbClr val="7030A0"/>
                </a:solidFill>
                <a:latin typeface="Calibri"/>
                <a:ea typeface="Calibri"/>
                <a:cs typeface="Calibri"/>
                <a:sym typeface="Calibri"/>
              </a:rPr>
              <a:t>Can of Coke = 39 grams</a:t>
            </a:r>
            <a:endParaRPr/>
          </a:p>
          <a:p>
            <a:pPr indent="0" lvl="0" marL="0" marR="0" rtl="0" algn="l">
              <a:lnSpc>
                <a:spcPct val="100000"/>
              </a:lnSpc>
              <a:spcBef>
                <a:spcPts val="0"/>
              </a:spcBef>
              <a:spcAft>
                <a:spcPts val="0"/>
              </a:spcAft>
              <a:buClr>
                <a:srgbClr val="7030A0"/>
              </a:buClr>
              <a:buFont typeface="Arial"/>
              <a:buNone/>
            </a:pPr>
            <a:r>
              <a:rPr b="0" i="0" lang="en" sz="1900" u="none" cap="none" strike="noStrike">
                <a:solidFill>
                  <a:srgbClr val="7030A0"/>
                </a:solidFill>
                <a:latin typeface="Calibri"/>
                <a:ea typeface="Calibri"/>
                <a:cs typeface="Calibri"/>
                <a:sym typeface="Calibri"/>
              </a:rPr>
              <a:t>Starburst (8 pieces) = 22 grams</a:t>
            </a:r>
            <a:endParaRPr/>
          </a:p>
          <a:p>
            <a:pPr indent="0" lvl="0" marL="0" marR="0" rtl="0" algn="l">
              <a:lnSpc>
                <a:spcPct val="100000"/>
              </a:lnSpc>
              <a:spcBef>
                <a:spcPts val="0"/>
              </a:spcBef>
              <a:spcAft>
                <a:spcPts val="0"/>
              </a:spcAft>
              <a:buClr>
                <a:srgbClr val="7030A0"/>
              </a:buClr>
              <a:buFont typeface="Arial"/>
              <a:buNone/>
            </a:pPr>
            <a:r>
              <a:rPr b="0" i="0" lang="en" sz="1900" u="none" cap="none" strike="noStrike">
                <a:solidFill>
                  <a:srgbClr val="7030A0"/>
                </a:solidFill>
                <a:latin typeface="Calibri"/>
                <a:ea typeface="Calibri"/>
                <a:cs typeface="Calibri"/>
                <a:sym typeface="Calibri"/>
              </a:rPr>
              <a:t>Oreos (3 cookies) = 14 grams</a:t>
            </a:r>
            <a:endParaRPr/>
          </a:p>
          <a:p>
            <a:pPr indent="0" lvl="0" marL="0" marR="0" rtl="0" algn="l">
              <a:lnSpc>
                <a:spcPct val="100000"/>
              </a:lnSpc>
              <a:spcBef>
                <a:spcPts val="0"/>
              </a:spcBef>
              <a:spcAft>
                <a:spcPts val="0"/>
              </a:spcAft>
              <a:buClr>
                <a:srgbClr val="7030A0"/>
              </a:buClr>
              <a:buFont typeface="Arial"/>
              <a:buNone/>
            </a:pPr>
            <a:r>
              <a:rPr b="0" i="0" lang="en" sz="1900" u="none" cap="none" strike="noStrike">
                <a:solidFill>
                  <a:srgbClr val="7030A0"/>
                </a:solidFill>
                <a:latin typeface="Calibri"/>
                <a:ea typeface="Calibri"/>
                <a:cs typeface="Calibri"/>
                <a:sym typeface="Calibri"/>
              </a:rPr>
              <a:t>Gatorade = 34 grams</a:t>
            </a:r>
            <a:endParaRPr/>
          </a:p>
          <a:p>
            <a:pPr indent="0" lvl="0" marL="0" marR="0" rtl="0" algn="l">
              <a:lnSpc>
                <a:spcPct val="100000"/>
              </a:lnSpc>
              <a:spcBef>
                <a:spcPts val="0"/>
              </a:spcBef>
              <a:spcAft>
                <a:spcPts val="0"/>
              </a:spcAft>
              <a:buClr>
                <a:srgbClr val="0070C0"/>
              </a:buClr>
              <a:buFont typeface="Arial"/>
              <a:buNone/>
            </a:pPr>
            <a:r>
              <a:rPr b="0" i="0" lang="en" sz="1900" u="none" cap="none" strike="noStrike">
                <a:solidFill>
                  <a:srgbClr val="0070C0"/>
                </a:solidFill>
                <a:latin typeface="Calibri"/>
                <a:ea typeface="Calibri"/>
                <a:cs typeface="Calibri"/>
                <a:sym typeface="Calibri"/>
              </a:rPr>
              <a:t>Read food labels to determine sugar content!</a:t>
            </a:r>
            <a:endParaRPr/>
          </a:p>
          <a:p>
            <a:pPr indent="0" lvl="0" marL="0" marR="0" rtl="0" algn="l">
              <a:lnSpc>
                <a:spcPct val="100000"/>
              </a:lnSpc>
              <a:spcBef>
                <a:spcPts val="0"/>
              </a:spcBef>
              <a:spcAft>
                <a:spcPts val="0"/>
              </a:spcAft>
              <a:buClr>
                <a:srgbClr val="00B050"/>
              </a:buClr>
              <a:buFont typeface="Arial"/>
              <a:buNone/>
            </a:pPr>
            <a:r>
              <a:t/>
            </a:r>
            <a:endParaRPr b="1" sz="1900">
              <a:solidFill>
                <a:srgbClr val="00B050"/>
              </a:solidFill>
            </a:endParaRPr>
          </a:p>
          <a:p>
            <a:pPr indent="0" lvl="0" marL="0" marR="0" rtl="0" algn="l">
              <a:lnSpc>
                <a:spcPct val="100000"/>
              </a:lnSpc>
              <a:spcBef>
                <a:spcPts val="0"/>
              </a:spcBef>
              <a:spcAft>
                <a:spcPts val="0"/>
              </a:spcAft>
              <a:buClr>
                <a:srgbClr val="00B050"/>
              </a:buClr>
              <a:buFont typeface="Arial"/>
              <a:buNone/>
            </a:pPr>
            <a:r>
              <a:rPr b="1" i="0" lang="en" sz="1900" u="none" cap="none" strike="noStrike">
                <a:solidFill>
                  <a:srgbClr val="00B050"/>
                </a:solidFill>
                <a:latin typeface="Calibri"/>
                <a:ea typeface="Calibri"/>
                <a:cs typeface="Calibri"/>
                <a:sym typeface="Calibri"/>
              </a:rPr>
              <a:t>Question: What could </a:t>
            </a:r>
            <a:r>
              <a:rPr b="1" lang="en" sz="1900">
                <a:solidFill>
                  <a:srgbClr val="00B050"/>
                </a:solidFill>
              </a:rPr>
              <a:t>you</a:t>
            </a:r>
            <a:r>
              <a:rPr b="1" i="0" lang="en" sz="1900" u="none" cap="none" strike="noStrike">
                <a:solidFill>
                  <a:srgbClr val="00B050"/>
                </a:solidFill>
                <a:latin typeface="Calibri"/>
                <a:ea typeface="Calibri"/>
                <a:cs typeface="Calibri"/>
                <a:sym typeface="Calibri"/>
              </a:rPr>
              <a:t> do to decrease </a:t>
            </a:r>
            <a:r>
              <a:rPr b="1" lang="en" sz="1900">
                <a:solidFill>
                  <a:srgbClr val="00B050"/>
                </a:solidFill>
              </a:rPr>
              <a:t>your</a:t>
            </a:r>
            <a:r>
              <a:rPr b="1" i="0" lang="en" sz="1900" u="none" cap="none" strike="noStrike">
                <a:solidFill>
                  <a:srgbClr val="00B050"/>
                </a:solidFill>
                <a:latin typeface="Calibri"/>
                <a:ea typeface="Calibri"/>
                <a:cs typeface="Calibri"/>
                <a:sym typeface="Calibri"/>
              </a:rPr>
              <a:t> sugar intake? </a:t>
            </a:r>
            <a:endParaRPr/>
          </a:p>
          <a:p>
            <a:pPr indent="0" lvl="0" marL="0" marR="0" rtl="0" algn="l">
              <a:lnSpc>
                <a:spcPct val="100000"/>
              </a:lnSpc>
              <a:spcBef>
                <a:spcPts val="0"/>
              </a:spcBef>
              <a:spcAft>
                <a:spcPts val="0"/>
              </a:spcAft>
              <a:buClr>
                <a:schemeClr val="dk1"/>
              </a:buClr>
              <a:buFont typeface="Arial"/>
              <a:buNone/>
            </a:pPr>
            <a:r>
              <a:t/>
            </a:r>
            <a:endParaRPr b="0" i="0" sz="1900" u="none" cap="none" strike="noStrike">
              <a:solidFill>
                <a:srgbClr val="0070C0"/>
              </a:solidFill>
              <a:latin typeface="Calibri"/>
              <a:ea typeface="Calibri"/>
              <a:cs typeface="Calibri"/>
              <a:sym typeface="Calibri"/>
            </a:endParaRPr>
          </a:p>
          <a:p>
            <a:pPr indent="0" lvl="0" marL="0" marR="0" rtl="0" algn="l">
              <a:lnSpc>
                <a:spcPct val="70000"/>
              </a:lnSpc>
              <a:spcBef>
                <a:spcPts val="800"/>
              </a:spcBef>
              <a:spcAft>
                <a:spcPts val="0"/>
              </a:spcAft>
              <a:buClr>
                <a:schemeClr val="dk1"/>
              </a:buClr>
              <a:buFont typeface="Arial"/>
              <a:buNone/>
            </a:pPr>
            <a:r>
              <a:t/>
            </a:r>
            <a:endParaRPr b="0" i="0" sz="1900" u="none" cap="none" strike="noStrike">
              <a:solidFill>
                <a:srgbClr val="0070C0"/>
              </a:solidFill>
              <a:latin typeface="Calibri"/>
              <a:ea typeface="Calibri"/>
              <a:cs typeface="Calibri"/>
              <a:sym typeface="Calibri"/>
            </a:endParaRPr>
          </a:p>
        </p:txBody>
      </p:sp>
      <p:pic>
        <p:nvPicPr>
          <p:cNvPr descr="FDA Nutrition Facts Label 2006.jpg" id="314" name="Shape 314"/>
          <p:cNvPicPr preferRelativeResize="0"/>
          <p:nvPr/>
        </p:nvPicPr>
        <p:blipFill rotWithShape="1">
          <a:blip r:embed="rId3">
            <a:alphaModFix/>
          </a:blip>
          <a:srcRect b="0" l="0" r="0" t="0"/>
          <a:stretch/>
        </p:blipFill>
        <p:spPr>
          <a:xfrm>
            <a:off x="7610334" y="2093794"/>
            <a:ext cx="1438500" cy="2822400"/>
          </a:xfrm>
          <a:prstGeom prst="rect">
            <a:avLst/>
          </a:prstGeom>
          <a:noFill/>
          <a:ln>
            <a:noFill/>
          </a:ln>
        </p:spPr>
      </p:pic>
      <p:pic>
        <p:nvPicPr>
          <p:cNvPr descr="Donut, Frosted, Pink, Icing, Sweet, Pastry, Snack" id="315" name="Shape 315"/>
          <p:cNvPicPr preferRelativeResize="0"/>
          <p:nvPr/>
        </p:nvPicPr>
        <p:blipFill rotWithShape="1">
          <a:blip r:embed="rId4">
            <a:alphaModFix/>
          </a:blip>
          <a:srcRect b="0" l="0" r="0" t="0"/>
          <a:stretch/>
        </p:blipFill>
        <p:spPr>
          <a:xfrm>
            <a:off x="4679060" y="-4"/>
            <a:ext cx="1488000" cy="1041600"/>
          </a:xfrm>
          <a:prstGeom prst="rect">
            <a:avLst/>
          </a:prstGeom>
          <a:noFill/>
          <a:ln>
            <a:noFill/>
          </a:ln>
        </p:spPr>
      </p:pic>
      <p:pic>
        <p:nvPicPr>
          <p:cNvPr descr="Slurpee, Icee, Cup, Drink, Straw, Cold, Treat, Shake" id="316" name="Shape 316"/>
          <p:cNvPicPr preferRelativeResize="0"/>
          <p:nvPr/>
        </p:nvPicPr>
        <p:blipFill rotWithShape="1">
          <a:blip r:embed="rId5">
            <a:alphaModFix/>
          </a:blip>
          <a:srcRect b="0" l="0" r="0" t="0"/>
          <a:stretch/>
        </p:blipFill>
        <p:spPr>
          <a:xfrm>
            <a:off x="5490681" y="2247900"/>
            <a:ext cx="1053300" cy="2106600"/>
          </a:xfrm>
          <a:prstGeom prst="rect">
            <a:avLst/>
          </a:prstGeom>
          <a:noFill/>
          <a:ln>
            <a:noFill/>
          </a:ln>
        </p:spPr>
      </p:pic>
      <p:pic>
        <p:nvPicPr>
          <p:cNvPr descr="Ice Cream, Pink, Cream, Dessert, Sweet, Frozen" id="317" name="Shape 317"/>
          <p:cNvPicPr preferRelativeResize="0"/>
          <p:nvPr/>
        </p:nvPicPr>
        <p:blipFill rotWithShape="1">
          <a:blip r:embed="rId6">
            <a:alphaModFix/>
          </a:blip>
          <a:srcRect b="0" l="0" r="0" t="0"/>
          <a:stretch/>
        </p:blipFill>
        <p:spPr>
          <a:xfrm>
            <a:off x="6497466" y="2289416"/>
            <a:ext cx="1113000" cy="2023500"/>
          </a:xfrm>
          <a:prstGeom prst="rect">
            <a:avLst/>
          </a:prstGeom>
          <a:noFill/>
          <a:ln>
            <a:noFill/>
          </a:ln>
        </p:spPr>
      </p:pic>
      <p:sp>
        <p:nvSpPr>
          <p:cNvPr id="318" name="Shape 318"/>
          <p:cNvSpPr/>
          <p:nvPr/>
        </p:nvSpPr>
        <p:spPr>
          <a:xfrm>
            <a:off x="8159462" y="3522518"/>
            <a:ext cx="795000" cy="186900"/>
          </a:xfrm>
          <a:prstGeom prst="leftArrow">
            <a:avLst>
              <a:gd fmla="val 50000" name="adj1"/>
              <a:gd fmla="val 50000" name="adj2"/>
            </a:avLst>
          </a:prstGeom>
          <a:solidFill>
            <a:schemeClr val="accent1"/>
          </a:solidFill>
          <a:ln cap="flat" cmpd="sng" w="12700">
            <a:solidFill>
              <a:srgbClr val="0A5190"/>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9" name="Shape 319"/>
          <p:cNvSpPr txBox="1"/>
          <p:nvPr/>
        </p:nvSpPr>
        <p:spPr>
          <a:xfrm>
            <a:off x="381866" y="4916199"/>
            <a:ext cx="87621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Saturated Fat and Trans Fat</a:t>
            </a:r>
            <a:endParaRPr b="1" sz="4500">
              <a:solidFill>
                <a:srgbClr val="FF0000"/>
              </a:solidFill>
            </a:endParaRPr>
          </a:p>
        </p:txBody>
      </p:sp>
      <p:pic>
        <p:nvPicPr>
          <p:cNvPr id="325" name="Shape 325"/>
          <p:cNvPicPr preferRelativeResize="0"/>
          <p:nvPr/>
        </p:nvPicPr>
        <p:blipFill>
          <a:blip r:embed="rId3">
            <a:alphaModFix/>
          </a:blip>
          <a:stretch>
            <a:fillRect/>
          </a:stretch>
        </p:blipFill>
        <p:spPr>
          <a:xfrm>
            <a:off x="255350" y="1138125"/>
            <a:ext cx="4984475" cy="4005374"/>
          </a:xfrm>
          <a:prstGeom prst="rect">
            <a:avLst/>
          </a:prstGeom>
          <a:noFill/>
          <a:ln>
            <a:noFill/>
          </a:ln>
        </p:spPr>
      </p:pic>
      <p:pic>
        <p:nvPicPr>
          <p:cNvPr id="326" name="Shape 326"/>
          <p:cNvPicPr preferRelativeResize="0"/>
          <p:nvPr/>
        </p:nvPicPr>
        <p:blipFill>
          <a:blip r:embed="rId4">
            <a:alphaModFix/>
          </a:blip>
          <a:stretch>
            <a:fillRect/>
          </a:stretch>
        </p:blipFill>
        <p:spPr>
          <a:xfrm>
            <a:off x="5239825" y="2733669"/>
            <a:ext cx="3599374" cy="23221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498764" y="148071"/>
            <a:ext cx="8016600" cy="9588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0000"/>
              </a:buClr>
              <a:buFont typeface="Calibri"/>
              <a:buNone/>
            </a:pPr>
            <a:r>
              <a:rPr b="1" i="0" lang="en" sz="4500" u="none" cap="none" strike="noStrike">
                <a:solidFill>
                  <a:srgbClr val="FF0000"/>
                </a:solidFill>
                <a:latin typeface="Calibri"/>
                <a:ea typeface="Calibri"/>
                <a:cs typeface="Calibri"/>
                <a:sym typeface="Calibri"/>
              </a:rPr>
              <a:t>Too Much Bad Fat</a:t>
            </a:r>
            <a:endParaRPr b="1" i="0" sz="4500" u="none" cap="none" strike="noStrike">
              <a:solidFill>
                <a:srgbClr val="FF0000"/>
              </a:solidFill>
              <a:latin typeface="Calibri"/>
              <a:ea typeface="Calibri"/>
              <a:cs typeface="Calibri"/>
              <a:sym typeface="Calibri"/>
            </a:endParaRPr>
          </a:p>
        </p:txBody>
      </p:sp>
      <p:sp>
        <p:nvSpPr>
          <p:cNvPr id="332" name="Shape 332"/>
          <p:cNvSpPr txBox="1"/>
          <p:nvPr>
            <p:ph idx="1" type="body"/>
          </p:nvPr>
        </p:nvSpPr>
        <p:spPr>
          <a:xfrm>
            <a:off x="249450" y="974156"/>
            <a:ext cx="8611500" cy="40680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Clr>
                <a:srgbClr val="00B050"/>
              </a:buClr>
              <a:buFont typeface="Arial"/>
              <a:buNone/>
            </a:pPr>
            <a:r>
              <a:rPr b="1" i="0" lang="en" sz="2100" u="none" cap="none" strike="noStrike">
                <a:solidFill>
                  <a:srgbClr val="00B050"/>
                </a:solidFill>
                <a:latin typeface="Calibri"/>
                <a:ea typeface="Calibri"/>
                <a:cs typeface="Calibri"/>
                <a:sym typeface="Calibri"/>
              </a:rPr>
              <a:t>A diet high in saturated fat and trans fat increases a person’s risk </a:t>
            </a:r>
            <a:r>
              <a:rPr b="1" lang="en">
                <a:solidFill>
                  <a:srgbClr val="00B050"/>
                </a:solidFill>
              </a:rPr>
              <a:t>of high cholesterol</a:t>
            </a:r>
            <a:r>
              <a:rPr b="1" i="0" lang="en" sz="2100" u="none" cap="none" strike="noStrike">
                <a:solidFill>
                  <a:srgbClr val="00B050"/>
                </a:solidFill>
                <a:latin typeface="Calibri"/>
                <a:ea typeface="Calibri"/>
                <a:cs typeface="Calibri"/>
                <a:sym typeface="Calibri"/>
              </a:rPr>
              <a:t>. On a 2,000 calorie diet, a person should have less than 20 grams of saturated fat a day and no trans fat. Let’s examine the fat content of some of kids’ favorite foods.  </a:t>
            </a:r>
            <a:endParaRPr/>
          </a:p>
          <a:p>
            <a:pPr indent="0" lvl="0" marL="0" marR="0" rtl="0" algn="l">
              <a:lnSpc>
                <a:spcPct val="100000"/>
              </a:lnSpc>
              <a:spcBef>
                <a:spcPts val="0"/>
              </a:spcBef>
              <a:spcAft>
                <a:spcPts val="0"/>
              </a:spcAft>
              <a:buClr>
                <a:srgbClr val="0070C0"/>
              </a:buClr>
              <a:buFont typeface="Arial"/>
              <a:buNone/>
            </a:pPr>
            <a:r>
              <a:rPr b="0" i="0" lang="en" sz="2100" u="none" cap="none" strike="noStrike">
                <a:solidFill>
                  <a:srgbClr val="0070C0"/>
                </a:solidFill>
                <a:latin typeface="Calibri"/>
                <a:ea typeface="Calibri"/>
                <a:cs typeface="Calibri"/>
                <a:sym typeface="Calibri"/>
              </a:rPr>
              <a:t>Chick-fil-A Chicken Sandwich= 4 g of saturated fat</a:t>
            </a:r>
            <a:endParaRPr/>
          </a:p>
          <a:p>
            <a:pPr indent="0" lvl="0" marL="0" marR="0" rtl="0" algn="l">
              <a:lnSpc>
                <a:spcPct val="100000"/>
              </a:lnSpc>
              <a:spcBef>
                <a:spcPts val="0"/>
              </a:spcBef>
              <a:spcAft>
                <a:spcPts val="0"/>
              </a:spcAft>
              <a:buClr>
                <a:srgbClr val="0070C0"/>
              </a:buClr>
              <a:buFont typeface="Arial"/>
              <a:buNone/>
            </a:pPr>
            <a:r>
              <a:rPr b="0" i="0" lang="en" sz="2100" u="none" cap="none" strike="noStrike">
                <a:solidFill>
                  <a:srgbClr val="0070C0"/>
                </a:solidFill>
                <a:latin typeface="Calibri"/>
                <a:ea typeface="Calibri"/>
                <a:cs typeface="Calibri"/>
                <a:sym typeface="Calibri"/>
              </a:rPr>
              <a:t>Chick-fil-A Large Waffle Fries = 4 g of saturated fat</a:t>
            </a:r>
            <a:endParaRPr/>
          </a:p>
          <a:p>
            <a:pPr indent="0" lvl="0" marL="0" marR="0" rtl="0" algn="l">
              <a:lnSpc>
                <a:spcPct val="100000"/>
              </a:lnSpc>
              <a:spcBef>
                <a:spcPts val="0"/>
              </a:spcBef>
              <a:spcAft>
                <a:spcPts val="0"/>
              </a:spcAft>
              <a:buClr>
                <a:srgbClr val="0070C0"/>
              </a:buClr>
              <a:buFont typeface="Arial"/>
              <a:buNone/>
            </a:pPr>
            <a:r>
              <a:rPr b="0" i="0" lang="en" sz="2100" u="none" cap="none" strike="noStrike">
                <a:solidFill>
                  <a:srgbClr val="0070C0"/>
                </a:solidFill>
                <a:latin typeface="Calibri"/>
                <a:ea typeface="Calibri"/>
                <a:cs typeface="Calibri"/>
                <a:sym typeface="Calibri"/>
              </a:rPr>
              <a:t>McDonald’s Big Mac = 10 g of saturated fat &amp; 1 g of trans fat</a:t>
            </a:r>
            <a:endParaRPr/>
          </a:p>
          <a:p>
            <a:pPr indent="0" lvl="0" marL="0" marR="0" rtl="0" algn="l">
              <a:lnSpc>
                <a:spcPct val="100000"/>
              </a:lnSpc>
              <a:spcBef>
                <a:spcPts val="0"/>
              </a:spcBef>
              <a:spcAft>
                <a:spcPts val="0"/>
              </a:spcAft>
              <a:buClr>
                <a:srgbClr val="0070C0"/>
              </a:buClr>
              <a:buFont typeface="Arial"/>
              <a:buNone/>
            </a:pPr>
            <a:r>
              <a:rPr b="0" i="0" lang="en" sz="2100" u="none" cap="none" strike="noStrike">
                <a:solidFill>
                  <a:srgbClr val="0070C0"/>
                </a:solidFill>
                <a:latin typeface="Calibri"/>
                <a:ea typeface="Calibri"/>
                <a:cs typeface="Calibri"/>
                <a:sym typeface="Calibri"/>
              </a:rPr>
              <a:t>Cinnabon Classic Roll= 17 g of saturated fat</a:t>
            </a:r>
            <a:endParaRPr/>
          </a:p>
          <a:p>
            <a:pPr indent="0" lvl="0" marL="0" marR="0" rtl="0" algn="l">
              <a:lnSpc>
                <a:spcPct val="100000"/>
              </a:lnSpc>
              <a:spcBef>
                <a:spcPts val="0"/>
              </a:spcBef>
              <a:spcAft>
                <a:spcPts val="0"/>
              </a:spcAft>
              <a:buClr>
                <a:srgbClr val="0070C0"/>
              </a:buClr>
              <a:buFont typeface="Arial"/>
              <a:buNone/>
            </a:pPr>
            <a:r>
              <a:rPr b="0" i="0" lang="en" sz="2100" u="none" cap="none" strike="noStrike">
                <a:solidFill>
                  <a:srgbClr val="0070C0"/>
                </a:solidFill>
                <a:latin typeface="Calibri"/>
                <a:ea typeface="Calibri"/>
                <a:cs typeface="Calibri"/>
                <a:sym typeface="Calibri"/>
              </a:rPr>
              <a:t>Pizza Hut Pepperoni Pizza ( 1 slice)= 9 g of saturated fat</a:t>
            </a:r>
            <a:endParaRPr/>
          </a:p>
          <a:p>
            <a:pPr indent="0" lvl="0" marL="0" marR="0" rtl="0" algn="l">
              <a:lnSpc>
                <a:spcPct val="100000"/>
              </a:lnSpc>
              <a:spcBef>
                <a:spcPts val="0"/>
              </a:spcBef>
              <a:spcAft>
                <a:spcPts val="0"/>
              </a:spcAft>
              <a:buClr>
                <a:srgbClr val="0070C0"/>
              </a:buClr>
              <a:buFont typeface="Arial"/>
              <a:buNone/>
            </a:pPr>
            <a:r>
              <a:rPr b="0" i="0" lang="en" sz="2100" u="none" cap="none" strike="noStrike">
                <a:solidFill>
                  <a:srgbClr val="0070C0"/>
                </a:solidFill>
                <a:latin typeface="Calibri"/>
                <a:ea typeface="Calibri"/>
                <a:cs typeface="Calibri"/>
                <a:sym typeface="Calibri"/>
              </a:rPr>
              <a:t>DQ Brownie Cookie Blizzard= 39 g of saturated fat &amp; 1 g of trans fat</a:t>
            </a:r>
            <a:endParaRPr/>
          </a:p>
          <a:p>
            <a:pPr indent="0" lvl="0" marL="0" marR="0" rtl="0" algn="l">
              <a:lnSpc>
                <a:spcPct val="100000"/>
              </a:lnSpc>
              <a:spcBef>
                <a:spcPts val="0"/>
              </a:spcBef>
              <a:spcAft>
                <a:spcPts val="0"/>
              </a:spcAft>
              <a:buClr>
                <a:srgbClr val="00B050"/>
              </a:buClr>
              <a:buFont typeface="Arial"/>
              <a:buNone/>
            </a:pPr>
            <a:r>
              <a:rPr b="0" i="0" lang="en" sz="2100" u="none" cap="none" strike="noStrike">
                <a:solidFill>
                  <a:srgbClr val="00B050"/>
                </a:solidFill>
                <a:latin typeface="Calibri"/>
                <a:ea typeface="Calibri"/>
                <a:cs typeface="Calibri"/>
                <a:sym typeface="Calibri"/>
              </a:rPr>
              <a:t>Read nutrition labels to determine fat content!</a:t>
            </a:r>
            <a:endParaRPr/>
          </a:p>
          <a:p>
            <a:pPr indent="0" lvl="0" marL="0" marR="0" rtl="0" algn="l">
              <a:lnSpc>
                <a:spcPct val="100000"/>
              </a:lnSpc>
              <a:spcBef>
                <a:spcPts val="0"/>
              </a:spcBef>
              <a:spcAft>
                <a:spcPts val="0"/>
              </a:spcAft>
              <a:buClr>
                <a:srgbClr val="7030A0"/>
              </a:buClr>
              <a:buFont typeface="Arial"/>
              <a:buNone/>
            </a:pPr>
            <a:r>
              <a:rPr b="1" i="0" lang="en" sz="2100" u="none" cap="none" strike="noStrike">
                <a:solidFill>
                  <a:srgbClr val="7030A0"/>
                </a:solidFill>
                <a:latin typeface="Calibri"/>
                <a:ea typeface="Calibri"/>
                <a:cs typeface="Calibri"/>
                <a:sym typeface="Calibri"/>
              </a:rPr>
              <a:t>Question: What could </a:t>
            </a:r>
            <a:r>
              <a:rPr b="1" lang="en">
                <a:solidFill>
                  <a:srgbClr val="7030A0"/>
                </a:solidFill>
              </a:rPr>
              <a:t>you</a:t>
            </a:r>
            <a:r>
              <a:rPr b="1" i="0" lang="en" sz="2100" u="none" cap="none" strike="noStrike">
                <a:solidFill>
                  <a:srgbClr val="7030A0"/>
                </a:solidFill>
                <a:latin typeface="Calibri"/>
                <a:ea typeface="Calibri"/>
                <a:cs typeface="Calibri"/>
                <a:sym typeface="Calibri"/>
              </a:rPr>
              <a:t> do to decrease </a:t>
            </a:r>
            <a:r>
              <a:rPr b="1" lang="en">
                <a:solidFill>
                  <a:srgbClr val="7030A0"/>
                </a:solidFill>
              </a:rPr>
              <a:t>your</a:t>
            </a:r>
            <a:r>
              <a:rPr b="1" i="0" lang="en" sz="2100" u="none" cap="none" strike="noStrike">
                <a:solidFill>
                  <a:srgbClr val="7030A0"/>
                </a:solidFill>
                <a:latin typeface="Calibri"/>
                <a:ea typeface="Calibri"/>
                <a:cs typeface="Calibri"/>
                <a:sym typeface="Calibri"/>
              </a:rPr>
              <a:t> bad fat intake?</a:t>
            </a:r>
            <a:endParaRPr/>
          </a:p>
          <a:p>
            <a:pPr indent="0" lvl="0" marL="0" marR="0" rtl="0" algn="l">
              <a:lnSpc>
                <a:spcPct val="100000"/>
              </a:lnSpc>
              <a:spcBef>
                <a:spcPts val="0"/>
              </a:spcBef>
              <a:spcAft>
                <a:spcPts val="0"/>
              </a:spcAft>
              <a:buClr>
                <a:schemeClr val="dk1"/>
              </a:buClr>
              <a:buFont typeface="Arial"/>
              <a:buNone/>
            </a:pPr>
            <a:r>
              <a:t/>
            </a:r>
            <a:endParaRPr b="1" i="0" sz="2100" u="none" cap="none" strike="noStrike">
              <a:solidFill>
                <a:srgbClr val="7030A0"/>
              </a:solidFill>
              <a:latin typeface="Calibri"/>
              <a:ea typeface="Calibri"/>
              <a:cs typeface="Calibri"/>
              <a:sym typeface="Calibri"/>
            </a:endParaRPr>
          </a:p>
        </p:txBody>
      </p:sp>
      <p:sp>
        <p:nvSpPr>
          <p:cNvPr id="333" name="Shape 333"/>
          <p:cNvSpPr txBox="1"/>
          <p:nvPr/>
        </p:nvSpPr>
        <p:spPr>
          <a:xfrm>
            <a:off x="381867" y="4933084"/>
            <a:ext cx="8058000" cy="461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FDA Nutrition Facts Label 2006.jpg" id="334" name="Shape 334"/>
          <p:cNvPicPr preferRelativeResize="0"/>
          <p:nvPr/>
        </p:nvPicPr>
        <p:blipFill rotWithShape="1">
          <a:blip r:embed="rId3">
            <a:alphaModFix/>
          </a:blip>
          <a:srcRect b="0" l="0" r="0" t="0"/>
          <a:stretch/>
        </p:blipFill>
        <p:spPr>
          <a:xfrm>
            <a:off x="7580275" y="1911450"/>
            <a:ext cx="1563600" cy="2851800"/>
          </a:xfrm>
          <a:prstGeom prst="rect">
            <a:avLst/>
          </a:prstGeom>
          <a:noFill/>
          <a:ln>
            <a:noFill/>
          </a:ln>
        </p:spPr>
      </p:pic>
      <p:sp>
        <p:nvSpPr>
          <p:cNvPr id="335" name="Shape 335"/>
          <p:cNvSpPr/>
          <p:nvPr/>
        </p:nvSpPr>
        <p:spPr>
          <a:xfrm>
            <a:off x="6527848" y="2590820"/>
            <a:ext cx="802800" cy="241500"/>
          </a:xfrm>
          <a:prstGeom prst="rightArrow">
            <a:avLst>
              <a:gd fmla="val 50000" name="adj1"/>
              <a:gd fmla="val 50000" name="adj2"/>
            </a:avLst>
          </a:prstGeom>
          <a:solidFill>
            <a:schemeClr val="accent1"/>
          </a:solidFill>
          <a:ln cap="flat" cmpd="sng" w="12700">
            <a:solidFill>
              <a:srgbClr val="0A5190"/>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Cheeseburger, Drink, Fries, Food, Menu, Burger, Meal" id="336" name="Shape 336"/>
          <p:cNvPicPr preferRelativeResize="0"/>
          <p:nvPr/>
        </p:nvPicPr>
        <p:blipFill rotWithShape="1">
          <a:blip r:embed="rId4">
            <a:alphaModFix/>
          </a:blip>
          <a:srcRect b="0" l="0" r="0" t="0"/>
          <a:stretch/>
        </p:blipFill>
        <p:spPr>
          <a:xfrm>
            <a:off x="5034394" y="0"/>
            <a:ext cx="1358400" cy="1091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Sodium</a:t>
            </a:r>
            <a:endParaRPr b="1" sz="4500">
              <a:solidFill>
                <a:srgbClr val="FF0000"/>
              </a:solidFill>
            </a:endParaRPr>
          </a:p>
        </p:txBody>
      </p:sp>
      <p:sp>
        <p:nvSpPr>
          <p:cNvPr id="342" name="Shape 342"/>
          <p:cNvSpPr txBox="1"/>
          <p:nvPr>
            <p:ph idx="1" type="body"/>
          </p:nvPr>
        </p:nvSpPr>
        <p:spPr>
          <a:xfrm>
            <a:off x="372075" y="1369225"/>
            <a:ext cx="8143200" cy="3263400"/>
          </a:xfrm>
          <a:prstGeom prst="rect">
            <a:avLst/>
          </a:prstGeom>
        </p:spPr>
        <p:txBody>
          <a:bodyPr anchorCtr="0" anchor="t" bIns="68575" lIns="68575" spcFirstLastPara="1" rIns="68575" wrap="square" tIns="68575">
            <a:noAutofit/>
          </a:bodyPr>
          <a:lstStyle/>
          <a:p>
            <a:pPr indent="0" lvl="0" marL="0" rtl="0">
              <a:lnSpc>
                <a:spcPct val="70000"/>
              </a:lnSpc>
              <a:spcBef>
                <a:spcPts val="0"/>
              </a:spcBef>
              <a:spcAft>
                <a:spcPts val="0"/>
              </a:spcAft>
              <a:buNone/>
            </a:pPr>
            <a:r>
              <a:rPr b="1" lang="en" sz="1900">
                <a:solidFill>
                  <a:srgbClr val="0070C0"/>
                </a:solidFill>
              </a:rPr>
              <a:t>Based on the U.S Food and Drug Association, a person should get no more than 2,400 mg of added sodium a day. Too much sodium has been linked to high blood pressure. Let’s examine the sodium content of some of kids’ favorite foods.</a:t>
            </a:r>
            <a:endParaRPr b="1" sz="1900">
              <a:solidFill>
                <a:srgbClr val="0070C0"/>
              </a:solidFill>
            </a:endParaRPr>
          </a:p>
          <a:p>
            <a:pPr indent="0" lvl="0" marL="0" rtl="0">
              <a:lnSpc>
                <a:spcPct val="70000"/>
              </a:lnSpc>
              <a:spcBef>
                <a:spcPts val="0"/>
              </a:spcBef>
              <a:spcAft>
                <a:spcPts val="0"/>
              </a:spcAft>
              <a:buNone/>
            </a:pPr>
            <a:r>
              <a:rPr lang="en" sz="1900">
                <a:solidFill>
                  <a:srgbClr val="0070C0"/>
                </a:solidFill>
              </a:rPr>
              <a:t>Doritos Nacho Cheese= 210 mg</a:t>
            </a:r>
            <a:endParaRPr sz="1900">
              <a:solidFill>
                <a:srgbClr val="0070C0"/>
              </a:solidFill>
            </a:endParaRPr>
          </a:p>
          <a:p>
            <a:pPr indent="0" lvl="0" marL="0" rtl="0">
              <a:lnSpc>
                <a:spcPct val="70000"/>
              </a:lnSpc>
              <a:spcBef>
                <a:spcPts val="0"/>
              </a:spcBef>
              <a:spcAft>
                <a:spcPts val="0"/>
              </a:spcAft>
              <a:buNone/>
            </a:pPr>
            <a:r>
              <a:rPr lang="en" sz="1900">
                <a:solidFill>
                  <a:srgbClr val="0070C0"/>
                </a:solidFill>
              </a:rPr>
              <a:t>McDonald’s Big Mac Burger= 950 mg</a:t>
            </a:r>
            <a:endParaRPr sz="1900">
              <a:solidFill>
                <a:srgbClr val="0070C0"/>
              </a:solidFill>
            </a:endParaRPr>
          </a:p>
          <a:p>
            <a:pPr indent="0" lvl="0" marL="0" rtl="0">
              <a:lnSpc>
                <a:spcPct val="70000"/>
              </a:lnSpc>
              <a:spcBef>
                <a:spcPts val="0"/>
              </a:spcBef>
              <a:spcAft>
                <a:spcPts val="0"/>
              </a:spcAft>
              <a:buNone/>
            </a:pPr>
            <a:r>
              <a:rPr lang="en" sz="1900">
                <a:solidFill>
                  <a:srgbClr val="0070C0"/>
                </a:solidFill>
              </a:rPr>
              <a:t>Five Guys regular fries = 960 mg</a:t>
            </a:r>
            <a:endParaRPr sz="1900">
              <a:solidFill>
                <a:srgbClr val="0070C0"/>
              </a:solidFill>
            </a:endParaRPr>
          </a:p>
          <a:p>
            <a:pPr indent="0" lvl="0" marL="0" rtl="0">
              <a:lnSpc>
                <a:spcPct val="70000"/>
              </a:lnSpc>
              <a:spcBef>
                <a:spcPts val="0"/>
              </a:spcBef>
              <a:spcAft>
                <a:spcPts val="0"/>
              </a:spcAft>
              <a:buNone/>
            </a:pPr>
            <a:r>
              <a:rPr lang="en" sz="1900">
                <a:solidFill>
                  <a:srgbClr val="0070C0"/>
                </a:solidFill>
              </a:rPr>
              <a:t>Wendy’s medium frosty = 292 mg</a:t>
            </a:r>
            <a:endParaRPr sz="1900">
              <a:solidFill>
                <a:srgbClr val="0070C0"/>
              </a:solidFill>
            </a:endParaRPr>
          </a:p>
          <a:p>
            <a:pPr indent="0" lvl="0" marL="0" rtl="0">
              <a:lnSpc>
                <a:spcPct val="70000"/>
              </a:lnSpc>
              <a:spcBef>
                <a:spcPts val="0"/>
              </a:spcBef>
              <a:spcAft>
                <a:spcPts val="0"/>
              </a:spcAft>
              <a:buNone/>
            </a:pPr>
            <a:r>
              <a:t/>
            </a:r>
            <a:endParaRPr b="1" sz="1900">
              <a:solidFill>
                <a:srgbClr val="0070C0"/>
              </a:solidFill>
            </a:endParaRPr>
          </a:p>
          <a:p>
            <a:pPr indent="0" lvl="0" marL="0" rtl="0">
              <a:lnSpc>
                <a:spcPct val="100000"/>
              </a:lnSpc>
              <a:spcBef>
                <a:spcPts val="0"/>
              </a:spcBef>
              <a:spcAft>
                <a:spcPts val="0"/>
              </a:spcAft>
              <a:buClr>
                <a:srgbClr val="00B050"/>
              </a:buClr>
              <a:buFont typeface="Arial"/>
              <a:buNone/>
            </a:pPr>
            <a:r>
              <a:rPr lang="en">
                <a:solidFill>
                  <a:srgbClr val="00B050"/>
                </a:solidFill>
              </a:rPr>
              <a:t>Read nutrition labels to determine sodium content!</a:t>
            </a:r>
            <a:endParaRPr/>
          </a:p>
          <a:p>
            <a:pPr indent="0" lvl="0" marL="0" rtl="0">
              <a:lnSpc>
                <a:spcPct val="100000"/>
              </a:lnSpc>
              <a:spcBef>
                <a:spcPts val="0"/>
              </a:spcBef>
              <a:spcAft>
                <a:spcPts val="0"/>
              </a:spcAft>
              <a:buClr>
                <a:srgbClr val="7030A0"/>
              </a:buClr>
              <a:buFont typeface="Arial"/>
              <a:buNone/>
            </a:pPr>
            <a:r>
              <a:rPr b="1" lang="en">
                <a:solidFill>
                  <a:srgbClr val="7030A0"/>
                </a:solidFill>
              </a:rPr>
              <a:t>Question: What could you do to decrease sodium intake?</a:t>
            </a:r>
            <a:endParaRPr b="1" sz="1900">
              <a:solidFill>
                <a:srgbClr val="0070C0"/>
              </a:solidFill>
            </a:endParaRPr>
          </a:p>
        </p:txBody>
      </p:sp>
      <p:pic>
        <p:nvPicPr>
          <p:cNvPr id="343" name="Shape 343"/>
          <p:cNvPicPr preferRelativeResize="0"/>
          <p:nvPr/>
        </p:nvPicPr>
        <p:blipFill>
          <a:blip r:embed="rId3">
            <a:alphaModFix/>
          </a:blip>
          <a:stretch>
            <a:fillRect/>
          </a:stretch>
        </p:blipFill>
        <p:spPr>
          <a:xfrm>
            <a:off x="6888900" y="2502425"/>
            <a:ext cx="2145675" cy="3380475"/>
          </a:xfrm>
          <a:prstGeom prst="rect">
            <a:avLst/>
          </a:prstGeom>
          <a:noFill/>
          <a:ln>
            <a:noFill/>
          </a:ln>
        </p:spPr>
      </p:pic>
      <p:sp>
        <p:nvSpPr>
          <p:cNvPr id="344" name="Shape 344"/>
          <p:cNvSpPr/>
          <p:nvPr/>
        </p:nvSpPr>
        <p:spPr>
          <a:xfrm>
            <a:off x="5289425" y="3669750"/>
            <a:ext cx="1503000" cy="35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45" name="Shape 345"/>
          <p:cNvPicPr preferRelativeResize="0"/>
          <p:nvPr/>
        </p:nvPicPr>
        <p:blipFill>
          <a:blip r:embed="rId4">
            <a:alphaModFix/>
          </a:blip>
          <a:stretch>
            <a:fillRect/>
          </a:stretch>
        </p:blipFill>
        <p:spPr>
          <a:xfrm>
            <a:off x="2948474" y="74275"/>
            <a:ext cx="799125" cy="1393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Vitamins and Minerals</a:t>
            </a:r>
            <a:endParaRPr b="1" sz="4500">
              <a:solidFill>
                <a:srgbClr val="FF0000"/>
              </a:solidFill>
            </a:endParaRPr>
          </a:p>
        </p:txBody>
      </p:sp>
      <p:sp>
        <p:nvSpPr>
          <p:cNvPr id="351" name="Shape 351"/>
          <p:cNvSpPr txBox="1"/>
          <p:nvPr>
            <p:ph idx="1" type="body"/>
          </p:nvPr>
        </p:nvSpPr>
        <p:spPr>
          <a:xfrm>
            <a:off x="262650" y="1079775"/>
            <a:ext cx="8253000" cy="3552900"/>
          </a:xfrm>
          <a:prstGeom prst="rect">
            <a:avLst/>
          </a:prstGeom>
        </p:spPr>
        <p:txBody>
          <a:bodyPr anchorCtr="0" anchor="t" bIns="68575" lIns="68575" spcFirstLastPara="1" rIns="68575" wrap="square" tIns="68575">
            <a:noAutofit/>
          </a:bodyPr>
          <a:lstStyle/>
          <a:p>
            <a:pPr indent="0" lvl="0" marL="0">
              <a:spcBef>
                <a:spcPts val="800"/>
              </a:spcBef>
              <a:spcAft>
                <a:spcPts val="0"/>
              </a:spcAft>
              <a:buNone/>
            </a:pPr>
            <a:r>
              <a:rPr b="1" lang="en">
                <a:solidFill>
                  <a:srgbClr val="0000FF"/>
                </a:solidFill>
              </a:rPr>
              <a:t>Vitamins and minerals are essential nutrients that perform hundreds of roles in your body from strengthening bones to boosting your immune system. Make sure the food you are eating is full of vitamins and minerals. Fruits and vegetables will contain lots of vitamins and minerals. </a:t>
            </a:r>
            <a:endParaRPr b="1">
              <a:solidFill>
                <a:srgbClr val="0000FF"/>
              </a:solidFill>
            </a:endParaRPr>
          </a:p>
          <a:p>
            <a:pPr indent="0" lvl="0" marL="0">
              <a:spcBef>
                <a:spcPts val="800"/>
              </a:spcBef>
              <a:spcAft>
                <a:spcPts val="0"/>
              </a:spcAft>
              <a:buNone/>
            </a:pPr>
            <a:r>
              <a:rPr lang="en">
                <a:solidFill>
                  <a:srgbClr val="0000FF"/>
                </a:solidFill>
              </a:rPr>
              <a:t>Orange= Vitamin C is 115%</a:t>
            </a:r>
            <a:endParaRPr>
              <a:solidFill>
                <a:srgbClr val="0000FF"/>
              </a:solidFill>
            </a:endParaRPr>
          </a:p>
          <a:p>
            <a:pPr indent="0" lvl="0" marL="0">
              <a:spcBef>
                <a:spcPts val="800"/>
              </a:spcBef>
              <a:spcAft>
                <a:spcPts val="0"/>
              </a:spcAft>
              <a:buNone/>
            </a:pPr>
            <a:r>
              <a:rPr lang="en">
                <a:solidFill>
                  <a:srgbClr val="0000FF"/>
                </a:solidFill>
              </a:rPr>
              <a:t>Kale= Vitamin A is 133%</a:t>
            </a:r>
            <a:endParaRPr>
              <a:solidFill>
                <a:srgbClr val="0000FF"/>
              </a:solidFill>
            </a:endParaRPr>
          </a:p>
          <a:p>
            <a:pPr indent="0" lvl="0" marL="0" rtl="0">
              <a:lnSpc>
                <a:spcPct val="100000"/>
              </a:lnSpc>
              <a:spcBef>
                <a:spcPts val="0"/>
              </a:spcBef>
              <a:spcAft>
                <a:spcPts val="0"/>
              </a:spcAft>
              <a:buClr>
                <a:srgbClr val="00B050"/>
              </a:buClr>
              <a:buFont typeface="Arial"/>
              <a:buNone/>
            </a:pPr>
            <a:r>
              <a:rPr lang="en">
                <a:solidFill>
                  <a:srgbClr val="00B050"/>
                </a:solidFill>
              </a:rPr>
              <a:t>Read nutrition labels to determine vitamin and mineral  content!</a:t>
            </a:r>
            <a:endParaRPr/>
          </a:p>
          <a:p>
            <a:pPr indent="0" lvl="0" marL="0" rtl="0">
              <a:lnSpc>
                <a:spcPct val="100000"/>
              </a:lnSpc>
              <a:spcBef>
                <a:spcPts val="0"/>
              </a:spcBef>
              <a:spcAft>
                <a:spcPts val="0"/>
              </a:spcAft>
              <a:buNone/>
            </a:pPr>
            <a:r>
              <a:rPr b="1" lang="en">
                <a:solidFill>
                  <a:srgbClr val="7030A0"/>
                </a:solidFill>
              </a:rPr>
              <a:t>Questions:</a:t>
            </a:r>
            <a:endParaRPr b="1">
              <a:solidFill>
                <a:srgbClr val="7030A0"/>
              </a:solidFill>
            </a:endParaRPr>
          </a:p>
          <a:p>
            <a:pPr indent="0" lvl="0" marL="0" rtl="0">
              <a:lnSpc>
                <a:spcPct val="100000"/>
              </a:lnSpc>
              <a:spcBef>
                <a:spcPts val="0"/>
              </a:spcBef>
              <a:spcAft>
                <a:spcPts val="0"/>
              </a:spcAft>
              <a:buNone/>
            </a:pPr>
            <a:r>
              <a:rPr b="1" lang="en">
                <a:solidFill>
                  <a:srgbClr val="7030A0"/>
                </a:solidFill>
              </a:rPr>
              <a:t>What foods do you eat that are high in vitamins and minerals?</a:t>
            </a:r>
            <a:endParaRPr b="1">
              <a:solidFill>
                <a:srgbClr val="7030A0"/>
              </a:solidFill>
            </a:endParaRPr>
          </a:p>
          <a:p>
            <a:pPr indent="0" lvl="0" marL="0" rtl="0">
              <a:lnSpc>
                <a:spcPct val="100000"/>
              </a:lnSpc>
              <a:spcBef>
                <a:spcPts val="0"/>
              </a:spcBef>
              <a:spcAft>
                <a:spcPts val="0"/>
              </a:spcAft>
              <a:buClr>
                <a:srgbClr val="7030A0"/>
              </a:buClr>
              <a:buFont typeface="Arial"/>
              <a:buNone/>
            </a:pPr>
            <a:r>
              <a:rPr b="1" lang="en">
                <a:solidFill>
                  <a:srgbClr val="7030A0"/>
                </a:solidFill>
              </a:rPr>
              <a:t>Which ones are low in vitamins and minerals? </a:t>
            </a:r>
            <a:endParaRPr b="1">
              <a:solidFill>
                <a:srgbClr val="7030A0"/>
              </a:solidFill>
            </a:endParaRPr>
          </a:p>
          <a:p>
            <a:pPr indent="-38100" lvl="0" marL="177800">
              <a:spcBef>
                <a:spcPts val="800"/>
              </a:spcBef>
              <a:spcAft>
                <a:spcPts val="0"/>
              </a:spcAft>
              <a:buNone/>
            </a:pPr>
            <a:r>
              <a:t/>
            </a:r>
            <a:endParaRPr>
              <a:solidFill>
                <a:srgbClr val="0000FF"/>
              </a:solidFill>
            </a:endParaRPr>
          </a:p>
          <a:p>
            <a:pPr indent="-38100" lvl="0" marL="177800">
              <a:spcBef>
                <a:spcPts val="800"/>
              </a:spcBef>
              <a:spcAft>
                <a:spcPts val="0"/>
              </a:spcAft>
              <a:buNone/>
            </a:pPr>
            <a:r>
              <a:t/>
            </a:r>
            <a:endParaRPr>
              <a:solidFill>
                <a:srgbClr val="0000FF"/>
              </a:solidFill>
            </a:endParaRPr>
          </a:p>
        </p:txBody>
      </p:sp>
      <p:pic>
        <p:nvPicPr>
          <p:cNvPr id="352" name="Shape 352"/>
          <p:cNvPicPr preferRelativeResize="0"/>
          <p:nvPr/>
        </p:nvPicPr>
        <p:blipFill>
          <a:blip r:embed="rId3">
            <a:alphaModFix/>
          </a:blip>
          <a:stretch>
            <a:fillRect/>
          </a:stretch>
        </p:blipFill>
        <p:spPr>
          <a:xfrm>
            <a:off x="7266325" y="2976675"/>
            <a:ext cx="1877675" cy="2958275"/>
          </a:xfrm>
          <a:prstGeom prst="rect">
            <a:avLst/>
          </a:prstGeom>
          <a:noFill/>
          <a:ln>
            <a:noFill/>
          </a:ln>
        </p:spPr>
      </p:pic>
      <p:sp>
        <p:nvSpPr>
          <p:cNvPr id="353" name="Shape 353"/>
          <p:cNvSpPr/>
          <p:nvPr/>
        </p:nvSpPr>
        <p:spPr>
          <a:xfrm>
            <a:off x="4661975" y="4472300"/>
            <a:ext cx="2305500" cy="561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type="title"/>
          </p:nvPr>
        </p:nvSpPr>
        <p:spPr>
          <a:xfrm>
            <a:off x="286088" y="-158081"/>
            <a:ext cx="8086800" cy="12681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0000"/>
              </a:buClr>
              <a:buFont typeface="Calibri"/>
              <a:buNone/>
            </a:pPr>
            <a:r>
              <a:rPr b="1" i="0" lang="en" sz="4500" u="none" cap="none" strike="noStrike">
                <a:solidFill>
                  <a:srgbClr val="FF0000"/>
                </a:solidFill>
                <a:latin typeface="Calibri"/>
                <a:ea typeface="Calibri"/>
                <a:cs typeface="Calibri"/>
                <a:sym typeface="Calibri"/>
              </a:rPr>
              <a:t>Eating Healthy for a Lifetime</a:t>
            </a:r>
            <a:endParaRPr b="1" i="0" sz="4500" u="none" cap="none" strike="noStrike">
              <a:solidFill>
                <a:srgbClr val="FF0000"/>
              </a:solidFill>
              <a:latin typeface="Calibri"/>
              <a:ea typeface="Calibri"/>
              <a:cs typeface="Calibri"/>
              <a:sym typeface="Calibri"/>
            </a:endParaRPr>
          </a:p>
        </p:txBody>
      </p:sp>
      <p:sp>
        <p:nvSpPr>
          <p:cNvPr id="359" name="Shape 359"/>
          <p:cNvSpPr txBox="1"/>
          <p:nvPr>
            <p:ph idx="1" type="body"/>
          </p:nvPr>
        </p:nvSpPr>
        <p:spPr>
          <a:xfrm>
            <a:off x="286088" y="855262"/>
            <a:ext cx="8508600" cy="39564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Clr>
                <a:srgbClr val="7030A0"/>
              </a:buClr>
              <a:buFont typeface="Arial"/>
              <a:buNone/>
            </a:pPr>
            <a:r>
              <a:rPr b="1" i="0" lang="en" sz="1900" u="none" cap="none" strike="noStrike">
                <a:solidFill>
                  <a:srgbClr val="7030A0"/>
                </a:solidFill>
                <a:latin typeface="Calibri"/>
                <a:ea typeface="Calibri"/>
                <a:cs typeface="Calibri"/>
                <a:sym typeface="Calibri"/>
              </a:rPr>
              <a:t>Read the following paragraph:</a:t>
            </a:r>
            <a:endParaRPr/>
          </a:p>
          <a:p>
            <a:pPr indent="0" lvl="0" marL="0" marR="0" rtl="0" algn="l">
              <a:lnSpc>
                <a:spcPct val="100000"/>
              </a:lnSpc>
              <a:spcBef>
                <a:spcPts val="0"/>
              </a:spcBef>
              <a:spcAft>
                <a:spcPts val="0"/>
              </a:spcAft>
              <a:buClr>
                <a:srgbClr val="7030A0"/>
              </a:buClr>
              <a:buFont typeface="Arial"/>
              <a:buNone/>
            </a:pPr>
            <a:r>
              <a:rPr b="0" i="0" lang="en" sz="1900" u="none" cap="none" strike="noStrike">
                <a:solidFill>
                  <a:srgbClr val="7030A0"/>
                </a:solidFill>
                <a:latin typeface="Calibri"/>
                <a:ea typeface="Calibri"/>
                <a:cs typeface="Calibri"/>
                <a:sym typeface="Calibri"/>
              </a:rPr>
              <a:t>Food is everywhere, and food high in sugar and fat can be addicting. During your preteen and teen years, you are creating habits that may continue into adulthood. No food is off limit, but it is important to be aware of how much sugar and fat you consume and make an effort to eat nutrient dense foods including fruit, vegetables, dairy, whole grains, and lean proteins. Unexpected weight gain during puberty is normal and will affect both boys and girls. Don’t worry as your body is undergoing lots of changes. Developing healthy eating patterns today will set you up for a healthy adulthood, thus decreasing your risk of obesity and diseases.  Eating healthy is not a diet but a way of life.</a:t>
            </a:r>
            <a:endParaRPr/>
          </a:p>
          <a:p>
            <a:pPr indent="0" lvl="0" marL="0" marR="0" rtl="0" algn="l">
              <a:lnSpc>
                <a:spcPct val="100000"/>
              </a:lnSpc>
              <a:spcBef>
                <a:spcPts val="0"/>
              </a:spcBef>
              <a:spcAft>
                <a:spcPts val="0"/>
              </a:spcAft>
              <a:buClr>
                <a:srgbClr val="00B0F0"/>
              </a:buClr>
              <a:buFont typeface="Arial"/>
              <a:buNone/>
            </a:pPr>
            <a:r>
              <a:t/>
            </a:r>
            <a:endParaRPr b="1" sz="1900">
              <a:solidFill>
                <a:srgbClr val="00B0F0"/>
              </a:solidFill>
            </a:endParaRPr>
          </a:p>
          <a:p>
            <a:pPr indent="0" lvl="0" marL="0" marR="0" rtl="0" algn="l">
              <a:lnSpc>
                <a:spcPct val="100000"/>
              </a:lnSpc>
              <a:spcBef>
                <a:spcPts val="0"/>
              </a:spcBef>
              <a:spcAft>
                <a:spcPts val="0"/>
              </a:spcAft>
              <a:buClr>
                <a:srgbClr val="00B0F0"/>
              </a:buClr>
              <a:buFont typeface="Arial"/>
              <a:buNone/>
            </a:pPr>
            <a:r>
              <a:rPr b="1" i="0" lang="en" sz="1900" u="none" cap="none" strike="noStrike">
                <a:solidFill>
                  <a:srgbClr val="0000FF"/>
                </a:solidFill>
                <a:latin typeface="Calibri"/>
                <a:ea typeface="Calibri"/>
                <a:cs typeface="Calibri"/>
                <a:sym typeface="Calibri"/>
              </a:rPr>
              <a:t>Think about the following questions:</a:t>
            </a:r>
            <a:endParaRPr>
              <a:solidFill>
                <a:srgbClr val="0000FF"/>
              </a:solidFill>
            </a:endParaRPr>
          </a:p>
          <a:p>
            <a:pPr indent="0" lvl="0" marL="0" marR="0" rtl="0" algn="l">
              <a:lnSpc>
                <a:spcPct val="100000"/>
              </a:lnSpc>
              <a:spcBef>
                <a:spcPts val="0"/>
              </a:spcBef>
              <a:spcAft>
                <a:spcPts val="0"/>
              </a:spcAft>
              <a:buClr>
                <a:srgbClr val="00B0F0"/>
              </a:buClr>
              <a:buFont typeface="Arial"/>
              <a:buNone/>
            </a:pPr>
            <a:r>
              <a:rPr b="0" i="0" lang="en" sz="1900" u="none" cap="none" strike="noStrike">
                <a:solidFill>
                  <a:srgbClr val="0000FF"/>
                </a:solidFill>
                <a:latin typeface="Calibri"/>
                <a:ea typeface="Calibri"/>
                <a:cs typeface="Calibri"/>
                <a:sym typeface="Calibri"/>
              </a:rPr>
              <a:t>What are 2 nutritional changes </a:t>
            </a:r>
            <a:r>
              <a:rPr lang="en" sz="1900">
                <a:solidFill>
                  <a:srgbClr val="0000FF"/>
                </a:solidFill>
              </a:rPr>
              <a:t>you </a:t>
            </a:r>
            <a:r>
              <a:rPr b="0" i="0" lang="en" sz="1900" u="none" cap="none" strike="noStrike">
                <a:solidFill>
                  <a:srgbClr val="0000FF"/>
                </a:solidFill>
                <a:latin typeface="Calibri"/>
                <a:ea typeface="Calibri"/>
                <a:cs typeface="Calibri"/>
                <a:sym typeface="Calibri"/>
              </a:rPr>
              <a:t>could make to be a healthier person? </a:t>
            </a:r>
            <a:endParaRPr>
              <a:solidFill>
                <a:srgbClr val="0000FF"/>
              </a:solidFill>
            </a:endParaRPr>
          </a:p>
          <a:p>
            <a:pPr indent="0" lvl="0" marL="0" marR="0" rtl="0" algn="l">
              <a:lnSpc>
                <a:spcPct val="100000"/>
              </a:lnSpc>
              <a:spcBef>
                <a:spcPts val="0"/>
              </a:spcBef>
              <a:spcAft>
                <a:spcPts val="0"/>
              </a:spcAft>
              <a:buClr>
                <a:srgbClr val="00B0F0"/>
              </a:buClr>
              <a:buFont typeface="Arial"/>
              <a:buNone/>
            </a:pPr>
            <a:r>
              <a:rPr b="0" i="0" lang="en" sz="1900" u="none" cap="none" strike="noStrike">
                <a:solidFill>
                  <a:srgbClr val="0000FF"/>
                </a:solidFill>
                <a:latin typeface="Calibri"/>
                <a:ea typeface="Calibri"/>
                <a:cs typeface="Calibri"/>
                <a:sym typeface="Calibri"/>
              </a:rPr>
              <a:t>What is the difference between a diet and lifelong healthy weight management?</a:t>
            </a:r>
            <a:endParaRPr b="0" i="0" sz="1900" u="none" cap="none" strike="noStrike">
              <a:solidFill>
                <a:srgbClr val="0000FF"/>
              </a:solidFill>
              <a:latin typeface="Calibri"/>
              <a:ea typeface="Calibri"/>
              <a:cs typeface="Calibri"/>
              <a:sym typeface="Calibri"/>
            </a:endParaRPr>
          </a:p>
        </p:txBody>
      </p:sp>
      <p:sp>
        <p:nvSpPr>
          <p:cNvPr id="360" name="Shape 360"/>
          <p:cNvSpPr txBox="1"/>
          <p:nvPr/>
        </p:nvSpPr>
        <p:spPr>
          <a:xfrm>
            <a:off x="344475" y="4722675"/>
            <a:ext cx="84540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Woman Eating Apple" id="361" name="Shape 361"/>
          <p:cNvPicPr preferRelativeResize="0"/>
          <p:nvPr/>
        </p:nvPicPr>
        <p:blipFill rotWithShape="1">
          <a:blip r:embed="rId3">
            <a:alphaModFix/>
          </a:blip>
          <a:srcRect b="0" l="0" r="0" t="0"/>
          <a:stretch/>
        </p:blipFill>
        <p:spPr>
          <a:xfrm>
            <a:off x="7323374" y="0"/>
            <a:ext cx="1746900" cy="116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0000"/>
              </a:buClr>
              <a:buFont typeface="Calibri"/>
              <a:buNone/>
            </a:pPr>
            <a:r>
              <a:rPr b="1" i="0" lang="en" sz="4500" u="none" cap="none" strike="noStrike">
                <a:solidFill>
                  <a:srgbClr val="FF0000"/>
                </a:solidFill>
                <a:latin typeface="Calibri"/>
                <a:ea typeface="Calibri"/>
                <a:cs typeface="Calibri"/>
                <a:sym typeface="Calibri"/>
              </a:rPr>
              <a:t>What Should I do? </a:t>
            </a:r>
            <a:endParaRPr b="1" i="0" sz="4500" u="none" cap="none" strike="noStrike">
              <a:solidFill>
                <a:srgbClr val="FF0000"/>
              </a:solidFill>
              <a:latin typeface="Calibri"/>
              <a:ea typeface="Calibri"/>
              <a:cs typeface="Calibri"/>
              <a:sym typeface="Calibri"/>
            </a:endParaRPr>
          </a:p>
        </p:txBody>
      </p:sp>
      <p:sp>
        <p:nvSpPr>
          <p:cNvPr id="212" name="Shape 212"/>
          <p:cNvSpPr txBox="1"/>
          <p:nvPr>
            <p:ph idx="1" type="body"/>
          </p:nvPr>
        </p:nvSpPr>
        <p:spPr>
          <a:xfrm>
            <a:off x="628650" y="1170878"/>
            <a:ext cx="7886700" cy="3462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7030A0"/>
              </a:buClr>
              <a:buFont typeface="Arial"/>
              <a:buNone/>
            </a:pPr>
            <a:r>
              <a:rPr b="0" i="0" lang="en" sz="2100" u="none" cap="none" strike="noStrike">
                <a:solidFill>
                  <a:srgbClr val="7030A0"/>
                </a:solidFill>
                <a:latin typeface="Calibri"/>
                <a:ea typeface="Calibri"/>
                <a:cs typeface="Calibri"/>
                <a:sym typeface="Calibri"/>
              </a:rPr>
              <a:t>I have a family history of obesity, so I want to make sure I maintain a healthy weight today and as I age. The doctor told me that based on the amount of exercise that I do, I should be eating approximately </a:t>
            </a:r>
            <a:r>
              <a:rPr lang="en">
                <a:solidFill>
                  <a:srgbClr val="7030A0"/>
                </a:solidFill>
              </a:rPr>
              <a:t>2,0</a:t>
            </a:r>
            <a:r>
              <a:rPr b="0" i="0" lang="en" sz="2100" u="none" cap="none" strike="noStrike">
                <a:solidFill>
                  <a:srgbClr val="7030A0"/>
                </a:solidFill>
                <a:latin typeface="Calibri"/>
                <a:ea typeface="Calibri"/>
                <a:cs typeface="Calibri"/>
                <a:sym typeface="Calibri"/>
              </a:rPr>
              <a:t>00 calories per day. I’m not sure exactly what this means. Can you help me?</a:t>
            </a:r>
            <a:endParaRPr/>
          </a:p>
          <a:p>
            <a:pPr indent="0" lvl="0" marL="0" marR="0" rtl="0" algn="l">
              <a:lnSpc>
                <a:spcPct val="90000"/>
              </a:lnSpc>
              <a:spcBef>
                <a:spcPts val="800"/>
              </a:spcBef>
              <a:spcAft>
                <a:spcPts val="0"/>
              </a:spcAft>
              <a:buClr>
                <a:srgbClr val="7030A0"/>
              </a:buClr>
              <a:buFont typeface="Arial"/>
              <a:buNone/>
            </a:pPr>
            <a:r>
              <a:rPr b="0" i="0" lang="en" sz="2100" u="none" cap="none" strike="noStrike">
                <a:solidFill>
                  <a:srgbClr val="7030A0"/>
                </a:solidFill>
                <a:latin typeface="Calibri"/>
                <a:ea typeface="Calibri"/>
                <a:cs typeface="Calibri"/>
                <a:sym typeface="Calibri"/>
              </a:rPr>
              <a:t>What should I do to maintain a healthy weight as I age? </a:t>
            </a:r>
            <a:endParaRPr b="0" i="0" sz="2100" u="none" cap="none" strike="noStrike">
              <a:solidFill>
                <a:srgbClr val="7030A0"/>
              </a:solidFill>
              <a:latin typeface="Calibri"/>
              <a:ea typeface="Calibri"/>
              <a:cs typeface="Calibri"/>
              <a:sym typeface="Calibri"/>
            </a:endParaRPr>
          </a:p>
        </p:txBody>
      </p:sp>
      <p:sp>
        <p:nvSpPr>
          <p:cNvPr id="213" name="Shape 213"/>
          <p:cNvSpPr txBox="1"/>
          <p:nvPr/>
        </p:nvSpPr>
        <p:spPr>
          <a:xfrm>
            <a:off x="628650" y="4875871"/>
            <a:ext cx="75171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214" name="Shape 214"/>
          <p:cNvPicPr preferRelativeResize="0"/>
          <p:nvPr/>
        </p:nvPicPr>
        <p:blipFill rotWithShape="1">
          <a:blip r:embed="rId3">
            <a:alphaModFix/>
          </a:blip>
          <a:srcRect b="0" l="0" r="0" t="0"/>
          <a:stretch/>
        </p:blipFill>
        <p:spPr>
          <a:xfrm>
            <a:off x="5982525" y="3378300"/>
            <a:ext cx="2916000" cy="1765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0000"/>
              </a:buClr>
              <a:buFont typeface="Calibri"/>
              <a:buNone/>
            </a:pPr>
            <a:r>
              <a:rPr b="1" i="0" lang="en" sz="4500" u="none" cap="none" strike="noStrike">
                <a:solidFill>
                  <a:srgbClr val="FF0000"/>
                </a:solidFill>
                <a:latin typeface="Calibri"/>
                <a:ea typeface="Calibri"/>
                <a:cs typeface="Calibri"/>
                <a:sym typeface="Calibri"/>
              </a:rPr>
              <a:t>Let’s Move!</a:t>
            </a:r>
            <a:endParaRPr b="1" i="0" sz="4500" u="none" cap="none" strike="noStrike">
              <a:solidFill>
                <a:srgbClr val="FF0000"/>
              </a:solidFill>
              <a:latin typeface="Calibri"/>
              <a:ea typeface="Calibri"/>
              <a:cs typeface="Calibri"/>
              <a:sym typeface="Calibri"/>
            </a:endParaRPr>
          </a:p>
        </p:txBody>
      </p:sp>
      <p:sp>
        <p:nvSpPr>
          <p:cNvPr id="367" name="Shape 36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Arial"/>
              <a:buNone/>
            </a:pPr>
            <a:r>
              <a:rPr b="0" i="0" lang="en" sz="2100" u="sng" cap="none" strike="noStrike">
                <a:solidFill>
                  <a:schemeClr val="hlink"/>
                </a:solidFill>
                <a:latin typeface="Calibri"/>
                <a:ea typeface="Calibri"/>
                <a:cs typeface="Calibri"/>
                <a:sym typeface="Calibri"/>
                <a:hlinkClick r:id="rId3"/>
              </a:rPr>
              <a:t>https://www.youtube.com/watch?v=BGZmiRSJnzY</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Font typeface="Arial"/>
              <a:buNone/>
            </a:pPr>
            <a:r>
              <a:t/>
            </a:r>
            <a:endParaRPr b="0" i="0" sz="2100" u="none" cap="none" strike="noStrike">
              <a:solidFill>
                <a:schemeClr val="dk1"/>
              </a:solidFill>
              <a:latin typeface="Calibri"/>
              <a:ea typeface="Calibri"/>
              <a:cs typeface="Calibri"/>
              <a:sym typeface="Calibri"/>
            </a:endParaRPr>
          </a:p>
        </p:txBody>
      </p:sp>
      <p:pic>
        <p:nvPicPr>
          <p:cNvPr descr="Dancing, Dancer, Dance, Character, Man, Fitness, Sport" id="368" name="Shape 368"/>
          <p:cNvPicPr preferRelativeResize="0"/>
          <p:nvPr/>
        </p:nvPicPr>
        <p:blipFill rotWithShape="1">
          <a:blip r:embed="rId4">
            <a:alphaModFix/>
          </a:blip>
          <a:srcRect b="0" l="0" r="0" t="0"/>
          <a:stretch/>
        </p:blipFill>
        <p:spPr>
          <a:xfrm>
            <a:off x="6179777" y="273844"/>
            <a:ext cx="27504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Shape 373"/>
          <p:cNvSpPr txBox="1"/>
          <p:nvPr/>
        </p:nvSpPr>
        <p:spPr>
          <a:xfrm>
            <a:off x="346841" y="1277008"/>
            <a:ext cx="8387400" cy="1938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7200">
                <a:solidFill>
                  <a:srgbClr val="00B050"/>
                </a:solidFill>
                <a:latin typeface="Calibri"/>
                <a:ea typeface="Calibri"/>
                <a:cs typeface="Calibri"/>
                <a:sym typeface="Calibri"/>
              </a:rPr>
              <a:t>The End</a:t>
            </a:r>
            <a:endParaRPr sz="1100"/>
          </a:p>
          <a:p>
            <a:pPr indent="0" lvl="0" marL="0" marR="0" rtl="0" algn="ctr">
              <a:spcBef>
                <a:spcPts val="0"/>
              </a:spcBef>
              <a:spcAft>
                <a:spcPts val="0"/>
              </a:spcAft>
              <a:buNone/>
            </a:pPr>
            <a:r>
              <a:rPr b="1" lang="en" sz="5000">
                <a:solidFill>
                  <a:srgbClr val="00B050"/>
                </a:solidFill>
                <a:latin typeface="Calibri"/>
                <a:ea typeface="Calibri"/>
                <a:cs typeface="Calibri"/>
                <a:sym typeface="Calibri"/>
              </a:rPr>
              <a:t>Take Care of Your Health!</a:t>
            </a:r>
            <a:endParaRPr b="1" sz="5000">
              <a:solidFill>
                <a:srgbClr val="00B050"/>
              </a:solidFill>
              <a:latin typeface="Calibri"/>
              <a:ea typeface="Calibri"/>
              <a:cs typeface="Calibri"/>
              <a:sym typeface="Calibri"/>
            </a:endParaRPr>
          </a:p>
        </p:txBody>
      </p:sp>
      <p:pic>
        <p:nvPicPr>
          <p:cNvPr id="374" name="Shape 374"/>
          <p:cNvPicPr preferRelativeResize="0"/>
          <p:nvPr/>
        </p:nvPicPr>
        <p:blipFill rotWithShape="1">
          <a:blip r:embed="rId3">
            <a:alphaModFix/>
          </a:blip>
          <a:srcRect b="0" l="0" r="0" t="0"/>
          <a:stretch/>
        </p:blipFill>
        <p:spPr>
          <a:xfrm>
            <a:off x="7126845" y="2354122"/>
            <a:ext cx="2076600" cy="278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0000"/>
              </a:buClr>
              <a:buFont typeface="Calibri"/>
              <a:buNone/>
            </a:pPr>
            <a:r>
              <a:rPr b="1" i="0" lang="en" sz="4500" u="none" cap="none" strike="noStrike">
                <a:solidFill>
                  <a:srgbClr val="FF0000"/>
                </a:solidFill>
                <a:latin typeface="Calibri"/>
                <a:ea typeface="Calibri"/>
                <a:cs typeface="Calibri"/>
                <a:sym typeface="Calibri"/>
              </a:rPr>
              <a:t>Calories In vs. Calories Burned</a:t>
            </a:r>
            <a:endParaRPr b="1" i="0" sz="4500" u="none" cap="none" strike="noStrike">
              <a:solidFill>
                <a:srgbClr val="FF0000"/>
              </a:solidFill>
              <a:latin typeface="Calibri"/>
              <a:ea typeface="Calibri"/>
              <a:cs typeface="Calibri"/>
              <a:sym typeface="Calibri"/>
            </a:endParaRPr>
          </a:p>
        </p:txBody>
      </p:sp>
      <p:sp>
        <p:nvSpPr>
          <p:cNvPr id="220" name="Shape 220"/>
          <p:cNvSpPr txBox="1"/>
          <p:nvPr>
            <p:ph idx="1" type="body"/>
          </p:nvPr>
        </p:nvSpPr>
        <p:spPr>
          <a:xfrm>
            <a:off x="628650" y="1268016"/>
            <a:ext cx="7886700" cy="3364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B0F0"/>
              </a:buClr>
              <a:buFont typeface="Arial"/>
              <a:buNone/>
            </a:pPr>
            <a:r>
              <a:rPr b="0" i="0" lang="en" sz="2100" u="none" cap="none" strike="noStrike">
                <a:solidFill>
                  <a:srgbClr val="0000FF"/>
                </a:solidFill>
                <a:latin typeface="Calibri"/>
                <a:ea typeface="Calibri"/>
                <a:cs typeface="Calibri"/>
                <a:sym typeface="Calibri"/>
              </a:rPr>
              <a:t>We need calories for energy, growth, and development. We burn calories all day long even when we are sleeping. We burn more calories when we exercise. To maintain a healthy weight, it is important for your calories in to be equal to calories burned. This will optimize energy while allowing one to maintain a healthy weight.</a:t>
            </a:r>
            <a:endParaRPr>
              <a:solidFill>
                <a:srgbClr val="0000FF"/>
              </a:solidFill>
            </a:endParaRPr>
          </a:p>
          <a:p>
            <a:pPr indent="0" lvl="0" marL="0" marR="0" rtl="0" algn="l">
              <a:lnSpc>
                <a:spcPct val="90000"/>
              </a:lnSpc>
              <a:spcBef>
                <a:spcPts val="800"/>
              </a:spcBef>
              <a:spcAft>
                <a:spcPts val="0"/>
              </a:spcAft>
              <a:buClr>
                <a:schemeClr val="dk1"/>
              </a:buClr>
              <a:buFont typeface="Arial"/>
              <a:buNone/>
            </a:pPr>
            <a:r>
              <a:t/>
            </a:r>
            <a:endParaRPr b="0" i="0" sz="2100" u="none" cap="none" strike="noStrike">
              <a:solidFill>
                <a:srgbClr val="00B0F0"/>
              </a:solidFill>
              <a:latin typeface="Calibri"/>
              <a:ea typeface="Calibri"/>
              <a:cs typeface="Calibri"/>
              <a:sym typeface="Calibri"/>
            </a:endParaRPr>
          </a:p>
          <a:p>
            <a:pPr indent="0" lvl="0" marL="0" marR="0" rtl="0" algn="l">
              <a:lnSpc>
                <a:spcPct val="90000"/>
              </a:lnSpc>
              <a:spcBef>
                <a:spcPts val="800"/>
              </a:spcBef>
              <a:spcAft>
                <a:spcPts val="0"/>
              </a:spcAft>
              <a:buClr>
                <a:srgbClr val="00B050"/>
              </a:buClr>
              <a:buFont typeface="Arial"/>
              <a:buNone/>
            </a:pPr>
            <a:r>
              <a:rPr b="0" i="0" lang="en" sz="2100" u="none" cap="none" strike="noStrike">
                <a:solidFill>
                  <a:srgbClr val="00B050"/>
                </a:solidFill>
                <a:latin typeface="Calibri"/>
                <a:ea typeface="Calibri"/>
                <a:cs typeface="Calibri"/>
                <a:sym typeface="Calibri"/>
              </a:rPr>
              <a:t>Calories In &gt; Calories Burned = Weight Gain over time</a:t>
            </a:r>
            <a:endParaRPr/>
          </a:p>
          <a:p>
            <a:pPr indent="0" lvl="0" marL="0" marR="0" rtl="0" algn="l">
              <a:lnSpc>
                <a:spcPct val="90000"/>
              </a:lnSpc>
              <a:spcBef>
                <a:spcPts val="800"/>
              </a:spcBef>
              <a:spcAft>
                <a:spcPts val="0"/>
              </a:spcAft>
              <a:buClr>
                <a:srgbClr val="00B050"/>
              </a:buClr>
              <a:buFont typeface="Arial"/>
              <a:buNone/>
            </a:pPr>
            <a:r>
              <a:rPr b="0" i="0" lang="en" sz="2100" u="none" cap="none" strike="noStrike">
                <a:solidFill>
                  <a:srgbClr val="00B050"/>
                </a:solidFill>
                <a:latin typeface="Calibri"/>
                <a:ea typeface="Calibri"/>
                <a:cs typeface="Calibri"/>
                <a:sym typeface="Calibri"/>
              </a:rPr>
              <a:t>Calories In = Calories Burned = Maintain Current Weight</a:t>
            </a:r>
            <a:endParaRPr/>
          </a:p>
          <a:p>
            <a:pPr indent="0" lvl="0" marL="0" marR="0" rtl="0" algn="l">
              <a:lnSpc>
                <a:spcPct val="90000"/>
              </a:lnSpc>
              <a:spcBef>
                <a:spcPts val="800"/>
              </a:spcBef>
              <a:spcAft>
                <a:spcPts val="0"/>
              </a:spcAft>
              <a:buClr>
                <a:srgbClr val="00B050"/>
              </a:buClr>
              <a:buFont typeface="Arial"/>
              <a:buNone/>
            </a:pPr>
            <a:r>
              <a:rPr b="0" i="0" lang="en" sz="2100" u="none" cap="none" strike="noStrike">
                <a:solidFill>
                  <a:srgbClr val="00B050"/>
                </a:solidFill>
                <a:latin typeface="Calibri"/>
                <a:ea typeface="Calibri"/>
                <a:cs typeface="Calibri"/>
                <a:sym typeface="Calibri"/>
              </a:rPr>
              <a:t>Calories In &lt; Calories Burned = Lose Weight over time</a:t>
            </a:r>
            <a:endParaRPr b="0" i="0" sz="2100" u="none" cap="none" strike="noStrike">
              <a:solidFill>
                <a:srgbClr val="00B050"/>
              </a:solidFill>
              <a:latin typeface="Calibri"/>
              <a:ea typeface="Calibri"/>
              <a:cs typeface="Calibri"/>
              <a:sym typeface="Calibri"/>
            </a:endParaRPr>
          </a:p>
        </p:txBody>
      </p:sp>
      <p:sp>
        <p:nvSpPr>
          <p:cNvPr id="221" name="Shape 221"/>
          <p:cNvSpPr txBox="1"/>
          <p:nvPr/>
        </p:nvSpPr>
        <p:spPr>
          <a:xfrm>
            <a:off x="558300" y="4900969"/>
            <a:ext cx="70524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White Scale" id="222" name="Shape 222"/>
          <p:cNvPicPr preferRelativeResize="0"/>
          <p:nvPr/>
        </p:nvPicPr>
        <p:blipFill rotWithShape="1">
          <a:blip r:embed="rId3">
            <a:alphaModFix/>
          </a:blip>
          <a:srcRect b="0" l="0" r="0" t="0"/>
          <a:stretch/>
        </p:blipFill>
        <p:spPr>
          <a:xfrm flipH="1">
            <a:off x="7264786" y="2958029"/>
            <a:ext cx="1741500" cy="174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Eating in Moderation</a:t>
            </a:r>
            <a:endParaRPr b="1" sz="4500">
              <a:solidFill>
                <a:srgbClr val="FF0000"/>
              </a:solidFill>
            </a:endParaRPr>
          </a:p>
        </p:txBody>
      </p:sp>
      <p:sp>
        <p:nvSpPr>
          <p:cNvPr id="228" name="Shape 228"/>
          <p:cNvSpPr txBox="1"/>
          <p:nvPr>
            <p:ph idx="1" type="body"/>
          </p:nvPr>
        </p:nvSpPr>
        <p:spPr>
          <a:xfrm>
            <a:off x="539875" y="1189200"/>
            <a:ext cx="7975500" cy="3443400"/>
          </a:xfrm>
          <a:prstGeom prst="rect">
            <a:avLst/>
          </a:prstGeom>
        </p:spPr>
        <p:txBody>
          <a:bodyPr anchorCtr="0" anchor="t" bIns="68575" lIns="68575" spcFirstLastPara="1" rIns="68575" wrap="square" tIns="68575">
            <a:noAutofit/>
          </a:bodyPr>
          <a:lstStyle/>
          <a:p>
            <a:pPr indent="-38100" lvl="0" marL="177800">
              <a:spcBef>
                <a:spcPts val="800"/>
              </a:spcBef>
              <a:spcAft>
                <a:spcPts val="0"/>
              </a:spcAft>
              <a:buNone/>
            </a:pPr>
            <a:r>
              <a:rPr b="1" lang="en" sz="2400">
                <a:solidFill>
                  <a:srgbClr val="0000FF"/>
                </a:solidFill>
              </a:rPr>
              <a:t>Eating smaller meals throughout the day will help provide you constant energy throughout the day and help you eat in moderation. </a:t>
            </a:r>
            <a:endParaRPr b="1" sz="2400">
              <a:solidFill>
                <a:srgbClr val="0000FF"/>
              </a:solidFill>
            </a:endParaRPr>
          </a:p>
        </p:txBody>
      </p:sp>
      <p:pic>
        <p:nvPicPr>
          <p:cNvPr id="229" name="Shape 229"/>
          <p:cNvPicPr preferRelativeResize="0"/>
          <p:nvPr/>
        </p:nvPicPr>
        <p:blipFill>
          <a:blip r:embed="rId3">
            <a:alphaModFix/>
          </a:blip>
          <a:stretch>
            <a:fillRect/>
          </a:stretch>
        </p:blipFill>
        <p:spPr>
          <a:xfrm>
            <a:off x="5112903" y="2130350"/>
            <a:ext cx="2896601" cy="2969375"/>
          </a:xfrm>
          <a:prstGeom prst="rect">
            <a:avLst/>
          </a:prstGeom>
          <a:noFill/>
          <a:ln>
            <a:noFill/>
          </a:ln>
        </p:spPr>
      </p:pic>
      <p:pic>
        <p:nvPicPr>
          <p:cNvPr id="230" name="Shape 230"/>
          <p:cNvPicPr preferRelativeResize="0"/>
          <p:nvPr/>
        </p:nvPicPr>
        <p:blipFill>
          <a:blip r:embed="rId4">
            <a:alphaModFix/>
          </a:blip>
          <a:stretch>
            <a:fillRect/>
          </a:stretch>
        </p:blipFill>
        <p:spPr>
          <a:xfrm>
            <a:off x="8009500" y="2395637"/>
            <a:ext cx="1190450" cy="2466863"/>
          </a:xfrm>
          <a:prstGeom prst="rect">
            <a:avLst/>
          </a:prstGeom>
          <a:noFill/>
          <a:ln>
            <a:noFill/>
          </a:ln>
        </p:spPr>
      </p:pic>
      <p:pic>
        <p:nvPicPr>
          <p:cNvPr id="231" name="Shape 231"/>
          <p:cNvPicPr preferRelativeResize="0"/>
          <p:nvPr/>
        </p:nvPicPr>
        <p:blipFill>
          <a:blip r:embed="rId5">
            <a:alphaModFix/>
          </a:blip>
          <a:stretch>
            <a:fillRect/>
          </a:stretch>
        </p:blipFill>
        <p:spPr>
          <a:xfrm>
            <a:off x="1257225" y="2677750"/>
            <a:ext cx="2128001" cy="2184750"/>
          </a:xfrm>
          <a:prstGeom prst="rect">
            <a:avLst/>
          </a:prstGeom>
          <a:noFill/>
          <a:ln>
            <a:noFill/>
          </a:ln>
        </p:spPr>
      </p:pic>
      <p:pic>
        <p:nvPicPr>
          <p:cNvPr id="232" name="Shape 232"/>
          <p:cNvPicPr preferRelativeResize="0"/>
          <p:nvPr/>
        </p:nvPicPr>
        <p:blipFill>
          <a:blip r:embed="rId6">
            <a:alphaModFix/>
          </a:blip>
          <a:stretch>
            <a:fillRect/>
          </a:stretch>
        </p:blipFill>
        <p:spPr>
          <a:xfrm>
            <a:off x="359724" y="3054125"/>
            <a:ext cx="897500" cy="1157809"/>
          </a:xfrm>
          <a:prstGeom prst="rect">
            <a:avLst/>
          </a:prstGeom>
          <a:noFill/>
          <a:ln>
            <a:noFill/>
          </a:ln>
        </p:spPr>
      </p:pic>
      <p:sp>
        <p:nvSpPr>
          <p:cNvPr id="233" name="Shape 233"/>
          <p:cNvSpPr txBox="1"/>
          <p:nvPr/>
        </p:nvSpPr>
        <p:spPr>
          <a:xfrm>
            <a:off x="3874050" y="3275800"/>
            <a:ext cx="941100" cy="70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3000">
                <a:solidFill>
                  <a:srgbClr val="0000FF"/>
                </a:solidFill>
              </a:rPr>
              <a:t>OR </a:t>
            </a:r>
            <a:endParaRPr b="1" sz="30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628650" y="273851"/>
            <a:ext cx="7886700" cy="1178100"/>
          </a:xfrm>
          <a:prstGeom prst="rect">
            <a:avLst/>
          </a:prstGeom>
        </p:spPr>
        <p:txBody>
          <a:bodyPr anchorCtr="0" anchor="ctr" bIns="68575" lIns="68575" spcFirstLastPara="1" rIns="68575" wrap="square" tIns="68575">
            <a:noAutofit/>
          </a:bodyPr>
          <a:lstStyle/>
          <a:p>
            <a:pPr indent="0" lvl="0" marL="0">
              <a:spcBef>
                <a:spcPts val="0"/>
              </a:spcBef>
              <a:spcAft>
                <a:spcPts val="0"/>
              </a:spcAft>
              <a:buClr>
                <a:srgbClr val="FF0000"/>
              </a:buClr>
              <a:buFont typeface="Calibri"/>
              <a:buNone/>
            </a:pPr>
            <a:r>
              <a:rPr b="1" lang="en" sz="4500">
                <a:solidFill>
                  <a:srgbClr val="FF0000"/>
                </a:solidFill>
              </a:rPr>
              <a:t>What Should I do? </a:t>
            </a:r>
            <a:endParaRPr b="1" sz="4500">
              <a:solidFill>
                <a:srgbClr val="FF0000"/>
              </a:solidFill>
            </a:endParaRPr>
          </a:p>
          <a:p>
            <a:pPr indent="0" lvl="0" marL="0">
              <a:spcBef>
                <a:spcPts val="0"/>
              </a:spcBef>
              <a:spcAft>
                <a:spcPts val="0"/>
              </a:spcAft>
              <a:buNone/>
            </a:pPr>
            <a:r>
              <a:t/>
            </a:r>
            <a:endParaRPr/>
          </a:p>
        </p:txBody>
      </p:sp>
      <p:sp>
        <p:nvSpPr>
          <p:cNvPr id="239" name="Shape 239"/>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0000FF"/>
                </a:solidFill>
                <a:latin typeface="Playfair Display"/>
                <a:ea typeface="Playfair Display"/>
                <a:cs typeface="Playfair Display"/>
                <a:sym typeface="Playfair Display"/>
              </a:rPr>
              <a:t>I overheard my doctor tell my mom that I need approximately 1800 calories per day. I know that eating calories gives me energy. While I would prefer to eat 1800 calories of chips and cookies, my mom and dad have a very different idea of what types of food I should be eating. My mom tells me I can still eat chips but just in “moderation” or “an appropriate portion.” I don’t know much about portion sizes but the food label on the chips states “serving size 1 oz (about 11 chips).” I would like to eat a lot more than that. </a:t>
            </a:r>
            <a:endParaRPr b="1" sz="1800">
              <a:solidFill>
                <a:srgbClr val="0000FF"/>
              </a:solidFill>
              <a:latin typeface="Playfair Display"/>
              <a:ea typeface="Playfair Display"/>
              <a:cs typeface="Playfair Display"/>
              <a:sym typeface="Playfair Display"/>
            </a:endParaRPr>
          </a:p>
          <a:p>
            <a:pPr indent="0" lvl="0" marL="0" rtl="0">
              <a:lnSpc>
                <a:spcPct val="115000"/>
              </a:lnSpc>
              <a:spcBef>
                <a:spcPts val="1600"/>
              </a:spcBef>
              <a:spcAft>
                <a:spcPts val="1600"/>
              </a:spcAft>
              <a:buClr>
                <a:schemeClr val="dk1"/>
              </a:buClr>
              <a:buSzPts val="1100"/>
              <a:buFont typeface="Arial"/>
              <a:buNone/>
            </a:pPr>
            <a:r>
              <a:rPr b="1" lang="en" sz="1800">
                <a:solidFill>
                  <a:srgbClr val="0000FF"/>
                </a:solidFill>
                <a:latin typeface="Playfair Display"/>
                <a:ea typeface="Playfair Display"/>
                <a:cs typeface="Playfair Display"/>
                <a:sym typeface="Playfair Display"/>
              </a:rPr>
              <a:t>What should I do? </a:t>
            </a:r>
            <a:endParaRPr b="1"/>
          </a:p>
        </p:txBody>
      </p:sp>
      <p:pic>
        <p:nvPicPr>
          <p:cNvPr id="240" name="Shape 240"/>
          <p:cNvPicPr preferRelativeResize="0"/>
          <p:nvPr/>
        </p:nvPicPr>
        <p:blipFill>
          <a:blip r:embed="rId3">
            <a:alphaModFix/>
          </a:blip>
          <a:stretch>
            <a:fillRect/>
          </a:stretch>
        </p:blipFill>
        <p:spPr>
          <a:xfrm>
            <a:off x="5355075" y="3601349"/>
            <a:ext cx="2225200" cy="175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Moderation and Portion Size</a:t>
            </a:r>
            <a:endParaRPr b="1" sz="4500">
              <a:solidFill>
                <a:srgbClr val="FF0000"/>
              </a:solidFill>
            </a:endParaRPr>
          </a:p>
        </p:txBody>
      </p:sp>
      <p:sp>
        <p:nvSpPr>
          <p:cNvPr id="246" name="Shape 246"/>
          <p:cNvSpPr txBox="1"/>
          <p:nvPr>
            <p:ph idx="1" type="body"/>
          </p:nvPr>
        </p:nvSpPr>
        <p:spPr>
          <a:xfrm>
            <a:off x="628650" y="1196500"/>
            <a:ext cx="7987500" cy="3436200"/>
          </a:xfrm>
          <a:prstGeom prst="rect">
            <a:avLst/>
          </a:prstGeom>
        </p:spPr>
        <p:txBody>
          <a:bodyPr anchorCtr="0" anchor="t" bIns="68575" lIns="68575" spcFirstLastPara="1" rIns="68575" wrap="square" tIns="6857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0000FF"/>
                </a:solidFill>
                <a:latin typeface="Playfair Display"/>
                <a:ea typeface="Playfair Display"/>
                <a:cs typeface="Playfair Display"/>
                <a:sym typeface="Playfair Display"/>
              </a:rPr>
              <a:t>Watch the video clip and think about the following questions:</a:t>
            </a:r>
            <a:endParaRPr b="1" sz="1800">
              <a:solidFill>
                <a:srgbClr val="0000FF"/>
              </a:solidFill>
              <a:latin typeface="Playfair Display"/>
              <a:ea typeface="Playfair Display"/>
              <a:cs typeface="Playfair Display"/>
              <a:sym typeface="Playfair Display"/>
            </a:endParaRPr>
          </a:p>
          <a:p>
            <a:pPr indent="0" lvl="0" marL="0" rtl="0">
              <a:lnSpc>
                <a:spcPct val="115000"/>
              </a:lnSpc>
              <a:spcBef>
                <a:spcPts val="1600"/>
              </a:spcBef>
              <a:spcAft>
                <a:spcPts val="0"/>
              </a:spcAft>
              <a:buClr>
                <a:schemeClr val="dk1"/>
              </a:buClr>
              <a:buSzPts val="1100"/>
              <a:buFont typeface="Arial"/>
              <a:buNone/>
            </a:pPr>
            <a:r>
              <a:rPr lang="en" sz="1800" u="sng">
                <a:solidFill>
                  <a:srgbClr val="0000FF"/>
                </a:solidFill>
                <a:latin typeface="Playfair Display"/>
                <a:ea typeface="Playfair Display"/>
                <a:cs typeface="Playfair Display"/>
                <a:sym typeface="Playfair Display"/>
                <a:hlinkClick r:id="rId3"/>
              </a:rPr>
              <a:t>https://www.youtube.com/watch?v=iSPKBQ2l8kI</a:t>
            </a:r>
            <a:r>
              <a:rPr lang="en" sz="1800">
                <a:solidFill>
                  <a:srgbClr val="0000FF"/>
                </a:solidFill>
                <a:latin typeface="Playfair Display"/>
                <a:ea typeface="Playfair Display"/>
                <a:cs typeface="Playfair Display"/>
                <a:sym typeface="Playfair Display"/>
              </a:rPr>
              <a:t> </a:t>
            </a:r>
            <a:r>
              <a:rPr lang="en" sz="1000">
                <a:solidFill>
                  <a:srgbClr val="0000FF"/>
                </a:solidFill>
                <a:latin typeface="Playfair Display"/>
                <a:ea typeface="Playfair Display"/>
                <a:cs typeface="Playfair Display"/>
                <a:sym typeface="Playfair Display"/>
              </a:rPr>
              <a:t>(Kid portion sizes)</a:t>
            </a:r>
            <a:endParaRPr sz="1000">
              <a:solidFill>
                <a:srgbClr val="0000FF"/>
              </a:solidFill>
              <a:latin typeface="Playfair Display"/>
              <a:ea typeface="Playfair Display"/>
              <a:cs typeface="Playfair Display"/>
              <a:sym typeface="Playfair Display"/>
            </a:endParaRPr>
          </a:p>
          <a:p>
            <a:pPr indent="-342900" lvl="0" marL="457200" rtl="0">
              <a:lnSpc>
                <a:spcPct val="115000"/>
              </a:lnSpc>
              <a:spcBef>
                <a:spcPts val="1600"/>
              </a:spcBef>
              <a:spcAft>
                <a:spcPts val="0"/>
              </a:spcAft>
              <a:buClr>
                <a:srgbClr val="0000FF"/>
              </a:buClr>
              <a:buSzPts val="1800"/>
              <a:buFont typeface="Playfair Display"/>
              <a:buAutoNum type="arabicPeriod"/>
            </a:pPr>
            <a:r>
              <a:rPr b="1" lang="en" sz="1800">
                <a:solidFill>
                  <a:srgbClr val="0000FF"/>
                </a:solidFill>
                <a:latin typeface="Playfair Display"/>
                <a:ea typeface="Playfair Display"/>
                <a:cs typeface="Playfair Display"/>
                <a:sym typeface="Playfair Display"/>
              </a:rPr>
              <a:t>Do you eat appropriate portion sizes of foods based on the amount of physical activity you do? </a:t>
            </a:r>
            <a:endParaRPr b="1" sz="1800">
              <a:solidFill>
                <a:srgbClr val="0000FF"/>
              </a:solidFill>
              <a:latin typeface="Playfair Display"/>
              <a:ea typeface="Playfair Display"/>
              <a:cs typeface="Playfair Display"/>
              <a:sym typeface="Playfair Display"/>
            </a:endParaRPr>
          </a:p>
          <a:p>
            <a:pPr indent="-342900" lvl="0" marL="457200" rtl="0">
              <a:lnSpc>
                <a:spcPct val="115000"/>
              </a:lnSpc>
              <a:spcBef>
                <a:spcPts val="0"/>
              </a:spcBef>
              <a:spcAft>
                <a:spcPts val="0"/>
              </a:spcAft>
              <a:buClr>
                <a:srgbClr val="0000FF"/>
              </a:buClr>
              <a:buSzPts val="1800"/>
              <a:buFont typeface="Playfair Display"/>
              <a:buAutoNum type="arabicPeriod"/>
            </a:pPr>
            <a:r>
              <a:rPr b="1" lang="en" sz="1800">
                <a:solidFill>
                  <a:srgbClr val="0000FF"/>
                </a:solidFill>
                <a:latin typeface="Playfair Display"/>
                <a:ea typeface="Playfair Display"/>
                <a:cs typeface="Playfair Display"/>
                <a:sym typeface="Playfair Display"/>
              </a:rPr>
              <a:t>Do you portion your foods based on MyPlate?</a:t>
            </a:r>
            <a:r>
              <a:rPr lang="en" sz="1800">
                <a:solidFill>
                  <a:srgbClr val="FF0000"/>
                </a:solidFill>
                <a:latin typeface="Playfair Display"/>
                <a:ea typeface="Playfair Display"/>
                <a:cs typeface="Playfair Display"/>
                <a:sym typeface="Playfair Display"/>
              </a:rPr>
              <a:t> </a:t>
            </a:r>
            <a:endParaRPr sz="1800"/>
          </a:p>
        </p:txBody>
      </p:sp>
      <p:pic>
        <p:nvPicPr>
          <p:cNvPr descr="File:2524 MyPlate.jpg" id="247" name="Shape 247"/>
          <p:cNvPicPr preferRelativeResize="0"/>
          <p:nvPr/>
        </p:nvPicPr>
        <p:blipFill rotWithShape="1">
          <a:blip r:embed="rId4">
            <a:alphaModFix/>
          </a:blip>
          <a:srcRect b="0" l="0" r="0" t="0"/>
          <a:stretch/>
        </p:blipFill>
        <p:spPr>
          <a:xfrm>
            <a:off x="6105600" y="2728625"/>
            <a:ext cx="2815800" cy="224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Can You Help Me? </a:t>
            </a:r>
            <a:endParaRPr b="1" sz="4500">
              <a:solidFill>
                <a:srgbClr val="FF0000"/>
              </a:solidFill>
            </a:endParaRPr>
          </a:p>
        </p:txBody>
      </p:sp>
      <p:sp>
        <p:nvSpPr>
          <p:cNvPr id="253" name="Shape 253"/>
          <p:cNvSpPr txBox="1"/>
          <p:nvPr>
            <p:ph idx="1" type="body"/>
          </p:nvPr>
        </p:nvSpPr>
        <p:spPr>
          <a:xfrm>
            <a:off x="628650" y="1369225"/>
            <a:ext cx="8038800" cy="3263400"/>
          </a:xfrm>
          <a:prstGeom prst="rect">
            <a:avLst/>
          </a:prstGeom>
        </p:spPr>
        <p:txBody>
          <a:bodyPr anchorCtr="0" anchor="t" bIns="68575" lIns="68575" spcFirstLastPara="1" rIns="68575" wrap="square" tIns="68575">
            <a:noAutofit/>
          </a:bodyPr>
          <a:lstStyle/>
          <a:p>
            <a:pPr indent="0" lvl="0" marL="0" rtl="0">
              <a:lnSpc>
                <a:spcPct val="115000"/>
              </a:lnSpc>
              <a:spcBef>
                <a:spcPts val="0"/>
              </a:spcBef>
              <a:spcAft>
                <a:spcPts val="0"/>
              </a:spcAft>
              <a:buClr>
                <a:schemeClr val="dk1"/>
              </a:buClr>
              <a:buSzPts val="1100"/>
              <a:buFont typeface="Arial"/>
              <a:buNone/>
            </a:pPr>
            <a:r>
              <a:rPr b="1" lang="en" sz="1800">
                <a:solidFill>
                  <a:srgbClr val="0000FF"/>
                </a:solidFill>
                <a:latin typeface="Playfair Display"/>
                <a:ea typeface="Playfair Display"/>
                <a:cs typeface="Playfair Display"/>
                <a:sym typeface="Playfair Display"/>
              </a:rPr>
              <a:t>Look at the following plates of food and decide how you would change them for the nutritional needs of a 5th grader, who does very little exercise. </a:t>
            </a:r>
            <a:endParaRPr b="1" sz="1800">
              <a:solidFill>
                <a:srgbClr val="0000FF"/>
              </a:solidFill>
              <a:latin typeface="Playfair Display"/>
              <a:ea typeface="Playfair Display"/>
              <a:cs typeface="Playfair Display"/>
              <a:sym typeface="Playfair Display"/>
            </a:endParaRPr>
          </a:p>
          <a:p>
            <a:pPr indent="-38100" lvl="0" marL="177800">
              <a:spcBef>
                <a:spcPts val="1600"/>
              </a:spcBef>
              <a:spcAft>
                <a:spcPts val="0"/>
              </a:spcAft>
              <a:buNone/>
            </a:pPr>
            <a:r>
              <a:t/>
            </a:r>
            <a:endParaRPr/>
          </a:p>
        </p:txBody>
      </p:sp>
      <p:pic>
        <p:nvPicPr>
          <p:cNvPr id="254" name="Shape 254"/>
          <p:cNvPicPr preferRelativeResize="0"/>
          <p:nvPr/>
        </p:nvPicPr>
        <p:blipFill>
          <a:blip r:embed="rId3">
            <a:alphaModFix/>
          </a:blip>
          <a:stretch>
            <a:fillRect/>
          </a:stretch>
        </p:blipFill>
        <p:spPr>
          <a:xfrm>
            <a:off x="311700" y="2657025"/>
            <a:ext cx="3220999" cy="1811800"/>
          </a:xfrm>
          <a:prstGeom prst="rect">
            <a:avLst/>
          </a:prstGeom>
          <a:noFill/>
          <a:ln>
            <a:noFill/>
          </a:ln>
        </p:spPr>
      </p:pic>
      <p:pic>
        <p:nvPicPr>
          <p:cNvPr id="255" name="Shape 255"/>
          <p:cNvPicPr preferRelativeResize="0"/>
          <p:nvPr/>
        </p:nvPicPr>
        <p:blipFill>
          <a:blip r:embed="rId4">
            <a:alphaModFix/>
          </a:blip>
          <a:stretch>
            <a:fillRect/>
          </a:stretch>
        </p:blipFill>
        <p:spPr>
          <a:xfrm>
            <a:off x="6340800" y="2624350"/>
            <a:ext cx="2459299" cy="1844474"/>
          </a:xfrm>
          <a:prstGeom prst="rect">
            <a:avLst/>
          </a:prstGeom>
          <a:noFill/>
          <a:ln>
            <a:noFill/>
          </a:ln>
        </p:spPr>
      </p:pic>
      <p:pic>
        <p:nvPicPr>
          <p:cNvPr id="256" name="Shape 256"/>
          <p:cNvPicPr preferRelativeResize="0"/>
          <p:nvPr/>
        </p:nvPicPr>
        <p:blipFill>
          <a:blip r:embed="rId5">
            <a:alphaModFix/>
          </a:blip>
          <a:stretch>
            <a:fillRect/>
          </a:stretch>
        </p:blipFill>
        <p:spPr>
          <a:xfrm>
            <a:off x="3687000" y="2381825"/>
            <a:ext cx="2381250" cy="2362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nvSpPr>
        <p:spPr>
          <a:xfrm>
            <a:off x="890075" y="1152725"/>
            <a:ext cx="7456200" cy="2896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6000">
                <a:solidFill>
                  <a:srgbClr val="FF0000"/>
                </a:solidFill>
              </a:rPr>
              <a:t>Interpreting Food Labels</a:t>
            </a:r>
            <a:endParaRPr b="1" sz="6000">
              <a:solidFill>
                <a:srgbClr val="FF0000"/>
              </a:solidFill>
            </a:endParaRPr>
          </a:p>
        </p:txBody>
      </p:sp>
      <p:pic>
        <p:nvPicPr>
          <p:cNvPr id="262" name="Shape 262"/>
          <p:cNvPicPr preferRelativeResize="0"/>
          <p:nvPr/>
        </p:nvPicPr>
        <p:blipFill>
          <a:blip r:embed="rId3">
            <a:alphaModFix/>
          </a:blip>
          <a:stretch>
            <a:fillRect/>
          </a:stretch>
        </p:blipFill>
        <p:spPr>
          <a:xfrm>
            <a:off x="6398375" y="2050075"/>
            <a:ext cx="2056550" cy="3049676"/>
          </a:xfrm>
          <a:prstGeom prst="rect">
            <a:avLst/>
          </a:prstGeom>
          <a:noFill/>
          <a:ln>
            <a:noFill/>
          </a:ln>
        </p:spPr>
      </p:pic>
      <p:pic>
        <p:nvPicPr>
          <p:cNvPr id="263" name="Shape 263"/>
          <p:cNvPicPr preferRelativeResize="0"/>
          <p:nvPr/>
        </p:nvPicPr>
        <p:blipFill>
          <a:blip r:embed="rId4">
            <a:alphaModFix/>
          </a:blip>
          <a:stretch>
            <a:fillRect/>
          </a:stretch>
        </p:blipFill>
        <p:spPr>
          <a:xfrm>
            <a:off x="4215525" y="2982975"/>
            <a:ext cx="2116775" cy="2116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b="1" lang="en" sz="4500">
                <a:solidFill>
                  <a:srgbClr val="FF0000"/>
                </a:solidFill>
              </a:rPr>
              <a:t>New Food Labels</a:t>
            </a:r>
            <a:endParaRPr b="1" sz="4500">
              <a:solidFill>
                <a:srgbClr val="FF0000"/>
              </a:solidFill>
            </a:endParaRPr>
          </a:p>
        </p:txBody>
      </p:sp>
      <p:sp>
        <p:nvSpPr>
          <p:cNvPr id="269" name="Shape 269"/>
          <p:cNvSpPr txBox="1"/>
          <p:nvPr>
            <p:ph idx="1" type="body"/>
          </p:nvPr>
        </p:nvSpPr>
        <p:spPr>
          <a:xfrm>
            <a:off x="628650" y="1167325"/>
            <a:ext cx="7886700" cy="3465300"/>
          </a:xfrm>
          <a:prstGeom prst="rect">
            <a:avLst/>
          </a:prstGeom>
        </p:spPr>
        <p:txBody>
          <a:bodyPr anchorCtr="0" anchor="t" bIns="68575" lIns="68575" spcFirstLastPara="1" rIns="68575" wrap="square" tIns="68575">
            <a:noAutofit/>
          </a:bodyPr>
          <a:lstStyle/>
          <a:p>
            <a:pPr indent="-38100" lvl="0" marL="177800">
              <a:spcBef>
                <a:spcPts val="800"/>
              </a:spcBef>
              <a:spcAft>
                <a:spcPts val="0"/>
              </a:spcAft>
              <a:buNone/>
            </a:pPr>
            <a:r>
              <a:rPr b="1" lang="en" sz="2400">
                <a:solidFill>
                  <a:srgbClr val="0000FF"/>
                </a:solidFill>
              </a:rPr>
              <a:t>Let’s look at the new changes on the food labels. </a:t>
            </a:r>
            <a:endParaRPr b="1" sz="2400">
              <a:solidFill>
                <a:srgbClr val="0000FF"/>
              </a:solidFill>
            </a:endParaRPr>
          </a:p>
          <a:p>
            <a:pPr indent="-38100" lvl="0" marL="177800">
              <a:spcBef>
                <a:spcPts val="800"/>
              </a:spcBef>
              <a:spcAft>
                <a:spcPts val="0"/>
              </a:spcAft>
              <a:buNone/>
            </a:pPr>
            <a:r>
              <a:rPr lang="en" u="sng">
                <a:solidFill>
                  <a:schemeClr val="hlink"/>
                </a:solidFill>
                <a:hlinkClick r:id="rId3"/>
              </a:rPr>
              <a:t>https://www.fda.gov/downloads/food/labelingnutrition/ucm511646.pdf</a:t>
            </a:r>
            <a:r>
              <a:rPr lang="en"/>
              <a:t> </a:t>
            </a:r>
            <a:r>
              <a:rPr lang="en" sz="1100">
                <a:solidFill>
                  <a:srgbClr val="0000FF"/>
                </a:solidFill>
              </a:rPr>
              <a:t>(The New and Improved Nutrition Facts Label)</a:t>
            </a:r>
            <a:endParaRPr sz="1100">
              <a:solidFill>
                <a:srgbClr val="0000FF"/>
              </a:solidFill>
            </a:endParaRPr>
          </a:p>
          <a:p>
            <a:pPr indent="-38100" lvl="0" marL="177800">
              <a:spcBef>
                <a:spcPts val="800"/>
              </a:spcBef>
              <a:spcAft>
                <a:spcPts val="0"/>
              </a:spcAft>
              <a:buNone/>
            </a:pPr>
            <a:r>
              <a:t/>
            </a:r>
            <a:endParaRPr sz="1100">
              <a:solidFill>
                <a:srgbClr val="0000FF"/>
              </a:solidFill>
            </a:endParaRPr>
          </a:p>
          <a:p>
            <a:pPr indent="-38100" lvl="0" marL="177800">
              <a:spcBef>
                <a:spcPts val="800"/>
              </a:spcBef>
              <a:spcAft>
                <a:spcPts val="0"/>
              </a:spcAft>
              <a:buNone/>
            </a:pPr>
            <a:r>
              <a:t/>
            </a:r>
            <a:endParaRPr sz="1100">
              <a:solidFill>
                <a:srgbClr val="0000FF"/>
              </a:solidFill>
            </a:endParaRPr>
          </a:p>
          <a:p>
            <a:pPr indent="-38100" lvl="0" marL="177800" rtl="0">
              <a:spcBef>
                <a:spcPts val="800"/>
              </a:spcBef>
              <a:spcAft>
                <a:spcPts val="0"/>
              </a:spcAft>
              <a:buNone/>
            </a:pPr>
            <a:r>
              <a:rPr b="1" lang="en" sz="2400">
                <a:solidFill>
                  <a:srgbClr val="0000FF"/>
                </a:solidFill>
              </a:rPr>
              <a:t>What changes do you see? </a:t>
            </a:r>
            <a:endParaRPr b="1" sz="2400">
              <a:solidFill>
                <a:srgbClr val="0000FF"/>
              </a:solidFill>
            </a:endParaRPr>
          </a:p>
        </p:txBody>
      </p:sp>
      <p:pic>
        <p:nvPicPr>
          <p:cNvPr id="270" name="Shape 270"/>
          <p:cNvPicPr preferRelativeResize="0"/>
          <p:nvPr/>
        </p:nvPicPr>
        <p:blipFill>
          <a:blip r:embed="rId4">
            <a:alphaModFix/>
          </a:blip>
          <a:stretch>
            <a:fillRect/>
          </a:stretch>
        </p:blipFill>
        <p:spPr>
          <a:xfrm>
            <a:off x="5118775" y="2223826"/>
            <a:ext cx="1877850" cy="2792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