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E7722-968C-4B6B-ACC0-69814DC11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A90090-D556-4D04-B998-38C623B99D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E637D-CFC8-4D30-BBB3-908E2B39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9E8B-ECF6-4A20-B4F7-126A9D2BB3ED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E510E-0B7C-4FF3-9E00-B67067B55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2DB87-B135-4BB9-A0D3-57947FA7E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E223-5199-42F5-9E0D-8F85ACFD1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18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80E7B-BDD6-4313-9503-F0444355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52E9DF-03BD-4E3A-A795-FDA887281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33C92-37CF-40FA-8D53-212B7F28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9E8B-ECF6-4A20-B4F7-126A9D2BB3ED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8CBDF-BDDA-42B2-9663-3FB33D23C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CEBDE-4120-4184-99CB-EFE5070E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E223-5199-42F5-9E0D-8F85ACFD1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34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9398B0-FB51-4A90-83CB-7D49C162A5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68033-E370-4452-BE12-E18F6140A2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0DE96-EDF3-4C28-8468-141AF8CBF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9E8B-ECF6-4A20-B4F7-126A9D2BB3ED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CE7DE-C22B-4C35-8D45-B49234E66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5A938-C07B-4195-B676-3E5FF5020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E223-5199-42F5-9E0D-8F85ACFD1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7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AD0DE-9D2E-4894-BBA6-2A0B9B555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95065-08ED-4815-8B37-9DF62A6B2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7B80B-67CC-4B80-813C-57B9E7929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9E8B-ECF6-4A20-B4F7-126A9D2BB3ED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B2E91-5385-424E-81F5-8731C7F10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46B74-00EA-412B-A433-74A76BD62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E223-5199-42F5-9E0D-8F85ACFD1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5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AC5F5-CEC3-4C54-B03E-70AB1CAB2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06B75-F424-4FE8-A3E1-6AEC95FE6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009BD-E6E3-4A4F-9EB7-87F7D9080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9E8B-ECF6-4A20-B4F7-126A9D2BB3ED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4E684-FE4F-4AAA-AFF0-8DFC7723D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A84CE-541D-469B-9134-844A021D2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E223-5199-42F5-9E0D-8F85ACFD1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6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63AC0-ACF4-460C-97F6-6AC88E129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A68AE-0924-4C65-B6C9-68A4110850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4A514-E1CA-420C-A0BF-D90FEAA7D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050BF4-1D7E-49DF-B68E-51D7F0910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9E8B-ECF6-4A20-B4F7-126A9D2BB3ED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437439-699A-4919-91E5-BE7FD7496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19071A-EF7A-4F33-A9DA-C4A0895B6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E223-5199-42F5-9E0D-8F85ACFD1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36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201FD-DCED-407D-A7EF-CBDC51D67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6C5F6-9494-467D-83A5-24A340C3A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B60B5F-5D0B-4845-87BB-473C0FF81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C3D9F6-1CE5-4FAB-BC32-899B1EF9BD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98CF2B-A7BD-4B98-ACDB-817B4B7676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87620A-5D2F-485C-8310-69A89F09B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9E8B-ECF6-4A20-B4F7-126A9D2BB3ED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23B205-5D3F-4310-8A3F-6403C21BD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FB2CBD-1A5D-4519-BAA5-62F2FD6C7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E223-5199-42F5-9E0D-8F85ACFD1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38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95CF6-2771-47E4-ACD8-757DFF930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19A35C-720C-4542-920F-FF7200C10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9E8B-ECF6-4A20-B4F7-126A9D2BB3ED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449D72-EC5D-4723-B2DD-B884CC102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63D9D0-3471-4AAA-96EE-7EEA16C6B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E223-5199-42F5-9E0D-8F85ACFD1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11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39C3E-D0F6-4716-B4D6-BFF0C7B0A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9E8B-ECF6-4A20-B4F7-126A9D2BB3ED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2DDE84-B113-4EDB-934C-975BDC5D7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B18BB-C850-4525-8A50-590FCACAA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E223-5199-42F5-9E0D-8F85ACFD1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34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1A700-2E18-488E-A4BB-47751ED2F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44EE4-ED6E-4179-AAED-CCFDD89CF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6BE955-B130-4691-84B5-DC8A09B23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07EC96-2179-4BAC-826F-4F7AC2B49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9E8B-ECF6-4A20-B4F7-126A9D2BB3ED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A39CCF-7E50-498D-9D4D-19BDEFB6A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F2CB59-FCDD-438F-864B-C3001CFD1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E223-5199-42F5-9E0D-8F85ACFD1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81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C97C3-9712-4CD1-BC6C-36DE93FB6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4361F-CFCC-433A-AF4B-169CA20C1B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E1033C-F6CB-415B-951B-E83183B3EE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3A51A-AF05-4F15-87AF-BB7B3AC04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9E8B-ECF6-4A20-B4F7-126A9D2BB3ED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193F91-DDBD-45A6-AF3D-1F92FB117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90E69E-15F6-4CF5-8ADE-8D9C0D24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E223-5199-42F5-9E0D-8F85ACFD1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4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bg1"/>
            </a:gs>
            <a:gs pos="57000">
              <a:schemeClr val="bg1"/>
            </a:gs>
            <a:gs pos="100000">
              <a:srgbClr val="92D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C3E729-C95D-495B-B969-F90092C45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515654-486C-4B5C-97DE-388EFFDF9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0C847-D630-4571-8CD5-5C273C9F27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49E8B-ECF6-4A20-B4F7-126A9D2BB3ED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23461-FA5F-4BF5-A4CB-599AD6E823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CF7CA-987E-4534-8294-0150E2561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EE223-5199-42F5-9E0D-8F85ACFD1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5E32CD-1FE3-4DC8-8BD3-920A86A6D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343" y="2952927"/>
            <a:ext cx="9099313" cy="2053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2159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D4D173-C37D-4506-905F-581A771479F0}"/>
              </a:ext>
            </a:extLst>
          </p:cNvPr>
          <p:cNvPicPr/>
          <p:nvPr/>
        </p:nvPicPr>
        <p:blipFill rotWithShape="1">
          <a:blip r:embed="rId3"/>
          <a:srcRect l="65981" b="68108"/>
          <a:stretch/>
        </p:blipFill>
        <p:spPr bwMode="auto">
          <a:xfrm>
            <a:off x="9949193" y="360789"/>
            <a:ext cx="1945273" cy="17492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3FD4BC-A332-47E5-8D4D-B4FA601A62ED}"/>
              </a:ext>
            </a:extLst>
          </p:cNvPr>
          <p:cNvPicPr/>
          <p:nvPr/>
        </p:nvPicPr>
        <p:blipFill rotWithShape="1">
          <a:blip r:embed="rId3"/>
          <a:srcRect t="28305" r="67090" b="38293"/>
          <a:stretch/>
        </p:blipFill>
        <p:spPr bwMode="auto">
          <a:xfrm>
            <a:off x="6096000" y="923312"/>
            <a:ext cx="2160720" cy="17492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C9C673-E3C1-43D0-94C7-5D69D00807D7}"/>
              </a:ext>
            </a:extLst>
          </p:cNvPr>
          <p:cNvPicPr/>
          <p:nvPr/>
        </p:nvPicPr>
        <p:blipFill rotWithShape="1">
          <a:blip r:embed="rId3"/>
          <a:srcRect r="67781" b="71128"/>
          <a:stretch/>
        </p:blipFill>
        <p:spPr bwMode="auto">
          <a:xfrm>
            <a:off x="80010" y="35638"/>
            <a:ext cx="2034540" cy="16607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467573-CCF9-47DC-B800-A0C45F83F54C}"/>
              </a:ext>
            </a:extLst>
          </p:cNvPr>
          <p:cNvPicPr/>
          <p:nvPr/>
        </p:nvPicPr>
        <p:blipFill rotWithShape="1">
          <a:blip r:embed="rId4"/>
          <a:srcRect l="34643" r="33572" b="66366"/>
          <a:stretch/>
        </p:blipFill>
        <p:spPr bwMode="auto">
          <a:xfrm>
            <a:off x="2080713" y="1079100"/>
            <a:ext cx="2322814" cy="16607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80B6BB-752E-401D-BFF1-8B57B73AED60}"/>
              </a:ext>
            </a:extLst>
          </p:cNvPr>
          <p:cNvPicPr/>
          <p:nvPr/>
        </p:nvPicPr>
        <p:blipFill rotWithShape="1">
          <a:blip r:embed="rId5"/>
          <a:srcRect l="68607" t="66076" r="4320"/>
          <a:stretch/>
        </p:blipFill>
        <p:spPr bwMode="auto">
          <a:xfrm>
            <a:off x="8597347" y="1079100"/>
            <a:ext cx="1218412" cy="14389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540EE4-EA39-45C4-B0C8-B85787583985}"/>
              </a:ext>
            </a:extLst>
          </p:cNvPr>
          <p:cNvPicPr/>
          <p:nvPr/>
        </p:nvPicPr>
        <p:blipFill rotWithShape="1">
          <a:blip r:embed="rId5"/>
          <a:srcRect t="68801" r="65223"/>
          <a:stretch/>
        </p:blipFill>
        <p:spPr bwMode="auto">
          <a:xfrm>
            <a:off x="4462647" y="561360"/>
            <a:ext cx="1463040" cy="1348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928F95-811B-4FB7-8D82-D6E4DFAC7B0E}"/>
              </a:ext>
            </a:extLst>
          </p:cNvPr>
          <p:cNvSpPr txBox="1"/>
          <p:nvPr/>
        </p:nvSpPr>
        <p:spPr>
          <a:xfrm>
            <a:off x="733926" y="5005927"/>
            <a:ext cx="10724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GUIDE TO FOOD LABELS AND INGREDIENTS ON PRODUCTS WE CONSUME!</a:t>
            </a:r>
            <a:endParaRPr lang="en-US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165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227503-FCF2-4BBC-BEDB-5B442EA61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40" y="146474"/>
            <a:ext cx="8815526" cy="3883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546059-9B30-43D7-9EC4-12973B6E55EE}"/>
              </a:ext>
            </a:extLst>
          </p:cNvPr>
          <p:cNvSpPr txBox="1"/>
          <p:nvPr/>
        </p:nvSpPr>
        <p:spPr>
          <a:xfrm>
            <a:off x="9473565" y="181957"/>
            <a:ext cx="2533094" cy="6494085"/>
          </a:xfrm>
          <a:prstGeom prst="rect">
            <a:avLst/>
          </a:prstGeom>
          <a:noFill/>
          <a:ln w="38100">
            <a:solidFill>
              <a:srgbClr val="7030A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SERVINGS:  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check here first.</a:t>
            </a:r>
          </a:p>
          <a:p>
            <a:pPr algn="ctr"/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eat more than that, you’re taking in more calories, fat, and sugar than what is listed.</a:t>
            </a:r>
          </a:p>
          <a:p>
            <a:pPr algn="ctr"/>
            <a:endParaRPr lang="en-US" sz="2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ate all 10 cookies you would consume ________ calories!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4BA919-90A7-493B-8EE6-9347BA01DF9F}"/>
              </a:ext>
            </a:extLst>
          </p:cNvPr>
          <p:cNvSpPr txBox="1"/>
          <p:nvPr/>
        </p:nvSpPr>
        <p:spPr>
          <a:xfrm>
            <a:off x="185341" y="4769878"/>
            <a:ext cx="9031706" cy="1692771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CALORIES:  The amount you take in on a daily basis varies depending on age, gender, height and activity level.  </a:t>
            </a:r>
          </a:p>
          <a:p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600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teenage boys require about ________ calories while teenage girls require ________ calories/day.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D88DAC-577D-4D3F-A982-160E49426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7665" y="5757228"/>
            <a:ext cx="624894" cy="350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561583-9746-4657-AFD8-30A024B31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2795" y="5592088"/>
            <a:ext cx="815411" cy="3581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ABC8AE-FA79-4F12-A3F3-582C450577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6403" y="5996924"/>
            <a:ext cx="868755" cy="3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0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802D11-8BC7-4AA6-A2F2-6BD35B67C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96" y="200777"/>
            <a:ext cx="10161607" cy="35856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EA2663-0AE9-42BC-A66C-E391FFBC9F2C}"/>
              </a:ext>
            </a:extLst>
          </p:cNvPr>
          <p:cNvSpPr txBox="1"/>
          <p:nvPr/>
        </p:nvSpPr>
        <p:spPr>
          <a:xfrm>
            <a:off x="328627" y="4195010"/>
            <a:ext cx="11582400" cy="2462213"/>
          </a:xfrm>
          <a:prstGeom prst="rect">
            <a:avLst/>
          </a:prstGeom>
          <a:noFill/>
          <a:ln w="38100">
            <a:solidFill>
              <a:srgbClr val="7030A0"/>
            </a:solidFill>
            <a:prstDash val="lg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DAILY VALUE:  If the label states 2% calcium, it means that one serving provides 2% of the calcium you need each day.  This %’s are based on a _______________ calorie diet.</a:t>
            </a:r>
          </a:p>
          <a:p>
            <a:endParaRPr lang="en-US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NUTRIENTS:  Pay attention to the ‘bad ones’ - sugar, sodium, and saturated fat.  Too much of these are bad for your health.  SUGAR no more than 30 grams a day, SODIUM less than 2,300mg/day.  SATURATED FAT less than 13g/day.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97081B-3DD6-4A31-9D3B-CC56930F4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0104" y="4694835"/>
            <a:ext cx="1068275" cy="42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3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1C45FD-91CB-4619-969C-A2AA88EC0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808" y="1181471"/>
            <a:ext cx="8134905" cy="44950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2C7354-37C5-4F0E-BECE-6AF926FE54C0}"/>
              </a:ext>
            </a:extLst>
          </p:cNvPr>
          <p:cNvSpPr txBox="1"/>
          <p:nvPr/>
        </p:nvSpPr>
        <p:spPr>
          <a:xfrm>
            <a:off x="320843" y="505122"/>
            <a:ext cx="3288631" cy="584775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INGREDIENTS:  There are several </a:t>
            </a:r>
            <a:r>
              <a:rPr lang="en-US" sz="2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flags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watch out for when looking at ingredients…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 words you can’t easily identify or pronounce.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High-fructose corn syrup or other added sugars.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ingredient isn’t a whole, recognizable food.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Hydrogenated oils; highly processed causing increase in trans fat.</a:t>
            </a:r>
          </a:p>
        </p:txBody>
      </p:sp>
    </p:spTree>
    <p:extLst>
      <p:ext uri="{BB962C8B-B14F-4D97-AF65-F5344CB8AC3E}">
        <p14:creationId xmlns:p14="http://schemas.microsoft.com/office/powerpoint/2010/main" val="2709446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BBA63A-869B-4E6E-8F48-DE8CDBD8F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460" y="254523"/>
            <a:ext cx="4966495" cy="635527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DEE2FCC-F792-4B77-A977-D601D74B75DD}"/>
              </a:ext>
            </a:extLst>
          </p:cNvPr>
          <p:cNvGrpSpPr/>
          <p:nvPr/>
        </p:nvGrpSpPr>
        <p:grpSpPr>
          <a:xfrm>
            <a:off x="124288" y="90996"/>
            <a:ext cx="3249228" cy="6676008"/>
            <a:chOff x="577049" y="115410"/>
            <a:chExt cx="3249228" cy="667600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5D836C4-294F-43C7-A966-E155E2B68565}"/>
                </a:ext>
              </a:extLst>
            </p:cNvPr>
            <p:cNvSpPr/>
            <p:nvPr/>
          </p:nvSpPr>
          <p:spPr>
            <a:xfrm>
              <a:off x="577049" y="115410"/>
              <a:ext cx="3249228" cy="6676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https://www.foodlab.com/wp-content/uploads/2012/03/4-Full-Label.png">
              <a:extLst>
                <a:ext uri="{FF2B5EF4-FFF2-40B4-BE49-F238E27FC236}">
                  <a16:creationId xmlns:a16="http://schemas.microsoft.com/office/drawing/2014/main" id="{18F48E06-29F1-4DA2-B2B0-1E03E61D27C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856" y="208996"/>
              <a:ext cx="2346960" cy="6400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C3D10E8-E749-46E0-A752-4F5378FF7560}"/>
              </a:ext>
            </a:extLst>
          </p:cNvPr>
          <p:cNvSpPr txBox="1"/>
          <p:nvPr/>
        </p:nvSpPr>
        <p:spPr>
          <a:xfrm>
            <a:off x="3562906" y="582067"/>
            <a:ext cx="2533094" cy="5693866"/>
          </a:xfrm>
          <a:prstGeom prst="rect">
            <a:avLst/>
          </a:prstGeom>
          <a:noFill/>
          <a:ln w="38100">
            <a:solidFill>
              <a:srgbClr val="7030A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Directions:</a:t>
            </a:r>
          </a:p>
          <a:p>
            <a:pPr algn="ctr"/>
            <a:r>
              <a:rPr lang="en-US" sz="2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your provided label, mark off all of the squares that apply to your product.  </a:t>
            </a:r>
          </a:p>
          <a:p>
            <a:pPr algn="ctr"/>
            <a:r>
              <a:rPr lang="en-US" sz="2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example, this product contains less than 150mg of sodium so that square is X’d off.</a:t>
            </a:r>
            <a:endParaRPr lang="en-US" sz="2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79AD61F-35D7-48AA-BA0F-F770986A38B0}"/>
              </a:ext>
            </a:extLst>
          </p:cNvPr>
          <p:cNvCxnSpPr/>
          <p:nvPr/>
        </p:nvCxnSpPr>
        <p:spPr>
          <a:xfrm flipV="1">
            <a:off x="5956917" y="2237173"/>
            <a:ext cx="1908699" cy="330249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CD4D5888-20F4-4022-862B-20C9AD47AE28}"/>
              </a:ext>
            </a:extLst>
          </p:cNvPr>
          <p:cNvSpPr/>
          <p:nvPr/>
        </p:nvSpPr>
        <p:spPr>
          <a:xfrm>
            <a:off x="7831584" y="834500"/>
            <a:ext cx="1316854" cy="1651247"/>
          </a:xfrm>
          <a:prstGeom prst="mathMultiply">
            <a:avLst>
              <a:gd name="adj1" fmla="val 8014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D72431D-BC32-4A03-A270-A915A6A0803D}"/>
              </a:ext>
            </a:extLst>
          </p:cNvPr>
          <p:cNvCxnSpPr>
            <a:cxnSpLocks/>
          </p:cNvCxnSpPr>
          <p:nvPr/>
        </p:nvCxnSpPr>
        <p:spPr>
          <a:xfrm flipH="1" flipV="1">
            <a:off x="1597982" y="2343705"/>
            <a:ext cx="2185533" cy="192645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01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278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Adams, Stacy</dc:creator>
  <cp:lastModifiedBy>Adams, Stacy</cp:lastModifiedBy>
  <cp:revision>16</cp:revision>
  <cp:lastPrinted>2019-05-28T14:44:16Z</cp:lastPrinted>
  <dcterms:created xsi:type="dcterms:W3CDTF">2019-05-28T13:37:16Z</dcterms:created>
  <dcterms:modified xsi:type="dcterms:W3CDTF">2019-05-28T16:44:12Z</dcterms:modified>
</cp:coreProperties>
</file>