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8" r:id="rId9"/>
    <p:sldId id="261" r:id="rId10"/>
    <p:sldId id="265" r:id="rId11"/>
    <p:sldId id="267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2CDC-5FDB-4319-A17F-421C2CD853D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6A59-2114-4102-8DC0-A271BA9BF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idshealth.org/kid/htbw/teeth-movi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gres&amp;cd=&amp;cad=rja&amp;uact=8&amp;ved=0ahUKEwiiivKq3tjRAhXMOCYKHeAGCsgQjRwIBw&amp;url=https://www.teepublic.com/t-shirts/tongue-twister-mug&amp;psig=AFQjCNG1rQum6BDk3gv_yuhuYY6RLmlCIg&amp;ust=148527705365046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ahUKEwi1uOCv39jRAhXIKyYKHTBMAWEQjRwIBw&amp;url=http://www.shutterstock.com/pic-389916886/stock-vector-cartoon-funny-skunk-on-tree-stump.html&amp;bvm=bv.144686652,d.amc&amp;psig=AFQjCNEboL0-BZ01QzQjGruaqwOO1z6vkQ&amp;ust=14852772916323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idshealth.org/kid/htbw/tounge-movie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0996" t="46875" r="29722" b="22917"/>
          <a:stretch>
            <a:fillRect/>
          </a:stretch>
        </p:blipFill>
        <p:spPr bwMode="auto">
          <a:xfrm>
            <a:off x="5410200" y="4660392"/>
            <a:ext cx="3657600" cy="21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2.bp.blogspot.com/-oFbNBt8wtc4/UPsERU-AoxI/AAAAAAAAAjU/uXDA3ReLZLg/s1600/Slide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22" t="52529" r="42846"/>
          <a:stretch>
            <a:fillRect/>
          </a:stretch>
        </p:blipFill>
        <p:spPr bwMode="auto">
          <a:xfrm>
            <a:off x="6400800" y="1524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953000" cy="914400"/>
          </a:xfrm>
          <a:prstGeom prst="rect">
            <a:avLst/>
          </a:prstGeom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n-US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50000">
                      <a:srgbClr val="99FF66"/>
                    </a:gs>
                    <a:gs pos="100000">
                      <a:srgbClr val="3333CC"/>
                    </a:gs>
                  </a:gsLst>
                  <a:lin ang="2700000" scaled="1"/>
                </a:gradFill>
                <a:effectLst/>
                <a:latin typeface="Engcomica" panose="020B0603050302020204" pitchFamily="34" charset="0"/>
              </a:rPr>
              <a:t>PERSONAL</a:t>
            </a: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4191000" cy="914400"/>
          </a:xfrm>
          <a:prstGeom prst="rect">
            <a:avLst/>
          </a:prstGeom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n-US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50000">
                      <a:srgbClr val="99FF66"/>
                    </a:gs>
                    <a:gs pos="100000">
                      <a:srgbClr val="3333CC"/>
                    </a:gs>
                  </a:gsLst>
                  <a:lin ang="2700000" scaled="1"/>
                </a:gradFill>
                <a:effectLst/>
                <a:latin typeface="Engcomica" panose="020B0603050302020204" pitchFamily="34" charset="0"/>
              </a:rPr>
              <a:t>HEALTH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057400" y="2450592"/>
            <a:ext cx="4800600" cy="2350008"/>
          </a:xfrm>
          <a:prstGeom prst="rect">
            <a:avLst/>
          </a:prstGeom>
          <a:ln w="41275">
            <a:solidFill>
              <a:srgbClr val="000099"/>
            </a:solidFill>
          </a:ln>
          <a:effectLst>
            <a:innerShdw blurRad="571500" dist="50800" dir="81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 </a:t>
            </a:r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aximum" panose="02000603000000000000" pitchFamily="2" charset="0"/>
              </a:rPr>
              <a:t>TEETH and </a:t>
            </a:r>
          </a:p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aximum" panose="02000603000000000000" pitchFamily="2" charset="0"/>
              </a:rPr>
              <a:t>GUMS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KG Piece by Piece" pitchFamily="2" charset="0"/>
              </a:rPr>
              <a:t>VIDEO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743200" y="5257800"/>
            <a:ext cx="266700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http://thumb9.shutterstock.com/thumb_large/1256479/155910152/stock-vector-cartoon-boy-with-his-tongue-tied-in-knots-1559101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89"/>
          <a:stretch>
            <a:fillRect/>
          </a:stretch>
        </p:blipFill>
        <p:spPr bwMode="auto">
          <a:xfrm flipH="1">
            <a:off x="7086600" y="457200"/>
            <a:ext cx="1066800" cy="12668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1853625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DIRECTIONS:  Create your own tongue twister using the helpful starters below.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Remember it should be difficult to say and the sentence should make sense.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858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2590800"/>
            <a:ext cx="8686800" cy="40934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1.  Choose a main topic you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d like to write about (examples could be an animal, a favorite food, or a sport, or anything else you like):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_______________________________________________  </a:t>
            </a:r>
            <a:b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b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2.  What letter does your word start with from #1 (this is what you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ll repeat in the rest of your tongue twister)?  </a:t>
            </a:r>
            <a:b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lang="en-US" sz="2600" dirty="0">
              <a:latin typeface="KG Piece by Piec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________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3360003"/>
            <a:ext cx="533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skunk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5791200"/>
            <a:ext cx="99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905000"/>
            <a:ext cx="8839200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Make a list of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 words that start with that letter and relate to your topic (also try rhyming some of the words):</a:t>
            </a:r>
            <a:b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b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Piece by Piece" pitchFamily="2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Now arrange your topic and words into a complete sentence (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AT LEAST 5 WORDS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).  Use this space below to brainstorm different arrangements and sentences.</a:t>
            </a:r>
            <a:b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b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b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4" descr="http://thumb9.shutterstock.com/thumb_large/1256479/155910152/stock-vector-cartoon-boy-with-his-tongue-tied-in-knots-1559101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89"/>
          <a:stretch>
            <a:fillRect/>
          </a:stretch>
        </p:blipFill>
        <p:spPr bwMode="auto">
          <a:xfrm flipH="1">
            <a:off x="7086600" y="457200"/>
            <a:ext cx="1066800" cy="12668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2819400"/>
            <a:ext cx="7924800" cy="1066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858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5800" y="2743200"/>
            <a:ext cx="784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kunk  stump  stink  stunk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smelly  stand slump  stood 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029200"/>
            <a:ext cx="85344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skunk stood on a stump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thunk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the stump stunk.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5" t="23959" r="25622" b="11459"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784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Komika Display" pitchFamily="2" charset="0"/>
              </a:rPr>
              <a:t>REQUIREMENTS:</a:t>
            </a:r>
            <a:br>
              <a:rPr lang="en-US" sz="2600" dirty="0">
                <a:latin typeface="Komika Display" pitchFamily="2" charset="0"/>
              </a:rPr>
            </a:br>
            <a:endParaRPr lang="en-US" sz="2600" dirty="0">
              <a:latin typeface="Komika Display" pitchFamily="2" charset="0"/>
            </a:endParaRPr>
          </a:p>
          <a:p>
            <a:pPr marL="342900" indent="-342900">
              <a:buAutoNum type="arabicPeriod"/>
            </a:pPr>
            <a:r>
              <a:rPr lang="en-US" sz="2600" dirty="0">
                <a:latin typeface="Komika Display" pitchFamily="2" charset="0"/>
              </a:rPr>
              <a:t>Your name AND topic in upper right hand corner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Komika Display" pitchFamily="2" charset="0"/>
              </a:rPr>
              <a:t>L</a:t>
            </a:r>
            <a:r>
              <a:rPr lang="en-US" sz="3000" dirty="0">
                <a:latin typeface="Komika Display" pitchFamily="2" charset="0"/>
              </a:rPr>
              <a:t>A</a:t>
            </a:r>
            <a:r>
              <a:rPr lang="en-US" sz="3400" dirty="0">
                <a:latin typeface="Komika Display" pitchFamily="2" charset="0"/>
              </a:rPr>
              <a:t>R</a:t>
            </a:r>
            <a:r>
              <a:rPr lang="en-US" sz="3800" dirty="0">
                <a:latin typeface="Komika Display" pitchFamily="2" charset="0"/>
              </a:rPr>
              <a:t>G</a:t>
            </a:r>
            <a:r>
              <a:rPr lang="en-US" sz="4200" dirty="0">
                <a:latin typeface="Komika Display" pitchFamily="2" charset="0"/>
              </a:rPr>
              <a:t>E</a:t>
            </a:r>
            <a:r>
              <a:rPr lang="en-US" sz="2600" dirty="0">
                <a:latin typeface="Komika Display" pitchFamily="2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Komika Display" pitchFamily="2" charset="0"/>
              </a:rPr>
              <a:t>c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Komika Display" pitchFamily="2" charset="0"/>
              </a:rPr>
              <a:t>o</a:t>
            </a:r>
            <a:r>
              <a:rPr lang="en-US" sz="2600" dirty="0">
                <a:solidFill>
                  <a:srgbClr val="000099"/>
                </a:solidFill>
                <a:latin typeface="Komika Display" pitchFamily="2" charset="0"/>
              </a:rPr>
              <a:t>l</a:t>
            </a:r>
            <a:r>
              <a:rPr lang="en-US" sz="2600" dirty="0">
                <a:solidFill>
                  <a:srgbClr val="FF6600"/>
                </a:solidFill>
                <a:latin typeface="Komika Display" pitchFamily="2" charset="0"/>
              </a:rPr>
              <a:t>o</a:t>
            </a:r>
            <a:r>
              <a:rPr lang="en-US" sz="2600" dirty="0">
                <a:solidFill>
                  <a:srgbClr val="7030A0"/>
                </a:solidFill>
                <a:latin typeface="Komika Display" pitchFamily="2" charset="0"/>
              </a:rPr>
              <a:t>r</a:t>
            </a:r>
            <a:r>
              <a:rPr lang="en-US" sz="2600" dirty="0">
                <a:latin typeface="Komika Display" pitchFamily="2" charset="0"/>
              </a:rPr>
              <a:t> drawing of tongue twister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Komika Display" pitchFamily="2" charset="0"/>
              </a:rPr>
              <a:t>Your WRITTEN tongue twister</a:t>
            </a:r>
          </a:p>
          <a:p>
            <a:pPr marL="800100" lvl="1" indent="-342900"/>
            <a:r>
              <a:rPr lang="en-US" sz="2600" dirty="0">
                <a:latin typeface="Komika Display" pitchFamily="2" charset="0"/>
              </a:rPr>
              <a:t>~  Spelled correctly</a:t>
            </a:r>
          </a:p>
          <a:p>
            <a:pPr marL="800100" lvl="1" indent="-342900"/>
            <a:r>
              <a:rPr lang="en-US" sz="2600" dirty="0">
                <a:latin typeface="Komika Display" pitchFamily="2" charset="0"/>
              </a:rPr>
              <a:t>~  Legible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5" t="23959" r="25622" b="11459"/>
          <a:stretch>
            <a:fillRect/>
          </a:stretch>
        </p:blipFill>
        <p:spPr bwMode="auto">
          <a:xfrm>
            <a:off x="762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Image result for skunk tongue twiste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23988"/>
            <a:ext cx="2981325" cy="2981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skunk tongue twiste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23988"/>
            <a:ext cx="2981325" cy="2981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skunk tongue twiste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23988"/>
            <a:ext cx="2981325" cy="2981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752600"/>
            <a:ext cx="533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skunk stood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 a stump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thunk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stump stunk.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068669"/>
            <a:ext cx="8305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Batang" pitchFamily="18" charset="-127"/>
                <a:ea typeface="Batang" pitchFamily="18" charset="-127"/>
              </a:rPr>
              <a:t>But the stump </a:t>
            </a:r>
            <a:r>
              <a:rPr lang="en-US" sz="3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Batang" pitchFamily="18" charset="-127"/>
                <a:ea typeface="Batang" pitchFamily="18" charset="-127"/>
              </a:rPr>
              <a:t>thunk</a:t>
            </a:r>
            <a:r>
              <a:rPr lang="en-US" sz="3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Batang" pitchFamily="18" charset="-127"/>
                <a:ea typeface="Batang" pitchFamily="18" charset="-127"/>
              </a:rPr>
              <a:t> the skunk stunk.</a:t>
            </a:r>
          </a:p>
        </p:txBody>
      </p:sp>
      <p:pic>
        <p:nvPicPr>
          <p:cNvPr id="2058" name="Picture 10" descr="Image result for skunk stu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38"/>
          <a:stretch>
            <a:fillRect/>
          </a:stretch>
        </p:blipFill>
        <p:spPr bwMode="auto">
          <a:xfrm>
            <a:off x="5791200" y="1808748"/>
            <a:ext cx="2438400" cy="295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086350" y="2570162"/>
            <a:ext cx="3524250" cy="33734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57200" y="2522538"/>
            <a:ext cx="3571875" cy="33448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3581400" y="4267200"/>
            <a:ext cx="1981200" cy="18669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685800" y="1057275"/>
            <a:ext cx="1828800" cy="466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en-US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A7C3"/>
                </a:solidFill>
                <a:effectLst/>
                <a:latin typeface="KG Piece by Piece"/>
              </a:rPr>
              <a:t>1. HYGIENE: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18288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en-US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A7C3"/>
                </a:solidFill>
                <a:effectLst/>
                <a:latin typeface="KG Piece by Piece"/>
              </a:rPr>
              <a:t>2. PLAQUE:</a:t>
            </a: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5791200" y="2971800"/>
            <a:ext cx="2133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en-US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A7C3"/>
                </a:solidFill>
                <a:effectLst/>
                <a:latin typeface="KG Piece by Piece"/>
              </a:rPr>
              <a:t>3. FLUORIDE: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657600" y="2286000"/>
            <a:ext cx="182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TEETH &amp; </a:t>
            </a:r>
          </a:p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GUMS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09600" y="990600"/>
            <a:ext cx="8153400" cy="1219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http://images.clipartpanda.com/dental-clipart-4Tb4zp8Tg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495800"/>
            <a:ext cx="1447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67000" y="1066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ACTIONS YOU TAKE TO MAINTAIN YOUR HEALTH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3733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SUBSTANCE FIGHTS TOOTH DECAY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505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FILM, CONTAINING BACTERIA THAT GROWS ON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3733800" y="304800"/>
            <a:ext cx="182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TEETH &amp; </a:t>
            </a:r>
          </a:p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GUMS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4191000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Piece by Piece" pitchFamily="2" charset="0"/>
              </a:rPr>
              <a:t>4. Your teeth and gums are important because they: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r>
              <a:rPr lang="en-US" sz="2800" dirty="0">
                <a:latin typeface="KG Piece by Piece" pitchFamily="2" charset="0"/>
              </a:rPr>
              <a:t>a.  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r>
              <a:rPr lang="en-US" sz="2800" dirty="0">
                <a:latin typeface="KG Piece by Piece" pitchFamily="2" charset="0"/>
              </a:rPr>
              <a:t>b.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r>
              <a:rPr lang="en-US" sz="2800" dirty="0">
                <a:latin typeface="KG Piece by Piece" pitchFamily="2" charset="0"/>
              </a:rPr>
              <a:t>c.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r>
              <a:rPr lang="en-US" sz="2800" dirty="0">
                <a:latin typeface="KG Piece by Piece" pitchFamily="2" charset="0"/>
              </a:rPr>
              <a:t>d. GUMS keep teeth in place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800" dirty="0">
                <a:latin typeface="KG Piece by Piece" pitchFamily="2" charset="0"/>
              </a:rPr>
              <a:t>You can prevent tooth and gum problems by: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pPr marL="342900" indent="-342900"/>
            <a:r>
              <a:rPr lang="en-US" sz="2800" dirty="0">
                <a:latin typeface="KG Piece by Piece" pitchFamily="2" charset="0"/>
              </a:rPr>
              <a:t>e.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pPr marL="342900" indent="-342900"/>
            <a:r>
              <a:rPr lang="en-US" sz="2800" dirty="0">
                <a:latin typeface="KG Piece by Piece" pitchFamily="2" charset="0"/>
              </a:rPr>
              <a:t>f.</a:t>
            </a:r>
            <a:br>
              <a:rPr lang="en-US" sz="2800" dirty="0">
                <a:latin typeface="KG Piece by Piece" pitchFamily="2" charset="0"/>
              </a:rPr>
            </a:br>
            <a:endParaRPr lang="en-US" sz="2800" dirty="0">
              <a:latin typeface="KG Piece by Piece" pitchFamily="2" charset="0"/>
            </a:endParaRPr>
          </a:p>
          <a:p>
            <a:pPr marL="342900" indent="-342900"/>
            <a:r>
              <a:rPr lang="en-US" sz="2800" dirty="0">
                <a:latin typeface="KG Piece by Piece" pitchFamily="2" charset="0"/>
              </a:rPr>
              <a:t>g.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86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Chew food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424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Speech/talk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262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Shape mouth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729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brush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567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48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Eat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ttps://s-media-cache-ak0.pinimg.com/236x/19/a9/a1/19a9a1061cb24c1b55ee9e7d9ee134f0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426" b="19344"/>
          <a:stretch>
            <a:fillRect/>
          </a:stretch>
        </p:blipFill>
        <p:spPr bwMode="auto">
          <a:xfrm>
            <a:off x="3048000" y="1905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PARTS OF A TOOTH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0" y="838200"/>
            <a:ext cx="7772400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04800" y="2133600"/>
            <a:ext cx="8534400" cy="4495800"/>
            <a:chOff x="630" y="7708"/>
            <a:chExt cx="10440" cy="4348"/>
          </a:xfrm>
        </p:grpSpPr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>
              <a:off x="2955" y="7753"/>
              <a:ext cx="1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>
              <a:off x="2955" y="8847"/>
              <a:ext cx="1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H="1">
              <a:off x="2955" y="7738"/>
              <a:ext cx="15" cy="11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flipH="1">
              <a:off x="825" y="8277"/>
              <a:ext cx="213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2955" y="9447"/>
              <a:ext cx="168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2962" y="12042"/>
              <a:ext cx="168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2970" y="9433"/>
              <a:ext cx="0" cy="26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 flipH="1">
              <a:off x="825" y="10812"/>
              <a:ext cx="213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765" y="9147"/>
              <a:ext cx="37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7410" y="8187"/>
              <a:ext cx="34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7092" y="8907"/>
              <a:ext cx="34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6878" y="9657"/>
              <a:ext cx="346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sp>
          <p:nvSpPr>
            <p:cNvPr id="206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30" y="7797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A.</a:t>
              </a:r>
            </a:p>
          </p:txBody>
        </p:sp>
        <p:sp>
          <p:nvSpPr>
            <p:cNvPr id="206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30" y="8649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B.</a:t>
              </a:r>
            </a:p>
          </p:txBody>
        </p:sp>
        <p:sp>
          <p:nvSpPr>
            <p:cNvPr id="206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630" y="10315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C.</a:t>
              </a:r>
            </a:p>
          </p:txBody>
        </p:sp>
        <p:sp>
          <p:nvSpPr>
            <p:cNvPr id="206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167" y="9162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3.</a:t>
              </a:r>
            </a:p>
          </p:txBody>
        </p:sp>
        <p:sp>
          <p:nvSpPr>
            <p:cNvPr id="20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0440" y="8412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2.</a:t>
              </a:r>
            </a:p>
          </p:txBody>
        </p:sp>
        <p:sp>
          <p:nvSpPr>
            <p:cNvPr id="206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0680" y="7708"/>
              <a:ext cx="390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onesia Bold"/>
                </a:rPr>
                <a:t>1</a:t>
              </a:r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.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5800" y="2281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CROWN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990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KG Piece by Piece" pitchFamily="2" charset="0"/>
                <a:ea typeface="Chunkster Jamz" pitchFamily="2" charset="0"/>
              </a:rPr>
              <a:t>DENTIN – PULP – NECK – ROOT – ENAMEL - CROWN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1200" y="220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ENAMEL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2600" y="2967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DENTIN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733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PULP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3195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NECK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" y="487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0410" t="46875" r="29136" b="23958"/>
          <a:stretch>
            <a:fillRect/>
          </a:stretch>
        </p:blipFill>
        <p:spPr bwMode="auto">
          <a:xfrm>
            <a:off x="3309257" y="1143000"/>
            <a:ext cx="53775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" y="228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KG Piece by Piece" pitchFamily="2" charset="0"/>
              </a:rPr>
              <a:t>VIDEO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09600" y="1905000"/>
            <a:ext cx="266700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81200"/>
            <a:ext cx="44862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27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TASTE BUDS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000250"/>
            <a:ext cx="8381999" cy="3790950"/>
            <a:chOff x="750" y="5264"/>
            <a:chExt cx="10875" cy="3824"/>
          </a:xfrm>
        </p:grpSpPr>
        <p:sp>
          <p:nvSpPr>
            <p:cNvPr id="174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035" y="6780"/>
              <a:ext cx="255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1.</a:t>
              </a:r>
            </a:p>
          </p:txBody>
        </p:sp>
        <p:sp>
          <p:nvSpPr>
            <p:cNvPr id="174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85" y="5264"/>
              <a:ext cx="255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2.</a:t>
              </a:r>
            </a:p>
          </p:txBody>
        </p:sp>
        <p:sp>
          <p:nvSpPr>
            <p:cNvPr id="174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070" y="8609"/>
              <a:ext cx="255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4.</a:t>
              </a:r>
            </a:p>
          </p:txBody>
        </p:sp>
        <p:sp>
          <p:nvSpPr>
            <p:cNvPr id="1741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895" y="6345"/>
              <a:ext cx="255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3.</a:t>
              </a:r>
            </a:p>
          </p:txBody>
        </p:sp>
        <p:cxnSp>
          <p:nvCxnSpPr>
            <p:cNvPr id="17416" name="AutoShape 8"/>
            <p:cNvCxnSpPr>
              <a:cxnSpLocks noChangeShapeType="1"/>
            </p:cNvCxnSpPr>
            <p:nvPr/>
          </p:nvCxnSpPr>
          <p:spPr bwMode="auto">
            <a:xfrm>
              <a:off x="750" y="7275"/>
              <a:ext cx="35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417" name="AutoShape 9"/>
            <p:cNvCxnSpPr>
              <a:cxnSpLocks noChangeShapeType="1"/>
            </p:cNvCxnSpPr>
            <p:nvPr/>
          </p:nvCxnSpPr>
          <p:spPr bwMode="auto">
            <a:xfrm>
              <a:off x="8085" y="5758"/>
              <a:ext cx="35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418" name="AutoShape 10"/>
            <p:cNvCxnSpPr>
              <a:cxnSpLocks noChangeShapeType="1"/>
            </p:cNvCxnSpPr>
            <p:nvPr/>
          </p:nvCxnSpPr>
          <p:spPr bwMode="auto">
            <a:xfrm>
              <a:off x="8977" y="6840"/>
              <a:ext cx="258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419" name="AutoShape 11"/>
            <p:cNvCxnSpPr>
              <a:cxnSpLocks noChangeShapeType="1"/>
            </p:cNvCxnSpPr>
            <p:nvPr/>
          </p:nvCxnSpPr>
          <p:spPr bwMode="auto">
            <a:xfrm>
              <a:off x="1785" y="9088"/>
              <a:ext cx="354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74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936" y="5968"/>
              <a:ext cx="3053" cy="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Fonesia Bold"/>
                </a:rPr>
                <a:t>both sides of tongue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48400" y="2057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SOUR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3576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BITTER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5405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SWEET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3124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74568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5.  You have about ___________________ (number) taste buds on your tongue and they are replaced about every ________ (number) weeks.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7.  Your tongue touches the top of your mouth to make the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letter sounds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 and _______.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8.  Your ___________________ also helps you taste food as you chew and swallow food.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ea typeface="Calibri" pitchFamily="34" charset="0"/>
                <a:cs typeface="Times New Roman" pitchFamily="18" charset="0"/>
              </a:rPr>
              <a:t>9.  You should ___________________ tongue everyday just like your teeth to keep them healthy.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27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TASTE BUDS</a:t>
            </a:r>
          </a:p>
        </p:txBody>
      </p:sp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743200"/>
            <a:ext cx="946937" cy="1304925"/>
          </a:xfrm>
          <a:prstGeom prst="rect">
            <a:avLst/>
          </a:prstGeom>
          <a:noFill/>
        </p:spPr>
      </p:pic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352800"/>
            <a:ext cx="1524000" cy="6409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163916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10,000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2558" y="204435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700" y="34768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19344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NOSE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531463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BRUSH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371600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10"/>
            </a:pPr>
            <a:r>
              <a:rPr lang="en-US" sz="2400" dirty="0">
                <a:latin typeface="KG Piece by Piece" pitchFamily="2" charset="0"/>
                <a:cs typeface="Times New Roman" pitchFamily="18" charset="0"/>
              </a:rPr>
              <a:t>There is also a “5</a:t>
            </a:r>
            <a:r>
              <a:rPr lang="en-US" sz="2400" baseline="30000" dirty="0">
                <a:latin typeface="KG Piece by Piece" pitchFamily="2" charset="0"/>
                <a:cs typeface="Times New Roman" pitchFamily="18" charset="0"/>
              </a:rPr>
              <a:t>th</a:t>
            </a:r>
            <a:r>
              <a:rPr lang="en-US" sz="2400" dirty="0">
                <a:latin typeface="KG Piece by Piece" pitchFamily="2" charset="0"/>
                <a:cs typeface="Times New Roman" pitchFamily="18" charset="0"/>
              </a:rPr>
              <a:t>” taste called UMAMI, what does this mean?  _______________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10"/>
            </a:pPr>
            <a:endParaRPr lang="en-US" sz="2400" dirty="0">
              <a:latin typeface="KG Piece by Piece" panose="02000506000000020003" pitchFamily="2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10"/>
            </a:pPr>
            <a:r>
              <a:rPr lang="en-US" sz="2400" dirty="0">
                <a:latin typeface="KG Piece by Piece" panose="02000506000000020003" pitchFamily="2" charset="0"/>
                <a:cs typeface="Arial" pitchFamily="34" charset="0"/>
              </a:rPr>
              <a:t>What’s the difference between TASTE AND FLAVOR?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KG Piece by Piece" panose="02000506000000020003" pitchFamily="2" charset="0"/>
                <a:cs typeface="Arial" pitchFamily="34" charset="0"/>
              </a:rPr>
              <a:t>	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KG Piece by Piece" panose="02000506000000020003" pitchFamily="2" charset="0"/>
                <a:cs typeface="Arial" pitchFamily="34" charset="0"/>
              </a:rPr>
              <a:t>					Flavor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KG Piece by Piece" panose="02000506000000020003" pitchFamily="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KG Piece by Piece" panose="02000506000000020003" pitchFamily="2" charset="0"/>
                <a:cs typeface="Arial" pitchFamily="34" charset="0"/>
              </a:rPr>
              <a:t>					Taste = </a:t>
            </a:r>
            <a:endParaRPr lang="en-US" sz="2400" dirty="0">
              <a:latin typeface="KG Piece by Piece" panose="02000506000000020003" pitchFamily="2" charset="0"/>
              <a:cs typeface="Times New Roman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27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onesia Bold"/>
              </a:rPr>
              <a:t>TASTE BUDS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yummy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10A36-57C0-4533-936E-0273D79CCDCA}"/>
              </a:ext>
            </a:extLst>
          </p:cNvPr>
          <p:cNvSpPr txBox="1"/>
          <p:nvPr/>
        </p:nvSpPr>
        <p:spPr>
          <a:xfrm>
            <a:off x="5489541" y="3188123"/>
            <a:ext cx="338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Taste &amp; Smell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AEACE-889D-4655-BF42-867A41B3D4D2}"/>
              </a:ext>
            </a:extLst>
          </p:cNvPr>
          <p:cNvSpPr txBox="1"/>
          <p:nvPr/>
        </p:nvSpPr>
        <p:spPr>
          <a:xfrm>
            <a:off x="5489541" y="395458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Taste buds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DA5F7A-8BE5-4584-BC9D-574C9FABC6BF}"/>
              </a:ext>
            </a:extLst>
          </p:cNvPr>
          <p:cNvSpPr/>
          <p:nvPr/>
        </p:nvSpPr>
        <p:spPr>
          <a:xfrm>
            <a:off x="4572000" y="3048000"/>
            <a:ext cx="4114800" cy="1447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858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eb.colby.edu/cogblog/files/2014/11/tongue-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0"/>
            <a:ext cx="2839169" cy="31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WordArt 1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effectLst/>
                <a:latin typeface="BoyzRGross"/>
              </a:rPr>
              <a:t>A.) A big black bug blew big blue bubbles.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733800"/>
            <a:ext cx="335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KG Piece by Piece" pitchFamily="2" charset="0"/>
              </a:rPr>
              <a:t>Read it as fast as you can.</a:t>
            </a:r>
          </a:p>
          <a:p>
            <a:pPr algn="ctr"/>
            <a:endParaRPr lang="en-US" sz="2800" dirty="0">
              <a:latin typeface="KG Piece by Piece" pitchFamily="2" charset="0"/>
            </a:endParaRPr>
          </a:p>
          <a:p>
            <a:pPr algn="ctr"/>
            <a:r>
              <a:rPr lang="en-US" sz="2800" dirty="0">
                <a:latin typeface="KG Piece by Piece" pitchFamily="2" charset="0"/>
              </a:rPr>
              <a:t>Read it 3 times in a row without stumbling.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350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Batang</vt:lpstr>
      <vt:lpstr>Arial</vt:lpstr>
      <vt:lpstr>BoyzRGross</vt:lpstr>
      <vt:lpstr>Calibri</vt:lpstr>
      <vt:lpstr>Chunkster Jamz</vt:lpstr>
      <vt:lpstr>Engcomica</vt:lpstr>
      <vt:lpstr>Fonesia Bold</vt:lpstr>
      <vt:lpstr>KG Piece by Piece</vt:lpstr>
      <vt:lpstr>Komika Axis</vt:lpstr>
      <vt:lpstr>Komika Display</vt:lpstr>
      <vt:lpstr>Maximum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Kristy T. Liercke</cp:lastModifiedBy>
  <cp:revision>32</cp:revision>
  <dcterms:created xsi:type="dcterms:W3CDTF">2016-01-18T15:52:26Z</dcterms:created>
  <dcterms:modified xsi:type="dcterms:W3CDTF">2018-07-02T19:31:06Z</dcterms:modified>
</cp:coreProperties>
</file>