
<file path=[Content_Types].xml><?xml version="1.0" encoding="utf-8"?>
<Types xmlns="http://schemas.openxmlformats.org/package/2006/content-types">
  <Default Extension="png" ContentType="image/png"/>
  <Default Extension="jpg&amp;ehk=qFLPnOptyK22CFl5IsgdUA&amp;r=0&amp;pid=OfficeInsert" ContentType="image/jpeg"/>
  <Default Extension="jpg&amp;ehk=fpI0Q17Ss2v3lwUyJjpSGg&amp;r=0&amp;pid=OfficeInsert" ContentType="image/jpeg"/>
  <Default Extension="jpeg" ContentType="image/jpeg"/>
  <Default Extension="rels" ContentType="application/vnd.openxmlformats-package.relationships+xml"/>
  <Default Extension="xml" ContentType="application/xml"/>
  <Default Extension="jpg&amp;ehk=ETWz4xIDDCt34pZQq" ContentType="image/jpe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5"/>
  </p:notesMasterIdLst>
  <p:handoutMasterIdLst>
    <p:handoutMasterId r:id="rId26"/>
  </p:handoutMasterIdLst>
  <p:sldIdLst>
    <p:sldId id="256" r:id="rId3"/>
    <p:sldId id="305" r:id="rId4"/>
    <p:sldId id="299" r:id="rId5"/>
    <p:sldId id="300" r:id="rId6"/>
    <p:sldId id="259" r:id="rId7"/>
    <p:sldId id="266" r:id="rId8"/>
    <p:sldId id="272" r:id="rId9"/>
    <p:sldId id="293" r:id="rId10"/>
    <p:sldId id="260" r:id="rId11"/>
    <p:sldId id="294" r:id="rId12"/>
    <p:sldId id="306" r:id="rId13"/>
    <p:sldId id="307" r:id="rId14"/>
    <p:sldId id="291" r:id="rId15"/>
    <p:sldId id="302" r:id="rId16"/>
    <p:sldId id="295" r:id="rId17"/>
    <p:sldId id="279" r:id="rId18"/>
    <p:sldId id="282" r:id="rId19"/>
    <p:sldId id="304" r:id="rId20"/>
    <p:sldId id="278" r:id="rId21"/>
    <p:sldId id="298" r:id="rId22"/>
    <p:sldId id="297" r:id="rId23"/>
    <p:sldId id="303"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475B2-72D5-427D-B68C-38AD939183BE}" v="32" dt="2018-06-20T15:44:02.613"/>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1293" autoAdjust="0"/>
  </p:normalViewPr>
  <p:slideViewPr>
    <p:cSldViewPr>
      <p:cViewPr varScale="1">
        <p:scale>
          <a:sx n="85" d="100"/>
          <a:sy n="85" d="100"/>
        </p:scale>
        <p:origin x="76" y="592"/>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6/28/2018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6/28/2018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solidFill>
                  <a:schemeClr val="bg1"/>
                </a:solidFill>
              </a:rPr>
              <a:t>When you exercise, laugh, eat certain foods, your nervous system releases “feel good” chemicals called _________________. (Endorphins)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rPr>
              <a:t>Endorphins transmit messages across nerve endings to the brain to ___________. (reduce pain.)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1372857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687388" y="1143000"/>
            <a:ext cx="54832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Present slides 18 to 23 one at a time. Pause after each slide so that students can identify whether it shows a symptom of opioid misuse or withdrawal and identify the body system affected (nervous, respiratory, digestive, or skeletal).</a:t>
            </a:r>
          </a:p>
        </p:txBody>
      </p:sp>
      <p:sp>
        <p:nvSpPr>
          <p:cNvPr id="229" name="Shape 22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857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687388" y="1143000"/>
            <a:ext cx="54832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p>
        </p:txBody>
      </p:sp>
      <p:sp>
        <p:nvSpPr>
          <p:cNvPr id="255" name="Shape 2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369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687388" y="1143000"/>
            <a:ext cx="54832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Ask students if they have any routines (like brushing their teeth every morning) and how their bodies would feel if this routine were interrupted. Click to display the definition of withdrawal. Then, click to display the image and ask students to describe what they see.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777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a:p>
        </p:txBody>
      </p:sp>
    </p:spTree>
    <p:extLst>
      <p:ext uri="{BB962C8B-B14F-4D97-AF65-F5344CB8AC3E}">
        <p14:creationId xmlns:p14="http://schemas.microsoft.com/office/powerpoint/2010/main" val="80817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687388" y="1143000"/>
            <a:ext cx="54832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Click to reveal the image and then each bullet point of text, and discuss each with students before moving on to the next one.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When people take opioid drugs, they experience a euphoric rush because these drugs also affect the brain regions involved in reward. Some people may misuse opioids because they want to intensify their experience by taking the drug in ways other than those prescribed. Some people don’t use opioids to control pain. They use opioids because it gives them a relaxed, “high” feeling.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361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687388" y="1143000"/>
            <a:ext cx="54832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Present students will this analogy: neurotransmitters are like “keys” that fit certain “locks” in the brain. Different keys fit different locks. Because the shapes of opioids and endorphins are similar, opioids are able to fit into “locks” intended for endorphins.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to display the images and ask students a series of questions to guide their inquiry: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do you notice about the shape of each “key”—i.e., the natural endorphin and an opioid like morphine? (Circle the bottom section of each—i.e., the section that fits into the endorphin receptors. They are similar.)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endorphin receptor is the “lock” from the analogy. What type of “lock” does each key fit into? (Both natural endorphins and opioid receptors fit into endorphin receptors.)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conclusion can you draw from this relationship? (The brain cannot tell the difference between natural endorphins and opioids.)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After students have drawn their own conclusions, explain that opioids mimic the action of endorphins by fitting in the same locks (binding to endorphin receptor sites in the brain). This affects feelings of pain as well as a person’s overall emotional state. However, endorphins are not harmful or addictive like opioid drugs are. Endorphins come from positive activities such as exercising, laughing, and eating certain foods. Click the slide to display the text (“The brain cannot tell the difference!”).</a:t>
            </a:r>
          </a:p>
        </p:txBody>
      </p:sp>
      <p:sp>
        <p:nvSpPr>
          <p:cNvPr id="170" name="Shape 1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317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Ask for different volunteers.</a:t>
            </a:r>
          </a:p>
          <a:p>
            <a:pPr marL="228600" indent="-228600">
              <a:buAutoNum type="arabicPeriod"/>
            </a:pPr>
            <a:r>
              <a:rPr lang="en-US" dirty="0"/>
              <a:t>Place the Axon, Dendrite, and Synapse posters behind the students.</a:t>
            </a:r>
          </a:p>
          <a:p>
            <a:pPr marL="228600" indent="-228600">
              <a:buAutoNum type="arabicPeriod"/>
            </a:pPr>
            <a:r>
              <a:rPr lang="en-US" dirty="0"/>
              <a:t>Give one child a receptor card and the other an opioid card</a:t>
            </a:r>
          </a:p>
          <a:p>
            <a:pPr marL="228600" indent="-228600">
              <a:buAutoNum type="arabicPeriod"/>
            </a:pPr>
            <a:r>
              <a:rPr lang="en-US" dirty="0"/>
              <a:t>Show how the pieces fit together and continue the “feel good” message to the brain.</a:t>
            </a:r>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115588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47265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178921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376122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Micha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watching television, Micha often sees advertisements for different drugs. There is a drug for asthma, headaches, stomach aches, and pain relief! It seems normal to use a drug to relieve any discomfort. Micha’s friends also use drugs for asthma, ADHD, colds, and flu. One friend has an Epipen to use when he has an allergic reaction. </a:t>
            </a:r>
          </a:p>
          <a:p>
            <a:r>
              <a:rPr lang="en-US" sz="1200" kern="1200" dirty="0">
                <a:solidFill>
                  <a:schemeClr val="tx1"/>
                </a:solidFill>
                <a:effectLst/>
                <a:latin typeface="+mn-lt"/>
                <a:ea typeface="+mn-ea"/>
                <a:cs typeface="+mn-cs"/>
              </a:rPr>
              <a:t>Micha’s older sister Ella broke her leg in track and was in a lot of pain. The doctor prescribed oxycodone, an opioid, and Ella said it was like magic. The pain went away! </a:t>
            </a:r>
          </a:p>
          <a:p>
            <a:r>
              <a:rPr lang="en-US" sz="1200" kern="1200" dirty="0" err="1">
                <a:solidFill>
                  <a:schemeClr val="tx1"/>
                </a:solidFill>
                <a:effectLst/>
                <a:latin typeface="+mn-lt"/>
                <a:ea typeface="+mn-ea"/>
                <a:cs typeface="+mn-cs"/>
              </a:rPr>
              <a:t>Oxys</a:t>
            </a:r>
            <a:r>
              <a:rPr lang="en-US" sz="1200" kern="1200" dirty="0">
                <a:solidFill>
                  <a:schemeClr val="tx1"/>
                </a:solidFill>
                <a:effectLst/>
                <a:latin typeface="+mn-lt"/>
                <a:ea typeface="+mn-ea"/>
                <a:cs typeface="+mn-cs"/>
              </a:rPr>
              <a:t>! Micha recognized that word from listening to the older kids at the bus stop. They take left over prescriptions from their parent’s medicine cabinet and share them for fun! </a:t>
            </a:r>
          </a:p>
          <a:p>
            <a:r>
              <a:rPr lang="en-US" sz="1200" kern="1200" dirty="0">
                <a:solidFill>
                  <a:schemeClr val="tx1"/>
                </a:solidFill>
                <a:effectLst/>
                <a:latin typeface="+mn-lt"/>
                <a:ea typeface="+mn-ea"/>
                <a:cs typeface="+mn-cs"/>
              </a:rPr>
              <a:t>Micha remembered his health teacher telling the class that a prescription is personal. It is made for a person’s age and size. Mrs. Rodriquez said it is dangerous for a child to take a pill prescribed for an adult or to take opioids if you are not in pain.</a:t>
            </a:r>
          </a:p>
          <a:p>
            <a:r>
              <a:rPr lang="en-US" sz="1200" kern="1200" dirty="0">
                <a:solidFill>
                  <a:schemeClr val="tx1"/>
                </a:solidFill>
                <a:effectLst/>
                <a:latin typeface="+mn-lt"/>
                <a:ea typeface="+mn-ea"/>
                <a:cs typeface="+mn-cs"/>
              </a:rPr>
              <a:t>Suddenly, Micha realized that taking drugs can be dangerous if they are not used the way they are prescribed. Those television advertisements made the drugs look safe!</a:t>
            </a:r>
          </a:p>
          <a:p>
            <a:r>
              <a:rPr lang="en-US" sz="1200" kern="1200" dirty="0">
                <a:solidFill>
                  <a:schemeClr val="tx1"/>
                </a:solidFill>
                <a:effectLst/>
                <a:latin typeface="+mn-lt"/>
                <a:ea typeface="+mn-ea"/>
                <a:cs typeface="+mn-cs"/>
              </a:rPr>
              <a:t>Questions: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was Micha influenced by the American culture?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How were the opioids in the story misused?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Was the influence healthy or not healthy?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the influence was not healthy, what should he do?</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a:p>
        </p:txBody>
      </p:sp>
    </p:spTree>
    <p:extLst>
      <p:ext uri="{BB962C8B-B14F-4D97-AF65-F5344CB8AC3E}">
        <p14:creationId xmlns:p14="http://schemas.microsoft.com/office/powerpoint/2010/main" val="6027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a:p>
        </p:txBody>
      </p:sp>
    </p:spTree>
    <p:extLst>
      <p:ext uri="{BB962C8B-B14F-4D97-AF65-F5344CB8AC3E}">
        <p14:creationId xmlns:p14="http://schemas.microsoft.com/office/powerpoint/2010/main" val="77666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0DDDB0FF-FA05-45A8-B772-BD9414E5CCBE}" type="datetime1">
              <a:rPr lang="en-US" smtClean="0"/>
              <a:t>6/28/2018</a:t>
            </a:fld>
            <a:endParaRPr lang="en-US"/>
          </a:p>
        </p:txBody>
      </p:sp>
      <p:sp>
        <p:nvSpPr>
          <p:cNvPr id="5" name="Footer Placeholder 4"/>
          <p:cNvSpPr>
            <a:spLocks noGrp="1"/>
          </p:cNvSpPr>
          <p:nvPr>
            <p:ph type="ftr" sz="quarter" idx="11"/>
          </p:nvPr>
        </p:nvSpPr>
        <p:spPr/>
        <p:txBody>
          <a:bodyPr/>
          <a:lstStyle/>
          <a:p>
            <a:r>
              <a:rPr lang="en-US"/>
              <a:t>Mary Connolly, health education consultant. connolly_mary@hotmail.com</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F69961EC-30E3-4239-B5D2-9C46C91178FE}" type="datetime1">
              <a:rPr lang="en-US" smtClean="0"/>
              <a:t>6/28/2018</a:t>
            </a:fld>
            <a:endParaRPr lang="en-US"/>
          </a:p>
        </p:txBody>
      </p:sp>
      <p:sp>
        <p:nvSpPr>
          <p:cNvPr id="5" name="Footer Placeholder 4"/>
          <p:cNvSpPr>
            <a:spLocks noGrp="1"/>
          </p:cNvSpPr>
          <p:nvPr>
            <p:ph type="ftr" sz="quarter" idx="11"/>
          </p:nvPr>
        </p:nvSpPr>
        <p:spPr/>
        <p:txBody>
          <a:bodyPr/>
          <a:lstStyle/>
          <a:p>
            <a:r>
              <a:rPr lang="en-US"/>
              <a:t>Mary Connolly, health education consultant. connolly_mary@hotmail.com</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6098D353-3A49-449C-96FA-8464345962E9}" type="datetime1">
              <a:rPr lang="en-US" smtClean="0"/>
              <a:t>6/28/2018</a:t>
            </a:fld>
            <a:endParaRPr lang="en-US"/>
          </a:p>
        </p:txBody>
      </p:sp>
      <p:sp>
        <p:nvSpPr>
          <p:cNvPr id="5" name="Footer Placeholder 4"/>
          <p:cNvSpPr>
            <a:spLocks noGrp="1"/>
          </p:cNvSpPr>
          <p:nvPr>
            <p:ph type="ftr" sz="quarter" idx="11"/>
          </p:nvPr>
        </p:nvSpPr>
        <p:spPr/>
        <p:txBody>
          <a:bodyPr/>
          <a:lstStyle/>
          <a:p>
            <a:r>
              <a:rPr lang="en-US"/>
              <a:t>Mary Connolly, health education consultant. connolly_mary@hotmail.com</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D2A24E1B-2CD5-44B8-A58F-9323D1B3CCDD}" type="datetime1">
              <a:rPr lang="en-US" smtClean="0"/>
              <a:t>6/28/2018</a:t>
            </a:fld>
            <a:endParaRPr lang="en-US"/>
          </a:p>
        </p:txBody>
      </p:sp>
      <p:sp>
        <p:nvSpPr>
          <p:cNvPr id="5" name="Footer Placeholder 4"/>
          <p:cNvSpPr>
            <a:spLocks noGrp="1"/>
          </p:cNvSpPr>
          <p:nvPr>
            <p:ph type="ftr" sz="quarter" idx="11"/>
          </p:nvPr>
        </p:nvSpPr>
        <p:spPr/>
        <p:txBody>
          <a:bodyPr/>
          <a:lstStyle/>
          <a:p>
            <a:r>
              <a:rPr lang="en-US"/>
              <a:t>Mary Connolly, health education consultant. connolly_mary@hotmail.com</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89A98D57-6192-416C-9195-B8CFA4C9A05E}" type="datetime1">
              <a:rPr lang="en-US" smtClean="0"/>
              <a:t>6/28/2018</a:t>
            </a:fld>
            <a:endParaRPr lang="en-US"/>
          </a:p>
        </p:txBody>
      </p:sp>
      <p:sp>
        <p:nvSpPr>
          <p:cNvPr id="6" name="Footer Placeholder 5"/>
          <p:cNvSpPr>
            <a:spLocks noGrp="1"/>
          </p:cNvSpPr>
          <p:nvPr>
            <p:ph type="ftr" sz="quarter" idx="11"/>
          </p:nvPr>
        </p:nvSpPr>
        <p:spPr/>
        <p:txBody>
          <a:bodyPr/>
          <a:lstStyle/>
          <a:p>
            <a:r>
              <a:rPr lang="en-US"/>
              <a:t>Mary Connolly, health education consultant. connolly_mary@hotmail.com</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41518B86-9300-45E5-86B3-74B19C8C74DF}" type="datetime1">
              <a:rPr lang="en-US" smtClean="0"/>
              <a:t>6/28/2018</a:t>
            </a:fld>
            <a:endParaRPr lang="en-US"/>
          </a:p>
        </p:txBody>
      </p:sp>
      <p:sp>
        <p:nvSpPr>
          <p:cNvPr id="8" name="Footer Placeholder 7"/>
          <p:cNvSpPr>
            <a:spLocks noGrp="1"/>
          </p:cNvSpPr>
          <p:nvPr>
            <p:ph type="ftr" sz="quarter" idx="11"/>
          </p:nvPr>
        </p:nvSpPr>
        <p:spPr/>
        <p:txBody>
          <a:bodyPr/>
          <a:lstStyle/>
          <a:p>
            <a:r>
              <a:rPr lang="en-US"/>
              <a:t>Mary Connolly, health education consultant. connolly_mary@hotmail.com</a:t>
            </a:r>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698035C0-1287-4DAC-86B7-8A28AAD90D74}" type="datetime1">
              <a:rPr lang="en-US" smtClean="0"/>
              <a:t>6/28/2018</a:t>
            </a:fld>
            <a:endParaRPr lang="en-US"/>
          </a:p>
        </p:txBody>
      </p:sp>
      <p:sp>
        <p:nvSpPr>
          <p:cNvPr id="4" name="Footer Placeholder 3"/>
          <p:cNvSpPr>
            <a:spLocks noGrp="1"/>
          </p:cNvSpPr>
          <p:nvPr>
            <p:ph type="ftr" sz="quarter" idx="11"/>
          </p:nvPr>
        </p:nvSpPr>
        <p:spPr/>
        <p:txBody>
          <a:bodyPr/>
          <a:lstStyle/>
          <a:p>
            <a:r>
              <a:rPr lang="en-US"/>
              <a:t>Mary Connolly, health education consultant. connolly_mary@hotmail.com</a:t>
            </a:r>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A364A-B9CB-4F5A-A073-2D201C2DA7A7}" type="datetime1">
              <a:rPr lang="en-US" smtClean="0"/>
              <a:t>6/28/2018</a:t>
            </a:fld>
            <a:endParaRPr lang="en-US"/>
          </a:p>
        </p:txBody>
      </p:sp>
      <p:sp>
        <p:nvSpPr>
          <p:cNvPr id="3" name="Footer Placeholder 2"/>
          <p:cNvSpPr>
            <a:spLocks noGrp="1"/>
          </p:cNvSpPr>
          <p:nvPr>
            <p:ph type="ftr" sz="quarter" idx="11"/>
          </p:nvPr>
        </p:nvSpPr>
        <p:spPr/>
        <p:txBody>
          <a:bodyPr/>
          <a:lstStyle/>
          <a:p>
            <a:r>
              <a:rPr lang="en-US"/>
              <a:t>Mary Connolly, health education consultant. connolly_mary@hotmail.com</a:t>
            </a:r>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FD0B83F1-6612-4D7F-8404-095B0948C98E}" type="datetime1">
              <a:rPr lang="en-US" smtClean="0"/>
              <a:t>6/28/2018</a:t>
            </a:fld>
            <a:endParaRPr lang="en-US"/>
          </a:p>
        </p:txBody>
      </p:sp>
      <p:sp>
        <p:nvSpPr>
          <p:cNvPr id="6" name="Footer Placeholder 5"/>
          <p:cNvSpPr>
            <a:spLocks noGrp="1"/>
          </p:cNvSpPr>
          <p:nvPr>
            <p:ph type="ftr" sz="quarter" idx="11"/>
          </p:nvPr>
        </p:nvSpPr>
        <p:spPr/>
        <p:txBody>
          <a:bodyPr/>
          <a:lstStyle/>
          <a:p>
            <a:r>
              <a:rPr lang="en-US"/>
              <a:t>Mary Connolly, health education consultant. connolly_mary@hotmail.com</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37B754EE-A13C-477A-85B9-6CC5B58045FB}" type="datetime1">
              <a:rPr lang="en-US" smtClean="0"/>
              <a:t>6/28/2018</a:t>
            </a:fld>
            <a:endParaRPr lang="en-US"/>
          </a:p>
        </p:txBody>
      </p:sp>
      <p:sp>
        <p:nvSpPr>
          <p:cNvPr id="6" name="Footer Placeholder 5"/>
          <p:cNvSpPr>
            <a:spLocks noGrp="1"/>
          </p:cNvSpPr>
          <p:nvPr>
            <p:ph type="ftr" sz="quarter" idx="11"/>
          </p:nvPr>
        </p:nvSpPr>
        <p:spPr/>
        <p:txBody>
          <a:bodyPr/>
          <a:lstStyle/>
          <a:p>
            <a:r>
              <a:rPr lang="en-US"/>
              <a:t>Mary Connolly, health education consultant. connolly_mary@hotmail.com</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6FBBF2A4-3FE8-4F64-B0CB-4017729C4B50}" type="datetime1">
              <a:rPr lang="en-US" smtClean="0"/>
              <a:t>6/28/2018</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r>
              <a:rPr lang="en-US"/>
              <a:t>Mary Connolly, health education consultant. connolly_mary@hotmail.com</a:t>
            </a: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philippatston.com/blog/on-being-single-not-quite-polyamorous-but-definitely-non-monogomous/" TargetMode="External"/><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creativecommons.org/licenses/by-sa/3.0/" TargetMode="External"/><Relationship Id="rId9" Type="http://schemas.openxmlformats.org/officeDocument/2006/relationships/hyperlink" Target="http://getmespark.com/membership-101-why-did-they-joi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getmespark.com/membership-101-why-did-they-join/" TargetMode="External"/><Relationship Id="rId3" Type="http://schemas.openxmlformats.org/officeDocument/2006/relationships/hyperlink" Target="http://philippatston.com/blog/on-being-single-not-quite-polyamorous-but-definitely-non-monogomous/" TargetMode="External"/><Relationship Id="rId7"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6.jpg&amp;ehk=fpI0Q17Ss2v3lwUyJjpSGg&amp;r=0&amp;pid=OfficeInsert"/><Relationship Id="rId5" Type="http://schemas.openxmlformats.org/officeDocument/2006/relationships/image" Target="../media/image6.jpeg"/><Relationship Id="rId4" Type="http://schemas.openxmlformats.org/officeDocument/2006/relationships/hyperlink" Target="https://creativecommons.org/licenses/by-sa/3.0/" TargetMode="External"/><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image" Target="../media/image13.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g&amp;ehk=ETWz4xIDDCt34pZQq"/><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3.png"/><Relationship Id="rId4" Type="http://schemas.openxmlformats.org/officeDocument/2006/relationships/image" Target="../media/image40.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mailto:connolly_mary@hotmail.com" TargetMode="External"/><Relationship Id="rId5" Type="http://schemas.openxmlformats.org/officeDocument/2006/relationships/image" Target="../media/image10.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3.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connolly_mary@hotmail.com" TargetMode="External"/><Relationship Id="rId1" Type="http://schemas.openxmlformats.org/officeDocument/2006/relationships/slideLayout" Target="../slideLayouts/slideLayout4.xml"/><Relationship Id="rId6" Type="http://schemas.openxmlformats.org/officeDocument/2006/relationships/image" Target="../media/image26.jpg&amp;ehk=fpI0Q17Ss2v3lwUyJjpSGg&amp;r=0&amp;pid=OfficeInsert"/><Relationship Id="rId5" Type="http://schemas.openxmlformats.org/officeDocument/2006/relationships/image" Target="../media/image25.jpe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mailto:connolly_mary@hotmail.com" TargetMode="External"/><Relationship Id="rId7" Type="http://schemas.openxmlformats.org/officeDocument/2006/relationships/hyperlink" Target="http://philippatston.com/blog/on-being-single-not-quite-polyamorous-but-definitely-non-monogomo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jpg&amp;ehk=qFLPnOptyK22CFl5IsgdUA&amp;r=0&amp;pid=OfficeInsert"/><Relationship Id="rId5" Type="http://schemas.openxmlformats.org/officeDocument/2006/relationships/image" Target="../media/image5.jp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lgn="ctr"/>
            <a:r>
              <a:rPr lang="en-US" dirty="0"/>
              <a:t>How culture influences behaviors about opioids.</a:t>
            </a:r>
          </a:p>
        </p:txBody>
      </p:sp>
      <p:sp>
        <p:nvSpPr>
          <p:cNvPr id="4" name="Title 3"/>
          <p:cNvSpPr>
            <a:spLocks noGrp="1"/>
          </p:cNvSpPr>
          <p:nvPr>
            <p:ph type="ctrTitle"/>
          </p:nvPr>
        </p:nvSpPr>
        <p:spPr>
          <a:xfrm>
            <a:off x="684212" y="1181100"/>
            <a:ext cx="10287001" cy="2819400"/>
          </a:xfrm>
        </p:spPr>
        <p:txBody>
          <a:bodyPr/>
          <a:lstStyle/>
          <a:p>
            <a:r>
              <a:rPr lang="en-US" dirty="0"/>
              <a:t>Analyzing Influences - Opioids</a:t>
            </a:r>
          </a:p>
        </p:txBody>
      </p:sp>
      <p:pic>
        <p:nvPicPr>
          <p:cNvPr id="6" name="PFE element 56" descr="q4WS9ZXG3ST835.png">
            <a:extLst>
              <a:ext uri="{FF2B5EF4-FFF2-40B4-BE49-F238E27FC236}">
                <a16:creationId xmlns:a16="http://schemas.microsoft.com/office/drawing/2014/main" id="{1C9650E7-47BD-4A28-ABAC-96B91F56F490}"/>
              </a:ext>
            </a:extLst>
          </p:cNvPr>
          <p:cNvPicPr>
            <a:picLocks/>
          </p:cNvPicPr>
          <p:nvPr/>
        </p:nvPicPr>
        <p:blipFill>
          <a:blip r:embed="rId2">
            <a:extLst>
              <a:ext uri="{28A0092B-C50C-407E-A947-70E740481C1C}">
                <a14:useLocalDpi xmlns:a14="http://schemas.microsoft.com/office/drawing/2010/main"/>
              </a:ext>
            </a:extLst>
          </a:blip>
          <a:stretch>
            <a:fillRect/>
          </a:stretch>
        </p:blipFill>
        <p:spPr>
          <a:xfrm>
            <a:off x="227012" y="157727"/>
            <a:ext cx="2362200" cy="2437049"/>
          </a:xfrm>
          <a:prstGeom prst="rect">
            <a:avLst/>
          </a:prstGeom>
        </p:spPr>
      </p:pic>
      <p:pic>
        <p:nvPicPr>
          <p:cNvPr id="7" name="PFE element 53" descr="q4WS9ZXG3ST831.png">
            <a:extLst>
              <a:ext uri="{FF2B5EF4-FFF2-40B4-BE49-F238E27FC236}">
                <a16:creationId xmlns:a16="http://schemas.microsoft.com/office/drawing/2014/main" id="{B0F4E3FA-B7CF-4364-8E6D-4134188B2401}"/>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9599612" y="152400"/>
            <a:ext cx="2438400" cy="2438400"/>
          </a:xfrm>
          <a:prstGeom prst="rect">
            <a:avLst/>
          </a:prstGeom>
        </p:spPr>
      </p:pic>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E1B256-492F-4544-B3FA-3307AA397D0F}"/>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7099C651-E1D0-417B-BD63-145A86B4FB50}"/>
              </a:ext>
            </a:extLst>
          </p:cNvPr>
          <p:cNvSpPr>
            <a:spLocks noGrp="1"/>
          </p:cNvSpPr>
          <p:nvPr>
            <p:ph type="sldNum" sz="quarter" idx="12"/>
          </p:nvPr>
        </p:nvSpPr>
        <p:spPr/>
        <p:txBody>
          <a:bodyPr/>
          <a:lstStyle/>
          <a:p>
            <a:fld id="{25BA54BD-C84D-46CE-8B72-31BFB26ABA43}" type="slidenum">
              <a:rPr lang="en-US" smtClean="0"/>
              <a:t>10</a:t>
            </a:fld>
            <a:endParaRPr lang="en-US"/>
          </a:p>
        </p:txBody>
      </p:sp>
      <p:sp>
        <p:nvSpPr>
          <p:cNvPr id="5" name="Text Placeholder 4">
            <a:extLst>
              <a:ext uri="{FF2B5EF4-FFF2-40B4-BE49-F238E27FC236}">
                <a16:creationId xmlns:a16="http://schemas.microsoft.com/office/drawing/2014/main" id="{B07AF22C-CF0C-413E-B6D2-9BE937A1CFE5}"/>
              </a:ext>
            </a:extLst>
          </p:cNvPr>
          <p:cNvSpPr>
            <a:spLocks noGrp="1"/>
          </p:cNvSpPr>
          <p:nvPr>
            <p:ph type="body" sz="half" idx="2"/>
          </p:nvPr>
        </p:nvSpPr>
        <p:spPr>
          <a:xfrm>
            <a:off x="8380412" y="2286000"/>
            <a:ext cx="2743200" cy="2743200"/>
          </a:xfrm>
        </p:spPr>
        <p:txBody>
          <a:bodyPr>
            <a:normAutofit/>
          </a:bodyPr>
          <a:lstStyle/>
          <a:p>
            <a:r>
              <a:rPr lang="en-US" sz="2400" dirty="0"/>
              <a:t>The nerve receptors cannot tell the difference between the “feel good” endorphin and the opioid.</a:t>
            </a:r>
          </a:p>
        </p:txBody>
      </p:sp>
      <p:sp>
        <p:nvSpPr>
          <p:cNvPr id="6" name="Title 5">
            <a:extLst>
              <a:ext uri="{FF2B5EF4-FFF2-40B4-BE49-F238E27FC236}">
                <a16:creationId xmlns:a16="http://schemas.microsoft.com/office/drawing/2014/main" id="{C576C7D9-539D-4DE8-A574-B71C37461B50}"/>
              </a:ext>
            </a:extLst>
          </p:cNvPr>
          <p:cNvSpPr>
            <a:spLocks noGrp="1"/>
          </p:cNvSpPr>
          <p:nvPr>
            <p:ph type="title"/>
          </p:nvPr>
        </p:nvSpPr>
        <p:spPr/>
        <p:txBody>
          <a:bodyPr/>
          <a:lstStyle/>
          <a:p>
            <a:r>
              <a:rPr lang="en-US" dirty="0"/>
              <a:t>What did we learn about endorphin and opioid transmission?</a:t>
            </a:r>
          </a:p>
        </p:txBody>
      </p:sp>
      <p:pic>
        <p:nvPicPr>
          <p:cNvPr id="7" name="Content Placeholder 7" descr="HandsTogether.jpg">
            <a:extLst>
              <a:ext uri="{FF2B5EF4-FFF2-40B4-BE49-F238E27FC236}">
                <a16:creationId xmlns:a16="http://schemas.microsoft.com/office/drawing/2014/main" id="{10183EAE-F957-4990-B17F-FDE4C391EB35}"/>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14187" r="14187"/>
          <a:stretch/>
        </p:blipFill>
        <p:spPr>
          <a:prstGeom prst="rect">
            <a:avLst/>
          </a:prstGeom>
        </p:spPr>
      </p:pic>
    </p:spTree>
    <p:extLst>
      <p:ext uri="{BB962C8B-B14F-4D97-AF65-F5344CB8AC3E}">
        <p14:creationId xmlns:p14="http://schemas.microsoft.com/office/powerpoint/2010/main" val="246764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E1B256-492F-4544-B3FA-3307AA397D0F}"/>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7099C651-E1D0-417B-BD63-145A86B4FB50}"/>
              </a:ext>
            </a:extLst>
          </p:cNvPr>
          <p:cNvSpPr>
            <a:spLocks noGrp="1"/>
          </p:cNvSpPr>
          <p:nvPr>
            <p:ph type="sldNum" sz="quarter" idx="12"/>
          </p:nvPr>
        </p:nvSpPr>
        <p:spPr/>
        <p:txBody>
          <a:bodyPr/>
          <a:lstStyle/>
          <a:p>
            <a:fld id="{25BA54BD-C84D-46CE-8B72-31BFB26ABA43}" type="slidenum">
              <a:rPr lang="en-US" smtClean="0"/>
              <a:t>11</a:t>
            </a:fld>
            <a:endParaRPr lang="en-US"/>
          </a:p>
        </p:txBody>
      </p:sp>
      <p:sp>
        <p:nvSpPr>
          <p:cNvPr id="6" name="Title 5">
            <a:extLst>
              <a:ext uri="{FF2B5EF4-FFF2-40B4-BE49-F238E27FC236}">
                <a16:creationId xmlns:a16="http://schemas.microsoft.com/office/drawing/2014/main" id="{C576C7D9-539D-4DE8-A574-B71C37461B50}"/>
              </a:ext>
            </a:extLst>
          </p:cNvPr>
          <p:cNvSpPr>
            <a:spLocks noGrp="1"/>
          </p:cNvSpPr>
          <p:nvPr>
            <p:ph type="title"/>
          </p:nvPr>
        </p:nvSpPr>
        <p:spPr/>
        <p:txBody>
          <a:bodyPr/>
          <a:lstStyle/>
          <a:p>
            <a:r>
              <a:rPr lang="en-US" dirty="0"/>
              <a:t>What did we learn about opioid transmission?</a:t>
            </a:r>
          </a:p>
        </p:txBody>
      </p:sp>
      <p:sp>
        <p:nvSpPr>
          <p:cNvPr id="8" name="Text Placeholder 4">
            <a:extLst>
              <a:ext uri="{FF2B5EF4-FFF2-40B4-BE49-F238E27FC236}">
                <a16:creationId xmlns:a16="http://schemas.microsoft.com/office/drawing/2014/main" id="{D0FDC473-446B-4931-86BC-94DE7E8E3D69}"/>
              </a:ext>
            </a:extLst>
          </p:cNvPr>
          <p:cNvSpPr txBox="1">
            <a:spLocks/>
          </p:cNvSpPr>
          <p:nvPr/>
        </p:nvSpPr>
        <p:spPr>
          <a:xfrm>
            <a:off x="8456612" y="1371601"/>
            <a:ext cx="3505200" cy="530542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200"/>
              </a:spcBef>
              <a:buClr>
                <a:schemeClr val="tx2"/>
              </a:buClr>
              <a:buSzPct val="80000"/>
              <a:buFont typeface="Wingdings 3" panose="05040102010807070707" pitchFamily="18"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1200" kern="1200">
                <a:solidFill>
                  <a:schemeClr val="bg1"/>
                </a:solidFill>
                <a:latin typeface="+mn-lt"/>
                <a:ea typeface="+mn-ea"/>
                <a:cs typeface="+mn-cs"/>
              </a:defRPr>
            </a:lvl2pPr>
            <a:lvl3pPr marL="914400" indent="0" algn="l" defTabSz="914400" rtl="0" eaLnBrk="1" latinLnBrk="0" hangingPunct="1">
              <a:lnSpc>
                <a:spcPct val="90000"/>
              </a:lnSpc>
              <a:spcBef>
                <a:spcPts val="600"/>
              </a:spcBef>
              <a:buClr>
                <a:schemeClr val="tx2"/>
              </a:buClr>
              <a:buSzPct val="80000"/>
              <a:buFont typeface="Wingdings 3" panose="05040102010807070707" pitchFamily="18" charset="2"/>
              <a:buNone/>
              <a:defRPr sz="1000" kern="1200">
                <a:solidFill>
                  <a:schemeClr val="bg1"/>
                </a:solidFill>
                <a:latin typeface="+mn-lt"/>
                <a:ea typeface="+mn-ea"/>
                <a:cs typeface="+mn-cs"/>
              </a:defRPr>
            </a:lvl3pPr>
            <a:lvl4pPr marL="13716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900" kern="1200">
                <a:solidFill>
                  <a:schemeClr val="bg1"/>
                </a:solidFill>
                <a:latin typeface="+mn-lt"/>
                <a:ea typeface="+mn-ea"/>
                <a:cs typeface="+mn-cs"/>
              </a:defRPr>
            </a:lvl4pPr>
            <a:lvl5pPr marL="18288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900" kern="1200">
                <a:solidFill>
                  <a:schemeClr val="bg1"/>
                </a:solidFill>
                <a:latin typeface="+mn-lt"/>
                <a:ea typeface="+mn-ea"/>
                <a:cs typeface="+mn-cs"/>
              </a:defRPr>
            </a:lvl5pPr>
            <a:lvl6pPr marL="22860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900" kern="1200">
                <a:solidFill>
                  <a:schemeClr val="bg1"/>
                </a:solidFill>
                <a:latin typeface="+mn-lt"/>
                <a:ea typeface="+mn-ea"/>
                <a:cs typeface="+mn-cs"/>
              </a:defRPr>
            </a:lvl6pPr>
            <a:lvl7pPr marL="2743200" indent="0" algn="l" defTabSz="914400" rtl="0" eaLnBrk="1" latinLnBrk="0" hangingPunct="1">
              <a:lnSpc>
                <a:spcPct val="90000"/>
              </a:lnSpc>
              <a:spcBef>
                <a:spcPts val="600"/>
              </a:spcBef>
              <a:buClr>
                <a:schemeClr val="tx2"/>
              </a:buClr>
              <a:buSzPct val="80000"/>
              <a:buFont typeface="Wingdings 3" panose="05040102010807070707" pitchFamily="18" charset="2"/>
              <a:buNone/>
              <a:defRPr sz="900" kern="1200">
                <a:solidFill>
                  <a:schemeClr val="bg1"/>
                </a:solidFill>
                <a:latin typeface="+mn-lt"/>
                <a:ea typeface="+mn-ea"/>
                <a:cs typeface="+mn-cs"/>
              </a:defRPr>
            </a:lvl7pPr>
            <a:lvl8pPr marL="32004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900" kern="1200">
                <a:solidFill>
                  <a:schemeClr val="bg1"/>
                </a:solidFill>
                <a:latin typeface="+mn-lt"/>
                <a:ea typeface="+mn-ea"/>
                <a:cs typeface="+mn-cs"/>
              </a:defRPr>
            </a:lvl8pPr>
            <a:lvl9pPr marL="3657600" indent="0" algn="l" defTabSz="914400" rtl="0" eaLnBrk="1" latinLnBrk="0" hangingPunct="1">
              <a:lnSpc>
                <a:spcPct val="90000"/>
              </a:lnSpc>
              <a:spcBef>
                <a:spcPts val="600"/>
              </a:spcBef>
              <a:buClr>
                <a:schemeClr val="tx2"/>
              </a:buClr>
              <a:buSzPct val="80000"/>
              <a:buFont typeface="Wingdings 3" panose="05040102010807070707" pitchFamily="18" charset="2"/>
              <a:buNone/>
              <a:defRPr sz="900" kern="1200">
                <a:solidFill>
                  <a:schemeClr val="bg1"/>
                </a:solidFill>
                <a:latin typeface="+mn-lt"/>
                <a:ea typeface="+mn-ea"/>
                <a:cs typeface="+mn-cs"/>
              </a:defRPr>
            </a:lvl9pPr>
          </a:lstStyle>
          <a:p>
            <a:pPr lvl="3" fontAlgn="base"/>
            <a:endParaRPr lang="en-US" sz="1600" dirty="0"/>
          </a:p>
        </p:txBody>
      </p:sp>
      <p:sp>
        <p:nvSpPr>
          <p:cNvPr id="12" name="TextBox 11">
            <a:extLst>
              <a:ext uri="{FF2B5EF4-FFF2-40B4-BE49-F238E27FC236}">
                <a16:creationId xmlns:a16="http://schemas.microsoft.com/office/drawing/2014/main" id="{90298A0A-5381-4ED8-8367-F2E526F12203}"/>
              </a:ext>
            </a:extLst>
          </p:cNvPr>
          <p:cNvSpPr txBox="1"/>
          <p:nvPr/>
        </p:nvSpPr>
        <p:spPr>
          <a:xfrm>
            <a:off x="1745838" y="5925959"/>
            <a:ext cx="5669280" cy="230832"/>
          </a:xfrm>
          <a:prstGeom prst="rect">
            <a:avLst/>
          </a:prstGeom>
          <a:noFill/>
        </p:spPr>
        <p:txBody>
          <a:bodyPr wrap="square" rtlCol="0">
            <a:spAutoFit/>
          </a:bodyPr>
          <a:lstStyle/>
          <a:p>
            <a:r>
              <a:rPr lang="en-US" sz="900">
                <a:hlinkClick r:id="rId3" tooltip="http://philippatston.com/blog/on-being-single-not-quite-polyamorous-but-definitely-non-monogomous/"/>
              </a:rPr>
              <a:t>This Photo</a:t>
            </a:r>
            <a:r>
              <a:rPr lang="en-US" sz="900"/>
              <a:t> by Unknown Author is licensed under </a:t>
            </a:r>
            <a:r>
              <a:rPr lang="en-US" sz="900">
                <a:hlinkClick r:id="rId4" tooltip="https://creativecommons.org/licenses/by-sa/3.0/"/>
              </a:rPr>
              <a:t>CC BY-SA</a:t>
            </a:r>
            <a:endParaRPr lang="en-US" sz="900"/>
          </a:p>
        </p:txBody>
      </p:sp>
      <p:sp>
        <p:nvSpPr>
          <p:cNvPr id="13" name="TextBox 12">
            <a:extLst>
              <a:ext uri="{FF2B5EF4-FFF2-40B4-BE49-F238E27FC236}">
                <a16:creationId xmlns:a16="http://schemas.microsoft.com/office/drawing/2014/main" id="{311E860A-2FFB-481A-90A9-30614D0B8571}"/>
              </a:ext>
            </a:extLst>
          </p:cNvPr>
          <p:cNvSpPr txBox="1"/>
          <p:nvPr/>
        </p:nvSpPr>
        <p:spPr>
          <a:xfrm>
            <a:off x="7770812" y="2819400"/>
            <a:ext cx="4191000" cy="2751522"/>
          </a:xfrm>
          <a:prstGeom prst="rect">
            <a:avLst/>
          </a:prstGeom>
          <a:noFill/>
        </p:spPr>
        <p:txBody>
          <a:bodyPr wrap="square" rtlCol="0">
            <a:spAutoFit/>
          </a:bodyPr>
          <a:lstStyle/>
          <a:p>
            <a:pPr marL="457200" indent="-457200">
              <a:lnSpc>
                <a:spcPct val="90000"/>
              </a:lnSpc>
              <a:buAutoNum type="arabicPeriod"/>
            </a:pPr>
            <a:r>
              <a:rPr lang="en-US" sz="2400" dirty="0"/>
              <a:t>Are opioids a healthy or unhealthy way to feel good? </a:t>
            </a:r>
          </a:p>
          <a:p>
            <a:pPr marL="457200" indent="-457200">
              <a:lnSpc>
                <a:spcPct val="90000"/>
              </a:lnSpc>
              <a:buAutoNum type="arabicPeriod"/>
            </a:pPr>
            <a:endParaRPr lang="en-US" sz="2400" dirty="0"/>
          </a:p>
          <a:p>
            <a:pPr marL="457200" indent="-457200">
              <a:lnSpc>
                <a:spcPct val="90000"/>
              </a:lnSpc>
              <a:buAutoNum type="arabicPeriod"/>
            </a:pPr>
            <a:r>
              <a:rPr lang="en-US" sz="2400" dirty="0"/>
              <a:t>Why are opioids a dangerous way to feel good? </a:t>
            </a:r>
          </a:p>
          <a:p>
            <a:pPr>
              <a:lnSpc>
                <a:spcPct val="90000"/>
              </a:lnSpc>
            </a:pPr>
            <a:endParaRPr lang="en-US" sz="2400" dirty="0"/>
          </a:p>
        </p:txBody>
      </p:sp>
      <p:pic>
        <p:nvPicPr>
          <p:cNvPr id="14" name="PFE element 56" descr="q4WS9ZXG3ST835.png">
            <a:extLst>
              <a:ext uri="{FF2B5EF4-FFF2-40B4-BE49-F238E27FC236}">
                <a16:creationId xmlns:a16="http://schemas.microsoft.com/office/drawing/2014/main" id="{9D04119A-64C4-4738-A36C-31C10DB16D12}"/>
              </a:ext>
            </a:extLst>
          </p:cNvPr>
          <p:cNvPicPr>
            <a:picLocks/>
          </p:cNvPicPr>
          <p:nvPr/>
        </p:nvPicPr>
        <p:blipFill>
          <a:blip r:embed="rId5">
            <a:extLst>
              <a:ext uri="{28A0092B-C50C-407E-A947-70E740481C1C}">
                <a14:useLocalDpi xmlns:a14="http://schemas.microsoft.com/office/drawing/2010/main"/>
              </a:ext>
            </a:extLst>
          </a:blip>
          <a:stretch>
            <a:fillRect/>
          </a:stretch>
        </p:blipFill>
        <p:spPr>
          <a:xfrm>
            <a:off x="9147719" y="895712"/>
            <a:ext cx="1894388" cy="1641182"/>
          </a:xfrm>
          <a:prstGeom prst="rect">
            <a:avLst/>
          </a:prstGeom>
        </p:spPr>
      </p:pic>
      <p:pic>
        <p:nvPicPr>
          <p:cNvPr id="15" name="PFE element 53" descr="q4WS9ZXG3ST831.png">
            <a:extLst>
              <a:ext uri="{FF2B5EF4-FFF2-40B4-BE49-F238E27FC236}">
                <a16:creationId xmlns:a16="http://schemas.microsoft.com/office/drawing/2014/main" id="{532F19C5-A4E6-469D-9B95-ADC71B32D30E}"/>
              </a:ext>
            </a:extLst>
          </p:cNvPr>
          <p:cNvPicPr>
            <a:picLocks/>
          </p:cNvPicPr>
          <p:nvPr/>
        </p:nvPicPr>
        <p:blipFill>
          <a:blip r:embed="rId6">
            <a:extLst>
              <a:ext uri="{28A0092B-C50C-407E-A947-70E740481C1C}">
                <a14:useLocalDpi xmlns:a14="http://schemas.microsoft.com/office/drawing/2010/main"/>
              </a:ext>
            </a:extLst>
          </a:blip>
          <a:stretch>
            <a:fillRect/>
          </a:stretch>
        </p:blipFill>
        <p:spPr>
          <a:xfrm>
            <a:off x="9290569" y="5144486"/>
            <a:ext cx="1752600" cy="1645062"/>
          </a:xfrm>
          <a:prstGeom prst="rect">
            <a:avLst/>
          </a:prstGeom>
        </p:spPr>
      </p:pic>
      <p:pic>
        <p:nvPicPr>
          <p:cNvPr id="10" name="Picture Placeholder 9">
            <a:extLst>
              <a:ext uri="{FF2B5EF4-FFF2-40B4-BE49-F238E27FC236}">
                <a16:creationId xmlns:a16="http://schemas.microsoft.com/office/drawing/2014/main" id="{912872A2-A9B5-4E4A-8DD7-36E930970FD5}"/>
              </a:ext>
            </a:extLst>
          </p:cNvPr>
          <p:cNvPicPr>
            <a:picLocks noGrp="1" noChangeAspect="1"/>
          </p:cNvPicPr>
          <p:nvPr>
            <p:ph type="pic" idx="1"/>
          </p:nvPr>
        </p:nvPicPr>
        <p:blipFill>
          <a:blip r:embed="rId7" cstate="print">
            <a:extLst>
              <a:ext uri="{28A0092B-C50C-407E-A947-70E740481C1C}">
                <a14:useLocalDpi xmlns:a14="http://schemas.microsoft.com/office/drawing/2010/main" val="0"/>
              </a:ext>
            </a:extLst>
          </a:blip>
          <a:srcRect t="12138" b="12138"/>
          <a:stretch>
            <a:fillRect/>
          </a:stretch>
        </p:blipFill>
        <p:spPr>
          <a:xfrm>
            <a:off x="4875211" y="4049821"/>
            <a:ext cx="2801751" cy="1997377"/>
          </a:xfrm>
        </p:spPr>
      </p:pic>
      <p:grpSp>
        <p:nvGrpSpPr>
          <p:cNvPr id="16" name="Group 15">
            <a:extLst>
              <a:ext uri="{FF2B5EF4-FFF2-40B4-BE49-F238E27FC236}">
                <a16:creationId xmlns:a16="http://schemas.microsoft.com/office/drawing/2014/main" id="{AD02A4C6-5ACA-4AED-A504-56C5EB3776D5}"/>
              </a:ext>
            </a:extLst>
          </p:cNvPr>
          <p:cNvGrpSpPr/>
          <p:nvPr/>
        </p:nvGrpSpPr>
        <p:grpSpPr>
          <a:xfrm>
            <a:off x="1598612" y="1752601"/>
            <a:ext cx="3182749" cy="2297220"/>
            <a:chOff x="0" y="0"/>
            <a:chExt cx="4286250" cy="3511607"/>
          </a:xfrm>
        </p:grpSpPr>
        <p:pic>
          <p:nvPicPr>
            <p:cNvPr id="17" name="Picture 16">
              <a:extLst>
                <a:ext uri="{FF2B5EF4-FFF2-40B4-BE49-F238E27FC236}">
                  <a16:creationId xmlns:a16="http://schemas.microsoft.com/office/drawing/2014/main" id="{750A1DD4-5F91-41C4-BB5E-9C69B17CFCC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0" y="0"/>
              <a:ext cx="4286250" cy="2857500"/>
            </a:xfrm>
            <a:prstGeom prst="rect">
              <a:avLst/>
            </a:prstGeom>
          </p:spPr>
        </p:pic>
        <p:sp>
          <p:nvSpPr>
            <p:cNvPr id="18" name="Text Box 6">
              <a:extLst>
                <a:ext uri="{FF2B5EF4-FFF2-40B4-BE49-F238E27FC236}">
                  <a16:creationId xmlns:a16="http://schemas.microsoft.com/office/drawing/2014/main" id="{C1257230-CFEA-4A66-B99A-D6A60E191D70}"/>
                </a:ext>
              </a:extLst>
            </p:cNvPr>
            <p:cNvSpPr txBox="1"/>
            <p:nvPr/>
          </p:nvSpPr>
          <p:spPr>
            <a:xfrm>
              <a:off x="0" y="2857501"/>
              <a:ext cx="4286250" cy="654106"/>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endPar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grpSp>
    </p:spTree>
    <p:extLst>
      <p:ext uri="{BB962C8B-B14F-4D97-AF65-F5344CB8AC3E}">
        <p14:creationId xmlns:p14="http://schemas.microsoft.com/office/powerpoint/2010/main" val="93225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E1B256-492F-4544-B3FA-3307AA397D0F}"/>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7099C651-E1D0-417B-BD63-145A86B4FB50}"/>
              </a:ext>
            </a:extLst>
          </p:cNvPr>
          <p:cNvSpPr>
            <a:spLocks noGrp="1"/>
          </p:cNvSpPr>
          <p:nvPr>
            <p:ph type="sldNum" sz="quarter" idx="12"/>
          </p:nvPr>
        </p:nvSpPr>
        <p:spPr/>
        <p:txBody>
          <a:bodyPr/>
          <a:lstStyle/>
          <a:p>
            <a:fld id="{25BA54BD-C84D-46CE-8B72-31BFB26ABA43}" type="slidenum">
              <a:rPr lang="en-US" smtClean="0"/>
              <a:t>12</a:t>
            </a:fld>
            <a:endParaRPr lang="en-US"/>
          </a:p>
        </p:txBody>
      </p:sp>
      <p:sp>
        <p:nvSpPr>
          <p:cNvPr id="6" name="Title 5">
            <a:extLst>
              <a:ext uri="{FF2B5EF4-FFF2-40B4-BE49-F238E27FC236}">
                <a16:creationId xmlns:a16="http://schemas.microsoft.com/office/drawing/2014/main" id="{C576C7D9-539D-4DE8-A574-B71C37461B50}"/>
              </a:ext>
            </a:extLst>
          </p:cNvPr>
          <p:cNvSpPr>
            <a:spLocks noGrp="1"/>
          </p:cNvSpPr>
          <p:nvPr>
            <p:ph type="title"/>
          </p:nvPr>
        </p:nvSpPr>
        <p:spPr/>
        <p:txBody>
          <a:bodyPr/>
          <a:lstStyle/>
          <a:p>
            <a:r>
              <a:rPr lang="en-US" dirty="0"/>
              <a:t>What did we learn about endorphin transmission?</a:t>
            </a:r>
          </a:p>
        </p:txBody>
      </p:sp>
      <p:sp>
        <p:nvSpPr>
          <p:cNvPr id="8" name="Text Placeholder 4">
            <a:extLst>
              <a:ext uri="{FF2B5EF4-FFF2-40B4-BE49-F238E27FC236}">
                <a16:creationId xmlns:a16="http://schemas.microsoft.com/office/drawing/2014/main" id="{D0FDC473-446B-4931-86BC-94DE7E8E3D69}"/>
              </a:ext>
            </a:extLst>
          </p:cNvPr>
          <p:cNvSpPr txBox="1">
            <a:spLocks/>
          </p:cNvSpPr>
          <p:nvPr/>
        </p:nvSpPr>
        <p:spPr>
          <a:xfrm>
            <a:off x="8456612" y="1371601"/>
            <a:ext cx="3505200" cy="530542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200"/>
              </a:spcBef>
              <a:buClr>
                <a:schemeClr val="tx2"/>
              </a:buClr>
              <a:buSzPct val="80000"/>
              <a:buFont typeface="Wingdings 3" panose="05040102010807070707" pitchFamily="18"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1200" kern="1200">
                <a:solidFill>
                  <a:schemeClr val="bg1"/>
                </a:solidFill>
                <a:latin typeface="+mn-lt"/>
                <a:ea typeface="+mn-ea"/>
                <a:cs typeface="+mn-cs"/>
              </a:defRPr>
            </a:lvl2pPr>
            <a:lvl3pPr marL="914400" indent="0" algn="l" defTabSz="914400" rtl="0" eaLnBrk="1" latinLnBrk="0" hangingPunct="1">
              <a:lnSpc>
                <a:spcPct val="90000"/>
              </a:lnSpc>
              <a:spcBef>
                <a:spcPts val="600"/>
              </a:spcBef>
              <a:buClr>
                <a:schemeClr val="tx2"/>
              </a:buClr>
              <a:buSzPct val="80000"/>
              <a:buFont typeface="Wingdings 3" panose="05040102010807070707" pitchFamily="18" charset="2"/>
              <a:buNone/>
              <a:defRPr sz="1000" kern="1200">
                <a:solidFill>
                  <a:schemeClr val="bg1"/>
                </a:solidFill>
                <a:latin typeface="+mn-lt"/>
                <a:ea typeface="+mn-ea"/>
                <a:cs typeface="+mn-cs"/>
              </a:defRPr>
            </a:lvl3pPr>
            <a:lvl4pPr marL="13716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900" kern="1200">
                <a:solidFill>
                  <a:schemeClr val="bg1"/>
                </a:solidFill>
                <a:latin typeface="+mn-lt"/>
                <a:ea typeface="+mn-ea"/>
                <a:cs typeface="+mn-cs"/>
              </a:defRPr>
            </a:lvl4pPr>
            <a:lvl5pPr marL="18288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900" kern="1200">
                <a:solidFill>
                  <a:schemeClr val="bg1"/>
                </a:solidFill>
                <a:latin typeface="+mn-lt"/>
                <a:ea typeface="+mn-ea"/>
                <a:cs typeface="+mn-cs"/>
              </a:defRPr>
            </a:lvl5pPr>
            <a:lvl6pPr marL="22860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900" kern="1200">
                <a:solidFill>
                  <a:schemeClr val="bg1"/>
                </a:solidFill>
                <a:latin typeface="+mn-lt"/>
                <a:ea typeface="+mn-ea"/>
                <a:cs typeface="+mn-cs"/>
              </a:defRPr>
            </a:lvl6pPr>
            <a:lvl7pPr marL="2743200" indent="0" algn="l" defTabSz="914400" rtl="0" eaLnBrk="1" latinLnBrk="0" hangingPunct="1">
              <a:lnSpc>
                <a:spcPct val="90000"/>
              </a:lnSpc>
              <a:spcBef>
                <a:spcPts val="600"/>
              </a:spcBef>
              <a:buClr>
                <a:schemeClr val="tx2"/>
              </a:buClr>
              <a:buSzPct val="80000"/>
              <a:buFont typeface="Wingdings 3" panose="05040102010807070707" pitchFamily="18" charset="2"/>
              <a:buNone/>
              <a:defRPr sz="900" kern="1200">
                <a:solidFill>
                  <a:schemeClr val="bg1"/>
                </a:solidFill>
                <a:latin typeface="+mn-lt"/>
                <a:ea typeface="+mn-ea"/>
                <a:cs typeface="+mn-cs"/>
              </a:defRPr>
            </a:lvl7pPr>
            <a:lvl8pPr marL="3200400" indent="0" algn="l" defTabSz="914400" rtl="0" eaLnBrk="1" latinLnBrk="0" hangingPunct="1">
              <a:lnSpc>
                <a:spcPct val="90000"/>
              </a:lnSpc>
              <a:spcBef>
                <a:spcPts val="600"/>
              </a:spcBef>
              <a:buClr>
                <a:schemeClr val="tx2"/>
              </a:buClr>
              <a:buSzPct val="100000"/>
              <a:buFont typeface="Wingdings 3" panose="05040102010807070707" pitchFamily="18" charset="2"/>
              <a:buNone/>
              <a:defRPr sz="900" kern="1200">
                <a:solidFill>
                  <a:schemeClr val="bg1"/>
                </a:solidFill>
                <a:latin typeface="+mn-lt"/>
                <a:ea typeface="+mn-ea"/>
                <a:cs typeface="+mn-cs"/>
              </a:defRPr>
            </a:lvl8pPr>
            <a:lvl9pPr marL="3657600" indent="0" algn="l" defTabSz="914400" rtl="0" eaLnBrk="1" latinLnBrk="0" hangingPunct="1">
              <a:lnSpc>
                <a:spcPct val="90000"/>
              </a:lnSpc>
              <a:spcBef>
                <a:spcPts val="600"/>
              </a:spcBef>
              <a:buClr>
                <a:schemeClr val="tx2"/>
              </a:buClr>
              <a:buSzPct val="80000"/>
              <a:buFont typeface="Wingdings 3" panose="05040102010807070707" pitchFamily="18" charset="2"/>
              <a:buNone/>
              <a:defRPr sz="900" kern="1200">
                <a:solidFill>
                  <a:schemeClr val="bg1"/>
                </a:solidFill>
                <a:latin typeface="+mn-lt"/>
                <a:ea typeface="+mn-ea"/>
                <a:cs typeface="+mn-cs"/>
              </a:defRPr>
            </a:lvl9pPr>
          </a:lstStyle>
          <a:p>
            <a:pPr lvl="3" fontAlgn="base"/>
            <a:endParaRPr lang="en-US" sz="1600" dirty="0"/>
          </a:p>
        </p:txBody>
      </p:sp>
      <p:sp>
        <p:nvSpPr>
          <p:cNvPr id="12" name="TextBox 11">
            <a:extLst>
              <a:ext uri="{FF2B5EF4-FFF2-40B4-BE49-F238E27FC236}">
                <a16:creationId xmlns:a16="http://schemas.microsoft.com/office/drawing/2014/main" id="{90298A0A-5381-4ED8-8367-F2E526F12203}"/>
              </a:ext>
            </a:extLst>
          </p:cNvPr>
          <p:cNvSpPr txBox="1"/>
          <p:nvPr/>
        </p:nvSpPr>
        <p:spPr>
          <a:xfrm>
            <a:off x="1745838" y="5925959"/>
            <a:ext cx="5669280" cy="230832"/>
          </a:xfrm>
          <a:prstGeom prst="rect">
            <a:avLst/>
          </a:prstGeom>
          <a:noFill/>
        </p:spPr>
        <p:txBody>
          <a:bodyPr wrap="square" rtlCol="0">
            <a:spAutoFit/>
          </a:bodyPr>
          <a:lstStyle/>
          <a:p>
            <a:r>
              <a:rPr lang="en-US" sz="900">
                <a:hlinkClick r:id="rId3" tooltip="http://philippatston.com/blog/on-being-single-not-quite-polyamorous-but-definitely-non-monogomous/"/>
              </a:rPr>
              <a:t>This Photo</a:t>
            </a:r>
            <a:r>
              <a:rPr lang="en-US" sz="900"/>
              <a:t> by Unknown Author is licensed under </a:t>
            </a:r>
            <a:r>
              <a:rPr lang="en-US" sz="900">
                <a:hlinkClick r:id="rId4" tooltip="https://creativecommons.org/licenses/by-sa/3.0/"/>
              </a:rPr>
              <a:t>CC BY-SA</a:t>
            </a:r>
            <a:endParaRPr lang="en-US" sz="900"/>
          </a:p>
        </p:txBody>
      </p:sp>
      <p:sp>
        <p:nvSpPr>
          <p:cNvPr id="13" name="TextBox 12">
            <a:extLst>
              <a:ext uri="{FF2B5EF4-FFF2-40B4-BE49-F238E27FC236}">
                <a16:creationId xmlns:a16="http://schemas.microsoft.com/office/drawing/2014/main" id="{311E860A-2FFB-481A-90A9-30614D0B8571}"/>
              </a:ext>
            </a:extLst>
          </p:cNvPr>
          <p:cNvSpPr txBox="1"/>
          <p:nvPr/>
        </p:nvSpPr>
        <p:spPr>
          <a:xfrm>
            <a:off x="7847012" y="2277545"/>
            <a:ext cx="4191000" cy="3083921"/>
          </a:xfrm>
          <a:prstGeom prst="rect">
            <a:avLst/>
          </a:prstGeom>
          <a:noFill/>
        </p:spPr>
        <p:txBody>
          <a:bodyPr wrap="square" rtlCol="0">
            <a:spAutoFit/>
          </a:bodyPr>
          <a:lstStyle/>
          <a:p>
            <a:pPr marL="457200" indent="-457200">
              <a:lnSpc>
                <a:spcPct val="90000"/>
              </a:lnSpc>
              <a:buAutoNum type="arabicPeriod"/>
            </a:pPr>
            <a:r>
              <a:rPr lang="en-US" sz="2400" dirty="0"/>
              <a:t>Is exercise, laughing and certain foods a healthy or unhealthy way to feel good? </a:t>
            </a:r>
          </a:p>
          <a:p>
            <a:pPr marL="457200" indent="-457200">
              <a:lnSpc>
                <a:spcPct val="90000"/>
              </a:lnSpc>
              <a:buAutoNum type="arabicPeriod"/>
            </a:pPr>
            <a:endParaRPr lang="en-US" sz="2400" dirty="0"/>
          </a:p>
          <a:p>
            <a:pPr marL="457200" indent="-457200">
              <a:lnSpc>
                <a:spcPct val="90000"/>
              </a:lnSpc>
              <a:buAutoNum type="arabicPeriod"/>
            </a:pPr>
            <a:r>
              <a:rPr lang="en-US" sz="2400" dirty="0"/>
              <a:t>Why are these activities a safe way to feel good? </a:t>
            </a:r>
          </a:p>
          <a:p>
            <a:pPr>
              <a:lnSpc>
                <a:spcPct val="90000"/>
              </a:lnSpc>
            </a:pPr>
            <a:endParaRPr lang="en-US" sz="2400" dirty="0"/>
          </a:p>
        </p:txBody>
      </p:sp>
      <p:pic>
        <p:nvPicPr>
          <p:cNvPr id="16" name="Picture 15">
            <a:extLst>
              <a:ext uri="{FF2B5EF4-FFF2-40B4-BE49-F238E27FC236}">
                <a16:creationId xmlns:a16="http://schemas.microsoft.com/office/drawing/2014/main" id="{D8180709-DFAA-4325-8050-60AC21E4F967}"/>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9815559" y="152400"/>
            <a:ext cx="2057401" cy="2002907"/>
          </a:xfrm>
          <a:prstGeom prst="ellipse">
            <a:avLst/>
          </a:prstGeom>
        </p:spPr>
      </p:pic>
      <p:pic>
        <p:nvPicPr>
          <p:cNvPr id="17" name="Picture 16" descr="A drawing of a cartoon character&#10;&#10;Description generated with high confidence">
            <a:extLst>
              <a:ext uri="{FF2B5EF4-FFF2-40B4-BE49-F238E27FC236}">
                <a16:creationId xmlns:a16="http://schemas.microsoft.com/office/drawing/2014/main" id="{C538526B-103E-4290-90AE-FDEA255A8C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1235" y="4680037"/>
            <a:ext cx="2215135" cy="2001628"/>
          </a:xfrm>
          <a:prstGeom prst="rect">
            <a:avLst/>
          </a:prstGeom>
        </p:spPr>
      </p:pic>
      <p:grpSp>
        <p:nvGrpSpPr>
          <p:cNvPr id="14" name="Group 13">
            <a:extLst>
              <a:ext uri="{FF2B5EF4-FFF2-40B4-BE49-F238E27FC236}">
                <a16:creationId xmlns:a16="http://schemas.microsoft.com/office/drawing/2014/main" id="{1B153327-4979-43B6-86D6-87ACD6D750E0}"/>
              </a:ext>
            </a:extLst>
          </p:cNvPr>
          <p:cNvGrpSpPr/>
          <p:nvPr/>
        </p:nvGrpSpPr>
        <p:grpSpPr>
          <a:xfrm>
            <a:off x="1598612" y="1752601"/>
            <a:ext cx="3182749" cy="2297220"/>
            <a:chOff x="0" y="0"/>
            <a:chExt cx="4286250" cy="3511607"/>
          </a:xfrm>
        </p:grpSpPr>
        <p:pic>
          <p:nvPicPr>
            <p:cNvPr id="15" name="Picture 14">
              <a:extLst>
                <a:ext uri="{FF2B5EF4-FFF2-40B4-BE49-F238E27FC236}">
                  <a16:creationId xmlns:a16="http://schemas.microsoft.com/office/drawing/2014/main" id="{87D9F160-3BED-4B93-AC66-7FBCE2727BA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0" y="0"/>
              <a:ext cx="4286250" cy="2857500"/>
            </a:xfrm>
            <a:prstGeom prst="rect">
              <a:avLst/>
            </a:prstGeom>
          </p:spPr>
        </p:pic>
        <p:sp>
          <p:nvSpPr>
            <p:cNvPr id="18" name="Text Box 6">
              <a:extLst>
                <a:ext uri="{FF2B5EF4-FFF2-40B4-BE49-F238E27FC236}">
                  <a16:creationId xmlns:a16="http://schemas.microsoft.com/office/drawing/2014/main" id="{041BBF58-B06F-40F2-B889-16896C2C4093}"/>
                </a:ext>
              </a:extLst>
            </p:cNvPr>
            <p:cNvSpPr txBox="1"/>
            <p:nvPr/>
          </p:nvSpPr>
          <p:spPr>
            <a:xfrm>
              <a:off x="0" y="2857501"/>
              <a:ext cx="4286250" cy="654106"/>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endPar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grpSp>
      <p:pic>
        <p:nvPicPr>
          <p:cNvPr id="19" name="Picture Placeholder 9">
            <a:extLst>
              <a:ext uri="{FF2B5EF4-FFF2-40B4-BE49-F238E27FC236}">
                <a16:creationId xmlns:a16="http://schemas.microsoft.com/office/drawing/2014/main" id="{91939108-97E5-4E23-8F66-527A4DBC29DB}"/>
              </a:ext>
            </a:extLst>
          </p:cNvPr>
          <p:cNvPicPr>
            <a:picLocks noGrp="1" noChangeAspect="1"/>
          </p:cNvPicPr>
          <p:nvPr>
            <p:ph type="pic" idx="1"/>
          </p:nvPr>
        </p:nvPicPr>
        <p:blipFill>
          <a:blip r:embed="rId9" cstate="print">
            <a:extLst>
              <a:ext uri="{28A0092B-C50C-407E-A947-70E740481C1C}">
                <a14:useLocalDpi xmlns:a14="http://schemas.microsoft.com/office/drawing/2010/main" val="0"/>
              </a:ext>
            </a:extLst>
          </a:blip>
          <a:srcRect t="12138" b="12138"/>
          <a:stretch>
            <a:fillRect/>
          </a:stretch>
        </p:blipFill>
        <p:spPr>
          <a:xfrm>
            <a:off x="4760987" y="4049821"/>
            <a:ext cx="2862170" cy="2040450"/>
          </a:xfrm>
        </p:spPr>
      </p:pic>
    </p:spTree>
    <p:extLst>
      <p:ext uri="{BB962C8B-B14F-4D97-AF65-F5344CB8AC3E}">
        <p14:creationId xmlns:p14="http://schemas.microsoft.com/office/powerpoint/2010/main" val="252566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2B30B6-74BB-4B86-A5E3-0684288E5A68}"/>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717A9D07-7790-4281-AF9E-ABA3F650547B}"/>
              </a:ext>
            </a:extLst>
          </p:cNvPr>
          <p:cNvSpPr>
            <a:spLocks noGrp="1"/>
          </p:cNvSpPr>
          <p:nvPr>
            <p:ph type="sldNum" sz="quarter" idx="12"/>
          </p:nvPr>
        </p:nvSpPr>
        <p:spPr/>
        <p:txBody>
          <a:bodyPr/>
          <a:lstStyle/>
          <a:p>
            <a:fld id="{25BA54BD-C84D-46CE-8B72-31BFB26ABA43}" type="slidenum">
              <a:rPr lang="en-US" smtClean="0"/>
              <a:t>13</a:t>
            </a:fld>
            <a:endParaRPr lang="en-US"/>
          </a:p>
        </p:txBody>
      </p:sp>
      <p:sp>
        <p:nvSpPr>
          <p:cNvPr id="4" name="Text Placeholder 3">
            <a:extLst>
              <a:ext uri="{FF2B5EF4-FFF2-40B4-BE49-F238E27FC236}">
                <a16:creationId xmlns:a16="http://schemas.microsoft.com/office/drawing/2014/main" id="{119ECC29-387A-429E-8841-220AB01D7476}"/>
              </a:ext>
            </a:extLst>
          </p:cNvPr>
          <p:cNvSpPr>
            <a:spLocks noGrp="1"/>
          </p:cNvSpPr>
          <p:nvPr>
            <p:ph type="body" idx="1"/>
          </p:nvPr>
        </p:nvSpPr>
        <p:spPr/>
        <p:txBody>
          <a:bodyPr/>
          <a:lstStyle/>
          <a:p>
            <a:r>
              <a:rPr lang="en-US" dirty="0"/>
              <a:t>Read Micha’s story to answer these questions.</a:t>
            </a:r>
          </a:p>
        </p:txBody>
      </p:sp>
      <p:sp>
        <p:nvSpPr>
          <p:cNvPr id="5" name="Title 4">
            <a:extLst>
              <a:ext uri="{FF2B5EF4-FFF2-40B4-BE49-F238E27FC236}">
                <a16:creationId xmlns:a16="http://schemas.microsoft.com/office/drawing/2014/main" id="{84B40EA5-C168-4E86-9F3B-009BA99D5144}"/>
              </a:ext>
            </a:extLst>
          </p:cNvPr>
          <p:cNvSpPr>
            <a:spLocks noGrp="1"/>
          </p:cNvSpPr>
          <p:nvPr>
            <p:ph type="title"/>
          </p:nvPr>
        </p:nvSpPr>
        <p:spPr>
          <a:xfrm>
            <a:off x="1522413" y="838200"/>
            <a:ext cx="9144000" cy="2667000"/>
          </a:xfrm>
        </p:spPr>
        <p:txBody>
          <a:bodyPr/>
          <a:lstStyle/>
          <a:p>
            <a:r>
              <a:rPr lang="en-US" dirty="0"/>
              <a:t>How does our culture contribute to the misuse of opioids?</a:t>
            </a:r>
            <a:br>
              <a:rPr lang="en-US" dirty="0"/>
            </a:br>
            <a:br>
              <a:rPr lang="en-US" dirty="0"/>
            </a:br>
            <a:r>
              <a:rPr lang="en-US" dirty="0"/>
              <a:t>How are opioids misused?</a:t>
            </a:r>
          </a:p>
        </p:txBody>
      </p:sp>
    </p:spTree>
    <p:extLst>
      <p:ext uri="{BB962C8B-B14F-4D97-AF65-F5344CB8AC3E}">
        <p14:creationId xmlns:p14="http://schemas.microsoft.com/office/powerpoint/2010/main" val="143501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C49FA6-DC6A-4A55-BE91-6F1A1D58C316}"/>
              </a:ext>
            </a:extLst>
          </p:cNvPr>
          <p:cNvSpPr>
            <a:spLocks noGrp="1"/>
          </p:cNvSpPr>
          <p:nvPr>
            <p:ph type="ftr" sz="quarter" idx="11"/>
          </p:nvPr>
        </p:nvSpPr>
        <p:spPr/>
        <p:txBody>
          <a:bodyPr/>
          <a:lstStyle/>
          <a:p>
            <a:r>
              <a:rPr lang="en-US" dirty="0"/>
              <a:t>Mary Connolly, health education consultant. connolly_mary@hotmail.com</a:t>
            </a:r>
          </a:p>
        </p:txBody>
      </p:sp>
      <p:sp>
        <p:nvSpPr>
          <p:cNvPr id="3" name="Slide Number Placeholder 2">
            <a:extLst>
              <a:ext uri="{FF2B5EF4-FFF2-40B4-BE49-F238E27FC236}">
                <a16:creationId xmlns:a16="http://schemas.microsoft.com/office/drawing/2014/main" id="{E90DD415-AF2E-4AAA-91FF-8DABA06A8512}"/>
              </a:ext>
            </a:extLst>
          </p:cNvPr>
          <p:cNvSpPr>
            <a:spLocks noGrp="1"/>
          </p:cNvSpPr>
          <p:nvPr>
            <p:ph type="sldNum" sz="quarter" idx="12"/>
          </p:nvPr>
        </p:nvSpPr>
        <p:spPr/>
        <p:txBody>
          <a:bodyPr/>
          <a:lstStyle/>
          <a:p>
            <a:fld id="{25BA54BD-C84D-46CE-8B72-31BFB26ABA43}" type="slidenum">
              <a:rPr lang="en-US" smtClean="0"/>
              <a:t>14</a:t>
            </a:fld>
            <a:endParaRPr lang="en-US"/>
          </a:p>
        </p:txBody>
      </p:sp>
      <p:pic>
        <p:nvPicPr>
          <p:cNvPr id="7" name="Content Placeholder 6" descr="A screen shot of a computer&#10;&#10;Description generated with high confidence">
            <a:extLst>
              <a:ext uri="{FF2B5EF4-FFF2-40B4-BE49-F238E27FC236}">
                <a16:creationId xmlns:a16="http://schemas.microsoft.com/office/drawing/2014/main" id="{CB5C553A-C0FE-4009-BD09-4BE3409ABA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70812" y="2133600"/>
            <a:ext cx="2509344" cy="2425700"/>
          </a:xfrm>
        </p:spPr>
      </p:pic>
      <p:sp>
        <p:nvSpPr>
          <p:cNvPr id="5" name="Title 4">
            <a:extLst>
              <a:ext uri="{FF2B5EF4-FFF2-40B4-BE49-F238E27FC236}">
                <a16:creationId xmlns:a16="http://schemas.microsoft.com/office/drawing/2014/main" id="{A1DA236D-C9B3-4E8D-8EA9-16D76CA54566}"/>
              </a:ext>
            </a:extLst>
          </p:cNvPr>
          <p:cNvSpPr>
            <a:spLocks noGrp="1"/>
          </p:cNvSpPr>
          <p:nvPr>
            <p:ph type="title"/>
          </p:nvPr>
        </p:nvSpPr>
        <p:spPr/>
        <p:txBody>
          <a:bodyPr/>
          <a:lstStyle/>
          <a:p>
            <a:r>
              <a:rPr lang="en-US" dirty="0"/>
              <a:t>Class activity</a:t>
            </a:r>
          </a:p>
        </p:txBody>
      </p:sp>
      <p:sp>
        <p:nvSpPr>
          <p:cNvPr id="8" name="TextBox 7">
            <a:extLst>
              <a:ext uri="{FF2B5EF4-FFF2-40B4-BE49-F238E27FC236}">
                <a16:creationId xmlns:a16="http://schemas.microsoft.com/office/drawing/2014/main" id="{B793E805-0298-4667-8DA1-ECF1C87EE3DF}"/>
              </a:ext>
            </a:extLst>
          </p:cNvPr>
          <p:cNvSpPr txBox="1"/>
          <p:nvPr/>
        </p:nvSpPr>
        <p:spPr>
          <a:xfrm>
            <a:off x="912812" y="1828800"/>
            <a:ext cx="5334000" cy="3748719"/>
          </a:xfrm>
          <a:prstGeom prst="rect">
            <a:avLst/>
          </a:prstGeom>
          <a:noFill/>
        </p:spPr>
        <p:txBody>
          <a:bodyPr wrap="square" rtlCol="0">
            <a:spAutoFit/>
          </a:bodyPr>
          <a:lstStyle/>
          <a:p>
            <a:pPr marL="457200" indent="-457200">
              <a:lnSpc>
                <a:spcPct val="90000"/>
              </a:lnSpc>
              <a:buAutoNum type="arabicPeriod"/>
            </a:pPr>
            <a:r>
              <a:rPr lang="en-US" sz="2400" dirty="0">
                <a:solidFill>
                  <a:schemeClr val="bg1"/>
                </a:solidFill>
              </a:rPr>
              <a:t>With a peer, read the questions below the Micha prompt.</a:t>
            </a:r>
          </a:p>
          <a:p>
            <a:pPr marL="457200" indent="-457200">
              <a:lnSpc>
                <a:spcPct val="90000"/>
              </a:lnSpc>
              <a:buAutoNum type="arabicPeriod"/>
            </a:pPr>
            <a:endParaRPr lang="en-US" sz="2400" dirty="0">
              <a:solidFill>
                <a:schemeClr val="bg1"/>
              </a:solidFill>
            </a:endParaRPr>
          </a:p>
          <a:p>
            <a:pPr marL="457200" indent="-457200">
              <a:lnSpc>
                <a:spcPct val="90000"/>
              </a:lnSpc>
              <a:buAutoNum type="arabicPeriod"/>
            </a:pPr>
            <a:r>
              <a:rPr lang="en-US" sz="2400" dirty="0">
                <a:solidFill>
                  <a:schemeClr val="bg1"/>
                </a:solidFill>
              </a:rPr>
              <a:t>Use your sticky notes to answer.</a:t>
            </a:r>
          </a:p>
          <a:p>
            <a:pPr marL="457200" indent="-457200">
              <a:lnSpc>
                <a:spcPct val="90000"/>
              </a:lnSpc>
              <a:buAutoNum type="arabicPeriod"/>
            </a:pPr>
            <a:endParaRPr lang="en-US" sz="2400" dirty="0">
              <a:solidFill>
                <a:schemeClr val="bg1"/>
              </a:solidFill>
            </a:endParaRPr>
          </a:p>
          <a:p>
            <a:pPr marL="457200" indent="-457200">
              <a:lnSpc>
                <a:spcPct val="90000"/>
              </a:lnSpc>
              <a:buAutoNum type="arabicPeriod"/>
            </a:pPr>
            <a:r>
              <a:rPr lang="en-US" sz="2400" dirty="0">
                <a:solidFill>
                  <a:schemeClr val="bg1"/>
                </a:solidFill>
              </a:rPr>
              <a:t>Place your notes on the newsprint under the question.</a:t>
            </a:r>
          </a:p>
          <a:p>
            <a:pPr marL="457200" indent="-457200">
              <a:lnSpc>
                <a:spcPct val="90000"/>
              </a:lnSpc>
              <a:buAutoNum type="arabicPeriod"/>
            </a:pPr>
            <a:endParaRPr lang="en-US" sz="2400" dirty="0">
              <a:solidFill>
                <a:schemeClr val="bg1"/>
              </a:solidFill>
            </a:endParaRPr>
          </a:p>
          <a:p>
            <a:pPr marL="457200" indent="-457200">
              <a:lnSpc>
                <a:spcPct val="90000"/>
              </a:lnSpc>
              <a:buAutoNum type="arabicPeriod"/>
            </a:pPr>
            <a:r>
              <a:rPr lang="en-US" sz="2400" dirty="0">
                <a:solidFill>
                  <a:schemeClr val="bg1"/>
                </a:solidFill>
              </a:rPr>
              <a:t>Write the class reflection on the worksheet.</a:t>
            </a:r>
          </a:p>
          <a:p>
            <a:pPr marL="457200" indent="-457200">
              <a:lnSpc>
                <a:spcPct val="90000"/>
              </a:lnSpc>
              <a:buAutoNum type="arabicPeriod"/>
            </a:pPr>
            <a:endParaRPr lang="en-US" sz="2400" dirty="0"/>
          </a:p>
        </p:txBody>
      </p:sp>
    </p:spTree>
    <p:extLst>
      <p:ext uri="{BB962C8B-B14F-4D97-AF65-F5344CB8AC3E}">
        <p14:creationId xmlns:p14="http://schemas.microsoft.com/office/powerpoint/2010/main" val="69700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156AEA-B6FE-469B-B24A-9E3A5B4BBB22}"/>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3CF5CF70-FF1A-488D-8234-A2824699E680}"/>
              </a:ext>
            </a:extLst>
          </p:cNvPr>
          <p:cNvSpPr>
            <a:spLocks noGrp="1"/>
          </p:cNvSpPr>
          <p:nvPr>
            <p:ph type="sldNum" sz="quarter" idx="12"/>
          </p:nvPr>
        </p:nvSpPr>
        <p:spPr/>
        <p:txBody>
          <a:bodyPr/>
          <a:lstStyle/>
          <a:p>
            <a:fld id="{25BA54BD-C84D-46CE-8B72-31BFB26ABA43}" type="slidenum">
              <a:rPr lang="en-US" smtClean="0"/>
              <a:t>15</a:t>
            </a:fld>
            <a:endParaRPr lang="en-US"/>
          </a:p>
        </p:txBody>
      </p:sp>
      <p:sp>
        <p:nvSpPr>
          <p:cNvPr id="4" name="Title 3">
            <a:extLst>
              <a:ext uri="{FF2B5EF4-FFF2-40B4-BE49-F238E27FC236}">
                <a16:creationId xmlns:a16="http://schemas.microsoft.com/office/drawing/2014/main" id="{A29B94F6-A0C9-4D4E-B3DE-0B351ED07016}"/>
              </a:ext>
            </a:extLst>
          </p:cNvPr>
          <p:cNvSpPr>
            <a:spLocks noGrp="1"/>
          </p:cNvSpPr>
          <p:nvPr>
            <p:ph type="title"/>
          </p:nvPr>
        </p:nvSpPr>
        <p:spPr>
          <a:xfrm>
            <a:off x="1522413" y="2895600"/>
            <a:ext cx="9143998" cy="1020762"/>
          </a:xfrm>
        </p:spPr>
        <p:txBody>
          <a:bodyPr/>
          <a:lstStyle/>
          <a:p>
            <a:pPr algn="ctr"/>
            <a:r>
              <a:rPr lang="en-US" dirty="0"/>
              <a:t>Symptoms of opioid use</a:t>
            </a:r>
          </a:p>
        </p:txBody>
      </p:sp>
      <p:pic>
        <p:nvPicPr>
          <p:cNvPr id="5" name="PFE element 56" descr="q4WS9ZXG3ST835.png">
            <a:extLst>
              <a:ext uri="{FF2B5EF4-FFF2-40B4-BE49-F238E27FC236}">
                <a16:creationId xmlns:a16="http://schemas.microsoft.com/office/drawing/2014/main" id="{C1A31154-73B3-44D1-85F5-17AC6FF2A055}"/>
              </a:ext>
            </a:extLst>
          </p:cNvPr>
          <p:cNvPicPr>
            <a:picLocks/>
          </p:cNvPicPr>
          <p:nvPr/>
        </p:nvPicPr>
        <p:blipFill>
          <a:blip r:embed="rId2">
            <a:extLst>
              <a:ext uri="{28A0092B-C50C-407E-A947-70E740481C1C}">
                <a14:useLocalDpi xmlns:a14="http://schemas.microsoft.com/office/drawing/2010/main"/>
              </a:ext>
            </a:extLst>
          </a:blip>
          <a:stretch>
            <a:fillRect/>
          </a:stretch>
        </p:blipFill>
        <p:spPr>
          <a:xfrm>
            <a:off x="8532813" y="411161"/>
            <a:ext cx="3124200" cy="3122849"/>
          </a:xfrm>
          <a:prstGeom prst="rect">
            <a:avLst/>
          </a:prstGeom>
        </p:spPr>
      </p:pic>
      <p:pic>
        <p:nvPicPr>
          <p:cNvPr id="6" name="PFE element 53" descr="q4WS9ZXG3ST831.png">
            <a:extLst>
              <a:ext uri="{FF2B5EF4-FFF2-40B4-BE49-F238E27FC236}">
                <a16:creationId xmlns:a16="http://schemas.microsoft.com/office/drawing/2014/main" id="{762397E9-ABBE-4669-85E5-2D6192CCE10B}"/>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531811" y="3541893"/>
            <a:ext cx="2590800" cy="2559462"/>
          </a:xfrm>
          <a:prstGeom prst="rect">
            <a:avLst/>
          </a:prstGeom>
        </p:spPr>
      </p:pic>
    </p:spTree>
    <p:extLst>
      <p:ext uri="{BB962C8B-B14F-4D97-AF65-F5344CB8AC3E}">
        <p14:creationId xmlns:p14="http://schemas.microsoft.com/office/powerpoint/2010/main" val="159808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5" name="PFE element 201" descr="q4WS9ZXG3ST8129.png"/>
          <p:cNvPicPr>
            <a:picLocks/>
          </p:cNvPicPr>
          <p:nvPr/>
        </p:nvPicPr>
        <p:blipFill>
          <a:blip r:embed="rId3">
            <a:extLst>
              <a:ext uri="{28A0092B-C50C-407E-A947-70E740481C1C}">
                <a14:useLocalDpi xmlns:a14="http://schemas.microsoft.com/office/drawing/2010/main"/>
              </a:ext>
            </a:extLst>
          </a:blip>
          <a:stretch>
            <a:fillRect/>
          </a:stretch>
        </p:blipFill>
        <p:spPr>
          <a:xfrm>
            <a:off x="2113207" y="2098028"/>
            <a:ext cx="2798064" cy="3261360"/>
          </a:xfrm>
          <a:prstGeom prst="rect">
            <a:avLst/>
          </a:prstGeom>
        </p:spPr>
      </p:pic>
      <p:pic>
        <p:nvPicPr>
          <p:cNvPr id="7" name="PFE element 202" descr="q4WS9ZXG3ST8130.png"/>
          <p:cNvPicPr>
            <a:picLocks/>
          </p:cNvPicPr>
          <p:nvPr/>
        </p:nvPicPr>
        <p:blipFill>
          <a:blip r:embed="rId4">
            <a:extLst>
              <a:ext uri="{28A0092B-C50C-407E-A947-70E740481C1C}">
                <a14:useLocalDpi xmlns:a14="http://schemas.microsoft.com/office/drawing/2010/main"/>
              </a:ext>
            </a:extLst>
          </a:blip>
          <a:stretch>
            <a:fillRect/>
          </a:stretch>
        </p:blipFill>
        <p:spPr>
          <a:xfrm>
            <a:off x="1675575" y="6352985"/>
            <a:ext cx="707136" cy="371856"/>
          </a:xfrm>
          <a:prstGeom prst="rect">
            <a:avLst/>
          </a:prstGeom>
        </p:spPr>
      </p:pic>
      <p:pic>
        <p:nvPicPr>
          <p:cNvPr id="11" name="PFE element 203" descr="q4WS9ZXG3ST8131.png"/>
          <p:cNvPicPr>
            <a:picLocks/>
          </p:cNvPicPr>
          <p:nvPr/>
        </p:nvPicPr>
        <p:blipFill>
          <a:blip r:embed="rId5">
            <a:extLst>
              <a:ext uri="{28A0092B-C50C-407E-A947-70E740481C1C}">
                <a14:useLocalDpi xmlns:a14="http://schemas.microsoft.com/office/drawing/2010/main"/>
              </a:ext>
            </a:extLst>
          </a:blip>
          <a:stretch>
            <a:fillRect/>
          </a:stretch>
        </p:blipFill>
        <p:spPr>
          <a:xfrm>
            <a:off x="3344324" y="6352202"/>
            <a:ext cx="4187952" cy="371856"/>
          </a:xfrm>
          <a:prstGeom prst="rect">
            <a:avLst/>
          </a:prstGeom>
        </p:spPr>
      </p:pic>
      <p:cxnSp>
        <p:nvCxnSpPr>
          <p:cNvPr id="10" name="Straight Connector 9"/>
          <p:cNvCxnSpPr/>
          <p:nvPr/>
        </p:nvCxnSpPr>
        <p:spPr>
          <a:xfrm>
            <a:off x="2203848"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5858699"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5984345" y="1583266"/>
            <a:ext cx="3657600" cy="3657600"/>
          </a:xfrm>
          <a:prstGeom prst="ellipse">
            <a:avLst/>
          </a:prstGeom>
        </p:spPr>
      </p:pic>
      <p:sp>
        <p:nvSpPr>
          <p:cNvPr id="2" name="Title 1">
            <a:extLst>
              <a:ext uri="{FF2B5EF4-FFF2-40B4-BE49-F238E27FC236}">
                <a16:creationId xmlns:a16="http://schemas.microsoft.com/office/drawing/2014/main" id="{DD0FF252-C31E-4392-A5EF-D196DF92898D}"/>
              </a:ext>
            </a:extLst>
          </p:cNvPr>
          <p:cNvSpPr>
            <a:spLocks noGrp="1"/>
          </p:cNvSpPr>
          <p:nvPr>
            <p:ph type="title"/>
          </p:nvPr>
        </p:nvSpPr>
        <p:spPr/>
        <p:txBody>
          <a:bodyPr/>
          <a:lstStyle/>
          <a:p>
            <a:r>
              <a:rPr lang="en-US" dirty="0"/>
              <a:t>Stages of addiction</a:t>
            </a:r>
          </a:p>
        </p:txBody>
      </p:sp>
    </p:spTree>
    <p:extLst>
      <p:ext uri="{BB962C8B-B14F-4D97-AF65-F5344CB8AC3E}">
        <p14:creationId xmlns:p14="http://schemas.microsoft.com/office/powerpoint/2010/main" val="292882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6" name="PFE element 225" descr="q4WS9ZXG3ST8143.png"/>
          <p:cNvPicPr>
            <a:picLocks/>
          </p:cNvPicPr>
          <p:nvPr/>
        </p:nvPicPr>
        <p:blipFill>
          <a:blip r:embed="rId3">
            <a:extLst>
              <a:ext uri="{28A0092B-C50C-407E-A947-70E740481C1C}">
                <a14:useLocalDpi xmlns:a14="http://schemas.microsoft.com/office/drawing/2010/main"/>
              </a:ext>
            </a:extLst>
          </a:blip>
          <a:stretch>
            <a:fillRect/>
          </a:stretch>
        </p:blipFill>
        <p:spPr>
          <a:xfrm>
            <a:off x="1675575" y="6352985"/>
            <a:ext cx="707136" cy="371856"/>
          </a:xfrm>
          <a:prstGeom prst="rect">
            <a:avLst/>
          </a:prstGeom>
        </p:spPr>
      </p:pic>
      <p:pic>
        <p:nvPicPr>
          <p:cNvPr id="7" name="PFE element 226" descr="q4WS9ZXG3ST8144.png"/>
          <p:cNvPicPr>
            <a:picLocks/>
          </p:cNvPicPr>
          <p:nvPr/>
        </p:nvPicPr>
        <p:blipFill>
          <a:blip r:embed="rId4">
            <a:extLst>
              <a:ext uri="{28A0092B-C50C-407E-A947-70E740481C1C}">
                <a14:useLocalDpi xmlns:a14="http://schemas.microsoft.com/office/drawing/2010/main"/>
              </a:ext>
            </a:extLst>
          </a:blip>
          <a:stretch>
            <a:fillRect/>
          </a:stretch>
        </p:blipFill>
        <p:spPr>
          <a:xfrm>
            <a:off x="3344324" y="6352202"/>
            <a:ext cx="4187952" cy="371856"/>
          </a:xfrm>
          <a:prstGeom prst="rect">
            <a:avLst/>
          </a:prstGeom>
        </p:spPr>
      </p:pic>
      <p:sp>
        <p:nvSpPr>
          <p:cNvPr id="10" name="Rectangle 9"/>
          <p:cNvSpPr/>
          <p:nvPr/>
        </p:nvSpPr>
        <p:spPr>
          <a:xfrm>
            <a:off x="1522412" y="0"/>
            <a:ext cx="8839200" cy="5486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FE element 229" descr="q4WS9ZXG3ST8146.png"/>
          <p:cNvPicPr>
            <a:picLocks/>
          </p:cNvPicPr>
          <p:nvPr/>
        </p:nvPicPr>
        <p:blipFill>
          <a:blip r:embed="rId5">
            <a:extLst>
              <a:ext uri="{28A0092B-C50C-407E-A947-70E740481C1C}">
                <a14:useLocalDpi xmlns:a14="http://schemas.microsoft.com/office/drawing/2010/main"/>
              </a:ext>
            </a:extLst>
          </a:blip>
          <a:stretch>
            <a:fillRect/>
          </a:stretch>
        </p:blipFill>
        <p:spPr>
          <a:xfrm>
            <a:off x="2114323" y="2098028"/>
            <a:ext cx="3127248" cy="3261360"/>
          </a:xfrm>
          <a:prstGeom prst="rect">
            <a:avLst/>
          </a:prstGeom>
        </p:spPr>
      </p:pic>
      <p:cxnSp>
        <p:nvCxnSpPr>
          <p:cNvPr id="13" name="Straight Connector 12"/>
          <p:cNvCxnSpPr/>
          <p:nvPr/>
        </p:nvCxnSpPr>
        <p:spPr>
          <a:xfrm>
            <a:off x="2203848"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Oval 13"/>
          <p:cNvSpPr>
            <a:spLocks noChangeAspect="1"/>
          </p:cNvSpPr>
          <p:nvPr/>
        </p:nvSpPr>
        <p:spPr>
          <a:xfrm>
            <a:off x="5858699"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5984345" y="1583266"/>
            <a:ext cx="3657600" cy="3657600"/>
          </a:xfrm>
          <a:prstGeom prst="ellipse">
            <a:avLst/>
          </a:prstGeom>
        </p:spPr>
      </p:pic>
      <p:sp>
        <p:nvSpPr>
          <p:cNvPr id="2" name="TextBox 1">
            <a:extLst>
              <a:ext uri="{FF2B5EF4-FFF2-40B4-BE49-F238E27FC236}">
                <a16:creationId xmlns:a16="http://schemas.microsoft.com/office/drawing/2014/main" id="{A9B14EB0-88F5-4C8B-9500-6B907AD9A425}"/>
              </a:ext>
            </a:extLst>
          </p:cNvPr>
          <p:cNvSpPr txBox="1"/>
          <p:nvPr/>
        </p:nvSpPr>
        <p:spPr>
          <a:xfrm>
            <a:off x="2382711" y="5715000"/>
            <a:ext cx="7597901" cy="1089529"/>
          </a:xfrm>
          <a:prstGeom prst="rect">
            <a:avLst/>
          </a:prstGeom>
          <a:noFill/>
        </p:spPr>
        <p:txBody>
          <a:bodyPr wrap="square" rtlCol="0">
            <a:spAutoFit/>
          </a:bodyPr>
          <a:lstStyle/>
          <a:p>
            <a:pPr algn="ctr">
              <a:lnSpc>
                <a:spcPct val="90000"/>
              </a:lnSpc>
            </a:pPr>
            <a:r>
              <a:rPr lang="en-US" sz="2400" dirty="0">
                <a:solidFill>
                  <a:schemeClr val="bg1"/>
                </a:solidFill>
              </a:rPr>
              <a:t>This is an example of tolerance – A person needs more of the drug to get the same feeling. Can result in addiction</a:t>
            </a:r>
          </a:p>
        </p:txBody>
      </p:sp>
    </p:spTree>
    <p:extLst>
      <p:ext uri="{BB962C8B-B14F-4D97-AF65-F5344CB8AC3E}">
        <p14:creationId xmlns:p14="http://schemas.microsoft.com/office/powerpoint/2010/main" val="291023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000243-8342-4159-903F-2E0058EAB8F1}"/>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F1067B4D-AF85-4183-9658-E357603D28A5}"/>
              </a:ext>
            </a:extLst>
          </p:cNvPr>
          <p:cNvSpPr>
            <a:spLocks noGrp="1"/>
          </p:cNvSpPr>
          <p:nvPr>
            <p:ph type="sldNum" sz="quarter" idx="12"/>
          </p:nvPr>
        </p:nvSpPr>
        <p:spPr/>
        <p:txBody>
          <a:bodyPr/>
          <a:lstStyle/>
          <a:p>
            <a:fld id="{25BA54BD-C84D-46CE-8B72-31BFB26ABA43}" type="slidenum">
              <a:rPr lang="en-US" smtClean="0"/>
              <a:t>18</a:t>
            </a:fld>
            <a:endParaRPr lang="en-US"/>
          </a:p>
        </p:txBody>
      </p:sp>
      <p:sp>
        <p:nvSpPr>
          <p:cNvPr id="4" name="Content Placeholder 3">
            <a:extLst>
              <a:ext uri="{FF2B5EF4-FFF2-40B4-BE49-F238E27FC236}">
                <a16:creationId xmlns:a16="http://schemas.microsoft.com/office/drawing/2014/main" id="{A1DD0F19-4F33-4518-9580-7F75A235AF7C}"/>
              </a:ext>
            </a:extLst>
          </p:cNvPr>
          <p:cNvSpPr>
            <a:spLocks noGrp="1"/>
          </p:cNvSpPr>
          <p:nvPr>
            <p:ph idx="1"/>
          </p:nvPr>
        </p:nvSpPr>
        <p:spPr>
          <a:xfrm>
            <a:off x="1522414" y="1905000"/>
            <a:ext cx="9144000" cy="1828800"/>
          </a:xfrm>
        </p:spPr>
        <p:txBody>
          <a:bodyPr/>
          <a:lstStyle/>
          <a:p>
            <a:r>
              <a:rPr lang="en-US" dirty="0"/>
              <a:t>The body has to have the drug to feel normal</a:t>
            </a:r>
          </a:p>
        </p:txBody>
      </p:sp>
      <p:sp>
        <p:nvSpPr>
          <p:cNvPr id="5" name="Title 4">
            <a:extLst>
              <a:ext uri="{FF2B5EF4-FFF2-40B4-BE49-F238E27FC236}">
                <a16:creationId xmlns:a16="http://schemas.microsoft.com/office/drawing/2014/main" id="{A8C97C5E-3F20-4DDF-8817-B28570FF92D2}"/>
              </a:ext>
            </a:extLst>
          </p:cNvPr>
          <p:cNvSpPr>
            <a:spLocks noGrp="1"/>
          </p:cNvSpPr>
          <p:nvPr>
            <p:ph type="title"/>
          </p:nvPr>
        </p:nvSpPr>
        <p:spPr/>
        <p:txBody>
          <a:bodyPr/>
          <a:lstStyle/>
          <a:p>
            <a:r>
              <a:rPr lang="en-US" dirty="0"/>
              <a:t>Addiction</a:t>
            </a:r>
          </a:p>
        </p:txBody>
      </p:sp>
      <p:pic>
        <p:nvPicPr>
          <p:cNvPr id="7" name="Picture 6" descr="A close up of a piece of paper&#10;&#10;Description generated with high confidence">
            <a:extLst>
              <a:ext uri="{FF2B5EF4-FFF2-40B4-BE49-F238E27FC236}">
                <a16:creationId xmlns:a16="http://schemas.microsoft.com/office/drawing/2014/main" id="{6E20A61F-BA77-47B7-86BF-2526C8703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612" y="2971800"/>
            <a:ext cx="4343400" cy="3088640"/>
          </a:xfrm>
          <a:prstGeom prst="rect">
            <a:avLst/>
          </a:prstGeom>
        </p:spPr>
      </p:pic>
    </p:spTree>
    <p:extLst>
      <p:ext uri="{BB962C8B-B14F-4D97-AF65-F5344CB8AC3E}">
        <p14:creationId xmlns:p14="http://schemas.microsoft.com/office/powerpoint/2010/main" val="264844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5" name="PFE element 191" descr="q4WS9ZXG3ST8121.png"/>
          <p:cNvPicPr>
            <a:picLocks/>
          </p:cNvPicPr>
          <p:nvPr/>
        </p:nvPicPr>
        <p:blipFill>
          <a:blip r:embed="rId3">
            <a:extLst>
              <a:ext uri="{28A0092B-C50C-407E-A947-70E740481C1C}">
                <a14:useLocalDpi xmlns:a14="http://schemas.microsoft.com/office/drawing/2010/main"/>
              </a:ext>
            </a:extLst>
          </a:blip>
          <a:stretch>
            <a:fillRect/>
          </a:stretch>
        </p:blipFill>
        <p:spPr>
          <a:xfrm>
            <a:off x="4494211" y="1635841"/>
            <a:ext cx="4267201" cy="2353226"/>
          </a:xfrm>
          <a:prstGeom prst="rect">
            <a:avLst/>
          </a:prstGeom>
        </p:spPr>
      </p:pic>
      <p:pic>
        <p:nvPicPr>
          <p:cNvPr id="14" name="PFE element 192" descr="q4WS9ZXG3ST8122.png"/>
          <p:cNvPicPr>
            <a:picLocks/>
          </p:cNvPicPr>
          <p:nvPr/>
        </p:nvPicPr>
        <p:blipFill>
          <a:blip r:embed="rId4">
            <a:extLst>
              <a:ext uri="{28A0092B-C50C-407E-A947-70E740481C1C}">
                <a14:useLocalDpi xmlns:a14="http://schemas.microsoft.com/office/drawing/2010/main"/>
              </a:ext>
            </a:extLst>
          </a:blip>
          <a:stretch>
            <a:fillRect/>
          </a:stretch>
        </p:blipFill>
        <p:spPr>
          <a:xfrm>
            <a:off x="1675575" y="6352985"/>
            <a:ext cx="707136" cy="371856"/>
          </a:xfrm>
          <a:prstGeom prst="rect">
            <a:avLst/>
          </a:prstGeom>
        </p:spPr>
      </p:pic>
      <p:pic>
        <p:nvPicPr>
          <p:cNvPr id="15" name="PFE element 193" descr="q4WS9ZXG3ST8123.png"/>
          <p:cNvPicPr>
            <a:picLocks/>
          </p:cNvPicPr>
          <p:nvPr/>
        </p:nvPicPr>
        <p:blipFill>
          <a:blip r:embed="rId5">
            <a:extLst>
              <a:ext uri="{28A0092B-C50C-407E-A947-70E740481C1C}">
                <a14:useLocalDpi xmlns:a14="http://schemas.microsoft.com/office/drawing/2010/main"/>
              </a:ext>
            </a:extLst>
          </a:blip>
          <a:stretch>
            <a:fillRect/>
          </a:stretch>
        </p:blipFill>
        <p:spPr>
          <a:xfrm>
            <a:off x="3344324" y="6352202"/>
            <a:ext cx="4187952" cy="371856"/>
          </a:xfrm>
          <a:prstGeom prst="rect">
            <a:avLst/>
          </a:prstGeom>
        </p:spPr>
      </p:pic>
      <p:sp>
        <p:nvSpPr>
          <p:cNvPr id="7" name="Rectangle 6"/>
          <p:cNvSpPr/>
          <p:nvPr/>
        </p:nvSpPr>
        <p:spPr>
          <a:xfrm>
            <a:off x="1522412" y="1"/>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6" name="PFE element 195" descr="q4WS9ZXG3ST8124.png"/>
          <p:cNvPicPr>
            <a:picLocks/>
          </p:cNvPicPr>
          <p:nvPr/>
        </p:nvPicPr>
        <p:blipFill>
          <a:blip r:embed="rId6">
            <a:extLst>
              <a:ext uri="{28A0092B-C50C-407E-A947-70E740481C1C}">
                <a14:useLocalDpi xmlns:a14="http://schemas.microsoft.com/office/drawing/2010/main"/>
              </a:ext>
            </a:extLst>
          </a:blip>
          <a:stretch>
            <a:fillRect/>
          </a:stretch>
        </p:blipFill>
        <p:spPr>
          <a:xfrm>
            <a:off x="1522412" y="96686"/>
            <a:ext cx="9144000" cy="1237488"/>
          </a:xfrm>
          <a:prstGeom prst="rect">
            <a:avLst/>
          </a:prstGeom>
        </p:spPr>
      </p:pic>
      <p:cxnSp>
        <p:nvCxnSpPr>
          <p:cNvPr id="9" name="Straight Connector 8"/>
          <p:cNvCxnSpPr/>
          <p:nvPr/>
        </p:nvCxnSpPr>
        <p:spPr>
          <a:xfrm>
            <a:off x="4152636" y="1082029"/>
            <a:ext cx="389757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6" name="pfehide197" hidden="1"/>
          <p:cNvGrpSpPr/>
          <p:nvPr/>
        </p:nvGrpSpPr>
        <p:grpSpPr>
          <a:xfrm>
            <a:off x="6749732" y="1507068"/>
            <a:ext cx="2971800" cy="4175760"/>
            <a:chOff x="5227320" y="1507068"/>
            <a:chExt cx="2971800" cy="4175760"/>
          </a:xfrm>
        </p:grpSpPr>
        <p:cxnSp>
          <p:nvCxnSpPr>
            <p:cNvPr id="10" name="Straight Connector 9" hidden="1"/>
            <p:cNvCxnSpPr/>
            <p:nvPr/>
          </p:nvCxnSpPr>
          <p:spPr>
            <a:xfrm>
              <a:off x="6731000" y="1507068"/>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hidden="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42466" y="2815313"/>
              <a:ext cx="2743200" cy="2743200"/>
            </a:xfrm>
            <a:prstGeom prst="ellipse">
              <a:avLst/>
            </a:prstGeom>
            <a:solidFill>
              <a:srgbClr val="000000">
                <a:alpha val="40000"/>
              </a:srgbClr>
            </a:solidFill>
          </p:spPr>
        </p:pic>
        <p:sp>
          <p:nvSpPr>
            <p:cNvPr id="12" name="Oval 11" hidden="1"/>
            <p:cNvSpPr>
              <a:spLocks noChangeAspect="1"/>
            </p:cNvSpPr>
            <p:nvPr/>
          </p:nvSpPr>
          <p:spPr>
            <a:xfrm>
              <a:off x="5227320" y="2711028"/>
              <a:ext cx="2971800" cy="2971800"/>
            </a:xfrm>
            <a:prstGeom prst="ellipse">
              <a:avLst/>
            </a:prstGeom>
            <a:solidFill>
              <a:srgbClr val="000000">
                <a:alpha val="40000"/>
              </a:srgbClr>
            </a:solid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7909811" y="2158154"/>
            <a:ext cx="3005328" cy="4194048"/>
            <a:chOff x="317500" y="317500"/>
            <a:chExt cx="3005328" cy="4194048"/>
          </a:xfrm>
        </p:grpSpPr>
        <p:pic>
          <p:nvPicPr>
            <p:cNvPr id="17" name="PFE element 197" descr="q4WS9ZXG3ST8125.png"/>
            <p:cNvPicPr>
              <a:picLocks/>
            </p:cNvPicPr>
            <p:nvPr/>
          </p:nvPicPr>
          <p:blipFill>
            <a:blip r:embed="rId8">
              <a:extLst>
                <a:ext uri="{28A0092B-C50C-407E-A947-70E740481C1C}">
                  <a14:useLocalDpi xmlns:a14="http://schemas.microsoft.com/office/drawing/2010/main"/>
                </a:ext>
              </a:extLst>
            </a:blip>
            <a:stretch>
              <a:fillRect/>
            </a:stretch>
          </p:blipFill>
          <p:spPr>
            <a:xfrm>
              <a:off x="317500" y="317500"/>
              <a:ext cx="3005328" cy="4194048"/>
            </a:xfrm>
            <a:prstGeom prst="rect">
              <a:avLst/>
            </a:prstGeom>
          </p:spPr>
        </p:pic>
        <p:sp>
          <p:nvSpPr>
            <p:cNvPr id="18" name="Shape_26"/>
            <p:cNvSpPr/>
            <p:nvPr/>
          </p:nvSpPr>
          <p:spPr>
            <a:xfrm>
              <a:off x="317500" y="317500"/>
              <a:ext cx="3005328" cy="41940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pfehide198" hidden="1"/>
          <p:cNvSpPr txBox="1"/>
          <p:nvPr/>
        </p:nvSpPr>
        <p:spPr>
          <a:xfrm>
            <a:off x="2464965" y="4221928"/>
            <a:ext cx="3239981" cy="1169551"/>
          </a:xfrm>
          <a:prstGeom prst="rect">
            <a:avLst/>
          </a:prstGeom>
          <a:noFill/>
        </p:spPr>
        <p:txBody>
          <a:bodyPr wrap="square" rtlCol="0">
            <a:spAutoFit/>
          </a:bodyPr>
          <a:lstStyle/>
          <a:p>
            <a:r>
              <a:rPr lang="en-US" sz="1400" dirty="0">
                <a:solidFill>
                  <a:srgbClr val="15284B"/>
                </a:solidFill>
                <a:latin typeface="Montserrat light"/>
                <a:cs typeface="Montserrat light"/>
              </a:rPr>
              <a:t>Symptoms include </a:t>
            </a:r>
            <a:r>
              <a:rPr lang="en-US" sz="1400" dirty="0">
                <a:solidFill>
                  <a:srgbClr val="15284B"/>
                </a:solidFill>
                <a:latin typeface="Montserrat light"/>
                <a:ea typeface="Calibri"/>
                <a:cs typeface="Montserrat light"/>
                <a:sym typeface="Calibri"/>
              </a:rPr>
              <a:t>: sweating, </a:t>
            </a:r>
            <a:r>
              <a:rPr lang="en-US" sz="1400" dirty="0" err="1">
                <a:solidFill>
                  <a:srgbClr val="15284B"/>
                </a:solidFill>
                <a:latin typeface="Montserrat light"/>
                <a:ea typeface="Calibri"/>
                <a:cs typeface="Montserrat light"/>
                <a:sym typeface="Calibri"/>
              </a:rPr>
              <a:t>mydriasis</a:t>
            </a:r>
            <a:r>
              <a:rPr lang="en-US" sz="1400" dirty="0">
                <a:solidFill>
                  <a:srgbClr val="15284B"/>
                </a:solidFill>
                <a:latin typeface="Montserrat light"/>
                <a:ea typeface="Calibri"/>
                <a:cs typeface="Montserrat light"/>
                <a:sym typeface="Calibri"/>
              </a:rPr>
              <a:t> (dilated pupils), vomiting, tachycardia (fast heart rate), </a:t>
            </a:r>
            <a:r>
              <a:rPr lang="en-US" sz="1400" dirty="0" err="1">
                <a:solidFill>
                  <a:srgbClr val="15284B"/>
                </a:solidFill>
                <a:latin typeface="Montserrat light"/>
                <a:ea typeface="Calibri"/>
                <a:cs typeface="Montserrat light"/>
                <a:sym typeface="Calibri"/>
              </a:rPr>
              <a:t>goosebumps</a:t>
            </a:r>
            <a:r>
              <a:rPr lang="en-US" sz="1400" dirty="0">
                <a:solidFill>
                  <a:srgbClr val="15284B"/>
                </a:solidFill>
                <a:latin typeface="Montserrat light"/>
                <a:ea typeface="Calibri"/>
                <a:cs typeface="Montserrat light"/>
                <a:sym typeface="Calibri"/>
              </a:rPr>
              <a:t>, abdominal cramps, muscle cramps, and involuntary leg movements </a:t>
            </a:r>
            <a:endParaRPr lang="en-US" dirty="0">
              <a:solidFill>
                <a:srgbClr val="15284B"/>
              </a:solidFill>
              <a:latin typeface="Montserrat light"/>
              <a:cs typeface="Montserrat light"/>
            </a:endParaRPr>
          </a:p>
        </p:txBody>
      </p:sp>
      <p:grpSp>
        <p:nvGrpSpPr>
          <p:cNvPr id="22" name="Group 21"/>
          <p:cNvGrpSpPr/>
          <p:nvPr/>
        </p:nvGrpSpPr>
        <p:grpSpPr>
          <a:xfrm>
            <a:off x="338996" y="3581400"/>
            <a:ext cx="9032015" cy="3128862"/>
            <a:chOff x="317499" y="317499"/>
            <a:chExt cx="4594543" cy="1491191"/>
          </a:xfrm>
        </p:grpSpPr>
        <p:pic>
          <p:nvPicPr>
            <p:cNvPr id="20" name="PFE element 198" descr="q4WS9ZXG3ST8127.png"/>
            <p:cNvPicPr>
              <a:picLocks/>
            </p:cNvPicPr>
            <p:nvPr/>
          </p:nvPicPr>
          <p:blipFill>
            <a:blip r:embed="rId9">
              <a:extLst>
                <a:ext uri="{28A0092B-C50C-407E-A947-70E740481C1C}">
                  <a14:useLocalDpi xmlns:a14="http://schemas.microsoft.com/office/drawing/2010/main"/>
                </a:ext>
              </a:extLst>
            </a:blip>
            <a:stretch>
              <a:fillRect/>
            </a:stretch>
          </p:blipFill>
          <p:spPr>
            <a:xfrm>
              <a:off x="317499" y="317499"/>
              <a:ext cx="3249168" cy="1389888"/>
            </a:xfrm>
            <a:prstGeom prst="rect">
              <a:avLst/>
            </a:prstGeom>
          </p:spPr>
        </p:pic>
        <p:sp>
          <p:nvSpPr>
            <p:cNvPr id="21" name="Shape_27"/>
            <p:cNvSpPr/>
            <p:nvPr/>
          </p:nvSpPr>
          <p:spPr>
            <a:xfrm>
              <a:off x="404870" y="418802"/>
              <a:ext cx="4507172" cy="138988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516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Over view of the lesson</a:t>
            </a:r>
          </a:p>
        </p:txBody>
      </p:sp>
      <p:sp>
        <p:nvSpPr>
          <p:cNvPr id="14" name="Content Placeholder 13"/>
          <p:cNvSpPr>
            <a:spLocks noGrp="1"/>
          </p:cNvSpPr>
          <p:nvPr>
            <p:ph idx="1"/>
          </p:nvPr>
        </p:nvSpPr>
        <p:spPr>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Skill of Analyzing Influences</a:t>
            </a:r>
          </a:p>
          <a:p>
            <a:r>
              <a:rPr lang="en-US" dirty="0"/>
              <a:t>Vocabulary review</a:t>
            </a:r>
          </a:p>
          <a:p>
            <a:r>
              <a:rPr lang="en-US" dirty="0"/>
              <a:t>Pre-test</a:t>
            </a:r>
          </a:p>
          <a:p>
            <a:r>
              <a:rPr lang="en-US" dirty="0"/>
              <a:t>Class activity - Endorphins and Opioids</a:t>
            </a:r>
          </a:p>
          <a:p>
            <a:r>
              <a:rPr lang="en-US" dirty="0"/>
              <a:t>Class activity-Analyzing Influences-Mica</a:t>
            </a:r>
          </a:p>
          <a:p>
            <a:r>
              <a:rPr lang="en-US" dirty="0"/>
              <a:t>Review</a:t>
            </a:r>
          </a:p>
        </p:txBody>
      </p:sp>
      <p:sp>
        <p:nvSpPr>
          <p:cNvPr id="2" name="Footer Placeholder 1">
            <a:extLst>
              <a:ext uri="{FF2B5EF4-FFF2-40B4-BE49-F238E27FC236}">
                <a16:creationId xmlns:a16="http://schemas.microsoft.com/office/drawing/2014/main" id="{B03B55E0-8F44-44AD-B246-222EEDA99B3F}"/>
              </a:ext>
            </a:extLst>
          </p:cNvPr>
          <p:cNvSpPr>
            <a:spLocks noGrp="1"/>
          </p:cNvSpPr>
          <p:nvPr>
            <p:ph type="ftr" sz="quarter" idx="11"/>
          </p:nvPr>
        </p:nvSpPr>
        <p:spPr/>
        <p:txBody>
          <a:bodyPr/>
          <a:lstStyle/>
          <a:p>
            <a:r>
              <a:rPr lang="en-US"/>
              <a:t>Copyright-Mary Connolly</a:t>
            </a:r>
          </a:p>
        </p:txBody>
      </p:sp>
    </p:spTree>
    <p:extLst>
      <p:ext uri="{BB962C8B-B14F-4D97-AF65-F5344CB8AC3E}">
        <p14:creationId xmlns:p14="http://schemas.microsoft.com/office/powerpoint/2010/main" val="27090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60A074-AF0F-4308-B103-6B77E2F15B85}"/>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572E9E83-C3D8-4101-A997-A94013AA100A}"/>
              </a:ext>
            </a:extLst>
          </p:cNvPr>
          <p:cNvSpPr>
            <a:spLocks noGrp="1"/>
          </p:cNvSpPr>
          <p:nvPr>
            <p:ph type="sldNum" sz="quarter" idx="12"/>
          </p:nvPr>
        </p:nvSpPr>
        <p:spPr/>
        <p:txBody>
          <a:bodyPr/>
          <a:lstStyle/>
          <a:p>
            <a:fld id="{25BA54BD-C84D-46CE-8B72-31BFB26ABA43}" type="slidenum">
              <a:rPr lang="en-US" smtClean="0"/>
              <a:t>20</a:t>
            </a:fld>
            <a:endParaRPr lang="en-US"/>
          </a:p>
        </p:txBody>
      </p:sp>
      <p:sp>
        <p:nvSpPr>
          <p:cNvPr id="5" name="Text Placeholder 4">
            <a:extLst>
              <a:ext uri="{FF2B5EF4-FFF2-40B4-BE49-F238E27FC236}">
                <a16:creationId xmlns:a16="http://schemas.microsoft.com/office/drawing/2014/main" id="{0FE869EF-6906-40B3-A772-BC0E3210FF06}"/>
              </a:ext>
            </a:extLst>
          </p:cNvPr>
          <p:cNvSpPr>
            <a:spLocks noGrp="1"/>
          </p:cNvSpPr>
          <p:nvPr>
            <p:ph type="body" idx="1"/>
          </p:nvPr>
        </p:nvSpPr>
        <p:spPr/>
        <p:txBody>
          <a:bodyPr/>
          <a:lstStyle/>
          <a:p>
            <a:pPr algn="ctr"/>
            <a:r>
              <a:rPr lang="en-US" dirty="0"/>
              <a:t>Turn and Talk</a:t>
            </a:r>
          </a:p>
        </p:txBody>
      </p:sp>
      <p:sp>
        <p:nvSpPr>
          <p:cNvPr id="4" name="Title 3">
            <a:extLst>
              <a:ext uri="{FF2B5EF4-FFF2-40B4-BE49-F238E27FC236}">
                <a16:creationId xmlns:a16="http://schemas.microsoft.com/office/drawing/2014/main" id="{FFD0F774-F190-431C-8386-6B96B133E6EC}"/>
              </a:ext>
            </a:extLst>
          </p:cNvPr>
          <p:cNvSpPr>
            <a:spLocks noGrp="1"/>
          </p:cNvSpPr>
          <p:nvPr>
            <p:ph type="title"/>
          </p:nvPr>
        </p:nvSpPr>
        <p:spPr/>
        <p:txBody>
          <a:bodyPr>
            <a:normAutofit fontScale="90000"/>
          </a:bodyPr>
          <a:lstStyle/>
          <a:p>
            <a:pPr algn="ctr"/>
            <a:r>
              <a:rPr lang="en-US" dirty="0"/>
              <a:t>Describe three healthy behaviors </a:t>
            </a:r>
            <a:r>
              <a:rPr lang="en-US" i="1" dirty="0"/>
              <a:t>such as non-drug endorphins</a:t>
            </a:r>
            <a:r>
              <a:rPr lang="en-US" dirty="0"/>
              <a:t> and how they effect personal health.  </a:t>
            </a:r>
            <a:br>
              <a:rPr lang="en-US" dirty="0"/>
            </a:br>
            <a:endParaRPr lang="en-US" dirty="0"/>
          </a:p>
        </p:txBody>
      </p:sp>
      <p:pic>
        <p:nvPicPr>
          <p:cNvPr id="7" name="Picture 6" descr="A drawing of a face&#10;&#10;Description generated with high confidence">
            <a:extLst>
              <a:ext uri="{FF2B5EF4-FFF2-40B4-BE49-F238E27FC236}">
                <a16:creationId xmlns:a16="http://schemas.microsoft.com/office/drawing/2014/main" id="{45E2A742-5639-438A-819D-409B1D784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212" y="4523147"/>
            <a:ext cx="3403683" cy="1763354"/>
          </a:xfrm>
          <a:prstGeom prst="rect">
            <a:avLst/>
          </a:prstGeom>
        </p:spPr>
      </p:pic>
    </p:spTree>
    <p:extLst>
      <p:ext uri="{BB962C8B-B14F-4D97-AF65-F5344CB8AC3E}">
        <p14:creationId xmlns:p14="http://schemas.microsoft.com/office/powerpoint/2010/main" val="4511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9347EA-9F1D-4932-9E90-50C5739DF583}"/>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57F51D3B-6F43-451F-B34E-7D9D7044735F}"/>
              </a:ext>
            </a:extLst>
          </p:cNvPr>
          <p:cNvSpPr>
            <a:spLocks noGrp="1"/>
          </p:cNvSpPr>
          <p:nvPr>
            <p:ph type="sldNum" sz="quarter" idx="12"/>
          </p:nvPr>
        </p:nvSpPr>
        <p:spPr/>
        <p:txBody>
          <a:bodyPr/>
          <a:lstStyle/>
          <a:p>
            <a:fld id="{25BA54BD-C84D-46CE-8B72-31BFB26ABA43}" type="slidenum">
              <a:rPr lang="en-US" smtClean="0"/>
              <a:t>21</a:t>
            </a:fld>
            <a:endParaRPr lang="en-US"/>
          </a:p>
        </p:txBody>
      </p:sp>
      <p:sp>
        <p:nvSpPr>
          <p:cNvPr id="4" name="Title 3">
            <a:extLst>
              <a:ext uri="{FF2B5EF4-FFF2-40B4-BE49-F238E27FC236}">
                <a16:creationId xmlns:a16="http://schemas.microsoft.com/office/drawing/2014/main" id="{3D6D233A-83B4-49B1-BC3D-288E352C637A}"/>
              </a:ext>
            </a:extLst>
          </p:cNvPr>
          <p:cNvSpPr>
            <a:spLocks noGrp="1"/>
          </p:cNvSpPr>
          <p:nvPr>
            <p:ph type="title"/>
          </p:nvPr>
        </p:nvSpPr>
        <p:spPr>
          <a:xfrm>
            <a:off x="1490345" y="2895600"/>
            <a:ext cx="9448796" cy="2011362"/>
          </a:xfrm>
        </p:spPr>
        <p:txBody>
          <a:bodyPr>
            <a:normAutofit fontScale="90000"/>
          </a:bodyPr>
          <a:lstStyle/>
          <a:p>
            <a:pPr algn="ctr"/>
            <a:r>
              <a:rPr lang="en-US" sz="5400" dirty="0"/>
              <a:t>Let’s review</a:t>
            </a:r>
            <a:br>
              <a:rPr lang="en-US" sz="5400" dirty="0"/>
            </a:br>
            <a:br>
              <a:rPr lang="en-US" sz="5400" dirty="0"/>
            </a:br>
            <a:r>
              <a:rPr lang="en-US" sz="5400" dirty="0"/>
              <a:t>Use your white boards to answer these questions.</a:t>
            </a:r>
          </a:p>
        </p:txBody>
      </p:sp>
    </p:spTree>
    <p:extLst>
      <p:ext uri="{BB962C8B-B14F-4D97-AF65-F5344CB8AC3E}">
        <p14:creationId xmlns:p14="http://schemas.microsoft.com/office/powerpoint/2010/main" val="344194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EF7C72-893A-4E4E-8D52-668C2B741E43}"/>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3BE0E92B-46D3-4E40-A5E9-0FAE7DA475CA}"/>
              </a:ext>
            </a:extLst>
          </p:cNvPr>
          <p:cNvSpPr>
            <a:spLocks noGrp="1"/>
          </p:cNvSpPr>
          <p:nvPr>
            <p:ph type="sldNum" sz="quarter" idx="12"/>
          </p:nvPr>
        </p:nvSpPr>
        <p:spPr/>
        <p:txBody>
          <a:bodyPr/>
          <a:lstStyle/>
          <a:p>
            <a:fld id="{25BA54BD-C84D-46CE-8B72-31BFB26ABA43}" type="slidenum">
              <a:rPr lang="en-US" smtClean="0"/>
              <a:t>22</a:t>
            </a:fld>
            <a:endParaRPr lang="en-US"/>
          </a:p>
        </p:txBody>
      </p:sp>
      <p:sp>
        <p:nvSpPr>
          <p:cNvPr id="4" name="Content Placeholder 3">
            <a:extLst>
              <a:ext uri="{FF2B5EF4-FFF2-40B4-BE49-F238E27FC236}">
                <a16:creationId xmlns:a16="http://schemas.microsoft.com/office/drawing/2014/main" id="{522C1BF6-6BC8-4D16-8130-8A52F91A4982}"/>
              </a:ext>
            </a:extLst>
          </p:cNvPr>
          <p:cNvSpPr>
            <a:spLocks noGrp="1"/>
          </p:cNvSpPr>
          <p:nvPr>
            <p:ph idx="1"/>
          </p:nvPr>
        </p:nvSpPr>
        <p:spPr/>
        <p:txBody>
          <a:bodyPr/>
          <a:lstStyle/>
          <a:p>
            <a:pPr marL="457200" lvl="0" indent="-457200" fontAlgn="base">
              <a:buFont typeface="+mj-lt"/>
              <a:buAutoNum type="arabicPeriod"/>
            </a:pPr>
            <a:r>
              <a:rPr lang="en-US" dirty="0"/>
              <a:t>T  F  It is not impossible for nerve receptors to tell the difference between a “feel good” endorphin such as chocolate or an opioid.</a:t>
            </a:r>
          </a:p>
          <a:p>
            <a:pPr marL="457200" lvl="0" indent="-457200" fontAlgn="base">
              <a:buFont typeface="+mj-lt"/>
              <a:buAutoNum type="arabicPeriod"/>
            </a:pPr>
            <a:r>
              <a:rPr lang="en-US" dirty="0"/>
              <a:t>T  F  Using opioids with a doctor’s prescription is a healthy way to manage pain.</a:t>
            </a:r>
          </a:p>
          <a:p>
            <a:pPr marL="457200" lvl="0" indent="-457200" fontAlgn="base">
              <a:buFont typeface="+mj-lt"/>
              <a:buAutoNum type="arabicPeriod"/>
            </a:pPr>
            <a:r>
              <a:rPr lang="en-US" dirty="0"/>
              <a:t>Write one way our culture contributes to opioid abuse.</a:t>
            </a:r>
          </a:p>
          <a:p>
            <a:pPr marL="457200" lvl="0" indent="-457200" fontAlgn="base">
              <a:buFont typeface="+mj-lt"/>
              <a:buAutoNum type="arabicPeriod"/>
            </a:pPr>
            <a:r>
              <a:rPr lang="en-US" dirty="0"/>
              <a:t>Write down one reason why not using opioids is good for your body.</a:t>
            </a:r>
          </a:p>
          <a:p>
            <a:pPr marL="0" indent="0">
              <a:buNone/>
            </a:pPr>
            <a:endParaRPr lang="en-US" dirty="0"/>
          </a:p>
        </p:txBody>
      </p:sp>
      <p:sp>
        <p:nvSpPr>
          <p:cNvPr id="5" name="Title 4">
            <a:extLst>
              <a:ext uri="{FF2B5EF4-FFF2-40B4-BE49-F238E27FC236}">
                <a16:creationId xmlns:a16="http://schemas.microsoft.com/office/drawing/2014/main" id="{8913F21D-BFA8-4583-9BB7-2C7B1BE09748}"/>
              </a:ext>
            </a:extLst>
          </p:cNvPr>
          <p:cNvSpPr>
            <a:spLocks noGrp="1"/>
          </p:cNvSpPr>
          <p:nvPr>
            <p:ph type="title"/>
          </p:nvPr>
        </p:nvSpPr>
        <p:spPr/>
        <p:txBody>
          <a:bodyPr/>
          <a:lstStyle/>
          <a:p>
            <a:r>
              <a:rPr lang="en-US" dirty="0"/>
              <a:t>Let’s Review</a:t>
            </a:r>
          </a:p>
        </p:txBody>
      </p:sp>
    </p:spTree>
    <p:extLst>
      <p:ext uri="{BB962C8B-B14F-4D97-AF65-F5344CB8AC3E}">
        <p14:creationId xmlns:p14="http://schemas.microsoft.com/office/powerpoint/2010/main" val="26967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B3A636-4463-401F-94A5-B9D477BAF37C}"/>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B3F5A9BF-C2C5-4BE3-A43C-3281A036F966}"/>
              </a:ext>
            </a:extLst>
          </p:cNvPr>
          <p:cNvSpPr>
            <a:spLocks noGrp="1"/>
          </p:cNvSpPr>
          <p:nvPr>
            <p:ph type="sldNum" sz="quarter" idx="12"/>
          </p:nvPr>
        </p:nvSpPr>
        <p:spPr/>
        <p:txBody>
          <a:bodyPr/>
          <a:lstStyle/>
          <a:p>
            <a:fld id="{25BA54BD-C84D-46CE-8B72-31BFB26ABA43}" type="slidenum">
              <a:rPr lang="en-US" smtClean="0"/>
              <a:t>3</a:t>
            </a:fld>
            <a:endParaRPr lang="en-US"/>
          </a:p>
        </p:txBody>
      </p:sp>
      <p:sp>
        <p:nvSpPr>
          <p:cNvPr id="4" name="Content Placeholder 3">
            <a:extLst>
              <a:ext uri="{FF2B5EF4-FFF2-40B4-BE49-F238E27FC236}">
                <a16:creationId xmlns:a16="http://schemas.microsoft.com/office/drawing/2014/main" id="{03A61070-27DD-4CF0-8CEC-EA99A84D2BC2}"/>
              </a:ext>
            </a:extLst>
          </p:cNvPr>
          <p:cNvSpPr>
            <a:spLocks noGrp="1"/>
          </p:cNvSpPr>
          <p:nvPr>
            <p:ph idx="1"/>
          </p:nvPr>
        </p:nvSpPr>
        <p:spPr/>
        <p:txBody>
          <a:bodyPr>
            <a:normAutofit fontScale="92500" lnSpcReduction="10000"/>
          </a:bodyPr>
          <a:lstStyle/>
          <a:p>
            <a:r>
              <a:rPr lang="en-US" dirty="0"/>
              <a:t>1. T  F  Endorphins are released in your body when you laugh, eat chocolate, or exercise. </a:t>
            </a:r>
          </a:p>
          <a:p>
            <a:r>
              <a:rPr lang="en-US" dirty="0"/>
              <a:t>2. T  F  Endorphins send messages to your brain that your body is enjoying something. </a:t>
            </a:r>
          </a:p>
          <a:p>
            <a:r>
              <a:rPr lang="en-US" dirty="0"/>
              <a:t>3. T  F  Endorphins are neurotransmitters.  </a:t>
            </a:r>
          </a:p>
          <a:p>
            <a:r>
              <a:rPr lang="en-US" dirty="0"/>
              <a:t>4. T  F  Nerve endings have receptors for specific neurotransmitters.</a:t>
            </a:r>
          </a:p>
          <a:p>
            <a:r>
              <a:rPr lang="en-US" dirty="0"/>
              <a:t>5. T  F  Opioids such as heroin, oxycodone, and morphine all come from a plant.</a:t>
            </a:r>
          </a:p>
          <a:p>
            <a:r>
              <a:rPr lang="en-US" dirty="0"/>
              <a:t>6. T  F  Tolerance means you need more and more of a drug to get the same feeling.</a:t>
            </a:r>
          </a:p>
          <a:p>
            <a:endParaRPr lang="en-US" dirty="0"/>
          </a:p>
          <a:p>
            <a:endParaRPr lang="en-US" dirty="0"/>
          </a:p>
          <a:p>
            <a:endParaRPr lang="en-US" dirty="0"/>
          </a:p>
        </p:txBody>
      </p:sp>
      <p:sp>
        <p:nvSpPr>
          <p:cNvPr id="5" name="Title 4">
            <a:extLst>
              <a:ext uri="{FF2B5EF4-FFF2-40B4-BE49-F238E27FC236}">
                <a16:creationId xmlns:a16="http://schemas.microsoft.com/office/drawing/2014/main" id="{08F566A1-A08C-40F9-8E3B-740E946C037E}"/>
              </a:ext>
            </a:extLst>
          </p:cNvPr>
          <p:cNvSpPr>
            <a:spLocks noGrp="1"/>
          </p:cNvSpPr>
          <p:nvPr>
            <p:ph type="title"/>
          </p:nvPr>
        </p:nvSpPr>
        <p:spPr/>
        <p:txBody>
          <a:bodyPr/>
          <a:lstStyle/>
          <a:p>
            <a:r>
              <a:rPr lang="en-US" dirty="0"/>
              <a:t>What do you already know about opioids?</a:t>
            </a:r>
          </a:p>
        </p:txBody>
      </p:sp>
      <p:pic>
        <p:nvPicPr>
          <p:cNvPr id="6" name="Content Placeholder 15" descr="A picture containing text, map&#10;&#10;Description generated with very high confidence">
            <a:extLst>
              <a:ext uri="{FF2B5EF4-FFF2-40B4-BE49-F238E27FC236}">
                <a16:creationId xmlns:a16="http://schemas.microsoft.com/office/drawing/2014/main" id="{8A2B8C7D-07CA-47BE-9611-5A162FA6A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8412" y="3048000"/>
            <a:ext cx="1702082" cy="815582"/>
          </a:xfrm>
          <a:prstGeom prst="rect">
            <a:avLst/>
          </a:prstGeom>
        </p:spPr>
      </p:pic>
      <p:pic>
        <p:nvPicPr>
          <p:cNvPr id="7" name="Picture 6">
            <a:extLst>
              <a:ext uri="{FF2B5EF4-FFF2-40B4-BE49-F238E27FC236}">
                <a16:creationId xmlns:a16="http://schemas.microsoft.com/office/drawing/2014/main" id="{CB32CB06-C250-4A62-BAAC-1DC56F1D37D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227012" y="1565299"/>
            <a:ext cx="1219200" cy="1142151"/>
          </a:xfrm>
          <a:prstGeom prst="ellipse">
            <a:avLst/>
          </a:prstGeom>
        </p:spPr>
      </p:pic>
      <p:pic>
        <p:nvPicPr>
          <p:cNvPr id="8" name="Picture 7" descr="A picture containing indoor, wall, white&#10;&#10;Description generated with high confidence">
            <a:extLst>
              <a:ext uri="{FF2B5EF4-FFF2-40B4-BE49-F238E27FC236}">
                <a16:creationId xmlns:a16="http://schemas.microsoft.com/office/drawing/2014/main" id="{4C4F23C9-3760-401C-911F-CA8EEC890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2412" y="1225599"/>
            <a:ext cx="1004659" cy="679401"/>
          </a:xfrm>
          <a:prstGeom prst="rect">
            <a:avLst/>
          </a:prstGeom>
        </p:spPr>
      </p:pic>
      <p:pic>
        <p:nvPicPr>
          <p:cNvPr id="9" name="Picture 8">
            <a:extLst>
              <a:ext uri="{FF2B5EF4-FFF2-40B4-BE49-F238E27FC236}">
                <a16:creationId xmlns:a16="http://schemas.microsoft.com/office/drawing/2014/main" id="{39EEE397-6034-4AC3-9D3F-CEA537E7146B}"/>
              </a:ext>
            </a:extLst>
          </p:cNvPr>
          <p:cNvPicPr preferRelativeResize="0">
            <a:picLocks noChangeAspect="1"/>
          </p:cNvPicPr>
          <p:nvPr/>
        </p:nvPicPr>
        <p:blipFill>
          <a:blip r:embed="rId5">
            <a:extLst>
              <a:ext uri="{28A0092B-C50C-407E-A947-70E740481C1C}">
                <a14:useLocalDpi xmlns:a14="http://schemas.microsoft.com/office/drawing/2010/main"/>
              </a:ext>
            </a:extLst>
          </a:blip>
          <a:stretch>
            <a:fillRect/>
          </a:stretch>
        </p:blipFill>
        <p:spPr>
          <a:xfrm>
            <a:off x="10437812" y="1447800"/>
            <a:ext cx="1147000" cy="1147000"/>
          </a:xfrm>
          <a:prstGeom prst="ellipse">
            <a:avLst/>
          </a:prstGeom>
        </p:spPr>
      </p:pic>
      <p:pic>
        <p:nvPicPr>
          <p:cNvPr id="10" name="Picture 9">
            <a:extLst>
              <a:ext uri="{FF2B5EF4-FFF2-40B4-BE49-F238E27FC236}">
                <a16:creationId xmlns:a16="http://schemas.microsoft.com/office/drawing/2014/main" id="{FA2031C1-47D4-4421-9D36-B9316025CF0D}"/>
              </a:ext>
            </a:extLst>
          </p:cNvPr>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10209212" y="1066800"/>
            <a:ext cx="1495427" cy="1495427"/>
          </a:xfrm>
          <a:prstGeom prst="ellipse">
            <a:avLst/>
          </a:prstGeom>
        </p:spPr>
      </p:pic>
      <p:pic>
        <p:nvPicPr>
          <p:cNvPr id="11" name="Picture 10">
            <a:extLst>
              <a:ext uri="{FF2B5EF4-FFF2-40B4-BE49-F238E27FC236}">
                <a16:creationId xmlns:a16="http://schemas.microsoft.com/office/drawing/2014/main" id="{656F2D83-7F36-4D40-B03A-A31B4D772A2F}"/>
              </a:ext>
            </a:extLst>
          </p:cNvPr>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10209211" y="1083086"/>
            <a:ext cx="1495427" cy="1495427"/>
          </a:xfrm>
          <a:prstGeom prst="ellipse">
            <a:avLst/>
          </a:prstGeom>
        </p:spPr>
      </p:pic>
    </p:spTree>
    <p:extLst>
      <p:ext uri="{BB962C8B-B14F-4D97-AF65-F5344CB8AC3E}">
        <p14:creationId xmlns:p14="http://schemas.microsoft.com/office/powerpoint/2010/main" val="1416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1000"/>
                                        <p:tgtEl>
                                          <p:spTgt spid="4">
                                            <p:txEl>
                                              <p:pRg st="3" end="3"/>
                                            </p:txEl>
                                          </p:spTgt>
                                        </p:tgtEl>
                                      </p:cBhvr>
                                    </p:animEffect>
                                    <p:anim calcmode="lin" valueType="num">
                                      <p:cBhvr>
                                        <p:cTn id="5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1000"/>
                                        <p:tgtEl>
                                          <p:spTgt spid="4">
                                            <p:txEl>
                                              <p:pRg st="4" end="4"/>
                                            </p:txEl>
                                          </p:spTgt>
                                        </p:tgtEl>
                                      </p:cBhvr>
                                    </p:animEffect>
                                    <p:anim calcmode="lin" valueType="num">
                                      <p:cBhvr>
                                        <p:cTn id="6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5" end="5"/>
                                            </p:txEl>
                                          </p:spTgt>
                                        </p:tgtEl>
                                        <p:attrNameLst>
                                          <p:attrName>style.visibility</p:attrName>
                                        </p:attrNameLst>
                                      </p:cBhvr>
                                      <p:to>
                                        <p:strVal val="visible"/>
                                      </p:to>
                                    </p:set>
                                    <p:animEffect transition="in" filter="fade">
                                      <p:cBhvr>
                                        <p:cTn id="70" dur="1000"/>
                                        <p:tgtEl>
                                          <p:spTgt spid="4">
                                            <p:txEl>
                                              <p:pRg st="5" end="5"/>
                                            </p:txEl>
                                          </p:spTgt>
                                        </p:tgtEl>
                                      </p:cBhvr>
                                    </p:animEffect>
                                    <p:anim calcmode="lin" valueType="num">
                                      <p:cBhvr>
                                        <p:cTn id="7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B3A636-4463-401F-94A5-B9D477BAF37C}"/>
              </a:ext>
            </a:extLst>
          </p:cNvPr>
          <p:cNvSpPr>
            <a:spLocks noGrp="1"/>
          </p:cNvSpPr>
          <p:nvPr>
            <p:ph type="ftr" sz="quarter" idx="11"/>
          </p:nvPr>
        </p:nvSpPr>
        <p:spPr/>
        <p:txBody>
          <a:bodyPr/>
          <a:lstStyle/>
          <a:p>
            <a:r>
              <a:rPr lang="en-US"/>
              <a:t>Mary Connolly, health education consultant. connolly_mary@hotmail.com</a:t>
            </a:r>
          </a:p>
        </p:txBody>
      </p:sp>
      <p:sp>
        <p:nvSpPr>
          <p:cNvPr id="3" name="Slide Number Placeholder 2">
            <a:extLst>
              <a:ext uri="{FF2B5EF4-FFF2-40B4-BE49-F238E27FC236}">
                <a16:creationId xmlns:a16="http://schemas.microsoft.com/office/drawing/2014/main" id="{B3F5A9BF-C2C5-4BE3-A43C-3281A036F966}"/>
              </a:ext>
            </a:extLst>
          </p:cNvPr>
          <p:cNvSpPr>
            <a:spLocks noGrp="1"/>
          </p:cNvSpPr>
          <p:nvPr>
            <p:ph type="sldNum" sz="quarter" idx="12"/>
          </p:nvPr>
        </p:nvSpPr>
        <p:spPr/>
        <p:txBody>
          <a:bodyPr/>
          <a:lstStyle/>
          <a:p>
            <a:fld id="{25BA54BD-C84D-46CE-8B72-31BFB26ABA43}" type="slidenum">
              <a:rPr lang="en-US" smtClean="0"/>
              <a:t>4</a:t>
            </a:fld>
            <a:endParaRPr lang="en-US"/>
          </a:p>
        </p:txBody>
      </p:sp>
      <p:sp>
        <p:nvSpPr>
          <p:cNvPr id="4" name="Content Placeholder 3">
            <a:extLst>
              <a:ext uri="{FF2B5EF4-FFF2-40B4-BE49-F238E27FC236}">
                <a16:creationId xmlns:a16="http://schemas.microsoft.com/office/drawing/2014/main" id="{03A61070-27DD-4CF0-8CEC-EA99A84D2BC2}"/>
              </a:ext>
            </a:extLst>
          </p:cNvPr>
          <p:cNvSpPr>
            <a:spLocks noGrp="1"/>
          </p:cNvSpPr>
          <p:nvPr>
            <p:ph idx="1"/>
          </p:nvPr>
        </p:nvSpPr>
        <p:spPr>
          <a:xfrm>
            <a:off x="760412" y="1828799"/>
            <a:ext cx="10134600" cy="4572001"/>
          </a:xfrm>
        </p:spPr>
        <p:txBody>
          <a:bodyPr>
            <a:normAutofit/>
          </a:bodyPr>
          <a:lstStyle/>
          <a:p>
            <a:r>
              <a:rPr lang="en-US" dirty="0"/>
              <a:t>7. T  F  Tolerance means you need more and more of a drug to get the same feeling.</a:t>
            </a:r>
          </a:p>
          <a:p>
            <a:r>
              <a:rPr lang="en-US" dirty="0"/>
              <a:t>8. T  F  Opioids are addicting. (Your body needs the drug to feel normal)</a:t>
            </a:r>
          </a:p>
          <a:p>
            <a:r>
              <a:rPr lang="en-US" dirty="0"/>
              <a:t>9. Opioids relieve pain and make us feel good.</a:t>
            </a:r>
          </a:p>
          <a:p>
            <a:r>
              <a:rPr lang="en-US" dirty="0"/>
              <a:t>10. T  F Our culture does not contribute to opioid abuse.</a:t>
            </a:r>
          </a:p>
          <a:p>
            <a:r>
              <a:rPr lang="en-US" dirty="0"/>
              <a:t>11. T  F If a person suddenly stops taking an opioid, the body is happy and has no reaction.</a:t>
            </a:r>
          </a:p>
          <a:p>
            <a:r>
              <a:rPr lang="en-US" dirty="0"/>
              <a:t>13. T  F  Your body is healthier when opioids are used according to a prescription and not misused.</a:t>
            </a:r>
          </a:p>
          <a:p>
            <a:endParaRPr lang="en-US" dirty="0"/>
          </a:p>
        </p:txBody>
      </p:sp>
      <p:sp>
        <p:nvSpPr>
          <p:cNvPr id="5" name="Title 4">
            <a:extLst>
              <a:ext uri="{FF2B5EF4-FFF2-40B4-BE49-F238E27FC236}">
                <a16:creationId xmlns:a16="http://schemas.microsoft.com/office/drawing/2014/main" id="{08F566A1-A08C-40F9-8E3B-740E946C037E}"/>
              </a:ext>
            </a:extLst>
          </p:cNvPr>
          <p:cNvSpPr>
            <a:spLocks noGrp="1"/>
          </p:cNvSpPr>
          <p:nvPr>
            <p:ph type="title"/>
          </p:nvPr>
        </p:nvSpPr>
        <p:spPr/>
        <p:txBody>
          <a:bodyPr/>
          <a:lstStyle/>
          <a:p>
            <a:r>
              <a:rPr lang="en-US" dirty="0"/>
              <a:t>What do you already know about opioids?</a:t>
            </a:r>
          </a:p>
        </p:txBody>
      </p:sp>
    </p:spTree>
    <p:extLst>
      <p:ext uri="{BB962C8B-B14F-4D97-AF65-F5344CB8AC3E}">
        <p14:creationId xmlns:p14="http://schemas.microsoft.com/office/powerpoint/2010/main" val="189528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AE0B-7CC8-46E2-B0B0-54434CED0C29}"/>
              </a:ext>
            </a:extLst>
          </p:cNvPr>
          <p:cNvSpPr>
            <a:spLocks noGrp="1"/>
          </p:cNvSpPr>
          <p:nvPr>
            <p:ph type="title"/>
          </p:nvPr>
        </p:nvSpPr>
        <p:spPr>
          <a:xfrm>
            <a:off x="1751012" y="304800"/>
            <a:ext cx="9143998" cy="1020762"/>
          </a:xfrm>
        </p:spPr>
        <p:txBody>
          <a:bodyPr/>
          <a:lstStyle/>
          <a:p>
            <a:pPr algn="ctr"/>
            <a:r>
              <a:rPr lang="en-US" dirty="0"/>
              <a:t>Endorphins</a:t>
            </a:r>
          </a:p>
        </p:txBody>
      </p:sp>
      <p:pic>
        <p:nvPicPr>
          <p:cNvPr id="3" name="Picture 2">
            <a:extLst>
              <a:ext uri="{FF2B5EF4-FFF2-40B4-BE49-F238E27FC236}">
                <a16:creationId xmlns:a16="http://schemas.microsoft.com/office/drawing/2014/main" id="{BB03918B-564B-422D-A748-D177587BDC0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227012" y="304800"/>
            <a:ext cx="3668820" cy="3580551"/>
          </a:xfrm>
          <a:prstGeom prst="ellipse">
            <a:avLst/>
          </a:prstGeom>
        </p:spPr>
      </p:pic>
      <p:pic>
        <p:nvPicPr>
          <p:cNvPr id="5" name="Picture 4">
            <a:extLst>
              <a:ext uri="{FF2B5EF4-FFF2-40B4-BE49-F238E27FC236}">
                <a16:creationId xmlns:a16="http://schemas.microsoft.com/office/drawing/2014/main" id="{B079D618-A46F-4C9B-8462-98ECF0666761}"/>
              </a:ext>
            </a:extLst>
          </p:cNvPr>
          <p:cNvPicPr preferRelativeResize="0">
            <a:picLocks noChangeAspect="1"/>
          </p:cNvPicPr>
          <p:nvPr/>
        </p:nvPicPr>
        <p:blipFill>
          <a:blip r:embed="rId4">
            <a:extLst>
              <a:ext uri="{28A0092B-C50C-407E-A947-70E740481C1C}">
                <a14:useLocalDpi xmlns:a14="http://schemas.microsoft.com/office/drawing/2010/main"/>
              </a:ext>
            </a:extLst>
          </a:blip>
          <a:stretch>
            <a:fillRect/>
          </a:stretch>
        </p:blipFill>
        <p:spPr>
          <a:xfrm>
            <a:off x="8167066" y="256969"/>
            <a:ext cx="3642346" cy="3642346"/>
          </a:xfrm>
          <a:prstGeom prst="ellipse">
            <a:avLst/>
          </a:prstGeom>
        </p:spPr>
      </p:pic>
      <p:sp>
        <p:nvSpPr>
          <p:cNvPr id="6" name="TextBox 5">
            <a:extLst>
              <a:ext uri="{FF2B5EF4-FFF2-40B4-BE49-F238E27FC236}">
                <a16:creationId xmlns:a16="http://schemas.microsoft.com/office/drawing/2014/main" id="{FAC72C27-5500-4B4D-B5E0-65FE13676881}"/>
              </a:ext>
            </a:extLst>
          </p:cNvPr>
          <p:cNvSpPr txBox="1"/>
          <p:nvPr/>
        </p:nvSpPr>
        <p:spPr>
          <a:xfrm>
            <a:off x="798511" y="4114800"/>
            <a:ext cx="11049000" cy="1754326"/>
          </a:xfrm>
          <a:prstGeom prst="rect">
            <a:avLst/>
          </a:prstGeom>
          <a:noFill/>
        </p:spPr>
        <p:txBody>
          <a:bodyPr wrap="square" rtlCol="0">
            <a:spAutoFit/>
          </a:bodyPr>
          <a:lstStyle/>
          <a:p>
            <a:pPr>
              <a:lnSpc>
                <a:spcPct val="90000"/>
              </a:lnSpc>
            </a:pPr>
            <a:r>
              <a:rPr lang="en-US" sz="2400" dirty="0">
                <a:solidFill>
                  <a:schemeClr val="bg1"/>
                </a:solidFill>
              </a:rPr>
              <a:t>When you exercise, laugh, eat certain foods, your nervous system releases “feel good” chemicals called endorphins.</a:t>
            </a:r>
          </a:p>
          <a:p>
            <a:pPr>
              <a:lnSpc>
                <a:spcPct val="90000"/>
              </a:lnSpc>
            </a:pPr>
            <a:endParaRPr lang="en-US" sz="2400" dirty="0">
              <a:solidFill>
                <a:schemeClr val="bg1"/>
              </a:solidFill>
            </a:endParaRPr>
          </a:p>
          <a:p>
            <a:pPr>
              <a:lnSpc>
                <a:spcPct val="90000"/>
              </a:lnSpc>
            </a:pPr>
            <a:r>
              <a:rPr lang="en-US" sz="2400" dirty="0">
                <a:solidFill>
                  <a:schemeClr val="bg1"/>
                </a:solidFill>
              </a:rPr>
              <a:t>Endorphins transmit messages across nerve endings to the brain to reduce pain. </a:t>
            </a:r>
          </a:p>
        </p:txBody>
      </p:sp>
      <p:pic>
        <p:nvPicPr>
          <p:cNvPr id="8" name="Picture 7" descr="A picture containing indoor, wall, white&#10;&#10;Description generated with high confidence">
            <a:extLst>
              <a:ext uri="{FF2B5EF4-FFF2-40B4-BE49-F238E27FC236}">
                <a16:creationId xmlns:a16="http://schemas.microsoft.com/office/drawing/2014/main" id="{71F735F8-CF31-4B9D-9CBA-B5E859013B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2553" y="1981200"/>
            <a:ext cx="2726882" cy="1844054"/>
          </a:xfrm>
          <a:prstGeom prst="rect">
            <a:avLst/>
          </a:prstGeom>
        </p:spPr>
      </p:pic>
      <p:sp>
        <p:nvSpPr>
          <p:cNvPr id="9" name="Footer Placeholder 8">
            <a:extLst>
              <a:ext uri="{FF2B5EF4-FFF2-40B4-BE49-F238E27FC236}">
                <a16:creationId xmlns:a16="http://schemas.microsoft.com/office/drawing/2014/main" id="{9E5C78C6-5716-4CA5-A847-009001D0C822}"/>
              </a:ext>
            </a:extLst>
          </p:cNvPr>
          <p:cNvSpPr>
            <a:spLocks noGrp="1"/>
          </p:cNvSpPr>
          <p:nvPr>
            <p:ph type="ftr" sz="quarter" idx="11"/>
          </p:nvPr>
        </p:nvSpPr>
        <p:spPr/>
        <p:txBody>
          <a:bodyPr/>
          <a:lstStyle/>
          <a:p>
            <a:r>
              <a:rPr lang="en-US" dirty="0"/>
              <a:t>Mary Connolly, health education consultant. </a:t>
            </a:r>
            <a:r>
              <a:rPr lang="en-US" dirty="0">
                <a:hlinkClick r:id="rId6"/>
              </a:rPr>
              <a:t>connolly_mary@hotmail.com</a:t>
            </a:r>
            <a:endParaRPr lang="en-US" dirty="0"/>
          </a:p>
          <a:p>
            <a:r>
              <a:rPr lang="en-US" dirty="0"/>
              <a:t>Operation Prevention – Discovery Education</a:t>
            </a:r>
          </a:p>
        </p:txBody>
      </p:sp>
      <p:sp>
        <p:nvSpPr>
          <p:cNvPr id="10" name="Slide Number Placeholder 9">
            <a:extLst>
              <a:ext uri="{FF2B5EF4-FFF2-40B4-BE49-F238E27FC236}">
                <a16:creationId xmlns:a16="http://schemas.microsoft.com/office/drawing/2014/main" id="{1C468504-1885-4D6F-9807-ABAE7E3C422C}"/>
              </a:ext>
            </a:extLst>
          </p:cNvPr>
          <p:cNvSpPr>
            <a:spLocks noGrp="1"/>
          </p:cNvSpPr>
          <p:nvPr>
            <p:ph type="sldNum" sz="quarter" idx="12"/>
          </p:nvPr>
        </p:nvSpPr>
        <p:spPr/>
        <p:txBody>
          <a:bodyPr/>
          <a:lstStyle/>
          <a:p>
            <a:fld id="{25BA54BD-C84D-46CE-8B72-31BFB26ABA43}" type="slidenum">
              <a:rPr lang="en-US" smtClean="0"/>
              <a:t>5</a:t>
            </a:fld>
            <a:endParaRPr lang="en-US"/>
          </a:p>
        </p:txBody>
      </p:sp>
    </p:spTree>
    <p:extLst>
      <p:ext uri="{BB962C8B-B14F-4D97-AF65-F5344CB8AC3E}">
        <p14:creationId xmlns:p14="http://schemas.microsoft.com/office/powerpoint/2010/main" val="406309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pfehide46" hidden="1"/>
          <p:cNvSpPr txBox="1">
            <a:spLocks noGrp="1"/>
          </p:cNvSpPr>
          <p:nvPr>
            <p:ph type="body" idx="1"/>
          </p:nvPr>
        </p:nvSpPr>
        <p:spPr>
          <a:xfrm>
            <a:off x="2233612" y="4510970"/>
            <a:ext cx="3818466" cy="1053035"/>
          </a:xfrm>
          <a:prstGeom prst="rect">
            <a:avLst/>
          </a:prstGeom>
          <a:noFill/>
          <a:ln>
            <a:noFill/>
          </a:ln>
        </p:spPr>
        <p:txBody>
          <a:bodyPr vert="horz" lIns="91425" tIns="45700" rIns="91425" bIns="45700" rtlCol="0" anchor="t" anchorCtr="0">
            <a:noAutofit/>
          </a:bodyPr>
          <a:lstStyle/>
          <a:p>
            <a:pPr marL="285750" indent="-285750">
              <a:lnSpc>
                <a:spcPct val="110000"/>
              </a:lnSpc>
              <a:spcBef>
                <a:spcPts val="1000"/>
              </a:spcBef>
              <a:buClr>
                <a:srgbClr val="00AF66"/>
              </a:buClr>
              <a:buSzPct val="150000"/>
              <a:buFont typeface="Courier New"/>
              <a:buChar char="o"/>
            </a:pPr>
            <a:r>
              <a:rPr lang="en-US" sz="1400" dirty="0">
                <a:solidFill>
                  <a:srgbClr val="15284B"/>
                </a:solidFill>
                <a:latin typeface="Montserrat light"/>
                <a:ea typeface="Calibri"/>
                <a:cs typeface="Montserrat light"/>
                <a:sym typeface="Calibri"/>
              </a:rPr>
              <a:t>Common opioids include heroin and prescription drugs like morphine, oxycodone, and hydrocodone.</a:t>
            </a:r>
          </a:p>
        </p:txBody>
      </p:sp>
      <p:grpSp>
        <p:nvGrpSpPr>
          <p:cNvPr id="18" name="Group 17"/>
          <p:cNvGrpSpPr/>
          <p:nvPr/>
        </p:nvGrpSpPr>
        <p:grpSpPr>
          <a:xfrm>
            <a:off x="836612" y="4507134"/>
            <a:ext cx="5220377" cy="1601644"/>
            <a:chOff x="317500" y="317499"/>
            <a:chExt cx="3828288" cy="1060704"/>
          </a:xfrm>
        </p:grpSpPr>
        <p:pic>
          <p:nvPicPr>
            <p:cNvPr id="4" name="PFE element 46" descr="q4WS9ZXG3ST827.png"/>
            <p:cNvPicPr>
              <a:picLocks/>
            </p:cNvPicPr>
            <p:nvPr/>
          </p:nvPicPr>
          <p:blipFill>
            <a:blip r:embed="rId3">
              <a:extLst>
                <a:ext uri="{28A0092B-C50C-407E-A947-70E740481C1C}">
                  <a14:useLocalDpi xmlns:a14="http://schemas.microsoft.com/office/drawing/2010/main"/>
                </a:ext>
              </a:extLst>
            </a:blip>
            <a:stretch>
              <a:fillRect/>
            </a:stretch>
          </p:blipFill>
          <p:spPr>
            <a:xfrm>
              <a:off x="317500" y="317499"/>
              <a:ext cx="3828288" cy="1060704"/>
            </a:xfrm>
            <a:prstGeom prst="rect">
              <a:avLst/>
            </a:prstGeom>
          </p:spPr>
        </p:pic>
        <p:sp>
          <p:nvSpPr>
            <p:cNvPr id="17" name="Shape_2"/>
            <p:cNvSpPr/>
            <p:nvPr/>
          </p:nvSpPr>
          <p:spPr>
            <a:xfrm>
              <a:off x="317500" y="317499"/>
              <a:ext cx="3828288" cy="106070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pic>
        <p:nvPicPr>
          <p:cNvPr id="19" name="PFE element 47" descr="q4WS9ZXG3ST828.png"/>
          <p:cNvPicPr>
            <a:picLocks/>
          </p:cNvPicPr>
          <p:nvPr/>
        </p:nvPicPr>
        <p:blipFill>
          <a:blip r:embed="rId4">
            <a:extLst>
              <a:ext uri="{28A0092B-C50C-407E-A947-70E740481C1C}">
                <a14:useLocalDpi xmlns:a14="http://schemas.microsoft.com/office/drawing/2010/main"/>
              </a:ext>
            </a:extLst>
          </a:blip>
          <a:stretch>
            <a:fillRect/>
          </a:stretch>
        </p:blipFill>
        <p:spPr>
          <a:xfrm>
            <a:off x="1675575" y="6352985"/>
            <a:ext cx="707136" cy="371856"/>
          </a:xfrm>
          <a:prstGeom prst="rect">
            <a:avLst/>
          </a:prstGeom>
        </p:spPr>
      </p:pic>
      <p:pic>
        <p:nvPicPr>
          <p:cNvPr id="21" name="PFE element 48" descr="q4WS9ZXG3ST829.png"/>
          <p:cNvPicPr>
            <a:picLocks/>
          </p:cNvPicPr>
          <p:nvPr/>
        </p:nvPicPr>
        <p:blipFill>
          <a:blip r:embed="rId5">
            <a:extLst>
              <a:ext uri="{28A0092B-C50C-407E-A947-70E740481C1C}">
                <a14:useLocalDpi xmlns:a14="http://schemas.microsoft.com/office/drawing/2010/main"/>
              </a:ext>
            </a:extLst>
          </a:blip>
          <a:stretch>
            <a:fillRect/>
          </a:stretch>
        </p:blipFill>
        <p:spPr>
          <a:xfrm>
            <a:off x="3344324" y="6352202"/>
            <a:ext cx="4187952" cy="371856"/>
          </a:xfrm>
          <a:prstGeom prst="rect">
            <a:avLst/>
          </a:prstGeom>
        </p:spPr>
      </p:pic>
      <p:sp>
        <p:nvSpPr>
          <p:cNvPr id="8" name="Rectangle 7"/>
          <p:cNvSpPr/>
          <p:nvPr/>
        </p:nvSpPr>
        <p:spPr>
          <a:xfrm>
            <a:off x="1522412" y="1"/>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2" name="PFE element 50" descr="q4WS9ZXG3ST830.png"/>
          <p:cNvPicPr>
            <a:picLocks/>
          </p:cNvPicPr>
          <p:nvPr/>
        </p:nvPicPr>
        <p:blipFill>
          <a:blip r:embed="rId6">
            <a:extLst>
              <a:ext uri="{28A0092B-C50C-407E-A947-70E740481C1C}">
                <a14:useLocalDpi xmlns:a14="http://schemas.microsoft.com/office/drawing/2010/main"/>
              </a:ext>
            </a:extLst>
          </a:blip>
          <a:stretch>
            <a:fillRect/>
          </a:stretch>
        </p:blipFill>
        <p:spPr>
          <a:xfrm>
            <a:off x="1522412" y="96686"/>
            <a:ext cx="9144000" cy="1237488"/>
          </a:xfrm>
          <a:prstGeom prst="rect">
            <a:avLst/>
          </a:prstGeom>
        </p:spPr>
      </p:pic>
      <p:cxnSp>
        <p:nvCxnSpPr>
          <p:cNvPr id="10" name="Straight Connector 9"/>
          <p:cNvCxnSpPr/>
          <p:nvPr/>
        </p:nvCxnSpPr>
        <p:spPr>
          <a:xfrm>
            <a:off x="5964503" y="1082029"/>
            <a:ext cx="24751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939212" y="1642533"/>
            <a:ext cx="0" cy="21386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3" name="PFE element 53" descr="q4WS9ZXG3ST831.png"/>
          <p:cNvPicPr>
            <a:picLocks/>
          </p:cNvPicPr>
          <p:nvPr/>
        </p:nvPicPr>
        <p:blipFill>
          <a:blip r:embed="rId7">
            <a:extLst>
              <a:ext uri="{28A0092B-C50C-407E-A947-70E740481C1C}">
                <a14:useLocalDpi xmlns:a14="http://schemas.microsoft.com/office/drawing/2010/main"/>
              </a:ext>
            </a:extLst>
          </a:blip>
          <a:stretch>
            <a:fillRect/>
          </a:stretch>
        </p:blipFill>
        <p:spPr>
          <a:xfrm>
            <a:off x="9142412" y="4038600"/>
            <a:ext cx="2590800" cy="2559462"/>
          </a:xfrm>
          <a:prstGeom prst="rect">
            <a:avLst/>
          </a:prstGeom>
        </p:spPr>
      </p:pic>
      <p:sp>
        <p:nvSpPr>
          <p:cNvPr id="6" name="pfehide54" hidden="1"/>
          <p:cNvSpPr txBox="1"/>
          <p:nvPr/>
        </p:nvSpPr>
        <p:spPr>
          <a:xfrm>
            <a:off x="2233612" y="2448087"/>
            <a:ext cx="3818467" cy="799706"/>
          </a:xfrm>
          <a:prstGeom prst="rect">
            <a:avLst/>
          </a:prstGeom>
          <a:noFill/>
        </p:spPr>
        <p:txBody>
          <a:bodyPr wrap="square" rtlCol="0">
            <a:spAutoFit/>
          </a:bodyPr>
          <a:lstStyle/>
          <a:p>
            <a:pPr marL="285750" indent="-285750">
              <a:lnSpc>
                <a:spcPct val="110000"/>
              </a:lnSpc>
              <a:buClr>
                <a:srgbClr val="00AF66"/>
              </a:buClr>
              <a:buSzPct val="150000"/>
              <a:buFont typeface="Courier New"/>
              <a:buChar char="o"/>
            </a:pPr>
            <a:r>
              <a:rPr lang="en-US" sz="1400" b="1" dirty="0">
                <a:solidFill>
                  <a:srgbClr val="15284B"/>
                </a:solidFill>
                <a:latin typeface="Montserrat light"/>
                <a:ea typeface="Calibri"/>
                <a:cs typeface="Montserrat light"/>
                <a:sym typeface="Calibri"/>
              </a:rPr>
              <a:t>Opioids</a:t>
            </a:r>
            <a:r>
              <a:rPr lang="en-US" sz="1400" dirty="0">
                <a:solidFill>
                  <a:srgbClr val="15284B"/>
                </a:solidFill>
                <a:latin typeface="Montserrat light"/>
                <a:ea typeface="Calibri"/>
                <a:cs typeface="Montserrat light"/>
                <a:sym typeface="Calibri"/>
              </a:rPr>
              <a:t> are drugs that work on the nervous system to reduce pain signals reaching the brain. </a:t>
            </a:r>
            <a:endParaRPr lang="en-US" dirty="0"/>
          </a:p>
        </p:txBody>
      </p:sp>
      <p:grpSp>
        <p:nvGrpSpPr>
          <p:cNvPr id="26" name="Group 25"/>
          <p:cNvGrpSpPr/>
          <p:nvPr/>
        </p:nvGrpSpPr>
        <p:grpSpPr>
          <a:xfrm>
            <a:off x="760412" y="1642533"/>
            <a:ext cx="5296576" cy="1607743"/>
            <a:chOff x="317499" y="317500"/>
            <a:chExt cx="3828288" cy="804672"/>
          </a:xfrm>
        </p:grpSpPr>
        <p:pic>
          <p:nvPicPr>
            <p:cNvPr id="24" name="PFE element 54" descr="q4WS9ZXG3ST833.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3828288" cy="804672"/>
            </a:xfrm>
            <a:prstGeom prst="rect">
              <a:avLst/>
            </a:prstGeom>
          </p:spPr>
        </p:pic>
        <p:sp>
          <p:nvSpPr>
            <p:cNvPr id="25" name="Shape_3"/>
            <p:cNvSpPr/>
            <p:nvPr/>
          </p:nvSpPr>
          <p:spPr>
            <a:xfrm>
              <a:off x="317499" y="317500"/>
              <a:ext cx="3828288" cy="8046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7" name="pfehide55" hidden="1"/>
          <p:cNvSpPr txBox="1"/>
          <p:nvPr/>
        </p:nvSpPr>
        <p:spPr>
          <a:xfrm>
            <a:off x="2233612" y="3506599"/>
            <a:ext cx="3375447" cy="799706"/>
          </a:xfrm>
          <a:prstGeom prst="rect">
            <a:avLst/>
          </a:prstGeom>
          <a:noFill/>
        </p:spPr>
        <p:txBody>
          <a:bodyPr wrap="square" rtlCol="0">
            <a:spAutoFit/>
          </a:bodyPr>
          <a:lstStyle/>
          <a:p>
            <a:pPr marL="285750" indent="-285750">
              <a:lnSpc>
                <a:spcPct val="110000"/>
              </a:lnSpc>
              <a:buClr>
                <a:srgbClr val="00AF66"/>
              </a:buClr>
              <a:buSzPct val="150000"/>
              <a:buFont typeface="Courier New"/>
              <a:buChar char="o"/>
            </a:pPr>
            <a:r>
              <a:rPr lang="en-US" sz="1400" dirty="0">
                <a:solidFill>
                  <a:srgbClr val="15284B"/>
                </a:solidFill>
                <a:latin typeface="Montserrat light"/>
                <a:ea typeface="Calibri"/>
                <a:cs typeface="Montserrat light"/>
                <a:sym typeface="Calibri"/>
              </a:rPr>
              <a:t>Some opioids come from the opium poppy plant. Others are made in laboratories.</a:t>
            </a:r>
            <a:endParaRPr lang="en-US" dirty="0">
              <a:solidFill>
                <a:srgbClr val="15284B"/>
              </a:solidFill>
              <a:latin typeface="Montserrat light"/>
              <a:ea typeface="Calibri"/>
              <a:cs typeface="Montserrat light"/>
              <a:sym typeface="Calibri"/>
            </a:endParaRPr>
          </a:p>
        </p:txBody>
      </p:sp>
      <p:grpSp>
        <p:nvGrpSpPr>
          <p:cNvPr id="29" name="Group 28"/>
          <p:cNvGrpSpPr/>
          <p:nvPr/>
        </p:nvGrpSpPr>
        <p:grpSpPr>
          <a:xfrm>
            <a:off x="760412" y="3164418"/>
            <a:ext cx="4852563" cy="1260788"/>
            <a:chOff x="317499" y="317500"/>
            <a:chExt cx="3383280" cy="804672"/>
          </a:xfrm>
        </p:grpSpPr>
        <p:pic>
          <p:nvPicPr>
            <p:cNvPr id="27" name="PFE element 55" descr="q4WS9ZXG3ST834.png"/>
            <p:cNvPicPr>
              <a:picLocks/>
            </p:cNvPicPr>
            <p:nvPr/>
          </p:nvPicPr>
          <p:blipFill>
            <a:blip r:embed="rId9">
              <a:extLst>
                <a:ext uri="{28A0092B-C50C-407E-A947-70E740481C1C}">
                  <a14:useLocalDpi xmlns:a14="http://schemas.microsoft.com/office/drawing/2010/main"/>
                </a:ext>
              </a:extLst>
            </a:blip>
            <a:stretch>
              <a:fillRect/>
            </a:stretch>
          </p:blipFill>
          <p:spPr>
            <a:xfrm>
              <a:off x="317499" y="317500"/>
              <a:ext cx="3383280" cy="804672"/>
            </a:xfrm>
            <a:prstGeom prst="rect">
              <a:avLst/>
            </a:prstGeom>
          </p:spPr>
        </p:pic>
        <p:sp>
          <p:nvSpPr>
            <p:cNvPr id="28" name="Shape_4"/>
            <p:cNvSpPr/>
            <p:nvPr/>
          </p:nvSpPr>
          <p:spPr>
            <a:xfrm>
              <a:off x="317499" y="317500"/>
              <a:ext cx="3383280" cy="8046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pic>
        <p:nvPicPr>
          <p:cNvPr id="30" name="PFE element 56" descr="q4WS9ZXG3ST835.png"/>
          <p:cNvPicPr>
            <a:picLocks/>
          </p:cNvPicPr>
          <p:nvPr/>
        </p:nvPicPr>
        <p:blipFill>
          <a:blip r:embed="rId10">
            <a:extLst>
              <a:ext uri="{28A0092B-C50C-407E-A947-70E740481C1C}">
                <a14:useLocalDpi xmlns:a14="http://schemas.microsoft.com/office/drawing/2010/main"/>
              </a:ext>
            </a:extLst>
          </a:blip>
          <a:stretch>
            <a:fillRect/>
          </a:stretch>
        </p:blipFill>
        <p:spPr>
          <a:xfrm>
            <a:off x="6409824" y="1642533"/>
            <a:ext cx="3124200" cy="3122849"/>
          </a:xfrm>
          <a:prstGeom prst="rect">
            <a:avLst/>
          </a:prstGeom>
        </p:spPr>
      </p:pic>
      <p:cxnSp>
        <p:nvCxnSpPr>
          <p:cNvPr id="20" name="Straight Connector 19"/>
          <p:cNvCxnSpPr/>
          <p:nvPr/>
        </p:nvCxnSpPr>
        <p:spPr>
          <a:xfrm>
            <a:off x="7347479" y="1509861"/>
            <a:ext cx="0" cy="496736"/>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205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000" fill="hold"/>
                                        <p:tgtEl>
                                          <p:spTgt spid="29"/>
                                        </p:tgtEl>
                                        <p:attrNameLst>
                                          <p:attrName>ppt_x</p:attrName>
                                        </p:attrNameLst>
                                      </p:cBhvr>
                                      <p:tavLst>
                                        <p:tav tm="0">
                                          <p:val>
                                            <p:strVal val="0-#ppt_w/2"/>
                                          </p:val>
                                        </p:tav>
                                        <p:tav tm="100000">
                                          <p:val>
                                            <p:strVal val="#ppt_x"/>
                                          </p:val>
                                        </p:tav>
                                      </p:tavLst>
                                    </p:anim>
                                    <p:anim calcmode="lin" valueType="num">
                                      <p:cBhvr additive="base">
                                        <p:cTn id="1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0" name="PFE element 108" descr="q4WS9ZXG3ST863.png"/>
          <p:cNvPicPr>
            <a:picLocks/>
          </p:cNvPicPr>
          <p:nvPr/>
        </p:nvPicPr>
        <p:blipFill>
          <a:blip r:embed="rId3">
            <a:extLst>
              <a:ext uri="{28A0092B-C50C-407E-A947-70E740481C1C}">
                <a14:useLocalDpi xmlns:a14="http://schemas.microsoft.com/office/drawing/2010/main"/>
              </a:ext>
            </a:extLst>
          </a:blip>
          <a:stretch>
            <a:fillRect/>
          </a:stretch>
        </p:blipFill>
        <p:spPr>
          <a:xfrm>
            <a:off x="1675575" y="6352985"/>
            <a:ext cx="707136" cy="371856"/>
          </a:xfrm>
          <a:prstGeom prst="rect">
            <a:avLst/>
          </a:prstGeom>
        </p:spPr>
      </p:pic>
      <p:pic>
        <p:nvPicPr>
          <p:cNvPr id="11" name="PFE element 109" descr="q4WS9ZXG3ST864.png"/>
          <p:cNvPicPr>
            <a:picLocks/>
          </p:cNvPicPr>
          <p:nvPr/>
        </p:nvPicPr>
        <p:blipFill>
          <a:blip r:embed="rId4">
            <a:extLst>
              <a:ext uri="{28A0092B-C50C-407E-A947-70E740481C1C}">
                <a14:useLocalDpi xmlns:a14="http://schemas.microsoft.com/office/drawing/2010/main"/>
              </a:ext>
            </a:extLst>
          </a:blip>
          <a:stretch>
            <a:fillRect/>
          </a:stretch>
        </p:blipFill>
        <p:spPr>
          <a:xfrm>
            <a:off x="3344324" y="6352202"/>
            <a:ext cx="4187952" cy="371856"/>
          </a:xfrm>
          <a:prstGeom prst="rect">
            <a:avLst/>
          </a:prstGeom>
        </p:spPr>
      </p:pic>
      <p:sp>
        <p:nvSpPr>
          <p:cNvPr id="7" name="Rectangle 6"/>
          <p:cNvSpPr/>
          <p:nvPr/>
        </p:nvSpPr>
        <p:spPr>
          <a:xfrm>
            <a:off x="1252431" y="412888"/>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111" descr="q4WS9ZXG3ST865.png"/>
          <p:cNvPicPr>
            <a:picLocks/>
          </p:cNvPicPr>
          <p:nvPr/>
        </p:nvPicPr>
        <p:blipFill>
          <a:blip r:embed="rId5">
            <a:extLst>
              <a:ext uri="{28A0092B-C50C-407E-A947-70E740481C1C}">
                <a14:useLocalDpi xmlns:a14="http://schemas.microsoft.com/office/drawing/2010/main"/>
              </a:ext>
            </a:extLst>
          </a:blip>
          <a:stretch>
            <a:fillRect/>
          </a:stretch>
        </p:blipFill>
        <p:spPr>
          <a:xfrm>
            <a:off x="1522412" y="262124"/>
            <a:ext cx="9144000" cy="1030224"/>
          </a:xfrm>
          <a:prstGeom prst="rect">
            <a:avLst/>
          </a:prstGeom>
        </p:spPr>
      </p:pic>
      <p:cxnSp>
        <p:nvCxnSpPr>
          <p:cNvPr id="9" name="Straight Connector 8"/>
          <p:cNvCxnSpPr/>
          <p:nvPr/>
        </p:nvCxnSpPr>
        <p:spPr>
          <a:xfrm>
            <a:off x="2236819" y="1091928"/>
            <a:ext cx="2265861"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71752" y="2438400"/>
            <a:ext cx="2743200" cy="2743200"/>
          </a:xfrm>
          <a:prstGeom prst="rect">
            <a:avLst/>
          </a:prstGeom>
        </p:spPr>
      </p:pic>
      <p:sp>
        <p:nvSpPr>
          <p:cNvPr id="20" name="pfehide114" hidden="1"/>
          <p:cNvSpPr txBox="1">
            <a:spLocks noGrp="1"/>
          </p:cNvSpPr>
          <p:nvPr>
            <p:ph type="title"/>
          </p:nvPr>
        </p:nvSpPr>
        <p:spPr>
          <a:xfrm>
            <a:off x="1522413" y="4939609"/>
            <a:ext cx="9143999" cy="961659"/>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en-US" sz="2400" dirty="0">
                <a:solidFill>
                  <a:srgbClr val="15284B"/>
                </a:solidFill>
                <a:latin typeface="Montserrat light"/>
                <a:ea typeface="Calibri"/>
                <a:cs typeface="Montserrat light"/>
                <a:sym typeface="Calibri"/>
              </a:rPr>
              <a:t>The brain cannot tell the difference!</a:t>
            </a:r>
          </a:p>
        </p:txBody>
      </p:sp>
      <p:grpSp>
        <p:nvGrpSpPr>
          <p:cNvPr id="15" name="Group 14"/>
          <p:cNvGrpSpPr/>
          <p:nvPr/>
        </p:nvGrpSpPr>
        <p:grpSpPr>
          <a:xfrm>
            <a:off x="1522412" y="4935806"/>
            <a:ext cx="9144000" cy="969264"/>
            <a:chOff x="317499" y="317499"/>
            <a:chExt cx="9144000" cy="969264"/>
          </a:xfrm>
        </p:grpSpPr>
        <p:pic>
          <p:nvPicPr>
            <p:cNvPr id="13" name="PFE element 114" descr="q4WS9ZXG3ST866.png"/>
            <p:cNvPicPr>
              <a:picLocks/>
            </p:cNvPicPr>
            <p:nvPr/>
          </p:nvPicPr>
          <p:blipFill>
            <a:blip r:embed="rId7">
              <a:extLst>
                <a:ext uri="{28A0092B-C50C-407E-A947-70E740481C1C}">
                  <a14:useLocalDpi xmlns:a14="http://schemas.microsoft.com/office/drawing/2010/main"/>
                </a:ext>
              </a:extLst>
            </a:blip>
            <a:stretch>
              <a:fillRect/>
            </a:stretch>
          </p:blipFill>
          <p:spPr>
            <a:xfrm>
              <a:off x="317499" y="317499"/>
              <a:ext cx="9144000" cy="969264"/>
            </a:xfrm>
            <a:prstGeom prst="rect">
              <a:avLst/>
            </a:prstGeom>
          </p:spPr>
        </p:pic>
        <p:sp>
          <p:nvSpPr>
            <p:cNvPr id="14" name="Shape_6"/>
            <p:cNvSpPr/>
            <p:nvPr/>
          </p:nvSpPr>
          <p:spPr>
            <a:xfrm>
              <a:off x="317499" y="317499"/>
              <a:ext cx="9144000" cy="9692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pfehide115" hidden="1"/>
          <p:cNvGrpSpPr/>
          <p:nvPr/>
        </p:nvGrpSpPr>
        <p:grpSpPr>
          <a:xfrm>
            <a:off x="1801814" y="1856997"/>
            <a:ext cx="2915710" cy="2743200"/>
            <a:chOff x="279402" y="1873931"/>
            <a:chExt cx="2915710" cy="2743200"/>
          </a:xfrm>
        </p:grpSpPr>
        <p:pic>
          <p:nvPicPr>
            <p:cNvPr id="4" name="Picture 3" descr="slide11_image1_crop.jpg" hidden="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9402" y="1873931"/>
              <a:ext cx="2743200" cy="2743200"/>
            </a:xfrm>
            <a:prstGeom prst="rect">
              <a:avLst/>
            </a:prstGeom>
          </p:spPr>
        </p:pic>
        <p:cxnSp>
          <p:nvCxnSpPr>
            <p:cNvPr id="21" name="Straight Arrow Connector 20" hidden="1"/>
            <p:cNvCxnSpPr/>
            <p:nvPr/>
          </p:nvCxnSpPr>
          <p:spPr>
            <a:xfrm flipH="1" flipV="1">
              <a:off x="1960034" y="2376389"/>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hidden="1"/>
            <p:cNvSpPr txBox="1"/>
            <p:nvPr/>
          </p:nvSpPr>
          <p:spPr>
            <a:xfrm>
              <a:off x="1584830" y="2549951"/>
              <a:ext cx="1610282" cy="307777"/>
            </a:xfrm>
            <a:prstGeom prst="rect">
              <a:avLst/>
            </a:prstGeom>
            <a:noFill/>
          </p:spPr>
          <p:txBody>
            <a:bodyPr wrap="square" rtlCol="0">
              <a:spAutoFit/>
            </a:bodyPr>
            <a:lstStyle/>
            <a:p>
              <a:pPr algn="ctr"/>
              <a:r>
                <a:rPr lang="en-US" sz="1400" dirty="0">
                  <a:solidFill>
                    <a:schemeClr val="bg1"/>
                  </a:solidFill>
                  <a:latin typeface="Montserrat Light"/>
                  <a:cs typeface="Montserrat Light"/>
                </a:rPr>
                <a:t>endorphin</a:t>
              </a:r>
              <a:endParaRPr lang="en-US" dirty="0">
                <a:solidFill>
                  <a:schemeClr val="bg1"/>
                </a:solidFill>
                <a:latin typeface="Montserrat Light"/>
                <a:cs typeface="Montserrat Light"/>
              </a:endParaRPr>
            </a:p>
          </p:txBody>
        </p:sp>
        <p:sp>
          <p:nvSpPr>
            <p:cNvPr id="24" name="TextBox 23" hidden="1"/>
            <p:cNvSpPr txBox="1"/>
            <p:nvPr/>
          </p:nvSpPr>
          <p:spPr>
            <a:xfrm>
              <a:off x="349752" y="3311952"/>
              <a:ext cx="979515" cy="523220"/>
            </a:xfrm>
            <a:prstGeom prst="rect">
              <a:avLst/>
            </a:prstGeom>
            <a:noFill/>
          </p:spPr>
          <p:txBody>
            <a:bodyPr wrap="square" rtlCol="0">
              <a:spAutoFit/>
            </a:bodyPr>
            <a:lstStyle/>
            <a:p>
              <a:pPr algn="ctr"/>
              <a:r>
                <a:rPr lang="en-US" sz="1400" dirty="0">
                  <a:solidFill>
                    <a:schemeClr val="bg1"/>
                  </a:solidFill>
                  <a:latin typeface="Montserrat Light"/>
                  <a:cs typeface="Montserrat Light"/>
                </a:rPr>
                <a:t>opioid receptor</a:t>
              </a:r>
              <a:endParaRPr lang="en-US" dirty="0">
                <a:solidFill>
                  <a:schemeClr val="bg1"/>
                </a:solidFill>
                <a:latin typeface="Montserrat Light"/>
                <a:cs typeface="Montserrat Light"/>
              </a:endParaRPr>
            </a:p>
          </p:txBody>
        </p:sp>
        <p:cxnSp>
          <p:nvCxnSpPr>
            <p:cNvPr id="25" name="Straight Arrow Connector 24" hidden="1"/>
            <p:cNvCxnSpPr/>
            <p:nvPr/>
          </p:nvCxnSpPr>
          <p:spPr>
            <a:xfrm flipV="1">
              <a:off x="1217083" y="3311952"/>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1682454" y="2514600"/>
            <a:ext cx="2926080" cy="2749296"/>
            <a:chOff x="317500" y="317500"/>
            <a:chExt cx="2926080" cy="2749296"/>
          </a:xfrm>
        </p:grpSpPr>
        <p:pic>
          <p:nvPicPr>
            <p:cNvPr id="16" name="PFE element 115" descr="q4WS9ZXG3ST867.png"/>
            <p:cNvPicPr>
              <a:picLocks/>
            </p:cNvPicPr>
            <p:nvPr/>
          </p:nvPicPr>
          <p:blipFill>
            <a:blip r:embed="rId9">
              <a:extLst>
                <a:ext uri="{28A0092B-C50C-407E-A947-70E740481C1C}">
                  <a14:useLocalDpi xmlns:a14="http://schemas.microsoft.com/office/drawing/2010/main"/>
                </a:ext>
              </a:extLst>
            </a:blip>
            <a:stretch>
              <a:fillRect/>
            </a:stretch>
          </p:blipFill>
          <p:spPr>
            <a:xfrm>
              <a:off x="317500" y="317500"/>
              <a:ext cx="2926080" cy="2749296"/>
            </a:xfrm>
            <a:prstGeom prst="rect">
              <a:avLst/>
            </a:prstGeom>
          </p:spPr>
        </p:pic>
        <p:sp>
          <p:nvSpPr>
            <p:cNvPr id="17" name="Shape_7"/>
            <p:cNvSpPr/>
            <p:nvPr/>
          </p:nvSpPr>
          <p:spPr>
            <a:xfrm>
              <a:off x="317500" y="317500"/>
              <a:ext cx="2926080" cy="2749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pfehide116" hidden="1"/>
          <p:cNvGrpSpPr/>
          <p:nvPr/>
        </p:nvGrpSpPr>
        <p:grpSpPr>
          <a:xfrm>
            <a:off x="4392612" y="1873931"/>
            <a:ext cx="3068112" cy="2743200"/>
            <a:chOff x="2870200" y="1873931"/>
            <a:chExt cx="3068112" cy="2743200"/>
          </a:xfrm>
        </p:grpSpPr>
        <p:pic>
          <p:nvPicPr>
            <p:cNvPr id="5" name="Picture 4" descr="slide11_image2.jpg" hidden="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195112" y="1873931"/>
              <a:ext cx="2743200" cy="2743200"/>
            </a:xfrm>
            <a:prstGeom prst="rect">
              <a:avLst/>
            </a:prstGeom>
          </p:spPr>
        </p:pic>
        <p:sp>
          <p:nvSpPr>
            <p:cNvPr id="27" name="TextBox 26" hidden="1"/>
            <p:cNvSpPr txBox="1"/>
            <p:nvPr/>
          </p:nvSpPr>
          <p:spPr>
            <a:xfrm>
              <a:off x="4886830" y="3877507"/>
              <a:ext cx="979515" cy="523220"/>
            </a:xfrm>
            <a:prstGeom prst="rect">
              <a:avLst/>
            </a:prstGeom>
            <a:noFill/>
          </p:spPr>
          <p:txBody>
            <a:bodyPr wrap="square" rtlCol="0">
              <a:spAutoFit/>
            </a:bodyPr>
            <a:lstStyle/>
            <a:p>
              <a:pPr algn="ctr"/>
              <a:r>
                <a:rPr lang="en-US" sz="1400" dirty="0">
                  <a:solidFill>
                    <a:schemeClr val="bg1"/>
                  </a:solidFill>
                  <a:latin typeface="Montserrat Light"/>
                  <a:cs typeface="Montserrat Light"/>
                </a:rPr>
                <a:t>opioid receptor</a:t>
              </a:r>
              <a:endParaRPr lang="en-US" dirty="0">
                <a:solidFill>
                  <a:schemeClr val="bg1"/>
                </a:solidFill>
                <a:latin typeface="Montserrat Light"/>
                <a:cs typeface="Montserrat Light"/>
              </a:endParaRPr>
            </a:p>
          </p:txBody>
        </p:sp>
        <p:cxnSp>
          <p:nvCxnSpPr>
            <p:cNvPr id="28" name="Straight Arrow Connector 27" hidden="1"/>
            <p:cNvCxnSpPr/>
            <p:nvPr/>
          </p:nvCxnSpPr>
          <p:spPr>
            <a:xfrm flipV="1">
              <a:off x="3637493" y="3929677"/>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hidden="1"/>
            <p:cNvCxnSpPr/>
            <p:nvPr/>
          </p:nvCxnSpPr>
          <p:spPr>
            <a:xfrm flipH="1" flipV="1">
              <a:off x="4861429" y="3929676"/>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hidden="1"/>
            <p:cNvSpPr txBox="1"/>
            <p:nvPr/>
          </p:nvSpPr>
          <p:spPr>
            <a:xfrm>
              <a:off x="2870200" y="4086303"/>
              <a:ext cx="1610282" cy="307777"/>
            </a:xfrm>
            <a:prstGeom prst="rect">
              <a:avLst/>
            </a:prstGeom>
            <a:noFill/>
          </p:spPr>
          <p:txBody>
            <a:bodyPr wrap="square" rtlCol="0">
              <a:spAutoFit/>
            </a:bodyPr>
            <a:lstStyle/>
            <a:p>
              <a:pPr algn="ctr"/>
              <a:r>
                <a:rPr lang="en-US" sz="1400" dirty="0">
                  <a:solidFill>
                    <a:schemeClr val="bg1"/>
                  </a:solidFill>
                  <a:latin typeface="Montserrat Light"/>
                  <a:cs typeface="Montserrat Light"/>
                </a:rPr>
                <a:t>opioid</a:t>
              </a:r>
              <a:endParaRPr lang="en-US" dirty="0">
                <a:solidFill>
                  <a:schemeClr val="bg1"/>
                </a:solidFill>
                <a:latin typeface="Montserrat Light"/>
                <a:cs typeface="Montserrat Light"/>
              </a:endParaRPr>
            </a:p>
          </p:txBody>
        </p:sp>
      </p:grpSp>
      <p:grpSp>
        <p:nvGrpSpPr>
          <p:cNvPr id="32" name="Group 31"/>
          <p:cNvGrpSpPr/>
          <p:nvPr/>
        </p:nvGrpSpPr>
        <p:grpSpPr>
          <a:xfrm>
            <a:off x="4341812" y="2514600"/>
            <a:ext cx="3078480" cy="2749296"/>
            <a:chOff x="317500" y="317500"/>
            <a:chExt cx="3078480" cy="2749296"/>
          </a:xfrm>
        </p:grpSpPr>
        <p:pic>
          <p:nvPicPr>
            <p:cNvPr id="19" name="PFE element 116" descr="q4WS9ZXG3ST868.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500"/>
              <a:ext cx="3078480" cy="2749296"/>
            </a:xfrm>
            <a:prstGeom prst="rect">
              <a:avLst/>
            </a:prstGeom>
          </p:spPr>
        </p:pic>
        <p:sp>
          <p:nvSpPr>
            <p:cNvPr id="31" name="Shape_8"/>
            <p:cNvSpPr/>
            <p:nvPr/>
          </p:nvSpPr>
          <p:spPr>
            <a:xfrm>
              <a:off x="317500" y="317500"/>
              <a:ext cx="3078480" cy="2749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486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9E5C78C6-5716-4CA5-A847-009001D0C822}"/>
              </a:ext>
            </a:extLst>
          </p:cNvPr>
          <p:cNvSpPr>
            <a:spLocks noGrp="1"/>
          </p:cNvSpPr>
          <p:nvPr>
            <p:ph type="ftr" sz="quarter" idx="11"/>
          </p:nvPr>
        </p:nvSpPr>
        <p:spPr/>
        <p:txBody>
          <a:bodyPr/>
          <a:lstStyle/>
          <a:p>
            <a:r>
              <a:rPr lang="en-US" dirty="0"/>
              <a:t>Mary Connolly, health education consultant. </a:t>
            </a:r>
            <a:r>
              <a:rPr lang="en-US" dirty="0">
                <a:hlinkClick r:id="rId2"/>
              </a:rPr>
              <a:t>connolly_mary@hotmail.com</a:t>
            </a:r>
            <a:endParaRPr lang="en-US" dirty="0"/>
          </a:p>
          <a:p>
            <a:r>
              <a:rPr lang="en-US" dirty="0"/>
              <a:t>Operation Prevention – Discovery Education</a:t>
            </a:r>
          </a:p>
        </p:txBody>
      </p:sp>
      <p:sp>
        <p:nvSpPr>
          <p:cNvPr id="10" name="Slide Number Placeholder 9">
            <a:extLst>
              <a:ext uri="{FF2B5EF4-FFF2-40B4-BE49-F238E27FC236}">
                <a16:creationId xmlns:a16="http://schemas.microsoft.com/office/drawing/2014/main" id="{1C468504-1885-4D6F-9807-ABAE7E3C422C}"/>
              </a:ext>
            </a:extLst>
          </p:cNvPr>
          <p:cNvSpPr>
            <a:spLocks noGrp="1"/>
          </p:cNvSpPr>
          <p:nvPr>
            <p:ph type="sldNum" sz="quarter" idx="12"/>
          </p:nvPr>
        </p:nvSpPr>
        <p:spPr/>
        <p:txBody>
          <a:bodyPr/>
          <a:lstStyle/>
          <a:p>
            <a:fld id="{25BA54BD-C84D-46CE-8B72-31BFB26ABA43}" type="slidenum">
              <a:rPr lang="en-US" smtClean="0"/>
              <a:t>8</a:t>
            </a:fld>
            <a:endParaRPr lang="en-US"/>
          </a:p>
        </p:txBody>
      </p:sp>
      <p:sp>
        <p:nvSpPr>
          <p:cNvPr id="4" name="Content Placeholder 3">
            <a:extLst>
              <a:ext uri="{FF2B5EF4-FFF2-40B4-BE49-F238E27FC236}">
                <a16:creationId xmlns:a16="http://schemas.microsoft.com/office/drawing/2014/main" id="{8FC23416-8A2F-4976-86A4-ECAB196AFE02}"/>
              </a:ext>
            </a:extLst>
          </p:cNvPr>
          <p:cNvSpPr>
            <a:spLocks noGrp="1"/>
          </p:cNvSpPr>
          <p:nvPr>
            <p:ph sz="half" idx="1"/>
          </p:nvPr>
        </p:nvSpPr>
        <p:spPr>
          <a:xfrm>
            <a:off x="148161" y="1676400"/>
            <a:ext cx="3438928" cy="4648200"/>
          </a:xfrm>
        </p:spPr>
        <p:txBody>
          <a:bodyPr>
            <a:normAutofit/>
          </a:bodyPr>
          <a:lstStyle/>
          <a:p>
            <a:r>
              <a:rPr lang="en-US" dirty="0"/>
              <a:t>When you exercise, laugh, eat certain foods, your nervous system releases “feel good” chemicals called endorphins.</a:t>
            </a:r>
          </a:p>
          <a:p>
            <a:endParaRPr lang="en-US" dirty="0"/>
          </a:p>
          <a:p>
            <a:r>
              <a:rPr lang="en-US" dirty="0"/>
              <a:t>Endorphins transmit “feel good” messages to the brain. </a:t>
            </a:r>
          </a:p>
        </p:txBody>
      </p:sp>
      <p:sp>
        <p:nvSpPr>
          <p:cNvPr id="2" name="Title 1">
            <a:extLst>
              <a:ext uri="{FF2B5EF4-FFF2-40B4-BE49-F238E27FC236}">
                <a16:creationId xmlns:a16="http://schemas.microsoft.com/office/drawing/2014/main" id="{CB2FAE0B-7CC8-46E2-B0B0-54434CED0C29}"/>
              </a:ext>
            </a:extLst>
          </p:cNvPr>
          <p:cNvSpPr>
            <a:spLocks noGrp="1"/>
          </p:cNvSpPr>
          <p:nvPr>
            <p:ph type="title"/>
          </p:nvPr>
        </p:nvSpPr>
        <p:spPr>
          <a:xfrm>
            <a:off x="1867625" y="165205"/>
            <a:ext cx="7924800" cy="1020762"/>
          </a:xfrm>
        </p:spPr>
        <p:txBody>
          <a:bodyPr>
            <a:normAutofit/>
          </a:bodyPr>
          <a:lstStyle/>
          <a:p>
            <a:pPr algn="ctr"/>
            <a:r>
              <a:rPr lang="en-US" dirty="0"/>
              <a:t>Endorphin</a:t>
            </a:r>
          </a:p>
        </p:txBody>
      </p:sp>
      <p:pic>
        <p:nvPicPr>
          <p:cNvPr id="17" name="Picture 16">
            <a:extLst>
              <a:ext uri="{FF2B5EF4-FFF2-40B4-BE49-F238E27FC236}">
                <a16:creationId xmlns:a16="http://schemas.microsoft.com/office/drawing/2014/main" id="{D8730C02-3081-40A2-9C79-07924DE1EB4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251552" y="3109286"/>
            <a:ext cx="2057401" cy="2002907"/>
          </a:xfrm>
          <a:prstGeom prst="ellipse">
            <a:avLst/>
          </a:prstGeom>
        </p:spPr>
      </p:pic>
      <p:pic>
        <p:nvPicPr>
          <p:cNvPr id="18" name="Picture 17">
            <a:extLst>
              <a:ext uri="{FF2B5EF4-FFF2-40B4-BE49-F238E27FC236}">
                <a16:creationId xmlns:a16="http://schemas.microsoft.com/office/drawing/2014/main" id="{BBC9768E-40D4-412E-B510-9EBD2C4D35B4}"/>
              </a:ext>
            </a:extLst>
          </p:cNvPr>
          <p:cNvPicPr preferRelativeResize="0">
            <a:picLocks noChangeAspect="1"/>
          </p:cNvPicPr>
          <p:nvPr/>
        </p:nvPicPr>
        <p:blipFill>
          <a:blip r:embed="rId4">
            <a:extLst>
              <a:ext uri="{28A0092B-C50C-407E-A947-70E740481C1C}">
                <a14:useLocalDpi xmlns:a14="http://schemas.microsoft.com/office/drawing/2010/main"/>
              </a:ext>
            </a:extLst>
          </a:blip>
          <a:stretch>
            <a:fillRect/>
          </a:stretch>
        </p:blipFill>
        <p:spPr>
          <a:xfrm>
            <a:off x="9123363" y="3197586"/>
            <a:ext cx="1943099" cy="1943099"/>
          </a:xfrm>
          <a:prstGeom prst="ellipse">
            <a:avLst/>
          </a:prstGeom>
        </p:spPr>
      </p:pic>
      <p:pic>
        <p:nvPicPr>
          <p:cNvPr id="19" name="Picture 18" descr="A picture containing indoor, wall, white&#10;&#10;Description generated with high confidence">
            <a:extLst>
              <a:ext uri="{FF2B5EF4-FFF2-40B4-BE49-F238E27FC236}">
                <a16:creationId xmlns:a16="http://schemas.microsoft.com/office/drawing/2014/main" id="{35DDB978-578B-4141-8206-D476972A36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3998" y="2017643"/>
            <a:ext cx="1614259" cy="1091643"/>
          </a:xfrm>
          <a:prstGeom prst="rect">
            <a:avLst/>
          </a:prstGeom>
        </p:spPr>
      </p:pic>
      <p:pic>
        <p:nvPicPr>
          <p:cNvPr id="7" name="Picture 6" descr="A drawing of a cartoon character&#10;&#10;Description generated with high confidence">
            <a:extLst>
              <a:ext uri="{FF2B5EF4-FFF2-40B4-BE49-F238E27FC236}">
                <a16:creationId xmlns:a16="http://schemas.microsoft.com/office/drawing/2014/main" id="{43C8D094-A0F9-4C7A-B892-9755DD3604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3559" y="4399173"/>
            <a:ext cx="2215135" cy="2001628"/>
          </a:xfrm>
          <a:prstGeom prst="rect">
            <a:avLst/>
          </a:prstGeom>
        </p:spPr>
      </p:pic>
    </p:spTree>
    <p:extLst>
      <p:ext uri="{BB962C8B-B14F-4D97-AF65-F5344CB8AC3E}">
        <p14:creationId xmlns:p14="http://schemas.microsoft.com/office/powerpoint/2010/main" val="30359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D2DA89-FCBB-4C19-B77E-B9A7DD2E6280}"/>
              </a:ext>
            </a:extLst>
          </p:cNvPr>
          <p:cNvSpPr>
            <a:spLocks noGrp="1"/>
          </p:cNvSpPr>
          <p:nvPr>
            <p:ph type="ftr" sz="quarter" idx="11"/>
          </p:nvPr>
        </p:nvSpPr>
        <p:spPr/>
        <p:txBody>
          <a:bodyPr/>
          <a:lstStyle/>
          <a:p>
            <a:r>
              <a:rPr lang="en-US" dirty="0"/>
              <a:t>Mary Connolly, health education consultant. </a:t>
            </a:r>
            <a:r>
              <a:rPr lang="en-US" dirty="0">
                <a:hlinkClick r:id="rId3"/>
              </a:rPr>
              <a:t>connolly_mary@hotmail.com</a:t>
            </a:r>
            <a:endParaRPr lang="en-US" dirty="0"/>
          </a:p>
          <a:p>
            <a:r>
              <a:rPr lang="en-US" dirty="0"/>
              <a:t>Operation Prevention</a:t>
            </a:r>
          </a:p>
        </p:txBody>
      </p:sp>
      <p:sp>
        <p:nvSpPr>
          <p:cNvPr id="3" name="Slide Number Placeholder 2">
            <a:extLst>
              <a:ext uri="{FF2B5EF4-FFF2-40B4-BE49-F238E27FC236}">
                <a16:creationId xmlns:a16="http://schemas.microsoft.com/office/drawing/2014/main" id="{AC796363-69FE-4881-836B-EB22505D74EA}"/>
              </a:ext>
            </a:extLst>
          </p:cNvPr>
          <p:cNvSpPr>
            <a:spLocks noGrp="1"/>
          </p:cNvSpPr>
          <p:nvPr>
            <p:ph type="sldNum" sz="quarter" idx="12"/>
          </p:nvPr>
        </p:nvSpPr>
        <p:spPr/>
        <p:txBody>
          <a:bodyPr/>
          <a:lstStyle/>
          <a:p>
            <a:fld id="{25BA54BD-C84D-46CE-8B72-31BFB26ABA43}" type="slidenum">
              <a:rPr lang="en-US" smtClean="0"/>
              <a:t>9</a:t>
            </a:fld>
            <a:endParaRPr lang="en-US"/>
          </a:p>
        </p:txBody>
      </p:sp>
      <p:sp>
        <p:nvSpPr>
          <p:cNvPr id="6" name="Title 5">
            <a:extLst>
              <a:ext uri="{FF2B5EF4-FFF2-40B4-BE49-F238E27FC236}">
                <a16:creationId xmlns:a16="http://schemas.microsoft.com/office/drawing/2014/main" id="{4D95B8EF-1D2E-4D70-BDD1-4852A5758C5C}"/>
              </a:ext>
            </a:extLst>
          </p:cNvPr>
          <p:cNvSpPr>
            <a:spLocks noGrp="1"/>
          </p:cNvSpPr>
          <p:nvPr>
            <p:ph type="title"/>
          </p:nvPr>
        </p:nvSpPr>
        <p:spPr>
          <a:xfrm>
            <a:off x="1217612" y="-220663"/>
            <a:ext cx="9143998" cy="1020762"/>
          </a:xfrm>
        </p:spPr>
        <p:txBody>
          <a:bodyPr/>
          <a:lstStyle/>
          <a:p>
            <a:pPr algn="r"/>
            <a:r>
              <a:rPr lang="en-US" dirty="0"/>
              <a:t>Class activity –Endorphins and Opioids</a:t>
            </a:r>
          </a:p>
        </p:txBody>
      </p:sp>
      <p:pic>
        <p:nvPicPr>
          <p:cNvPr id="8" name="Content Placeholder 7" descr="HandsTogether.jpg">
            <a:extLst>
              <a:ext uri="{FF2B5EF4-FFF2-40B4-BE49-F238E27FC236}">
                <a16:creationId xmlns:a16="http://schemas.microsoft.com/office/drawing/2014/main" id="{FD7C453D-F03D-4F79-9646-728A16EAD65D}"/>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1916345" y="1905000"/>
            <a:ext cx="8356135" cy="4267200"/>
          </a:xfrm>
          <a:prstGeom prst="rect">
            <a:avLst/>
          </a:prstGeom>
        </p:spPr>
      </p:pic>
      <p:pic>
        <p:nvPicPr>
          <p:cNvPr id="7" name="Content Placeholder 15" descr="A picture containing text, map&#10;&#10;Description generated with very high confidence">
            <a:extLst>
              <a:ext uri="{FF2B5EF4-FFF2-40B4-BE49-F238E27FC236}">
                <a16:creationId xmlns:a16="http://schemas.microsoft.com/office/drawing/2014/main" id="{FB6D4B1E-6389-44E2-8D25-7610751A6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412" y="914400"/>
            <a:ext cx="5178107" cy="2481180"/>
          </a:xfrm>
          <a:prstGeom prst="rect">
            <a:avLst/>
          </a:prstGeom>
        </p:spPr>
      </p:pic>
      <p:sp>
        <p:nvSpPr>
          <p:cNvPr id="4" name="TextBox 3">
            <a:extLst>
              <a:ext uri="{FF2B5EF4-FFF2-40B4-BE49-F238E27FC236}">
                <a16:creationId xmlns:a16="http://schemas.microsoft.com/office/drawing/2014/main" id="{615F4358-0E0F-4422-A5DC-337AFCE0B77C}"/>
              </a:ext>
            </a:extLst>
          </p:cNvPr>
          <p:cNvSpPr txBox="1"/>
          <p:nvPr/>
        </p:nvSpPr>
        <p:spPr>
          <a:xfrm>
            <a:off x="154621" y="4191000"/>
            <a:ext cx="1761723" cy="1255728"/>
          </a:xfrm>
          <a:prstGeom prst="rect">
            <a:avLst/>
          </a:prstGeom>
          <a:noFill/>
        </p:spPr>
        <p:txBody>
          <a:bodyPr wrap="square" rtlCol="0">
            <a:spAutoFit/>
          </a:bodyPr>
          <a:lstStyle/>
          <a:p>
            <a:pPr>
              <a:lnSpc>
                <a:spcPct val="90000"/>
              </a:lnSpc>
            </a:pPr>
            <a:r>
              <a:rPr lang="en-US" sz="2800" dirty="0">
                <a:solidFill>
                  <a:schemeClr val="bg1"/>
                </a:solidFill>
              </a:rPr>
              <a:t>What is the danger?</a:t>
            </a:r>
          </a:p>
        </p:txBody>
      </p:sp>
      <p:pic>
        <p:nvPicPr>
          <p:cNvPr id="9" name="Picture Placeholder 10">
            <a:extLst>
              <a:ext uri="{FF2B5EF4-FFF2-40B4-BE49-F238E27FC236}">
                <a16:creationId xmlns:a16="http://schemas.microsoft.com/office/drawing/2014/main" id="{8D87FEF8-65FD-4008-AA15-966BEA0B763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5440" b="5440"/>
          <a:stretch>
            <a:fillRect/>
          </a:stretch>
        </p:blipFill>
        <p:spPr>
          <a:xfrm>
            <a:off x="5306228" y="5162703"/>
            <a:ext cx="1576367" cy="1123797"/>
          </a:xfrm>
          <a:prstGeom prst="rect">
            <a:avLst/>
          </a:prstGeom>
        </p:spPr>
      </p:pic>
    </p:spTree>
    <p:extLst>
      <p:ext uri="{BB962C8B-B14F-4D97-AF65-F5344CB8AC3E}">
        <p14:creationId xmlns:p14="http://schemas.microsoft.com/office/powerpoint/2010/main" val="217881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1571</Words>
  <Application>Microsoft Office PowerPoint</Application>
  <PresentationFormat>Custom</PresentationFormat>
  <Paragraphs>163</Paragraphs>
  <Slides>22</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Cambria</vt:lpstr>
      <vt:lpstr>Century Gothic</vt:lpstr>
      <vt:lpstr>Courier New</vt:lpstr>
      <vt:lpstr>Montserrat Light</vt:lpstr>
      <vt:lpstr>Montserrat Light</vt:lpstr>
      <vt:lpstr>Wingdings 3</vt:lpstr>
      <vt:lpstr>Student presentation</vt:lpstr>
      <vt:lpstr>Analyzing Influences - Opioids</vt:lpstr>
      <vt:lpstr>Over view of the lesson</vt:lpstr>
      <vt:lpstr>What do you already know about opioids?</vt:lpstr>
      <vt:lpstr>What do you already know about opioids?</vt:lpstr>
      <vt:lpstr>Endorphins</vt:lpstr>
      <vt:lpstr>PowerPoint Presentation</vt:lpstr>
      <vt:lpstr>The brain cannot tell the difference!</vt:lpstr>
      <vt:lpstr>Endorphin</vt:lpstr>
      <vt:lpstr>Class activity –Endorphins and Opioids</vt:lpstr>
      <vt:lpstr>What did we learn about endorphin and opioid transmission?</vt:lpstr>
      <vt:lpstr>What did we learn about opioid transmission?</vt:lpstr>
      <vt:lpstr>What did we learn about endorphin transmission?</vt:lpstr>
      <vt:lpstr>How does our culture contribute to the misuse of opioids?  How are opioids misused?</vt:lpstr>
      <vt:lpstr>Class activity</vt:lpstr>
      <vt:lpstr>Symptoms of opioid use</vt:lpstr>
      <vt:lpstr>Stages of addiction</vt:lpstr>
      <vt:lpstr>PowerPoint Presentation</vt:lpstr>
      <vt:lpstr>Addiction</vt:lpstr>
      <vt:lpstr>PowerPoint Presentation</vt:lpstr>
      <vt:lpstr>Describe three healthy behaviors such as non-drug endorphins and how they effect personal health.   </vt:lpstr>
      <vt:lpstr>Let’s review  Use your white boards to answer these questions.</vt:lpstr>
      <vt:lpstr>Let’s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2017-06-21T13:59:43Z</dcterms:created>
  <dcterms:modified xsi:type="dcterms:W3CDTF">2018-06-28T22:28:43Z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