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2" r:id="rId3"/>
    <p:sldId id="257" r:id="rId4"/>
    <p:sldId id="258" r:id="rId5"/>
    <p:sldId id="263" r:id="rId6"/>
    <p:sldId id="264"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F0906A-811B-4593-BAD9-45B8435B6A07}" v="163" dt="2018-06-18T17:54:07.9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6" autoAdjust="0"/>
    <p:restoredTop sz="94660" autoAdjust="0"/>
  </p:normalViewPr>
  <p:slideViewPr>
    <p:cSldViewPr snapToGrid="0">
      <p:cViewPr varScale="1">
        <p:scale>
          <a:sx n="85" d="100"/>
          <a:sy n="85" d="100"/>
        </p:scale>
        <p:origin x="104" y="4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86" d="100"/>
          <a:sy n="86" d="100"/>
        </p:scale>
        <p:origin x="2072" y="-1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Connolly" userId="fe44cd25f8ea012e" providerId="LiveId" clId="{3DF0906A-811B-4593-BAD9-45B8435B6A07}"/>
    <pc:docChg chg="addSld modSld">
      <pc:chgData name="Mary Connolly" userId="fe44cd25f8ea012e" providerId="LiveId" clId="{3DF0906A-811B-4593-BAD9-45B8435B6A07}" dt="2018-06-18T17:54:07.932" v="162"/>
      <pc:docMkLst>
        <pc:docMk/>
      </pc:docMkLst>
      <pc:sldChg chg="modSp">
        <pc:chgData name="Mary Connolly" userId="fe44cd25f8ea012e" providerId="LiveId" clId="{3DF0906A-811B-4593-BAD9-45B8435B6A07}" dt="2018-06-18T17:46:32.097" v="41" actId="20577"/>
        <pc:sldMkLst>
          <pc:docMk/>
          <pc:sldMk cId="2709014739" sldId="262"/>
        </pc:sldMkLst>
        <pc:spChg chg="mod">
          <ac:chgData name="Mary Connolly" userId="fe44cd25f8ea012e" providerId="LiveId" clId="{3DF0906A-811B-4593-BAD9-45B8435B6A07}" dt="2018-06-18T17:46:32.097" v="41" actId="20577"/>
          <ac:spMkLst>
            <pc:docMk/>
            <pc:sldMk cId="2709014739" sldId="262"/>
            <ac:spMk id="14" creationId="{00000000-0000-0000-0000-000000000000}"/>
          </ac:spMkLst>
        </pc:spChg>
      </pc:sldChg>
      <pc:sldChg chg="addSp modSp add">
        <pc:chgData name="Mary Connolly" userId="fe44cd25f8ea012e" providerId="LiveId" clId="{3DF0906A-811B-4593-BAD9-45B8435B6A07}" dt="2018-06-18T17:48:05.380" v="91" actId="1076"/>
        <pc:sldMkLst>
          <pc:docMk/>
          <pc:sldMk cId="2685206691" sldId="263"/>
        </pc:sldMkLst>
        <pc:spChg chg="add mod">
          <ac:chgData name="Mary Connolly" userId="fe44cd25f8ea012e" providerId="LiveId" clId="{3DF0906A-811B-4593-BAD9-45B8435B6A07}" dt="2018-06-18T17:48:05.380" v="91" actId="1076"/>
          <ac:spMkLst>
            <pc:docMk/>
            <pc:sldMk cId="2685206691" sldId="263"/>
            <ac:spMk id="5" creationId="{6C0CDEAF-C1B7-4F22-924C-3BC04581111D}"/>
          </ac:spMkLst>
        </pc:spChg>
        <pc:picChg chg="add">
          <ac:chgData name="Mary Connolly" userId="fe44cd25f8ea012e" providerId="LiveId" clId="{3DF0906A-811B-4593-BAD9-45B8435B6A07}" dt="2018-06-18T17:47:15.851" v="43"/>
          <ac:picMkLst>
            <pc:docMk/>
            <pc:sldMk cId="2685206691" sldId="263"/>
            <ac:picMk id="4" creationId="{2175D09A-03B1-4D08-8C71-D19FF48EEC1D}"/>
          </ac:picMkLst>
        </pc:picChg>
      </pc:sldChg>
      <pc:sldChg chg="addSp delSp modSp add modAnim">
        <pc:chgData name="Mary Connolly" userId="fe44cd25f8ea012e" providerId="LiveId" clId="{3DF0906A-811B-4593-BAD9-45B8435B6A07}" dt="2018-06-18T17:54:07.932" v="162"/>
        <pc:sldMkLst>
          <pc:docMk/>
          <pc:sldMk cId="4155878090" sldId="264"/>
        </pc:sldMkLst>
        <pc:spChg chg="mod">
          <ac:chgData name="Mary Connolly" userId="fe44cd25f8ea012e" providerId="LiveId" clId="{3DF0906A-811B-4593-BAD9-45B8435B6A07}" dt="2018-06-18T17:48:47.941" v="128" actId="20577"/>
          <ac:spMkLst>
            <pc:docMk/>
            <pc:sldMk cId="4155878090" sldId="264"/>
            <ac:spMk id="2" creationId="{E128D894-392E-4034-BA54-06AED5DFC88C}"/>
          </ac:spMkLst>
        </pc:spChg>
        <pc:spChg chg="del">
          <ac:chgData name="Mary Connolly" userId="fe44cd25f8ea012e" providerId="LiveId" clId="{3DF0906A-811B-4593-BAD9-45B8435B6A07}" dt="2018-06-18T17:49:12.407" v="129"/>
          <ac:spMkLst>
            <pc:docMk/>
            <pc:sldMk cId="4155878090" sldId="264"/>
            <ac:spMk id="3" creationId="{A9012FE6-0591-4CAE-9F27-BDF586ED176D}"/>
          </ac:spMkLst>
        </pc:spChg>
        <pc:spChg chg="add mod">
          <ac:chgData name="Mary Connolly" userId="fe44cd25f8ea012e" providerId="LiveId" clId="{3DF0906A-811B-4593-BAD9-45B8435B6A07}" dt="2018-06-18T17:49:33.580" v="133" actId="5793"/>
          <ac:spMkLst>
            <pc:docMk/>
            <pc:sldMk cId="4155878090" sldId="264"/>
            <ac:spMk id="6" creationId="{F09E97F1-820D-421E-9628-F69ECA34D424}"/>
          </ac:spMkLst>
        </pc:spChg>
        <pc:spChg chg="add mod">
          <ac:chgData name="Mary Connolly" userId="fe44cd25f8ea012e" providerId="LiveId" clId="{3DF0906A-811B-4593-BAD9-45B8435B6A07}" dt="2018-06-18T17:50:01.463" v="136" actId="14100"/>
          <ac:spMkLst>
            <pc:docMk/>
            <pc:sldMk cId="4155878090" sldId="264"/>
            <ac:spMk id="7" creationId="{AEB52010-C592-4186-BC92-D3941871BAEC}"/>
          </ac:spMkLst>
        </pc:spChg>
        <pc:spChg chg="add mod">
          <ac:chgData name="Mary Connolly" userId="fe44cd25f8ea012e" providerId="LiveId" clId="{3DF0906A-811B-4593-BAD9-45B8435B6A07}" dt="2018-06-18T17:50:33.620" v="139" actId="207"/>
          <ac:spMkLst>
            <pc:docMk/>
            <pc:sldMk cId="4155878090" sldId="264"/>
            <ac:spMk id="8" creationId="{3303D214-AF81-4C8C-9E1B-088F71FAE62C}"/>
          </ac:spMkLst>
        </pc:spChg>
        <pc:spChg chg="add mod">
          <ac:chgData name="Mary Connolly" userId="fe44cd25f8ea012e" providerId="LiveId" clId="{3DF0906A-811B-4593-BAD9-45B8435B6A07}" dt="2018-06-18T17:51:52.904" v="147" actId="207"/>
          <ac:spMkLst>
            <pc:docMk/>
            <pc:sldMk cId="4155878090" sldId="264"/>
            <ac:spMk id="9" creationId="{15C55C42-D310-4969-9BE7-4DF4E9582168}"/>
          </ac:spMkLst>
        </pc:spChg>
        <pc:spChg chg="add mod">
          <ac:chgData name="Mary Connolly" userId="fe44cd25f8ea012e" providerId="LiveId" clId="{3DF0906A-811B-4593-BAD9-45B8435B6A07}" dt="2018-06-18T17:52:02.488" v="148" actId="14100"/>
          <ac:spMkLst>
            <pc:docMk/>
            <pc:sldMk cId="4155878090" sldId="264"/>
            <ac:spMk id="10" creationId="{B89F1215-1E3E-40E1-858D-5BD070E91FD9}"/>
          </ac:spMkLst>
        </pc:spChg>
        <pc:spChg chg="add mod">
          <ac:chgData name="Mary Connolly" userId="fe44cd25f8ea012e" providerId="LiveId" clId="{3DF0906A-811B-4593-BAD9-45B8435B6A07}" dt="2018-06-18T17:52:41.640" v="152" actId="207"/>
          <ac:spMkLst>
            <pc:docMk/>
            <pc:sldMk cId="4155878090" sldId="264"/>
            <ac:spMk id="11" creationId="{CC28D6B1-FFD8-4548-8902-C92474ADF2B6}"/>
          </ac:spMkLst>
        </pc:spChg>
        <pc:spChg chg="add mod">
          <ac:chgData name="Mary Connolly" userId="fe44cd25f8ea012e" providerId="LiveId" clId="{3DF0906A-811B-4593-BAD9-45B8435B6A07}" dt="2018-06-18T17:53:07.352" v="155" actId="207"/>
          <ac:spMkLst>
            <pc:docMk/>
            <pc:sldMk cId="4155878090" sldId="264"/>
            <ac:spMk id="12" creationId="{D78A1AC6-E54A-4A0D-809F-CAD1860CBA2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D036B-94BC-4951-BEB6-1CE5E953CCF1}" type="datetimeFigureOut">
              <a:rPr lang="en-US" smtClean="0"/>
              <a:t>6/18/2018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0BB60A-F262-4765-998E-06C84B23E27C}" type="slidenum">
              <a:rPr lang="en-US" smtClean="0"/>
              <a:t>‹#›</a:t>
            </a:fld>
            <a:endParaRPr lang="en-US"/>
          </a:p>
        </p:txBody>
      </p:sp>
    </p:spTree>
    <p:extLst>
      <p:ext uri="{BB962C8B-B14F-4D97-AF65-F5344CB8AC3E}">
        <p14:creationId xmlns:p14="http://schemas.microsoft.com/office/powerpoint/2010/main" val="109311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El8V5PtLoB4"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youtube.com/watch?v=oQelKE-aBN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r>
              <a:rPr lang="en-US" b="1" dirty="0"/>
              <a:t>Mouthpiece</a:t>
            </a:r>
            <a:endParaRPr lang="en-US" dirty="0"/>
          </a:p>
          <a:p>
            <a:pPr fontAlgn="t"/>
            <a:r>
              <a:rPr lang="en-US" dirty="0"/>
              <a:t>The user inhales through the detachable mouthpiece. </a:t>
            </a:r>
            <a:r>
              <a:rPr lang="en-US" b="1" dirty="0"/>
              <a:t>Health hazard: </a:t>
            </a:r>
            <a:r>
              <a:rPr lang="en-US" dirty="0"/>
              <a:t>Sharing an</a:t>
            </a:r>
            <a:r>
              <a:rPr lang="en-US" baseline="0" dirty="0"/>
              <a:t> ecigarette may spread germs in the mouth or lungs.</a:t>
            </a:r>
            <a:endParaRPr lang="en-US" dirty="0"/>
          </a:p>
          <a:p>
            <a:pPr fontAlgn="t"/>
            <a:r>
              <a:rPr lang="en-US" b="1" dirty="0"/>
              <a:t>Cartridge</a:t>
            </a:r>
            <a:endParaRPr lang="en-US" dirty="0"/>
          </a:p>
          <a:p>
            <a:pPr fontAlgn="t"/>
            <a:r>
              <a:rPr lang="en-US" dirty="0"/>
              <a:t>Contains liquid nicotine,</a:t>
            </a:r>
            <a:r>
              <a:rPr lang="en-US" baseline="0" dirty="0"/>
              <a:t> </a:t>
            </a:r>
            <a:r>
              <a:rPr lang="en-US" dirty="0"/>
              <a:t>flavors attractive to teens (bubble</a:t>
            </a:r>
            <a:r>
              <a:rPr lang="en-US" baseline="0" dirty="0"/>
              <a:t> gum, chocolate, gummy bear) </a:t>
            </a:r>
            <a:r>
              <a:rPr lang="en-US" dirty="0"/>
              <a:t>and the vaporizing agents glycerol and propylene glycol. </a:t>
            </a:r>
            <a:r>
              <a:rPr lang="en-US" b="1" dirty="0"/>
              <a:t>Health hazard</a:t>
            </a:r>
            <a:r>
              <a:rPr lang="en-US" dirty="0"/>
              <a:t>: nicotine</a:t>
            </a:r>
            <a:r>
              <a:rPr lang="en-US" baseline="0" dirty="0"/>
              <a:t> is an addictive drug, flavors attract young smokers and make the activity seem harmless, effects of </a:t>
            </a:r>
            <a:r>
              <a:rPr lang="en-US" dirty="0"/>
              <a:t>propylene glycol vapor is unknown. Propylene glycol </a:t>
            </a:r>
            <a:r>
              <a:rPr lang="en-US" baseline="0" dirty="0"/>
              <a:t>is </a:t>
            </a:r>
            <a:r>
              <a:rPr lang="en-US" dirty="0"/>
              <a:t>a syrupy synthetic liquid added to food, cosmetics, and certain medicines to absorb water.</a:t>
            </a:r>
          </a:p>
          <a:p>
            <a:pPr fontAlgn="t"/>
            <a:r>
              <a:rPr lang="en-US" b="1" dirty="0"/>
              <a:t>Sensor</a:t>
            </a:r>
            <a:endParaRPr lang="en-US" dirty="0"/>
          </a:p>
          <a:p>
            <a:pPr fontAlgn="t"/>
            <a:r>
              <a:rPr lang="en-US" dirty="0"/>
              <a:t>Detects when a user inhales.</a:t>
            </a:r>
          </a:p>
          <a:p>
            <a:pPr fontAlgn="t"/>
            <a:r>
              <a:rPr lang="en-US" b="1" dirty="0"/>
              <a:t>Lithium Battery</a:t>
            </a:r>
            <a:endParaRPr lang="en-US" dirty="0"/>
          </a:p>
          <a:p>
            <a:pPr fontAlgn="t"/>
            <a:r>
              <a:rPr lang="en-US" dirty="0"/>
              <a:t>Rechargeable battery that powers the ecigarette. </a:t>
            </a:r>
            <a:r>
              <a:rPr lang="en-US" b="1" dirty="0"/>
              <a:t>Health hazard:</a:t>
            </a:r>
            <a:r>
              <a:rPr lang="en-US" b="1" baseline="0" dirty="0"/>
              <a:t> </a:t>
            </a:r>
            <a:r>
              <a:rPr lang="en-US" baseline="0" dirty="0"/>
              <a:t>In a few rare cases, the battery overheats and causes a fire when being recharged.</a:t>
            </a:r>
            <a:endParaRPr lang="en-US" dirty="0"/>
          </a:p>
          <a:p>
            <a:pPr fontAlgn="t"/>
            <a:r>
              <a:rPr lang="en-US" b="1" dirty="0"/>
              <a:t>Atomizer</a:t>
            </a:r>
            <a:endParaRPr lang="en-US" dirty="0"/>
          </a:p>
          <a:p>
            <a:pPr fontAlgn="t"/>
            <a:r>
              <a:rPr lang="en-US" dirty="0"/>
              <a:t>Warms the liquids in the cartridge to boiling to create the vapor.</a:t>
            </a:r>
          </a:p>
          <a:p>
            <a:pPr fontAlgn="t"/>
            <a:r>
              <a:rPr lang="en-US" b="1" dirty="0"/>
              <a:t>Control Button</a:t>
            </a:r>
            <a:endParaRPr lang="en-US" dirty="0"/>
          </a:p>
          <a:p>
            <a:pPr fontAlgn="t"/>
            <a:r>
              <a:rPr lang="en-US" dirty="0"/>
              <a:t>The user pushes the button to turn on the ecigarette.</a:t>
            </a:r>
          </a:p>
          <a:p>
            <a:pPr fontAlgn="t"/>
            <a:r>
              <a:rPr lang="en-US" b="1" dirty="0"/>
              <a:t>Vapor</a:t>
            </a:r>
            <a:endParaRPr lang="en-US" dirty="0"/>
          </a:p>
          <a:p>
            <a:pPr fontAlgn="t"/>
            <a:r>
              <a:rPr lang="en-US" dirty="0"/>
              <a:t>The user inhales vapor and exhales a cloud that appears smoky due to the heating of glycerol, propylene glycol. </a:t>
            </a:r>
            <a:r>
              <a:rPr lang="en-US" b="1" dirty="0"/>
              <a:t>Health</a:t>
            </a:r>
            <a:r>
              <a:rPr lang="en-US" b="1" baseline="0" dirty="0"/>
              <a:t> hazard: </a:t>
            </a:r>
            <a:r>
              <a:rPr lang="en-US" baseline="0" dirty="0"/>
              <a:t>The user inhales the vapor that contains nicotine and other dissolved substances .</a:t>
            </a:r>
          </a:p>
          <a:p>
            <a:pPr fontAlgn="t"/>
            <a:r>
              <a:rPr lang="en-US" b="1" dirty="0"/>
              <a:t>Light</a:t>
            </a:r>
            <a:endParaRPr lang="en-US" dirty="0"/>
          </a:p>
          <a:p>
            <a:pPr fontAlgn="t"/>
            <a:r>
              <a:rPr lang="en-US" dirty="0"/>
              <a:t>This light at the end of the ecigarette glows when the user inhales</a:t>
            </a:r>
          </a:p>
          <a:p>
            <a:endParaRPr lang="en-US" dirty="0"/>
          </a:p>
        </p:txBody>
      </p:sp>
      <p:sp>
        <p:nvSpPr>
          <p:cNvPr id="4" name="Slide Number Placeholder 3"/>
          <p:cNvSpPr>
            <a:spLocks noGrp="1"/>
          </p:cNvSpPr>
          <p:nvPr>
            <p:ph type="sldNum" sz="quarter" idx="10"/>
          </p:nvPr>
        </p:nvSpPr>
        <p:spPr/>
        <p:txBody>
          <a:bodyPr/>
          <a:lstStyle/>
          <a:p>
            <a:fld id="{200BB60A-F262-4765-998E-06C84B23E27C}" type="slidenum">
              <a:rPr lang="en-US" smtClean="0"/>
              <a:t>3</a:t>
            </a:fld>
            <a:endParaRPr lang="en-US"/>
          </a:p>
        </p:txBody>
      </p:sp>
    </p:spTree>
    <p:extLst>
      <p:ext uri="{BB962C8B-B14F-4D97-AF65-F5344CB8AC3E}">
        <p14:creationId xmlns:p14="http://schemas.microsoft.com/office/powerpoint/2010/main" val="172210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hlinkClick r:id="rId3"/>
              </a:rPr>
              <a:t>https://www.youtube.com/watch?v=El8V5PtLoB4</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Vapor Couture Electronic Cigarettes – 1 minute 15 seconds</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4"/>
              </a:rPr>
              <a:t>https://www.youtube.com/watch?v=oQelKE-aBNg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Blu E Cigarette - Stephen </a:t>
            </a:r>
            <a:r>
              <a:rPr lang="en-US" sz="1200" kern="1200" dirty="0" err="1">
                <a:solidFill>
                  <a:schemeClr val="tx1"/>
                </a:solidFill>
                <a:effectLst/>
                <a:latin typeface="+mn-lt"/>
                <a:ea typeface="+mn-ea"/>
                <a:cs typeface="+mn-cs"/>
              </a:rPr>
              <a:t>Dorff</a:t>
            </a:r>
            <a:r>
              <a:rPr lang="en-US" sz="1200" kern="1200" dirty="0">
                <a:solidFill>
                  <a:schemeClr val="tx1"/>
                </a:solidFill>
                <a:effectLst/>
                <a:latin typeface="+mn-lt"/>
                <a:ea typeface="+mn-ea"/>
                <a:cs typeface="+mn-cs"/>
              </a:rPr>
              <a:t>- 1 minute</a:t>
            </a:r>
          </a:p>
          <a:p>
            <a:endParaRPr lang="en-US" dirty="0"/>
          </a:p>
        </p:txBody>
      </p:sp>
      <p:sp>
        <p:nvSpPr>
          <p:cNvPr id="4" name="Slide Number Placeholder 3"/>
          <p:cNvSpPr>
            <a:spLocks noGrp="1"/>
          </p:cNvSpPr>
          <p:nvPr>
            <p:ph type="sldNum" sz="quarter" idx="10"/>
          </p:nvPr>
        </p:nvSpPr>
        <p:spPr/>
        <p:txBody>
          <a:bodyPr/>
          <a:lstStyle/>
          <a:p>
            <a:fld id="{200BB60A-F262-4765-998E-06C84B23E27C}" type="slidenum">
              <a:rPr lang="en-US" smtClean="0"/>
              <a:t>7</a:t>
            </a:fld>
            <a:endParaRPr lang="en-US"/>
          </a:p>
        </p:txBody>
      </p:sp>
    </p:spTree>
    <p:extLst>
      <p:ext uri="{BB962C8B-B14F-4D97-AF65-F5344CB8AC3E}">
        <p14:creationId xmlns:p14="http://schemas.microsoft.com/office/powerpoint/2010/main" val="1533983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0BB60A-F262-4765-998E-06C84B23E27C}" type="slidenum">
              <a:rPr lang="en-US" smtClean="0"/>
              <a:t>8</a:t>
            </a:fld>
            <a:endParaRPr lang="en-US"/>
          </a:p>
        </p:txBody>
      </p:sp>
    </p:spTree>
    <p:extLst>
      <p:ext uri="{BB962C8B-B14F-4D97-AF65-F5344CB8AC3E}">
        <p14:creationId xmlns:p14="http://schemas.microsoft.com/office/powerpoint/2010/main" val="4065037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8CE846D-8410-4F25-B239-FE77DD2ADDA4}" type="datetime1">
              <a:rPr lang="en-US" smtClean="0"/>
              <a:t>6/18/2018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r>
              <a:rPr lang="en-US"/>
              <a:t>Mary Connolly, health education consultant. Copyright.</a:t>
            </a:r>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0011299-6A18-4FBB-83CB-F90982F77939}" type="datetime1">
              <a:rPr lang="en-US" smtClean="0"/>
              <a:t>6/18/2018</a:t>
            </a:fld>
            <a:endParaRPr lang="en-US" dirty="0"/>
          </a:p>
        </p:txBody>
      </p:sp>
      <p:sp>
        <p:nvSpPr>
          <p:cNvPr id="6" name="Footer Placeholder 5"/>
          <p:cNvSpPr>
            <a:spLocks noGrp="1"/>
          </p:cNvSpPr>
          <p:nvPr>
            <p:ph type="ftr" sz="quarter" idx="11"/>
          </p:nvPr>
        </p:nvSpPr>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7BBEEF4-46D9-47B0-B377-F909AF66B0BC}" type="datetime1">
              <a:rPr lang="en-US" smtClean="0"/>
              <a:t>6/18/2018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15D37F9-3201-4706-BB1E-7A31C1A02F44}" type="datetime1">
              <a:rPr lang="en-US" smtClean="0"/>
              <a:t>6/18/2018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FFF943F-65FF-45E9-AAC9-6BA8EB6581E6}" type="datetime1">
              <a:rPr lang="en-US" smtClean="0"/>
              <a:t>6/18/2018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D76278A-DD50-4A05-96CF-2BC1E69380A1}" type="datetime1">
              <a:rPr lang="en-US" smtClean="0"/>
              <a:t>6/18/2018</a:t>
            </a:fld>
            <a:endParaRPr lang="en-US" dirty="0"/>
          </a:p>
        </p:txBody>
      </p:sp>
      <p:sp>
        <p:nvSpPr>
          <p:cNvPr id="4" name="Footer Placeholder 3"/>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B6E4473F-568D-4E05-B486-9DC2CCFA5D17}" type="datetime1">
              <a:rPr lang="en-US" smtClean="0"/>
              <a:t>6/18/2018</a:t>
            </a:fld>
            <a:endParaRPr lang="en-US" dirty="0"/>
          </a:p>
        </p:txBody>
      </p:sp>
      <p:sp>
        <p:nvSpPr>
          <p:cNvPr id="4" name="Footer Placeholder 3"/>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2A8792-2FCB-42D3-A77C-26CA62D43BEA}" type="datetime1">
              <a:rPr lang="en-US" smtClean="0"/>
              <a:t>6/18/2018</a:t>
            </a:fld>
            <a:endParaRPr lang="en-US" dirty="0"/>
          </a:p>
        </p:txBody>
      </p:sp>
      <p:sp>
        <p:nvSpPr>
          <p:cNvPr id="5" name="Footer Placeholder 4"/>
          <p:cNvSpPr>
            <a:spLocks noGrp="1"/>
          </p:cNvSpPr>
          <p:nvPr>
            <p:ph type="ftr" sz="quarter" idx="11"/>
          </p:nvPr>
        </p:nvSpPr>
        <p:spPr/>
        <p:txBody>
          <a:bodyPr/>
          <a:lstStyle/>
          <a:p>
            <a:r>
              <a:rPr lang="en-US"/>
              <a:t>Mary Connolly, health education consultant. Copyright.</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736D6D2-F89A-411E-A4FD-EB80E6D5349F}" type="datetime1">
              <a:rPr lang="en-US" smtClean="0"/>
              <a:t>6/18/2018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r>
              <a:rPr lang="en-US"/>
              <a:t>Mary Connolly, health education consultant. Copyright.</a:t>
            </a:r>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4C15B-FCD4-47B5-A923-6A3267D986EC}" type="datetime1">
              <a:rPr lang="en-US" smtClean="0"/>
              <a:t>6/18/2018</a:t>
            </a:fld>
            <a:endParaRPr lang="en-US" dirty="0"/>
          </a:p>
        </p:txBody>
      </p:sp>
      <p:sp>
        <p:nvSpPr>
          <p:cNvPr id="5" name="Footer Placeholder 4"/>
          <p:cNvSpPr>
            <a:spLocks noGrp="1"/>
          </p:cNvSpPr>
          <p:nvPr>
            <p:ph type="ftr" sz="quarter" idx="11"/>
          </p:nvPr>
        </p:nvSpPr>
        <p:spPr/>
        <p:txBody>
          <a:bodyPr/>
          <a:lstStyle/>
          <a:p>
            <a:r>
              <a:rPr lang="en-US"/>
              <a:t>Mary Connolly, health education consultant. Copyright.</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B58EC3C-F47B-4A71-BEFB-46AFE88E010B}" type="datetime1">
              <a:rPr lang="en-US" smtClean="0"/>
              <a:t>6/18/2018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r>
              <a:rPr lang="en-US"/>
              <a:t>Mary Connolly, health education consultant. Copyright.</a:t>
            </a:r>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C0AC10-7E50-4C6C-80BF-E2BD83F1B544}" type="datetime1">
              <a:rPr lang="en-US" smtClean="0"/>
              <a:t>6/18/2018</a:t>
            </a:fld>
            <a:endParaRPr lang="en-US" dirty="0"/>
          </a:p>
        </p:txBody>
      </p:sp>
      <p:sp>
        <p:nvSpPr>
          <p:cNvPr id="6" name="Footer Placeholder 5"/>
          <p:cNvSpPr>
            <a:spLocks noGrp="1"/>
          </p:cNvSpPr>
          <p:nvPr>
            <p:ph type="ftr" sz="quarter" idx="11"/>
          </p:nvPr>
        </p:nvSpPr>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055709-C7F8-4CD0-893F-03D29C8E43F0}" type="datetime1">
              <a:rPr lang="en-US" smtClean="0"/>
              <a:t>6/18/2018</a:t>
            </a:fld>
            <a:endParaRPr lang="en-US" dirty="0"/>
          </a:p>
        </p:txBody>
      </p:sp>
      <p:sp>
        <p:nvSpPr>
          <p:cNvPr id="8" name="Footer Placeholder 7"/>
          <p:cNvSpPr>
            <a:spLocks noGrp="1"/>
          </p:cNvSpPr>
          <p:nvPr>
            <p:ph type="ftr" sz="quarter" idx="11"/>
          </p:nvPr>
        </p:nvSpPr>
        <p:spPr/>
        <p:txBody>
          <a:bodyPr/>
          <a:lstStyle/>
          <a:p>
            <a:r>
              <a:rPr lang="en-US"/>
              <a:t>Mary Connolly, health education consultant. Copyright.</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AC5E1F-7E35-490F-A55B-25814E80439F}" type="datetime1">
              <a:rPr lang="en-US" smtClean="0"/>
              <a:t>6/18/2018</a:t>
            </a:fld>
            <a:endParaRPr lang="en-US" dirty="0"/>
          </a:p>
        </p:txBody>
      </p:sp>
      <p:sp>
        <p:nvSpPr>
          <p:cNvPr id="4" name="Footer Placeholder 3"/>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A08A4-0C90-43FB-8FD5-3DA975B017CA}" type="datetime1">
              <a:rPr lang="en-US" smtClean="0"/>
              <a:t>6/18/2018</a:t>
            </a:fld>
            <a:endParaRPr lang="en-US" dirty="0"/>
          </a:p>
        </p:txBody>
      </p:sp>
      <p:sp>
        <p:nvSpPr>
          <p:cNvPr id="3" name="Footer Placeholder 2"/>
          <p:cNvSpPr>
            <a:spLocks noGrp="1"/>
          </p:cNvSpPr>
          <p:nvPr>
            <p:ph type="ftr" sz="quarter" idx="11"/>
          </p:nvPr>
        </p:nvSpPr>
        <p:spPr/>
        <p:txBody>
          <a:bodyPr/>
          <a:lstStyle/>
          <a:p>
            <a:r>
              <a:rPr lang="en-US"/>
              <a:t>Mary Connolly, health education consultant. Copyright.</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D381F9-FA48-4120-8F4C-80327430930C}" type="datetime1">
              <a:rPr lang="en-US" smtClean="0"/>
              <a:t>6/18/2018</a:t>
            </a:fld>
            <a:endParaRPr lang="en-US" dirty="0"/>
          </a:p>
        </p:txBody>
      </p:sp>
      <p:sp>
        <p:nvSpPr>
          <p:cNvPr id="6" name="Footer Placeholder 5"/>
          <p:cNvSpPr>
            <a:spLocks noGrp="1"/>
          </p:cNvSpPr>
          <p:nvPr>
            <p:ph type="ftr" sz="quarter" idx="11"/>
          </p:nvPr>
        </p:nvSpPr>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E6E984-4276-44B2-A950-66FC291C0971}" type="datetime1">
              <a:rPr lang="en-US" smtClean="0"/>
              <a:t>6/18/2018</a:t>
            </a:fld>
            <a:endParaRPr lang="en-US" dirty="0"/>
          </a:p>
        </p:txBody>
      </p:sp>
      <p:sp>
        <p:nvSpPr>
          <p:cNvPr id="6" name="Footer Placeholder 5"/>
          <p:cNvSpPr>
            <a:spLocks noGrp="1"/>
          </p:cNvSpPr>
          <p:nvPr>
            <p:ph type="ftr" sz="quarter" idx="11"/>
          </p:nvPr>
        </p:nvSpPr>
        <p:spPr/>
        <p:txBody>
          <a:bodyPr/>
          <a:lstStyle/>
          <a:p>
            <a:r>
              <a:rPr lang="en-US"/>
              <a:t>Mary Connolly, health education consultant. Copyright.</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F73066-3CF1-41C1-81D1-4BAF90ADE021}" type="datetime1">
              <a:rPr lang="en-US" smtClean="0"/>
              <a:t>6/18/2018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Mary Connolly, health education consultant. Copyright.</a:t>
            </a:r>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humanbody2011.wikispaces.com/circulatory+system+malfunctions+powerpoint-deborah" TargetMode="External"/><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El8V5PtLoB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z9fj0nxzj4I-A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sv6MH_ADIG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3D4A1-84C8-428B-A618-60B480E4FCC6}"/>
              </a:ext>
            </a:extLst>
          </p:cNvPr>
          <p:cNvSpPr>
            <a:spLocks noGrp="1"/>
          </p:cNvSpPr>
          <p:nvPr>
            <p:ph type="ctrTitle"/>
          </p:nvPr>
        </p:nvSpPr>
        <p:spPr/>
        <p:txBody>
          <a:bodyPr/>
          <a:lstStyle/>
          <a:p>
            <a:r>
              <a:rPr lang="en-US" dirty="0"/>
              <a:t>Ecigarettes</a:t>
            </a:r>
          </a:p>
        </p:txBody>
      </p:sp>
      <p:sp>
        <p:nvSpPr>
          <p:cNvPr id="3" name="Subtitle 2">
            <a:extLst>
              <a:ext uri="{FF2B5EF4-FFF2-40B4-BE49-F238E27FC236}">
                <a16:creationId xmlns:a16="http://schemas.microsoft.com/office/drawing/2014/main" id="{4E81AE98-B11E-4F90-9CB1-09F7230D6CC2}"/>
              </a:ext>
            </a:extLst>
          </p:cNvPr>
          <p:cNvSpPr>
            <a:spLocks noGrp="1"/>
          </p:cNvSpPr>
          <p:nvPr>
            <p:ph type="subTitle" idx="1"/>
          </p:nvPr>
        </p:nvSpPr>
        <p:spPr/>
        <p:txBody>
          <a:bodyPr/>
          <a:lstStyle/>
          <a:p>
            <a:r>
              <a:rPr lang="en-US" dirty="0"/>
              <a:t>The structure, the health hazards, the influence of advertisements</a:t>
            </a:r>
          </a:p>
        </p:txBody>
      </p:sp>
      <p:sp>
        <p:nvSpPr>
          <p:cNvPr id="4" name="Footer Placeholder 3">
            <a:extLst>
              <a:ext uri="{FF2B5EF4-FFF2-40B4-BE49-F238E27FC236}">
                <a16:creationId xmlns:a16="http://schemas.microsoft.com/office/drawing/2014/main" id="{AA613FA9-0A5D-4E65-9C79-216141C91D46}"/>
              </a:ext>
            </a:extLst>
          </p:cNvPr>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a:extLst>
              <a:ext uri="{FF2B5EF4-FFF2-40B4-BE49-F238E27FC236}">
                <a16:creationId xmlns:a16="http://schemas.microsoft.com/office/drawing/2014/main" id="{E576EB9E-2F7A-4CBF-8A21-15383BC7B858}"/>
              </a:ext>
            </a:extLst>
          </p:cNvPr>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408795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Over view of the lesson</a:t>
            </a:r>
          </a:p>
        </p:txBody>
      </p:sp>
      <p:sp>
        <p:nvSpPr>
          <p:cNvPr id="14" name="Content Placeholder 13"/>
          <p:cNvSpPr>
            <a:spLocks noGrp="1"/>
          </p:cNvSpPr>
          <p:nvPr>
            <p:ph idx="1"/>
          </p:nvPr>
        </p:nvSpPr>
        <p:spPr>
          <a:solidFill>
            <a:schemeClr val="accent1"/>
          </a:solidFill>
          <a:ln>
            <a:noFill/>
          </a:ln>
        </p:spPr>
        <p:style>
          <a:lnRef idx="0">
            <a:scrgbClr r="0" g="0" b="0"/>
          </a:lnRef>
          <a:fillRef idx="0">
            <a:scrgbClr r="0" g="0" b="0"/>
          </a:fillRef>
          <a:effectRef idx="0">
            <a:scrgbClr r="0" g="0" b="0"/>
          </a:effectRef>
          <a:fontRef idx="minor">
            <a:schemeClr val="lt1"/>
          </a:fontRef>
        </p:style>
        <p:txBody>
          <a:bodyPr/>
          <a:lstStyle/>
          <a:p>
            <a:endParaRPr lang="en-US" dirty="0"/>
          </a:p>
          <a:p>
            <a:r>
              <a:rPr lang="en-US" dirty="0"/>
              <a:t>Skill of Analyzing Influences</a:t>
            </a:r>
          </a:p>
          <a:p>
            <a:r>
              <a:rPr lang="en-US" dirty="0"/>
              <a:t>Vocabulary review</a:t>
            </a:r>
          </a:p>
          <a:p>
            <a:r>
              <a:rPr lang="en-US" dirty="0"/>
              <a:t>Structure of an </a:t>
            </a:r>
            <a:r>
              <a:rPr lang="en-US" dirty="0" err="1"/>
              <a:t>ecigarette</a:t>
            </a:r>
            <a:endParaRPr lang="en-US" dirty="0"/>
          </a:p>
          <a:p>
            <a:r>
              <a:rPr lang="en-US" dirty="0"/>
              <a:t>Effects of ecigarettes on the body</a:t>
            </a:r>
          </a:p>
          <a:p>
            <a:r>
              <a:rPr lang="en-US" dirty="0"/>
              <a:t>Dangers of smoking an ecigarette</a:t>
            </a:r>
          </a:p>
          <a:p>
            <a:r>
              <a:rPr lang="en-US" dirty="0"/>
              <a:t>Influence of the media on smoking behavior</a:t>
            </a:r>
          </a:p>
          <a:p>
            <a:r>
              <a:rPr lang="en-US" dirty="0"/>
              <a:t>Review</a:t>
            </a:r>
          </a:p>
        </p:txBody>
      </p:sp>
      <p:sp>
        <p:nvSpPr>
          <p:cNvPr id="2" name="Footer Placeholder 1">
            <a:extLst>
              <a:ext uri="{FF2B5EF4-FFF2-40B4-BE49-F238E27FC236}">
                <a16:creationId xmlns:a16="http://schemas.microsoft.com/office/drawing/2014/main" id="{B03B55E0-8F44-44AD-B246-222EEDA99B3F}"/>
              </a:ext>
            </a:extLst>
          </p:cNvPr>
          <p:cNvSpPr>
            <a:spLocks noGrp="1"/>
          </p:cNvSpPr>
          <p:nvPr>
            <p:ph type="ftr" sz="quarter" idx="11"/>
          </p:nvPr>
        </p:nvSpPr>
        <p:spPr/>
        <p:txBody>
          <a:bodyPr/>
          <a:lstStyle/>
          <a:p>
            <a:r>
              <a:rPr lang="en-US"/>
              <a:t>Mary Connolly, health education consultant. Copyright.</a:t>
            </a:r>
          </a:p>
        </p:txBody>
      </p:sp>
      <p:sp>
        <p:nvSpPr>
          <p:cNvPr id="3" name="Slide Number Placeholder 2">
            <a:extLst>
              <a:ext uri="{FF2B5EF4-FFF2-40B4-BE49-F238E27FC236}">
                <a16:creationId xmlns:a16="http://schemas.microsoft.com/office/drawing/2014/main" id="{1C595E40-CCD1-4786-9CF9-16F5FA824C78}"/>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709014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982EB-39EB-4FAA-AD53-A718C80C9FDD}"/>
              </a:ext>
            </a:extLst>
          </p:cNvPr>
          <p:cNvSpPr>
            <a:spLocks noGrp="1"/>
          </p:cNvSpPr>
          <p:nvPr>
            <p:ph type="title"/>
          </p:nvPr>
        </p:nvSpPr>
        <p:spPr>
          <a:xfrm>
            <a:off x="2895600" y="764373"/>
            <a:ext cx="8610600" cy="1293028"/>
          </a:xfrm>
        </p:spPr>
        <p:txBody>
          <a:bodyPr/>
          <a:lstStyle/>
          <a:p>
            <a:r>
              <a:rPr lang="en-US" dirty="0"/>
              <a:t>Structure and health hazards of an ecigarette</a:t>
            </a:r>
          </a:p>
        </p:txBody>
      </p:sp>
      <p:pic>
        <p:nvPicPr>
          <p:cNvPr id="8" name="Content Placeholder 7" descr="A close up of a device&#10;&#10;Description generated with very high confidence">
            <a:extLst>
              <a:ext uri="{FF2B5EF4-FFF2-40B4-BE49-F238E27FC236}">
                <a16:creationId xmlns:a16="http://schemas.microsoft.com/office/drawing/2014/main" id="{9AC205FD-9BF3-41D0-9025-BF0633C005F5}"/>
              </a:ext>
            </a:extLst>
          </p:cNvPr>
          <p:cNvPicPr>
            <a:picLocks noGrp="1" noChangeAspect="1"/>
          </p:cNvPicPr>
          <p:nvPr>
            <p:ph idx="1"/>
          </p:nvPr>
        </p:nvPicPr>
        <p:blipFill>
          <a:blip r:embed="rId3"/>
          <a:stretch>
            <a:fillRect/>
          </a:stretch>
        </p:blipFill>
        <p:spPr>
          <a:xfrm>
            <a:off x="2762250" y="2539206"/>
            <a:ext cx="6667500" cy="3333750"/>
          </a:xfrm>
        </p:spPr>
      </p:pic>
      <p:sp>
        <p:nvSpPr>
          <p:cNvPr id="3" name="Footer Placeholder 2">
            <a:extLst>
              <a:ext uri="{FF2B5EF4-FFF2-40B4-BE49-F238E27FC236}">
                <a16:creationId xmlns:a16="http://schemas.microsoft.com/office/drawing/2014/main" id="{8D97B8BC-95EF-445E-9825-82EB35C59294}"/>
              </a:ext>
            </a:extLst>
          </p:cNvPr>
          <p:cNvSpPr>
            <a:spLocks noGrp="1"/>
          </p:cNvSpPr>
          <p:nvPr>
            <p:ph type="ftr" sz="quarter" idx="11"/>
          </p:nvPr>
        </p:nvSpPr>
        <p:spPr/>
        <p:txBody>
          <a:bodyPr/>
          <a:lstStyle/>
          <a:p>
            <a:r>
              <a:rPr lang="en-US"/>
              <a:t>Mary Connolly, health education consultant. Copyright.</a:t>
            </a:r>
            <a:endParaRPr lang="en-US" dirty="0"/>
          </a:p>
        </p:txBody>
      </p:sp>
      <p:sp>
        <p:nvSpPr>
          <p:cNvPr id="4" name="Slide Number Placeholder 3">
            <a:extLst>
              <a:ext uri="{FF2B5EF4-FFF2-40B4-BE49-F238E27FC236}">
                <a16:creationId xmlns:a16="http://schemas.microsoft.com/office/drawing/2014/main" id="{4625E15C-8B2F-48F5-8049-747DD02245F2}"/>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05859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8911-4158-4722-896A-5B99DFC55E08}"/>
              </a:ext>
            </a:extLst>
          </p:cNvPr>
          <p:cNvSpPr>
            <a:spLocks noGrp="1"/>
          </p:cNvSpPr>
          <p:nvPr>
            <p:ph type="title"/>
          </p:nvPr>
        </p:nvSpPr>
        <p:spPr>
          <a:xfrm>
            <a:off x="2305519" y="665275"/>
            <a:ext cx="8610600" cy="1293028"/>
          </a:xfrm>
        </p:spPr>
        <p:txBody>
          <a:bodyPr/>
          <a:lstStyle/>
          <a:p>
            <a:pPr algn="ctr"/>
            <a:r>
              <a:rPr lang="en-US" dirty="0"/>
              <a:t>Class activity</a:t>
            </a:r>
          </a:p>
        </p:txBody>
      </p:sp>
      <p:graphicFrame>
        <p:nvGraphicFramePr>
          <p:cNvPr id="4" name="Content Placeholder 3">
            <a:extLst>
              <a:ext uri="{FF2B5EF4-FFF2-40B4-BE49-F238E27FC236}">
                <a16:creationId xmlns:a16="http://schemas.microsoft.com/office/drawing/2014/main" id="{A848316D-A87F-4AE9-B22C-A807A9C2E25F}"/>
              </a:ext>
            </a:extLst>
          </p:cNvPr>
          <p:cNvGraphicFramePr>
            <a:graphicFrameLocks noGrp="1"/>
          </p:cNvGraphicFramePr>
          <p:nvPr>
            <p:ph idx="1"/>
            <p:extLst>
              <p:ext uri="{D42A27DB-BD31-4B8C-83A1-F6EECF244321}">
                <p14:modId xmlns:p14="http://schemas.microsoft.com/office/powerpoint/2010/main" val="3831908800"/>
              </p:ext>
            </p:extLst>
          </p:nvPr>
        </p:nvGraphicFramePr>
        <p:xfrm>
          <a:off x="1420772" y="2473842"/>
          <a:ext cx="9757591" cy="1348310"/>
        </p:xfrm>
        <a:graphic>
          <a:graphicData uri="http://schemas.openxmlformats.org/drawingml/2006/table">
            <a:tbl>
              <a:tblPr firstRow="1" bandRow="1">
                <a:tableStyleId>{5C22544A-7EE6-4342-B048-85BDC9FD1C3A}</a:tableStyleId>
              </a:tblPr>
              <a:tblGrid>
                <a:gridCol w="9757591">
                  <a:extLst>
                    <a:ext uri="{9D8B030D-6E8A-4147-A177-3AD203B41FA5}">
                      <a16:colId xmlns:a16="http://schemas.microsoft.com/office/drawing/2014/main" val="36406621"/>
                    </a:ext>
                  </a:extLst>
                </a:gridCol>
              </a:tblGrid>
              <a:tr h="1348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Sort the descriptors by placing them over the parts of the ecigarette</a:t>
                      </a:r>
                      <a:endParaRPr lang="en-US" dirty="0"/>
                    </a:p>
                    <a:p>
                      <a:endParaRPr lang="en-US" dirty="0"/>
                    </a:p>
                  </a:txBody>
                  <a:tcPr/>
                </a:tc>
                <a:extLst>
                  <a:ext uri="{0D108BD9-81ED-4DB2-BD59-A6C34878D82A}">
                    <a16:rowId xmlns:a16="http://schemas.microsoft.com/office/drawing/2014/main" val="3624178737"/>
                  </a:ext>
                </a:extLst>
              </a:tr>
            </a:tbl>
          </a:graphicData>
        </a:graphic>
      </p:graphicFrame>
      <p:pic>
        <p:nvPicPr>
          <p:cNvPr id="5" name="Content Placeholder 7" descr="A close up of a device&#10;&#10;Description generated with very high confidence">
            <a:extLst>
              <a:ext uri="{FF2B5EF4-FFF2-40B4-BE49-F238E27FC236}">
                <a16:creationId xmlns:a16="http://schemas.microsoft.com/office/drawing/2014/main" id="{E1961FF4-A36B-4FB5-AA12-E500B67D1CB3}"/>
              </a:ext>
            </a:extLst>
          </p:cNvPr>
          <p:cNvPicPr>
            <a:picLocks noChangeAspect="1"/>
          </p:cNvPicPr>
          <p:nvPr/>
        </p:nvPicPr>
        <p:blipFill>
          <a:blip r:embed="rId2"/>
          <a:stretch>
            <a:fillRect/>
          </a:stretch>
        </p:blipFill>
        <p:spPr>
          <a:xfrm>
            <a:off x="3889301" y="4337691"/>
            <a:ext cx="3716522" cy="1858261"/>
          </a:xfrm>
          <a:prstGeom prst="rect">
            <a:avLst/>
          </a:prstGeom>
        </p:spPr>
      </p:pic>
      <p:sp>
        <p:nvSpPr>
          <p:cNvPr id="3" name="Footer Placeholder 2">
            <a:extLst>
              <a:ext uri="{FF2B5EF4-FFF2-40B4-BE49-F238E27FC236}">
                <a16:creationId xmlns:a16="http://schemas.microsoft.com/office/drawing/2014/main" id="{AC9266B9-0B72-4144-8BF8-C88F2F51D226}"/>
              </a:ext>
            </a:extLst>
          </p:cNvPr>
          <p:cNvSpPr>
            <a:spLocks noGrp="1"/>
          </p:cNvSpPr>
          <p:nvPr>
            <p:ph type="ftr" sz="quarter" idx="11"/>
          </p:nvPr>
        </p:nvSpPr>
        <p:spPr/>
        <p:txBody>
          <a:bodyPr/>
          <a:lstStyle/>
          <a:p>
            <a:r>
              <a:rPr lang="en-US"/>
              <a:t>Mary Connolly, health education consultant. Copyright.</a:t>
            </a:r>
            <a:endParaRPr lang="en-US" dirty="0"/>
          </a:p>
        </p:txBody>
      </p:sp>
      <p:sp>
        <p:nvSpPr>
          <p:cNvPr id="6" name="Slide Number Placeholder 5">
            <a:extLst>
              <a:ext uri="{FF2B5EF4-FFF2-40B4-BE49-F238E27FC236}">
                <a16:creationId xmlns:a16="http://schemas.microsoft.com/office/drawing/2014/main" id="{D04CE270-8884-4CB8-A22C-5D56C5E2BBE2}"/>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60499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0EAB0BB-0D83-4C64-87CA-1ACE27E0953D}"/>
              </a:ext>
            </a:extLst>
          </p:cNvPr>
          <p:cNvSpPr>
            <a:spLocks noGrp="1"/>
          </p:cNvSpPr>
          <p:nvPr>
            <p:ph type="ftr" sz="quarter" idx="11"/>
          </p:nvPr>
        </p:nvSpPr>
        <p:spPr/>
        <p:txBody>
          <a:bodyPr/>
          <a:lstStyle/>
          <a:p>
            <a:r>
              <a:rPr lang="en-US"/>
              <a:t>Mary Connolly, health education consultant. Copyright.</a:t>
            </a:r>
            <a:endParaRPr lang="en-US" dirty="0"/>
          </a:p>
        </p:txBody>
      </p:sp>
      <p:sp>
        <p:nvSpPr>
          <p:cNvPr id="3" name="Slide Number Placeholder 2">
            <a:extLst>
              <a:ext uri="{FF2B5EF4-FFF2-40B4-BE49-F238E27FC236}">
                <a16:creationId xmlns:a16="http://schemas.microsoft.com/office/drawing/2014/main" id="{C152E55F-3F14-49FC-AA25-E1DA222A8FF6}"/>
              </a:ext>
            </a:extLst>
          </p:cNvPr>
          <p:cNvSpPr>
            <a:spLocks noGrp="1"/>
          </p:cNvSpPr>
          <p:nvPr>
            <p:ph type="sldNum" sz="quarter" idx="12"/>
          </p:nvPr>
        </p:nvSpPr>
        <p:spPr/>
        <p:txBody>
          <a:bodyPr/>
          <a:lstStyle/>
          <a:p>
            <a:fld id="{6D22F896-40B5-4ADD-8801-0D06FADFA095}" type="slidenum">
              <a:rPr lang="en-US" smtClean="0"/>
              <a:t>5</a:t>
            </a:fld>
            <a:endParaRPr lang="en-US" dirty="0"/>
          </a:p>
        </p:txBody>
      </p:sp>
      <p:pic>
        <p:nvPicPr>
          <p:cNvPr id="4" name="Picture 3">
            <a:extLst>
              <a:ext uri="{FF2B5EF4-FFF2-40B4-BE49-F238E27FC236}">
                <a16:creationId xmlns:a16="http://schemas.microsoft.com/office/drawing/2014/main" id="{2175D09A-03B1-4D08-8C71-D19FF48EEC1D}"/>
              </a:ext>
            </a:extLst>
          </p:cNvPr>
          <p:cNvPicPr/>
          <p:nvPr/>
        </p:nvPicPr>
        <p:blipFill>
          <a:blip r:embed="rId2">
            <a:extLst>
              <a:ext uri="{837473B0-CC2E-450A-ABE3-18F120FF3D39}">
                <a1611:picAttrSrcUrl xmlns:a1611="http://schemas.microsoft.com/office/drawing/2016/11/main" r:id="rId3"/>
              </a:ext>
            </a:extLst>
          </a:blip>
          <a:stretch>
            <a:fillRect/>
          </a:stretch>
        </p:blipFill>
        <p:spPr>
          <a:xfrm>
            <a:off x="4001135" y="697547"/>
            <a:ext cx="4189730" cy="5462905"/>
          </a:xfrm>
          <a:prstGeom prst="rect">
            <a:avLst/>
          </a:prstGeom>
        </p:spPr>
      </p:pic>
      <p:sp>
        <p:nvSpPr>
          <p:cNvPr id="5" name="TextBox 4">
            <a:extLst>
              <a:ext uri="{FF2B5EF4-FFF2-40B4-BE49-F238E27FC236}">
                <a16:creationId xmlns:a16="http://schemas.microsoft.com/office/drawing/2014/main" id="{6C0CDEAF-C1B7-4F22-924C-3BC04581111D}"/>
              </a:ext>
            </a:extLst>
          </p:cNvPr>
          <p:cNvSpPr txBox="1"/>
          <p:nvPr/>
        </p:nvSpPr>
        <p:spPr>
          <a:xfrm>
            <a:off x="685800" y="2397947"/>
            <a:ext cx="2705493" cy="2062103"/>
          </a:xfrm>
          <a:prstGeom prst="rect">
            <a:avLst/>
          </a:prstGeom>
          <a:noFill/>
        </p:spPr>
        <p:txBody>
          <a:bodyPr wrap="square" rtlCol="0">
            <a:spAutoFit/>
          </a:bodyPr>
          <a:lstStyle/>
          <a:p>
            <a:pPr algn="ctr"/>
            <a:r>
              <a:rPr lang="en-US" sz="3200" dirty="0"/>
              <a:t>Effects of ecigarettes on the body.</a:t>
            </a:r>
          </a:p>
        </p:txBody>
      </p:sp>
    </p:spTree>
    <p:extLst>
      <p:ext uri="{BB962C8B-B14F-4D97-AF65-F5344CB8AC3E}">
        <p14:creationId xmlns:p14="http://schemas.microsoft.com/office/powerpoint/2010/main" val="268520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D894-392E-4034-BA54-06AED5DFC88C}"/>
              </a:ext>
            </a:extLst>
          </p:cNvPr>
          <p:cNvSpPr>
            <a:spLocks noGrp="1"/>
          </p:cNvSpPr>
          <p:nvPr>
            <p:ph type="title"/>
          </p:nvPr>
        </p:nvSpPr>
        <p:spPr/>
        <p:txBody>
          <a:bodyPr/>
          <a:lstStyle/>
          <a:p>
            <a:r>
              <a:rPr lang="en-US" dirty="0"/>
              <a:t>Effects of ecigarettes on the body</a:t>
            </a:r>
          </a:p>
        </p:txBody>
      </p:sp>
      <p:sp>
        <p:nvSpPr>
          <p:cNvPr id="4" name="Footer Placeholder 3">
            <a:extLst>
              <a:ext uri="{FF2B5EF4-FFF2-40B4-BE49-F238E27FC236}">
                <a16:creationId xmlns:a16="http://schemas.microsoft.com/office/drawing/2014/main" id="{98FD36BD-EE5B-460C-8DF9-EC7E8E3B6842}"/>
              </a:ext>
            </a:extLst>
          </p:cNvPr>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a:extLst>
              <a:ext uri="{FF2B5EF4-FFF2-40B4-BE49-F238E27FC236}">
                <a16:creationId xmlns:a16="http://schemas.microsoft.com/office/drawing/2014/main" id="{EDC3D81A-5805-4F04-A25E-45E5B5D79CCE}"/>
              </a:ext>
            </a:extLst>
          </p:cNvPr>
          <p:cNvSpPr>
            <a:spLocks noGrp="1"/>
          </p:cNvSpPr>
          <p:nvPr>
            <p:ph type="sldNum" sz="quarter" idx="12"/>
          </p:nvPr>
        </p:nvSpPr>
        <p:spPr/>
        <p:txBody>
          <a:bodyPr/>
          <a:lstStyle/>
          <a:p>
            <a:fld id="{6D22F896-40B5-4ADD-8801-0D06FADFA095}" type="slidenum">
              <a:rPr lang="en-US" smtClean="0"/>
              <a:t>6</a:t>
            </a:fld>
            <a:endParaRPr lang="en-US" dirty="0"/>
          </a:p>
        </p:txBody>
      </p:sp>
      <p:sp>
        <p:nvSpPr>
          <p:cNvPr id="6" name="Content Placeholder 5">
            <a:extLst>
              <a:ext uri="{FF2B5EF4-FFF2-40B4-BE49-F238E27FC236}">
                <a16:creationId xmlns:a16="http://schemas.microsoft.com/office/drawing/2014/main" id="{F09E97F1-820D-421E-9628-F69ECA34D424}"/>
              </a:ext>
            </a:extLst>
          </p:cNvPr>
          <p:cNvSpPr>
            <a:spLocks noGrp="1"/>
          </p:cNvSpPr>
          <p:nvPr>
            <p:ph idx="1"/>
          </p:nvPr>
        </p:nvSpPr>
        <p:spPr>
          <a:xfrm>
            <a:off x="116174" y="1295135"/>
            <a:ext cx="2409669" cy="2133865"/>
          </a:xfrm>
          <a:prstGeom prst="wedgeEllipseCallout">
            <a:avLst/>
          </a:prstGeom>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indent="0" algn="ctr">
              <a:spcBef>
                <a:spcPts val="0"/>
              </a:spcBef>
              <a:spcAft>
                <a:spcPts val="0"/>
              </a:spcAft>
              <a:buNone/>
            </a:pPr>
            <a:r>
              <a:rPr lang="en-US" sz="1200" dirty="0">
                <a:solidFill>
                  <a:srgbClr val="000000"/>
                </a:solidFill>
                <a:effectLst/>
                <a:ea typeface="Cambria" panose="02040503050406030204" pitchFamily="18" charset="0"/>
                <a:cs typeface="Cambria" panose="02040503050406030204" pitchFamily="18" charset="0"/>
              </a:rPr>
              <a:t> </a:t>
            </a:r>
          </a:p>
          <a:p>
            <a:pPr marL="0" marR="0" indent="0" algn="ctr">
              <a:spcBef>
                <a:spcPts val="0"/>
              </a:spcBef>
              <a:spcAft>
                <a:spcPts val="0"/>
              </a:spcAft>
              <a:buNone/>
            </a:pPr>
            <a:r>
              <a:rPr lang="en-US" sz="16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Brain:</a:t>
            </a:r>
            <a:r>
              <a:rPr lang="en-US" sz="16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The </a:t>
            </a:r>
            <a:r>
              <a:rPr lang="en-US" sz="14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Nicotine in the vapor releases feel-good chemicals in the brain, causing long lasting chemical changes and addiction.</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7" name="Speech Bubble: Oval 6">
            <a:extLst>
              <a:ext uri="{FF2B5EF4-FFF2-40B4-BE49-F238E27FC236}">
                <a16:creationId xmlns:a16="http://schemas.microsoft.com/office/drawing/2014/main" id="{AEB52010-C592-4186-BC92-D3941871BAEC}"/>
              </a:ext>
            </a:extLst>
          </p:cNvPr>
          <p:cNvSpPr/>
          <p:nvPr/>
        </p:nvSpPr>
        <p:spPr>
          <a:xfrm>
            <a:off x="2189813" y="2362067"/>
            <a:ext cx="2539584" cy="2307369"/>
          </a:xfrm>
          <a:prstGeom prst="wedgeEllipseCallou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Lungs:</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a:t>
            </a:r>
            <a:r>
              <a:rPr lang="en-US" sz="14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The </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Nicotine in the vapor</a:t>
            </a:r>
            <a:r>
              <a:rPr lang="en-US" sz="11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can cause rapid, shallow breathing and permanent lung damage. Some ecigarettes contain flavorings that may lead to lung disease.</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8" name="Speech Bubble: Oval 7">
            <a:extLst>
              <a:ext uri="{FF2B5EF4-FFF2-40B4-BE49-F238E27FC236}">
                <a16:creationId xmlns:a16="http://schemas.microsoft.com/office/drawing/2014/main" id="{3303D214-AF81-4C8C-9E1B-088F71FAE62C}"/>
              </a:ext>
            </a:extLst>
          </p:cNvPr>
          <p:cNvSpPr/>
          <p:nvPr/>
        </p:nvSpPr>
        <p:spPr>
          <a:xfrm>
            <a:off x="4288488" y="1410887"/>
            <a:ext cx="2355850" cy="1629410"/>
          </a:xfrm>
          <a:prstGeom prst="wedgeEllipseCallou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Behavior:</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Nicotine can lead to smoking cigarettes or marijuana.</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9" name="Speech Bubble: Oval 8">
            <a:extLst>
              <a:ext uri="{FF2B5EF4-FFF2-40B4-BE49-F238E27FC236}">
                <a16:creationId xmlns:a16="http://schemas.microsoft.com/office/drawing/2014/main" id="{15C55C42-D310-4969-9BE7-4DF4E9582168}"/>
              </a:ext>
            </a:extLst>
          </p:cNvPr>
          <p:cNvSpPr/>
          <p:nvPr/>
        </p:nvSpPr>
        <p:spPr>
          <a:xfrm>
            <a:off x="6554501" y="1762406"/>
            <a:ext cx="2814351" cy="2562256"/>
          </a:xfrm>
          <a:prstGeom prst="wedgeEllipseCallout">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Heart:</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a:t>
            </a:r>
            <a:r>
              <a:rPr lang="en-US" sz="14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The </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Nicotine in the vapor causes heart rate and blood pressure go up, making your heart work harder to get blood and oxygen to cells. Can lead to higher risk of heart attack and stroke.</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10" name="Speech Bubble: Oval 9">
            <a:extLst>
              <a:ext uri="{FF2B5EF4-FFF2-40B4-BE49-F238E27FC236}">
                <a16:creationId xmlns:a16="http://schemas.microsoft.com/office/drawing/2014/main" id="{B89F1215-1E3E-40E1-858D-5BD070E91FD9}"/>
              </a:ext>
            </a:extLst>
          </p:cNvPr>
          <p:cNvSpPr/>
          <p:nvPr/>
        </p:nvSpPr>
        <p:spPr>
          <a:xfrm>
            <a:off x="8852249" y="3713215"/>
            <a:ext cx="2653951" cy="2147939"/>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Poisoning:</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If the liquid nicotine is drunk, it can poison you. From 2013 to 2015, there was a 1500% increase in children under 6 poisoned by nicotine in ecigarettes.</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11" name="Speech Bubble: Oval 10">
            <a:extLst>
              <a:ext uri="{FF2B5EF4-FFF2-40B4-BE49-F238E27FC236}">
                <a16:creationId xmlns:a16="http://schemas.microsoft.com/office/drawing/2014/main" id="{CC28D6B1-FFD8-4548-8902-C92474ADF2B6}"/>
              </a:ext>
            </a:extLst>
          </p:cNvPr>
          <p:cNvSpPr/>
          <p:nvPr/>
        </p:nvSpPr>
        <p:spPr>
          <a:xfrm>
            <a:off x="116174" y="3758077"/>
            <a:ext cx="2491105" cy="2432050"/>
          </a:xfrm>
          <a:prstGeom prst="wedgeEllipseCallou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Burns:</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The </a:t>
            </a:r>
            <a:r>
              <a:rPr lang="en-US" sz="12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rechargeable lithium battery that powers the </a:t>
            </a:r>
            <a:r>
              <a:rPr lang="en-US" sz="1200" dirty="0" err="1">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ecigarette</a:t>
            </a:r>
            <a:r>
              <a:rPr lang="en-US" sz="12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may overheat and cause a fire when being recharged.(Nemours)</a:t>
            </a:r>
            <a:endParaRPr lang="en-US" sz="1200" dirty="0">
              <a:solidFill>
                <a:srgbClr val="000000"/>
              </a:solidFill>
              <a:effectLst/>
              <a:ea typeface="Cambria" panose="02040503050406030204" pitchFamily="18" charset="0"/>
              <a:cs typeface="Cambria" panose="02040503050406030204" pitchFamily="18" charset="0"/>
            </a:endParaRPr>
          </a:p>
        </p:txBody>
      </p:sp>
      <p:sp>
        <p:nvSpPr>
          <p:cNvPr id="12" name="Speech Bubble: Oval 11">
            <a:extLst>
              <a:ext uri="{FF2B5EF4-FFF2-40B4-BE49-F238E27FC236}">
                <a16:creationId xmlns:a16="http://schemas.microsoft.com/office/drawing/2014/main" id="{D78A1AC6-E54A-4A0D-809F-CAD1860CBA25}"/>
              </a:ext>
            </a:extLst>
          </p:cNvPr>
          <p:cNvSpPr/>
          <p:nvPr/>
        </p:nvSpPr>
        <p:spPr>
          <a:xfrm>
            <a:off x="4218305" y="3686811"/>
            <a:ext cx="2982595" cy="2731135"/>
          </a:xfrm>
          <a:prstGeom prst="wedgeEllipseCallout">
            <a:avLst/>
          </a:prstGeom>
          <a:solidFill>
            <a:schemeClr val="accent4">
              <a:lumMod val="75000"/>
            </a:schemeClr>
          </a:solidFill>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ea typeface="Cambria" panose="02040503050406030204" pitchFamily="18" charset="0"/>
                <a:cs typeface="Cambria" panose="02040503050406030204" pitchFamily="18" charset="0"/>
              </a:rPr>
              <a:t> </a:t>
            </a:r>
          </a:p>
          <a:p>
            <a:pPr marL="0" marR="0" algn="ctr">
              <a:spcBef>
                <a:spcPts val="0"/>
              </a:spcBef>
              <a:spcAft>
                <a:spcPts val="0"/>
              </a:spcAft>
            </a:pPr>
            <a:r>
              <a:rPr lang="en-US" sz="1200" b="1"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Nicotine:</a:t>
            </a:r>
            <a:r>
              <a:rPr lang="en-US" sz="1200" dirty="0">
                <a:solidFill>
                  <a:srgbClr val="000000"/>
                </a:solidFill>
                <a:effectLst/>
                <a:latin typeface="Comic Sans MS" panose="030F0702030302020204" pitchFamily="66" charset="0"/>
                <a:ea typeface="Cambria" panose="02040503050406030204" pitchFamily="18" charset="0"/>
                <a:cs typeface="Cambria" panose="02040503050406030204" pitchFamily="18" charset="0"/>
              </a:rPr>
              <a:t> </a:t>
            </a:r>
            <a:r>
              <a:rPr lang="en-US" sz="12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Nicotine is an addictive drug. </a:t>
            </a:r>
            <a:r>
              <a:rPr lang="en-US" sz="1200" dirty="0" err="1">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Ecigarette</a:t>
            </a:r>
            <a:r>
              <a:rPr lang="en-US" sz="120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flavors attract young smokers and make the activity seem harmless, effects of propylene glycol vapor is unknown. (Nemours)</a:t>
            </a:r>
            <a:endParaRPr lang="en-US" sz="1200" dirty="0">
              <a:solidFill>
                <a:srgbClr val="000000"/>
              </a:solidFill>
              <a:effectLst/>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415587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1000"/>
                                        <p:tgtEl>
                                          <p:spTgt spid="6">
                                            <p:bg/>
                                          </p:spTgt>
                                        </p:tgtEl>
                                      </p:cBhvr>
                                    </p:animEffect>
                                    <p:anim calcmode="lin" valueType="num">
                                      <p:cBhvr>
                                        <p:cTn id="8" dur="1000" fill="hold"/>
                                        <p:tgtEl>
                                          <p:spTgt spid="6">
                                            <p:bg/>
                                          </p:spTgt>
                                        </p:tgtEl>
                                        <p:attrNameLst>
                                          <p:attrName>ppt_x</p:attrName>
                                        </p:attrNameLst>
                                      </p:cBhvr>
                                      <p:tavLst>
                                        <p:tav tm="0">
                                          <p:val>
                                            <p:strVal val="#ppt_x"/>
                                          </p:val>
                                        </p:tav>
                                        <p:tav tm="100000">
                                          <p:val>
                                            <p:strVal val="#ppt_x"/>
                                          </p:val>
                                        </p:tav>
                                      </p:tavLst>
                                    </p:anim>
                                    <p:anim calcmode="lin" valueType="num">
                                      <p:cBhvr>
                                        <p:cTn id="9"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DE54-2617-4AE8-AD53-355DB9716C8A}"/>
              </a:ext>
            </a:extLst>
          </p:cNvPr>
          <p:cNvSpPr>
            <a:spLocks noGrp="1"/>
          </p:cNvSpPr>
          <p:nvPr>
            <p:ph type="title"/>
          </p:nvPr>
        </p:nvSpPr>
        <p:spPr/>
        <p:txBody>
          <a:bodyPr>
            <a:normAutofit fontScale="90000"/>
          </a:bodyPr>
          <a:lstStyle/>
          <a:p>
            <a:r>
              <a:rPr lang="en-US" dirty="0"/>
              <a:t>Analyze the influence of ecigarette advertisement directed to females</a:t>
            </a:r>
          </a:p>
        </p:txBody>
      </p:sp>
      <p:sp>
        <p:nvSpPr>
          <p:cNvPr id="3" name="Content Placeholder 2">
            <a:extLst>
              <a:ext uri="{FF2B5EF4-FFF2-40B4-BE49-F238E27FC236}">
                <a16:creationId xmlns:a16="http://schemas.microsoft.com/office/drawing/2014/main" id="{88DF5311-1F9B-46C5-9DA7-B4AF6BCD7908}"/>
              </a:ext>
            </a:extLst>
          </p:cNvPr>
          <p:cNvSpPr>
            <a:spLocks noGrp="1"/>
          </p:cNvSpPr>
          <p:nvPr>
            <p:ph idx="1"/>
          </p:nvPr>
        </p:nvSpPr>
        <p:spPr>
          <a:xfrm>
            <a:off x="685800" y="2247900"/>
            <a:ext cx="10820400" cy="4063999"/>
          </a:xfrm>
        </p:spPr>
        <p:txBody>
          <a:bodyPr>
            <a:normAutofit fontScale="92500" lnSpcReduction="20000"/>
          </a:bodyPr>
          <a:lstStyle/>
          <a:p>
            <a:pPr marL="0" indent="0">
              <a:buNone/>
            </a:pPr>
            <a:endParaRPr lang="en-US" u="sng" dirty="0">
              <a:hlinkClick r:id="rId3"/>
            </a:endParaRPr>
          </a:p>
          <a:p>
            <a:pPr marL="0" indent="0">
              <a:buNone/>
            </a:pPr>
            <a:r>
              <a:rPr lang="en-US" u="sng" dirty="0">
                <a:hlinkClick r:id="rId4"/>
              </a:rPr>
              <a:t>https://www.youtube.com/watch?v=z9fj0nxzj4I-Ad</a:t>
            </a:r>
            <a:endParaRPr lang="en-US" u="sng" dirty="0"/>
          </a:p>
          <a:p>
            <a:pPr marL="0" indent="0">
              <a:lnSpc>
                <a:spcPct val="80000"/>
              </a:lnSpc>
              <a:buNone/>
            </a:pPr>
            <a:r>
              <a:rPr lang="en-US" sz="1800" dirty="0"/>
              <a:t>Using your red, yellow, or green squares, answer these questions. (Red-no, Yellow-not sure, Green-yes)</a:t>
            </a:r>
          </a:p>
          <a:p>
            <a:pPr marL="0" indent="0">
              <a:lnSpc>
                <a:spcPct val="80000"/>
              </a:lnSpc>
              <a:buNone/>
            </a:pPr>
            <a:endParaRPr lang="en-US" sz="1800" dirty="0"/>
          </a:p>
          <a:p>
            <a:pPr marL="1084263" lvl="4" indent="3175" fontAlgn="base">
              <a:lnSpc>
                <a:spcPct val="80000"/>
              </a:lnSpc>
            </a:pPr>
            <a:r>
              <a:rPr lang="en-US" sz="1800" dirty="0"/>
              <a:t>Is the advertisement an internal or external influence?</a:t>
            </a:r>
          </a:p>
          <a:p>
            <a:pPr marL="1084263" lvl="4" indent="3175" fontAlgn="base">
              <a:lnSpc>
                <a:spcPct val="80000"/>
              </a:lnSpc>
            </a:pPr>
            <a:endParaRPr lang="en-US" sz="1800" dirty="0"/>
          </a:p>
          <a:p>
            <a:pPr marL="1084263" lvl="4" indent="3175" fontAlgn="base">
              <a:lnSpc>
                <a:spcPct val="80000"/>
              </a:lnSpc>
            </a:pPr>
            <a:r>
              <a:rPr lang="en-US" sz="1800" dirty="0"/>
              <a:t>Does the advertisement promote healthy behavior?</a:t>
            </a:r>
          </a:p>
          <a:p>
            <a:pPr marL="1084263" lvl="4" indent="3175" fontAlgn="base">
              <a:lnSpc>
                <a:spcPct val="80000"/>
              </a:lnSpc>
            </a:pPr>
            <a:endParaRPr lang="en-US" sz="1800" dirty="0"/>
          </a:p>
          <a:p>
            <a:pPr marL="1084263" lvl="4" indent="3175" fontAlgn="base">
              <a:lnSpc>
                <a:spcPct val="80000"/>
              </a:lnSpc>
              <a:buNone/>
            </a:pPr>
            <a:r>
              <a:rPr lang="en-US" sz="1800" dirty="0"/>
              <a:t>Does this advertisement promote safe behavior?</a:t>
            </a:r>
          </a:p>
          <a:p>
            <a:pPr marL="1084263" lvl="4" indent="3175" fontAlgn="base">
              <a:lnSpc>
                <a:spcPct val="80000"/>
              </a:lnSpc>
              <a:buNone/>
            </a:pPr>
            <a:endParaRPr lang="en-US" sz="1800" dirty="0"/>
          </a:p>
          <a:p>
            <a:pPr marL="1084263" lvl="4" indent="3175" fontAlgn="base">
              <a:lnSpc>
                <a:spcPct val="80000"/>
              </a:lnSpc>
            </a:pPr>
            <a:r>
              <a:rPr lang="en-US" sz="1800" dirty="0"/>
              <a:t>Does this advertisement promote legal behavior?</a:t>
            </a:r>
          </a:p>
          <a:p>
            <a:pPr marL="1084263" lvl="4" indent="3175" fontAlgn="base">
              <a:lnSpc>
                <a:spcPct val="80000"/>
              </a:lnSpc>
            </a:pPr>
            <a:endParaRPr lang="en-US" sz="1800" dirty="0"/>
          </a:p>
          <a:p>
            <a:pPr marL="1084263" lvl="4" indent="3175" fontAlgn="base">
              <a:lnSpc>
                <a:spcPct val="80000"/>
              </a:lnSpc>
            </a:pPr>
            <a:r>
              <a:rPr lang="en-US" sz="1800" dirty="0"/>
              <a:t>Does this advertisement promote behavior that follows the guidelines of responsible adults, such as your parents or guardian?</a:t>
            </a:r>
          </a:p>
          <a:p>
            <a:pPr marL="1084263" lvl="4" indent="3175" fontAlgn="base">
              <a:lnSpc>
                <a:spcPct val="80000"/>
              </a:lnSpc>
            </a:pPr>
            <a:endParaRPr lang="en-US" sz="1800" dirty="0"/>
          </a:p>
          <a:p>
            <a:pPr marL="1084263" lvl="4" indent="3175" fontAlgn="base">
              <a:lnSpc>
                <a:spcPct val="80000"/>
              </a:lnSpc>
            </a:pPr>
            <a:r>
              <a:rPr lang="en-US" sz="1800" dirty="0"/>
              <a:t>Does this advertisement promote behavior that demonstrates good character? (Meeks, 2011)</a:t>
            </a:r>
          </a:p>
          <a:p>
            <a:endParaRPr lang="en-US" dirty="0"/>
          </a:p>
          <a:p>
            <a:endParaRPr lang="en-US" dirty="0"/>
          </a:p>
        </p:txBody>
      </p:sp>
      <p:sp>
        <p:nvSpPr>
          <p:cNvPr id="4" name="Footer Placeholder 3">
            <a:extLst>
              <a:ext uri="{FF2B5EF4-FFF2-40B4-BE49-F238E27FC236}">
                <a16:creationId xmlns:a16="http://schemas.microsoft.com/office/drawing/2014/main" id="{29990FA0-86DA-4FCE-8B0D-5144DC6C3B55}"/>
              </a:ext>
            </a:extLst>
          </p:cNvPr>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a:extLst>
              <a:ext uri="{FF2B5EF4-FFF2-40B4-BE49-F238E27FC236}">
                <a16:creationId xmlns:a16="http://schemas.microsoft.com/office/drawing/2014/main" id="{7F899D8D-C759-40D5-B6AF-CD91E5E92788}"/>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45689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fade">
                                      <p:cBhvr>
                                        <p:cTn id="28" dur="1000"/>
                                        <p:tgtEl>
                                          <p:spTgt spid="3">
                                            <p:txEl>
                                              <p:pRg st="10" end="10"/>
                                            </p:txEl>
                                          </p:spTgt>
                                        </p:tgtEl>
                                      </p:cBhvr>
                                    </p:animEffect>
                                    <p:anim calcmode="lin" valueType="num">
                                      <p:cBhvr>
                                        <p:cTn id="2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fade">
                                      <p:cBhvr>
                                        <p:cTn id="35" dur="1000"/>
                                        <p:tgtEl>
                                          <p:spTgt spid="3">
                                            <p:txEl>
                                              <p:pRg st="12" end="12"/>
                                            </p:txEl>
                                          </p:spTgt>
                                        </p:tgtEl>
                                      </p:cBhvr>
                                    </p:animEffect>
                                    <p:anim calcmode="lin" valueType="num">
                                      <p:cBhvr>
                                        <p:cTn id="3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1000"/>
                                        <p:tgtEl>
                                          <p:spTgt spid="3">
                                            <p:txEl>
                                              <p:pRg st="14" end="14"/>
                                            </p:txEl>
                                          </p:spTgt>
                                        </p:tgtEl>
                                      </p:cBhvr>
                                    </p:animEffect>
                                    <p:anim calcmode="lin" valueType="num">
                                      <p:cBhvr>
                                        <p:cTn id="4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24" name="Rectangle 1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22" name="Picture 21"/>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3" name="Content Placeholder 2">
            <a:extLst>
              <a:ext uri="{FF2B5EF4-FFF2-40B4-BE49-F238E27FC236}">
                <a16:creationId xmlns:a16="http://schemas.microsoft.com/office/drawing/2014/main" id="{C5F1BD03-1B1D-4AD9-918A-94D0A68C16DF}"/>
              </a:ext>
            </a:extLst>
          </p:cNvPr>
          <p:cNvSpPr>
            <a:spLocks noGrp="1"/>
          </p:cNvSpPr>
          <p:nvPr>
            <p:ph idx="1"/>
          </p:nvPr>
        </p:nvSpPr>
        <p:spPr>
          <a:xfrm>
            <a:off x="5057825" y="987287"/>
            <a:ext cx="6683325" cy="5527813"/>
          </a:xfrm>
        </p:spPr>
        <p:txBody>
          <a:bodyPr anchor="ctr">
            <a:normAutofit fontScale="92500" lnSpcReduction="20000"/>
          </a:bodyPr>
          <a:lstStyle/>
          <a:p>
            <a:pPr marL="0" indent="0">
              <a:lnSpc>
                <a:spcPct val="80000"/>
              </a:lnSpc>
              <a:buNone/>
            </a:pPr>
            <a:r>
              <a:rPr lang="en-US" sz="1800" u="sng" dirty="0">
                <a:hlinkClick r:id="rId4"/>
              </a:rPr>
              <a:t>https://www.youtube.com/watch?v=sv6MH_ADIGM</a:t>
            </a:r>
            <a:endParaRPr lang="en-US" sz="1800" u="sng" dirty="0"/>
          </a:p>
          <a:p>
            <a:pPr marL="0" indent="0">
              <a:lnSpc>
                <a:spcPct val="80000"/>
              </a:lnSpc>
              <a:buNone/>
            </a:pPr>
            <a:endParaRPr lang="en-US" sz="1800" dirty="0"/>
          </a:p>
          <a:p>
            <a:pPr marL="0" indent="0">
              <a:lnSpc>
                <a:spcPct val="80000"/>
              </a:lnSpc>
              <a:buNone/>
            </a:pPr>
            <a:r>
              <a:rPr lang="en-US" sz="1800" dirty="0"/>
              <a:t>Using your red, yellow, or green squares, answer these questions. (Red-no, Yellow-not sure, Green-yes)</a:t>
            </a:r>
          </a:p>
          <a:p>
            <a:pPr marL="0" indent="0">
              <a:lnSpc>
                <a:spcPct val="80000"/>
              </a:lnSpc>
              <a:buNone/>
            </a:pPr>
            <a:endParaRPr lang="en-US" sz="1800" dirty="0"/>
          </a:p>
          <a:p>
            <a:pPr marL="1084263" lvl="4" indent="3175" fontAlgn="base">
              <a:lnSpc>
                <a:spcPct val="80000"/>
              </a:lnSpc>
            </a:pPr>
            <a:r>
              <a:rPr lang="en-US" sz="1800" dirty="0"/>
              <a:t>Does the advertisement promote healthy behavior?</a:t>
            </a:r>
          </a:p>
          <a:p>
            <a:pPr marL="1084263" lvl="4" indent="3175" fontAlgn="base">
              <a:lnSpc>
                <a:spcPct val="80000"/>
              </a:lnSpc>
            </a:pPr>
            <a:endParaRPr lang="en-US" sz="1800" dirty="0"/>
          </a:p>
          <a:p>
            <a:pPr marL="1084263" lvl="4" indent="3175" fontAlgn="base">
              <a:lnSpc>
                <a:spcPct val="80000"/>
              </a:lnSpc>
            </a:pPr>
            <a:r>
              <a:rPr lang="en-US" sz="1800" dirty="0"/>
              <a:t>Does the advertisement give any indication that ecigarettes can be addicting?</a:t>
            </a:r>
          </a:p>
          <a:p>
            <a:pPr marL="1084263" lvl="4" indent="3175" fontAlgn="base">
              <a:lnSpc>
                <a:spcPct val="80000"/>
              </a:lnSpc>
            </a:pPr>
            <a:endParaRPr lang="en-US" sz="1800" dirty="0"/>
          </a:p>
          <a:p>
            <a:pPr marL="1084263" lvl="4" indent="3175" fontAlgn="base">
              <a:lnSpc>
                <a:spcPct val="80000"/>
              </a:lnSpc>
              <a:buNone/>
            </a:pPr>
            <a:r>
              <a:rPr lang="en-US" sz="1800" dirty="0"/>
              <a:t>Does this advertisement promote safe behavior?</a:t>
            </a:r>
          </a:p>
          <a:p>
            <a:pPr marL="1084263" lvl="4" indent="3175" fontAlgn="base">
              <a:lnSpc>
                <a:spcPct val="80000"/>
              </a:lnSpc>
              <a:buNone/>
            </a:pPr>
            <a:endParaRPr lang="en-US" sz="1800" dirty="0"/>
          </a:p>
          <a:p>
            <a:pPr marL="1084263" lvl="4" indent="3175" fontAlgn="base">
              <a:lnSpc>
                <a:spcPct val="80000"/>
              </a:lnSpc>
            </a:pPr>
            <a:r>
              <a:rPr lang="en-US" sz="1800" dirty="0"/>
              <a:t>Does this advertisement promote legal behavior?</a:t>
            </a:r>
          </a:p>
          <a:p>
            <a:pPr marL="1084263" lvl="4" indent="3175" fontAlgn="base">
              <a:lnSpc>
                <a:spcPct val="80000"/>
              </a:lnSpc>
            </a:pPr>
            <a:endParaRPr lang="en-US" sz="1800" dirty="0"/>
          </a:p>
          <a:p>
            <a:pPr marL="1084263" lvl="4" indent="3175" fontAlgn="base">
              <a:lnSpc>
                <a:spcPct val="80000"/>
              </a:lnSpc>
            </a:pPr>
            <a:r>
              <a:rPr lang="en-US" sz="1800" dirty="0"/>
              <a:t>Does this advertisement promote behavior that follows the guidelines of responsible adults, such as your parents or guardian?</a:t>
            </a:r>
          </a:p>
          <a:p>
            <a:pPr marL="1084263" lvl="4" indent="3175" fontAlgn="base">
              <a:lnSpc>
                <a:spcPct val="80000"/>
              </a:lnSpc>
            </a:pPr>
            <a:endParaRPr lang="en-US" sz="1800" dirty="0"/>
          </a:p>
          <a:p>
            <a:pPr marL="1084263" lvl="4" indent="3175" fontAlgn="base">
              <a:lnSpc>
                <a:spcPct val="80000"/>
              </a:lnSpc>
            </a:pPr>
            <a:r>
              <a:rPr lang="en-US" sz="1800" dirty="0"/>
              <a:t>Does this advertisement promote behavior that demonstrates good character? (Meeks, 2011)</a:t>
            </a:r>
          </a:p>
          <a:p>
            <a:pPr marL="1084263" lvl="4" indent="3175" fontAlgn="base">
              <a:lnSpc>
                <a:spcPct val="80000"/>
              </a:lnSpc>
            </a:pPr>
            <a:endParaRPr lang="en-US" sz="1800" dirty="0"/>
          </a:p>
          <a:p>
            <a:pPr marL="1084263" lvl="4" indent="3175" fontAlgn="base">
              <a:lnSpc>
                <a:spcPct val="80000"/>
              </a:lnSpc>
            </a:pPr>
            <a:r>
              <a:rPr lang="en-US" dirty="0"/>
              <a:t>What is a good strategy to use when being influenced by an advertisement that is selling an unhealthy product? </a:t>
            </a:r>
            <a:r>
              <a:rPr lang="en-US" i="1" dirty="0"/>
              <a:t>(Ask yourself the above questions)</a:t>
            </a:r>
            <a:endParaRPr lang="en-US" dirty="0"/>
          </a:p>
          <a:p>
            <a:pPr marL="1084263" lvl="4" indent="3175" fontAlgn="base">
              <a:lnSpc>
                <a:spcPct val="80000"/>
              </a:lnSpc>
            </a:pPr>
            <a:endParaRPr lang="en-US" sz="1800" dirty="0"/>
          </a:p>
          <a:p>
            <a:pPr marL="0" indent="0">
              <a:lnSpc>
                <a:spcPct val="80000"/>
              </a:lnSpc>
              <a:buNone/>
            </a:pPr>
            <a:endParaRPr lang="en-US" sz="1800" dirty="0"/>
          </a:p>
        </p:txBody>
      </p:sp>
      <p:sp>
        <p:nvSpPr>
          <p:cNvPr id="4" name="Title 1">
            <a:extLst>
              <a:ext uri="{FF2B5EF4-FFF2-40B4-BE49-F238E27FC236}">
                <a16:creationId xmlns:a16="http://schemas.microsoft.com/office/drawing/2014/main" id="{E5919BCF-10BF-4749-B697-6C4D48816723}"/>
              </a:ext>
            </a:extLst>
          </p:cNvPr>
          <p:cNvSpPr>
            <a:spLocks noGrp="1"/>
          </p:cNvSpPr>
          <p:nvPr>
            <p:ph type="title"/>
          </p:nvPr>
        </p:nvSpPr>
        <p:spPr>
          <a:xfrm>
            <a:off x="665922" y="987287"/>
            <a:ext cx="3970086" cy="4697896"/>
          </a:xfrm>
        </p:spPr>
        <p:txBody>
          <a:bodyPr>
            <a:normAutofit/>
          </a:bodyPr>
          <a:lstStyle/>
          <a:p>
            <a:r>
              <a:rPr lang="en-US" sz="3600" dirty="0"/>
              <a:t>Analyze the influence of ecigarette advertisements</a:t>
            </a:r>
          </a:p>
        </p:txBody>
      </p:sp>
      <p:sp>
        <p:nvSpPr>
          <p:cNvPr id="2" name="Footer Placeholder 1">
            <a:extLst>
              <a:ext uri="{FF2B5EF4-FFF2-40B4-BE49-F238E27FC236}">
                <a16:creationId xmlns:a16="http://schemas.microsoft.com/office/drawing/2014/main" id="{C00BCC3E-242D-4EFA-8A6D-EF59CFE18431}"/>
              </a:ext>
            </a:extLst>
          </p:cNvPr>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a:extLst>
              <a:ext uri="{FF2B5EF4-FFF2-40B4-BE49-F238E27FC236}">
                <a16:creationId xmlns:a16="http://schemas.microsoft.com/office/drawing/2014/main" id="{4D1146BE-D193-4F26-93AE-555C1584D78D}"/>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27307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fade">
                                      <p:cBhvr>
                                        <p:cTn id="28" dur="1000"/>
                                        <p:tgtEl>
                                          <p:spTgt spid="3">
                                            <p:txEl>
                                              <p:pRg st="10" end="10"/>
                                            </p:txEl>
                                          </p:spTgt>
                                        </p:tgtEl>
                                      </p:cBhvr>
                                    </p:animEffect>
                                    <p:anim calcmode="lin" valueType="num">
                                      <p:cBhvr>
                                        <p:cTn id="2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fade">
                                      <p:cBhvr>
                                        <p:cTn id="35" dur="1000"/>
                                        <p:tgtEl>
                                          <p:spTgt spid="3">
                                            <p:txEl>
                                              <p:pRg st="12" end="12"/>
                                            </p:txEl>
                                          </p:spTgt>
                                        </p:tgtEl>
                                      </p:cBhvr>
                                    </p:animEffect>
                                    <p:anim calcmode="lin" valueType="num">
                                      <p:cBhvr>
                                        <p:cTn id="3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1000"/>
                                        <p:tgtEl>
                                          <p:spTgt spid="3">
                                            <p:txEl>
                                              <p:pRg st="14" end="14"/>
                                            </p:txEl>
                                          </p:spTgt>
                                        </p:tgtEl>
                                      </p:cBhvr>
                                    </p:animEffect>
                                    <p:anim calcmode="lin" valueType="num">
                                      <p:cBhvr>
                                        <p:cTn id="43"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animEffect transition="in" filter="fade">
                                      <p:cBhvr>
                                        <p:cTn id="49" dur="1000"/>
                                        <p:tgtEl>
                                          <p:spTgt spid="3">
                                            <p:txEl>
                                              <p:pRg st="16" end="16"/>
                                            </p:txEl>
                                          </p:spTgt>
                                        </p:tgtEl>
                                      </p:cBhvr>
                                    </p:animEffect>
                                    <p:anim calcmode="lin" valueType="num">
                                      <p:cBhvr>
                                        <p:cTn id="50"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cxnSp>
        <p:nvCxnSpPr>
          <p:cNvPr id="10" name="Straight Connector 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A577B5A-CF11-4C3D-B2AC-CB386C73EB86}"/>
              </a:ext>
            </a:extLst>
          </p:cNvPr>
          <p:cNvSpPr>
            <a:spLocks noGrp="1"/>
          </p:cNvSpPr>
          <p:nvPr>
            <p:ph type="title"/>
          </p:nvPr>
        </p:nvSpPr>
        <p:spPr>
          <a:xfrm>
            <a:off x="683609" y="764372"/>
            <a:ext cx="3173688" cy="5216013"/>
          </a:xfrm>
        </p:spPr>
        <p:txBody>
          <a:bodyPr>
            <a:normAutofit/>
          </a:bodyPr>
          <a:lstStyle/>
          <a:p>
            <a:r>
              <a:rPr lang="en-US" dirty="0"/>
              <a:t>Reflective questions</a:t>
            </a:r>
          </a:p>
        </p:txBody>
      </p:sp>
      <p:sp>
        <p:nvSpPr>
          <p:cNvPr id="3" name="Content Placeholder 2">
            <a:extLst>
              <a:ext uri="{FF2B5EF4-FFF2-40B4-BE49-F238E27FC236}">
                <a16:creationId xmlns:a16="http://schemas.microsoft.com/office/drawing/2014/main" id="{5A323330-4AA9-44C8-991E-40C21698034C}"/>
              </a:ext>
            </a:extLst>
          </p:cNvPr>
          <p:cNvSpPr>
            <a:spLocks noGrp="1"/>
          </p:cNvSpPr>
          <p:nvPr>
            <p:ph idx="1"/>
          </p:nvPr>
        </p:nvSpPr>
        <p:spPr>
          <a:xfrm>
            <a:off x="4370138" y="764372"/>
            <a:ext cx="7237662" cy="5807878"/>
          </a:xfrm>
        </p:spPr>
        <p:txBody>
          <a:bodyPr anchor="ctr">
            <a:normAutofit/>
          </a:bodyPr>
          <a:lstStyle/>
          <a:p>
            <a:pPr marL="0" indent="0" fontAlgn="base">
              <a:buNone/>
            </a:pPr>
            <a:r>
              <a:rPr lang="en-US" sz="2400" dirty="0"/>
              <a:t>1. Describe one way to prevent injury and health problems that result from smoking ecigarettes? </a:t>
            </a:r>
          </a:p>
          <a:p>
            <a:pPr fontAlgn="base"/>
            <a:endParaRPr lang="en-US" sz="2400" dirty="0"/>
          </a:p>
          <a:p>
            <a:pPr marL="0" indent="0" fontAlgn="base">
              <a:buNone/>
            </a:pPr>
            <a:r>
              <a:rPr lang="en-US" sz="2400" dirty="0"/>
              <a:t>2. Explain how advertisements for ecigarettes influence thoughts, feelings, and health behaviors? </a:t>
            </a:r>
            <a:endParaRPr lang="en-US" dirty="0"/>
          </a:p>
          <a:p>
            <a:pPr marL="628650">
              <a:lnSpc>
                <a:spcPct val="80000"/>
              </a:lnSpc>
            </a:pPr>
            <a:endParaRPr lang="en-US" sz="1900" dirty="0"/>
          </a:p>
        </p:txBody>
      </p:sp>
      <p:sp>
        <p:nvSpPr>
          <p:cNvPr id="4" name="Footer Placeholder 3">
            <a:extLst>
              <a:ext uri="{FF2B5EF4-FFF2-40B4-BE49-F238E27FC236}">
                <a16:creationId xmlns:a16="http://schemas.microsoft.com/office/drawing/2014/main" id="{839E11C8-A201-401E-AA6C-52578C94F673}"/>
              </a:ext>
            </a:extLst>
          </p:cNvPr>
          <p:cNvSpPr>
            <a:spLocks noGrp="1"/>
          </p:cNvSpPr>
          <p:nvPr>
            <p:ph type="ftr" sz="quarter" idx="11"/>
          </p:nvPr>
        </p:nvSpPr>
        <p:spPr/>
        <p:txBody>
          <a:bodyPr/>
          <a:lstStyle/>
          <a:p>
            <a:r>
              <a:rPr lang="en-US"/>
              <a:t>Mary Connolly, health education consultant. Copyright.</a:t>
            </a:r>
            <a:endParaRPr lang="en-US" dirty="0"/>
          </a:p>
        </p:txBody>
      </p:sp>
      <p:sp>
        <p:nvSpPr>
          <p:cNvPr id="5" name="Slide Number Placeholder 4">
            <a:extLst>
              <a:ext uri="{FF2B5EF4-FFF2-40B4-BE49-F238E27FC236}">
                <a16:creationId xmlns:a16="http://schemas.microsoft.com/office/drawing/2014/main" id="{FA446C46-9A70-49B4-BAF2-B51B23445261}"/>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7424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1841</TotalTime>
  <Words>692</Words>
  <Application>Microsoft Office PowerPoint</Application>
  <PresentationFormat>Widescreen</PresentationFormat>
  <Paragraphs>112</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Cambria</vt:lpstr>
      <vt:lpstr>Century Gothic</vt:lpstr>
      <vt:lpstr>Comic Sans MS</vt:lpstr>
      <vt:lpstr>Times New Roman</vt:lpstr>
      <vt:lpstr>Vapor Trail</vt:lpstr>
      <vt:lpstr>Ecigarettes</vt:lpstr>
      <vt:lpstr>Over view of the lesson</vt:lpstr>
      <vt:lpstr>Structure and health hazards of an ecigarette</vt:lpstr>
      <vt:lpstr>Class activity</vt:lpstr>
      <vt:lpstr>PowerPoint Presentation</vt:lpstr>
      <vt:lpstr>Effects of ecigarettes on the body</vt:lpstr>
      <vt:lpstr>Analyze the influence of ecigarette advertisement directed to females</vt:lpstr>
      <vt:lpstr>Analyze the influence of ecigarette advertisements</vt:lpstr>
      <vt:lpstr>Reflective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Ecigarettews</dc:title>
  <dc:creator>Mary Connolly</dc:creator>
  <cp:lastModifiedBy>Connolly, Mary C.</cp:lastModifiedBy>
  <cp:revision>19</cp:revision>
  <dcterms:created xsi:type="dcterms:W3CDTF">2017-06-19T14:11:17Z</dcterms:created>
  <dcterms:modified xsi:type="dcterms:W3CDTF">2018-06-18T17:54:09Z</dcterms:modified>
</cp:coreProperties>
</file>