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3" r:id="rId5"/>
    <p:sldId id="265" r:id="rId6"/>
    <p:sldId id="267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CBF"/>
    <a:srgbClr val="F4E7D4"/>
    <a:srgbClr val="DEBC9A"/>
    <a:srgbClr val="DFC6A1"/>
    <a:srgbClr val="EEE1CE"/>
    <a:srgbClr val="D1C5AF"/>
    <a:srgbClr val="612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4BDF-B469-498A-A104-29E3FBE1966E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956B-CA45-4B33-9E22-5BF771658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4BDF-B469-498A-A104-29E3FBE1966E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956B-CA45-4B33-9E22-5BF771658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4BDF-B469-498A-A104-29E3FBE1966E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956B-CA45-4B33-9E22-5BF771658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4BDF-B469-498A-A104-29E3FBE1966E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956B-CA45-4B33-9E22-5BF771658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4BDF-B469-498A-A104-29E3FBE1966E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956B-CA45-4B33-9E22-5BF771658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4BDF-B469-498A-A104-29E3FBE1966E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956B-CA45-4B33-9E22-5BF771658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4BDF-B469-498A-A104-29E3FBE1966E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956B-CA45-4B33-9E22-5BF771658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4BDF-B469-498A-A104-29E3FBE1966E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956B-CA45-4B33-9E22-5BF771658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4BDF-B469-498A-A104-29E3FBE1966E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956B-CA45-4B33-9E22-5BF771658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4BDF-B469-498A-A104-29E3FBE1966E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956B-CA45-4B33-9E22-5BF771658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4BDF-B469-498A-A104-29E3FBE1966E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956B-CA45-4B33-9E22-5BF771658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E4BDF-B469-498A-A104-29E3FBE1966E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1956B-CA45-4B33-9E22-5BF771658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X0-mPM50TW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s://www.youtube.com/watch?v=lW6hwmdZb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uFX9F-KD7co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tDmBIYAVso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s-media-cache-ak0.pinimg.com/236x/e0/8f/95/e08f958665c10ef34338d081291480c7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8BCB181-E3BA-4672-AFCF-4AE9EA27A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724862" cy="526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14401"/>
            <a:ext cx="8686800" cy="4953000"/>
          </a:xfrm>
        </p:spPr>
        <p:txBody>
          <a:bodyPr>
            <a:noAutofit/>
          </a:bodyPr>
          <a:lstStyle/>
          <a:p>
            <a:r>
              <a:rPr lang="en-US" sz="11000" b="1" dirty="0">
                <a:ln w="57150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kaPosse" panose="02020500000000000000" pitchFamily="18" charset="0"/>
              </a:rPr>
              <a:t>TOBACCO</a:t>
            </a:r>
            <a:br>
              <a:rPr lang="en-US" sz="11000" b="1" dirty="0">
                <a:solidFill>
                  <a:srgbClr val="FF0000"/>
                </a:solidFill>
                <a:latin typeface="akaPosse" panose="02020500000000000000" pitchFamily="18" charset="0"/>
              </a:rPr>
            </a:br>
            <a:r>
              <a:rPr lang="en-US" sz="11000" b="1" dirty="0">
                <a:ln w="57150"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92D050"/>
                </a:solidFill>
                <a:latin typeface="akaPosse" panose="02020500000000000000" pitchFamily="18" charset="0"/>
              </a:rPr>
              <a:t>YUCKS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990600"/>
          </a:xfrm>
          <a:ln w="53975" cap="rnd" cmpd="dbl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5400" dirty="0">
                <a:latin typeface="Wishlist 2009" pitchFamily="2" charset="0"/>
              </a:rPr>
              <a:t>Effects on the body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2255" t="22917" r="48463" b="44792"/>
          <a:stretch>
            <a:fillRect/>
          </a:stretch>
        </p:blipFill>
        <p:spPr bwMode="auto">
          <a:xfrm>
            <a:off x="1219200" y="1600200"/>
            <a:ext cx="6400800" cy="396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1A8560-9A81-4788-8B81-BF3C7A877FCC}"/>
              </a:ext>
            </a:extLst>
          </p:cNvPr>
          <p:cNvSpPr/>
          <p:nvPr/>
        </p:nvSpPr>
        <p:spPr>
          <a:xfrm>
            <a:off x="990600" y="5334000"/>
            <a:ext cx="6781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chemeClr val="accent3"/>
                </a:solidFill>
                <a:effectLst/>
              </a:rPr>
              <a:t>Myth or Fact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868A71-4463-4CAA-9E56-3018A2F5B666}"/>
              </a:ext>
            </a:extLst>
          </p:cNvPr>
          <p:cNvSpPr/>
          <p:nvPr/>
        </p:nvSpPr>
        <p:spPr>
          <a:xfrm>
            <a:off x="533400" y="304800"/>
            <a:ext cx="5638800" cy="4191000"/>
          </a:xfrm>
          <a:prstGeom prst="rect">
            <a:avLst/>
          </a:prstGeom>
          <a:solidFill>
            <a:srgbClr val="F4E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31161-D8B9-4717-9E7B-0BB951C907C0}"/>
              </a:ext>
            </a:extLst>
          </p:cNvPr>
          <p:cNvSpPr/>
          <p:nvPr/>
        </p:nvSpPr>
        <p:spPr>
          <a:xfrm>
            <a:off x="4755979" y="3353885"/>
            <a:ext cx="3962400" cy="3124200"/>
          </a:xfrm>
          <a:prstGeom prst="rect">
            <a:avLst/>
          </a:prstGeom>
          <a:solidFill>
            <a:srgbClr val="DFC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41F017-A1BD-444F-AFBF-1A8AE0E4520E}"/>
              </a:ext>
            </a:extLst>
          </p:cNvPr>
          <p:cNvSpPr/>
          <p:nvPr/>
        </p:nvSpPr>
        <p:spPr>
          <a:xfrm>
            <a:off x="381000" y="3565465"/>
            <a:ext cx="5105400" cy="2606735"/>
          </a:xfrm>
          <a:prstGeom prst="rect">
            <a:avLst/>
          </a:prstGeom>
          <a:solidFill>
            <a:srgbClr val="D1C5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5BD33A-B809-4BB0-8655-D9A2A7C08756}"/>
              </a:ext>
            </a:extLst>
          </p:cNvPr>
          <p:cNvSpPr/>
          <p:nvPr/>
        </p:nvSpPr>
        <p:spPr>
          <a:xfrm>
            <a:off x="4399406" y="152400"/>
            <a:ext cx="4198062" cy="4191000"/>
          </a:xfrm>
          <a:prstGeom prst="rect">
            <a:avLst/>
          </a:prstGeom>
          <a:solidFill>
            <a:srgbClr val="EFD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C6B0AFA-F368-4607-9A29-B4898FF0C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62" y="879409"/>
            <a:ext cx="3355933" cy="2057265"/>
          </a:xfrm>
          <a:prstGeom prst="rect">
            <a:avLst/>
          </a:prstGeom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6B8A6B84-A098-4AA0-ABF4-4EDE1E437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1370" y="879409"/>
            <a:ext cx="3415961" cy="21065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69AF45-C412-40BB-80C3-1374836D8050}"/>
              </a:ext>
            </a:extLst>
          </p:cNvPr>
          <p:cNvSpPr/>
          <p:nvPr/>
        </p:nvSpPr>
        <p:spPr>
          <a:xfrm>
            <a:off x="1904440" y="1704622"/>
            <a:ext cx="296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Health?!?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33DF99-0971-479E-8299-1F0B9B3AA2C1}"/>
              </a:ext>
            </a:extLst>
          </p:cNvPr>
          <p:cNvSpPr/>
          <p:nvPr/>
        </p:nvSpPr>
        <p:spPr>
          <a:xfrm>
            <a:off x="6259462" y="152621"/>
            <a:ext cx="1826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Lungs</a:t>
            </a:r>
          </a:p>
        </p:txBody>
      </p:sp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7FC73F63-26E1-4AF0-8748-388DBF5159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1400" y="3756941"/>
            <a:ext cx="3422190" cy="21065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CC51A7-AD6E-41B6-A75A-B06AA2FCD1A5}"/>
              </a:ext>
            </a:extLst>
          </p:cNvPr>
          <p:cNvSpPr/>
          <p:nvPr/>
        </p:nvSpPr>
        <p:spPr>
          <a:xfrm>
            <a:off x="1055412" y="4528571"/>
            <a:ext cx="2962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Addiction</a:t>
            </a:r>
          </a:p>
        </p:txBody>
      </p:sp>
    </p:spTree>
    <p:extLst>
      <p:ext uri="{BB962C8B-B14F-4D97-AF65-F5344CB8AC3E}">
        <p14:creationId xmlns:p14="http://schemas.microsoft.com/office/powerpoint/2010/main" val="78099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630DDC-342F-48C8-BCAA-7CF23B8AD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2368"/>
              </p:ext>
            </p:extLst>
          </p:nvPr>
        </p:nvGraphicFramePr>
        <p:xfrm>
          <a:off x="228600" y="29906"/>
          <a:ext cx="5638800" cy="6590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6233">
                  <a:extLst>
                    <a:ext uri="{9D8B030D-6E8A-4147-A177-3AD203B41FA5}">
                      <a16:colId xmlns:a16="http://schemas.microsoft.com/office/drawing/2014/main" val="2249226340"/>
                    </a:ext>
                  </a:extLst>
                </a:gridCol>
                <a:gridCol w="3602567">
                  <a:extLst>
                    <a:ext uri="{9D8B030D-6E8A-4147-A177-3AD203B41FA5}">
                      <a16:colId xmlns:a16="http://schemas.microsoft.com/office/drawing/2014/main" val="2459188669"/>
                    </a:ext>
                  </a:extLst>
                </a:gridCol>
              </a:tblGrid>
              <a:tr h="338859">
                <a:tc gridSpan="2"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Komika Display Kaps" panose="0200050608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 SIDE EFFECTS</a:t>
                      </a: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565155"/>
                  </a:ext>
                </a:extLst>
              </a:tr>
              <a:tr h="36164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Komika Display Kaps" panose="02000506080000020004" pitchFamily="2" charset="0"/>
                        </a:rPr>
                        <a:t>1.  BRAIN</a:t>
                      </a: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795879"/>
                  </a:ext>
                </a:extLst>
              </a:tr>
              <a:tr h="394909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Komika Display Kaps" panose="02000506080000020004" pitchFamily="2" charset="0"/>
                        </a:rPr>
                        <a:t>2.  HAIR 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Komika Display Kaps" panose="0200050608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220975"/>
                  </a:ext>
                </a:extLst>
              </a:tr>
              <a:tr h="394909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Komika Display Kaps" panose="02000506080000020004" pitchFamily="2" charset="0"/>
                        </a:rPr>
                        <a:t>3.  EYES -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Komika Display Kaps" panose="0200050608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575524"/>
                  </a:ext>
                </a:extLst>
              </a:tr>
              <a:tr h="361643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Komika Display Kaps" panose="02000506080000020004" pitchFamily="2" charset="0"/>
                        </a:rPr>
                        <a:t>4.  EARS 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Komika Display Kaps" panose="0200050608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005729"/>
                  </a:ext>
                </a:extLst>
              </a:tr>
              <a:tr h="394909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Komika Display Kaps" panose="02000506080000020004" pitchFamily="2" charset="0"/>
                        </a:rPr>
                        <a:t>5.  MOUTH 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Komika Display Kaps" panose="0200050608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484394"/>
                  </a:ext>
                </a:extLst>
              </a:tr>
              <a:tr h="394909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Komika Display Kaps" panose="02000506080000020004" pitchFamily="2" charset="0"/>
                        </a:rPr>
                        <a:t>6.  TEETH 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Komika Display Kaps" panose="0200050608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497164"/>
                  </a:ext>
                </a:extLst>
              </a:tr>
              <a:tr h="394909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Komika Display Kaps" panose="02000506080000020004" pitchFamily="2" charset="0"/>
                        </a:rPr>
                        <a:t>7.  THROAT 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Komika Display Kaps" panose="0200050608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233763"/>
                  </a:ext>
                </a:extLst>
              </a:tr>
              <a:tr h="394909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Komika Display Kaps" panose="02000506080000020004" pitchFamily="2" charset="0"/>
                        </a:rPr>
                        <a:t>8.  SKIN 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Komika Display Kaps" panose="0200050608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598740"/>
                  </a:ext>
                </a:extLst>
              </a:tr>
              <a:tr h="394909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Komika Display Kaps" panose="02000506080000020004" pitchFamily="2" charset="0"/>
                        </a:rPr>
                        <a:t>9.  MUSCLES 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Komika Display Kaps" panose="0200050608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14025"/>
                  </a:ext>
                </a:extLst>
              </a:tr>
              <a:tr h="394909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Komika Display Kaps" panose="02000506080000020004" pitchFamily="2" charset="0"/>
                        </a:rPr>
                        <a:t>10.  BLOOD VESSELS -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Komika Display Kaps" panose="0200050608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909301"/>
                  </a:ext>
                </a:extLst>
              </a:tr>
              <a:tr h="394909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Komika Display Kaps" panose="02000506080000020004" pitchFamily="2" charset="0"/>
                        </a:rPr>
                        <a:t>11.  LUNGS 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Komika Display Kaps" panose="0200050608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94990"/>
                  </a:ext>
                </a:extLst>
              </a:tr>
              <a:tr h="394909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Komika Display Kaps" panose="02000506080000020004" pitchFamily="2" charset="0"/>
                        </a:rPr>
                        <a:t>12.  HEART 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Komika Display Kaps" panose="0200050608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588583"/>
                  </a:ext>
                </a:extLst>
              </a:tr>
              <a:tr h="394909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Komika Display Kaps" panose="02000506080000020004" pitchFamily="2" charset="0"/>
                        </a:rPr>
                        <a:t>13.  FINGERS 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Komika Display Kaps" panose="0200050608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1282369"/>
                  </a:ext>
                </a:extLst>
              </a:tr>
              <a:tr h="394909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Komika Display Kaps" panose="02000506080000020004" pitchFamily="2" charset="0"/>
                        </a:rPr>
                        <a:t>14.  STOMACH 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Komika Display Kaps" panose="0200050608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552599"/>
                  </a:ext>
                </a:extLst>
              </a:tr>
              <a:tr h="394909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15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Komika Display Kaps" panose="0200050608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Nose - </a:t>
                      </a: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367000"/>
                  </a:ext>
                </a:extLst>
              </a:tr>
              <a:tr h="394909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Komika Display Kaps" panose="0200050608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  Clothing - </a:t>
                      </a: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6" marR="480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473912"/>
                  </a:ext>
                </a:extLst>
              </a:tr>
            </a:tbl>
          </a:graphicData>
        </a:graphic>
      </p:graphicFrame>
      <p:pic>
        <p:nvPicPr>
          <p:cNvPr id="2049" name="Picture 696" descr="https://s-media-cache-ak0.pinimg.com/236x/e0/8f/95/e08f958665c10ef34338d081291480c7.jpg">
            <a:extLst>
              <a:ext uri="{FF2B5EF4-FFF2-40B4-BE49-F238E27FC236}">
                <a16:creationId xmlns:a16="http://schemas.microsoft.com/office/drawing/2014/main" id="{0998810D-1B6E-4CE2-B364-45D3CF402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303462" cy="60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F7F62F-70BF-4966-A612-B340CCCCDC1B}"/>
              </a:ext>
            </a:extLst>
          </p:cNvPr>
          <p:cNvSpPr/>
          <p:nvPr/>
        </p:nvSpPr>
        <p:spPr>
          <a:xfrm>
            <a:off x="2286000" y="387441"/>
            <a:ext cx="31242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ADDICTION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1BDAEBB-B8A7-49C8-AD77-82D78D95E4D1}"/>
              </a:ext>
            </a:extLst>
          </p:cNvPr>
          <p:cNvSpPr/>
          <p:nvPr/>
        </p:nvSpPr>
        <p:spPr>
          <a:xfrm>
            <a:off x="2286000" y="780093"/>
            <a:ext cx="31242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LOSS, THINNING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CC69C3C-B88B-4D50-8321-3D5E7123645E}"/>
              </a:ext>
            </a:extLst>
          </p:cNvPr>
          <p:cNvSpPr/>
          <p:nvPr/>
        </p:nvSpPr>
        <p:spPr>
          <a:xfrm>
            <a:off x="2290916" y="1159615"/>
            <a:ext cx="31242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BLINDNESS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8172C24-BC87-4A96-AE81-DE4956BB27E8}"/>
              </a:ext>
            </a:extLst>
          </p:cNvPr>
          <p:cNvSpPr/>
          <p:nvPr/>
        </p:nvSpPr>
        <p:spPr>
          <a:xfrm>
            <a:off x="2286000" y="1513545"/>
            <a:ext cx="31242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HEARING LOSS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1911BE-FF13-4E19-B279-51AB95715DD2}"/>
              </a:ext>
            </a:extLst>
          </p:cNvPr>
          <p:cNvSpPr/>
          <p:nvPr/>
        </p:nvSpPr>
        <p:spPr>
          <a:xfrm>
            <a:off x="2286000" y="1910243"/>
            <a:ext cx="37338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LOSS OF TASTE, BAD BREATH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6A82D6-72A9-41EF-8A1F-A5B2CCC11138}"/>
              </a:ext>
            </a:extLst>
          </p:cNvPr>
          <p:cNvSpPr/>
          <p:nvPr/>
        </p:nvSpPr>
        <p:spPr>
          <a:xfrm>
            <a:off x="2286000" y="2297668"/>
            <a:ext cx="37338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YELLOW/BROWN, CAVATIES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62192F3-8BF7-4E52-90F1-EE1C5716875B}"/>
              </a:ext>
            </a:extLst>
          </p:cNvPr>
          <p:cNvSpPr/>
          <p:nvPr/>
        </p:nvSpPr>
        <p:spPr>
          <a:xfrm>
            <a:off x="2286000" y="2676272"/>
            <a:ext cx="37338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CANCER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459474-9D0D-4BF3-AB74-994BA324DF79}"/>
              </a:ext>
            </a:extLst>
          </p:cNvPr>
          <p:cNvSpPr/>
          <p:nvPr/>
        </p:nvSpPr>
        <p:spPr>
          <a:xfrm>
            <a:off x="2298290" y="3054876"/>
            <a:ext cx="37338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WRINKLES, SPOTS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A6492F0-1D1C-4C04-9F14-BD45E54CB2F3}"/>
              </a:ext>
            </a:extLst>
          </p:cNvPr>
          <p:cNvSpPr/>
          <p:nvPr/>
        </p:nvSpPr>
        <p:spPr>
          <a:xfrm>
            <a:off x="2298290" y="3440668"/>
            <a:ext cx="37338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DETERIORATE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1314E19-2196-4D4F-A56C-DEF1B88A8FB5}"/>
              </a:ext>
            </a:extLst>
          </p:cNvPr>
          <p:cNvSpPr/>
          <p:nvPr/>
        </p:nvSpPr>
        <p:spPr>
          <a:xfrm>
            <a:off x="2310580" y="3867542"/>
            <a:ext cx="37338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LOWER CIRCULATION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FFE03-7D16-4506-880D-DA0C0A9AFBDD}"/>
              </a:ext>
            </a:extLst>
          </p:cNvPr>
          <p:cNvSpPr/>
          <p:nvPr/>
        </p:nvSpPr>
        <p:spPr>
          <a:xfrm>
            <a:off x="2310580" y="4254967"/>
            <a:ext cx="37338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CANCER, EMPHYSEMA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B756D29-C297-472F-9A1B-9342C0676CC2}"/>
              </a:ext>
            </a:extLst>
          </p:cNvPr>
          <p:cNvSpPr/>
          <p:nvPr/>
        </p:nvSpPr>
        <p:spPr>
          <a:xfrm>
            <a:off x="2310580" y="4674347"/>
            <a:ext cx="37338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HEART ATTACK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D0ED810-D864-4316-B45F-0D8E86DFD384}"/>
              </a:ext>
            </a:extLst>
          </p:cNvPr>
          <p:cNvSpPr/>
          <p:nvPr/>
        </p:nvSpPr>
        <p:spPr>
          <a:xfrm>
            <a:off x="2310580" y="5075308"/>
            <a:ext cx="37338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YELLOW, BURN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EAF9E11-8DC8-42A9-90AE-58D754E03F14}"/>
              </a:ext>
            </a:extLst>
          </p:cNvPr>
          <p:cNvSpPr/>
          <p:nvPr/>
        </p:nvSpPr>
        <p:spPr>
          <a:xfrm>
            <a:off x="2286000" y="5453998"/>
            <a:ext cx="37338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CANCER, LOSS OF APPETITE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70BDCFD-4FE8-4B10-B2B3-78DD0B3C6463}"/>
              </a:ext>
            </a:extLst>
          </p:cNvPr>
          <p:cNvSpPr/>
          <p:nvPr/>
        </p:nvSpPr>
        <p:spPr>
          <a:xfrm>
            <a:off x="2286000" y="5872755"/>
            <a:ext cx="37338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LOSS OF SMELL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AD2FA71-BF5C-4A19-99D1-C63685994DC4}"/>
              </a:ext>
            </a:extLst>
          </p:cNvPr>
          <p:cNvSpPr/>
          <p:nvPr/>
        </p:nvSpPr>
        <p:spPr>
          <a:xfrm>
            <a:off x="2270449" y="6251445"/>
            <a:ext cx="37338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BURN MARKS, SMELL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3.33333E-6 L -3.33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7.40741E-7 L -3.33333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3.33333E-6 L -4.16667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3.7037E-6 L -3.33333E-6 -0.07222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1.11111E-6 L -3.33333E-6 -0.07222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44444E-6 L 3.33333E-6 -0.07223 " pathEditMode="relative" rAng="0" ptsTypes="AA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44444E-6 L 3.33333E-6 -0.07223 " pathEditMode="relative" rAng="0" ptsTypes="AA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44444E-6 L 3.33333E-6 -0.07223 " pathEditMode="relative" rAng="0" ptsTypes="AA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44444E-6 -2.22222E-6 L 4.44444E-6 -0.07222 " pathEditMode="relative" rAng="0" ptsTypes="AA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44444E-6 3.7037E-6 L 4.44444E-6 -0.07223 " pathEditMode="relative" rAng="0" ptsTypes="AA">
                                      <p:cBhvr>
                                        <p:cTn id="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44444E-6 3.7037E-6 L 4.44444E-6 -0.07223 " pathEditMode="relative" rAng="0" ptsTypes="AA">
                                      <p:cBhvr>
                                        <p:cTn id="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44444E-6 3.7037E-6 L 4.44444E-6 -0.07223 " pathEditMode="relative" rAng="0" ptsTypes="AA">
                                      <p:cBhvr>
                                        <p:cTn id="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44444E-6 3.7037E-6 L 4.44444E-6 -0.07223 " pathEditMode="relative" rAng="0" ptsTypes="AA">
                                      <p:cBhvr>
                                        <p:cTn id="10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44444E-6 3.7037E-6 L 4.44444E-6 -0.07223 " pathEditMode="relative" rAng="0" ptsTypes="AA">
                                      <p:cBhvr>
                                        <p:cTn id="1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44444E-6 3.7037E-6 L 4.44444E-6 -0.07223 " pathEditMode="relative" rAng="0" ptsTypes="AA">
                                      <p:cBhvr>
                                        <p:cTn id="1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44444E-6 3.7037E-6 L 4.44444E-6 -0.07223 " pathEditMode="relative" rAng="0" ptsTypes="AA">
                                      <p:cBhvr>
                                        <p:cTn id="1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696200" cy="58674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4400" dirty="0">
              <a:solidFill>
                <a:schemeClr val="bg1"/>
              </a:solidFill>
              <a:latin typeface="Wishlist 2009" pitchFamily="2" charset="0"/>
            </a:endParaRPr>
          </a:p>
        </p:txBody>
      </p:sp>
      <p:pic>
        <p:nvPicPr>
          <p:cNvPr id="1030" name="Picture 6" descr="http://umatter.us/wp-content/uploads/2010/10/tobacc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305800" cy="4069842"/>
          </a:xfrm>
          <a:prstGeom prst="rect">
            <a:avLst/>
          </a:prstGeom>
          <a:noFill/>
        </p:spPr>
      </p:pic>
      <p:pic>
        <p:nvPicPr>
          <p:cNvPr id="1026" name="Picture 2" descr="http://www.simcoemuskokahealth.org/Libraries/DRAW_Tobacco/teeth.sflb.ash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18161"/>
            <a:ext cx="8458200" cy="5730239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304800" y="457200"/>
            <a:ext cx="8534400" cy="5791200"/>
            <a:chOff x="304800" y="533400"/>
            <a:chExt cx="8534400" cy="5791200"/>
          </a:xfrm>
        </p:grpSpPr>
        <p:sp>
          <p:nvSpPr>
            <p:cNvPr id="9" name="Rectangle 8"/>
            <p:cNvSpPr/>
            <p:nvPr/>
          </p:nvSpPr>
          <p:spPr>
            <a:xfrm>
              <a:off x="304800" y="533400"/>
              <a:ext cx="8534400" cy="579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http://www.workout-usa.com/blog/wp-content/uploads/2012/04/lungs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1600200"/>
              <a:ext cx="8305800" cy="3976403"/>
            </a:xfrm>
            <a:prstGeom prst="rect">
              <a:avLst/>
            </a:prstGeom>
            <a:noFill/>
          </p:spPr>
        </p:pic>
      </p:grpSp>
      <p:pic>
        <p:nvPicPr>
          <p:cNvPr id="1032" name="Picture 8" descr="http://www.senior.com/wp-content/uploads/2011/08/43e3e3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AEB4B54-29A0-4292-A0E5-F3671ECE3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174542"/>
              </p:ext>
            </p:extLst>
          </p:nvPr>
        </p:nvGraphicFramePr>
        <p:xfrm>
          <a:off x="116634" y="887563"/>
          <a:ext cx="8839200" cy="563920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3974558878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1586329223"/>
                    </a:ext>
                  </a:extLst>
                </a:gridCol>
                <a:gridCol w="996512">
                  <a:extLst>
                    <a:ext uri="{9D8B030D-6E8A-4147-A177-3AD203B41FA5}">
                      <a16:colId xmlns:a16="http://schemas.microsoft.com/office/drawing/2014/main" val="987344445"/>
                    </a:ext>
                  </a:extLst>
                </a:gridCol>
                <a:gridCol w="908489">
                  <a:extLst>
                    <a:ext uri="{9D8B030D-6E8A-4147-A177-3AD203B41FA5}">
                      <a16:colId xmlns:a16="http://schemas.microsoft.com/office/drawing/2014/main" val="2012429139"/>
                    </a:ext>
                  </a:extLst>
                </a:gridCol>
              </a:tblGrid>
              <a:tr h="41901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PROJECT REQUIREMENTS &amp; RUBRIC</a:t>
                      </a:r>
                      <a:endParaRPr lang="en-US" sz="2000" dirty="0">
                        <a:effectLst/>
                        <a:latin typeface="Comic Spans" panose="02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3" marR="4343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POINTS</a:t>
                      </a:r>
                      <a:endParaRPr lang="en-US" sz="2000">
                        <a:effectLst/>
                        <a:latin typeface="Comic Spans" panose="02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3" marR="4343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CHECK</a:t>
                      </a:r>
                      <a:endParaRPr lang="en-US" sz="2000">
                        <a:effectLst/>
                        <a:latin typeface="Comic Spans" panose="02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3" marR="43433" marT="0" marB="0"/>
                </a:tc>
                <a:extLst>
                  <a:ext uri="{0D108BD9-81ED-4DB2-BD59-A6C34878D82A}">
                    <a16:rowId xmlns:a16="http://schemas.microsoft.com/office/drawing/2014/main" val="3454614817"/>
                  </a:ext>
                </a:extLst>
              </a:tr>
              <a:tr h="817358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>
                          <a:effectLst/>
                        </a:rPr>
                        <a:t>DRAWING</a:t>
                      </a:r>
                      <a:endParaRPr lang="en-US" sz="2000">
                        <a:effectLst/>
                        <a:latin typeface="Comic Spans" panose="02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3" marR="4343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Your drawing should be large, of a person or cartoon and should be of the whole body.</a:t>
                      </a:r>
                      <a:endParaRPr lang="en-US" sz="2000" dirty="0">
                        <a:effectLst/>
                        <a:latin typeface="Comic Spans" panose="02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3" marR="43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</a:t>
                      </a:r>
                      <a:endParaRPr lang="en-US" sz="2000" dirty="0">
                        <a:effectLst/>
                        <a:latin typeface="Comic Spans" panose="02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3" marR="4343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omic Spans" panose="02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3" marR="43433" marT="0" marB="0"/>
                </a:tc>
                <a:extLst>
                  <a:ext uri="{0D108BD9-81ED-4DB2-BD59-A6C34878D82A}">
                    <a16:rowId xmlns:a16="http://schemas.microsoft.com/office/drawing/2014/main" val="1029446541"/>
                  </a:ext>
                </a:extLst>
              </a:tr>
              <a:tr h="838032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2.  LABELS</a:t>
                      </a:r>
                      <a:endParaRPr lang="en-US" sz="2000" dirty="0">
                        <a:effectLst/>
                        <a:latin typeface="Comic Spans" panose="02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3" marR="4343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Label each body part negatively affected by tobacco use.  Use the previous page for all of the labels needed.</a:t>
                      </a:r>
                      <a:endParaRPr lang="en-US" sz="2000" dirty="0">
                        <a:effectLst/>
                        <a:latin typeface="Comic Spans" panose="02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3" marR="43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omic Spans" panose="02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3" marR="4343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omic Spans" panose="02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3" marR="43433" marT="0" marB="0"/>
                </a:tc>
                <a:extLst>
                  <a:ext uri="{0D108BD9-81ED-4DB2-BD59-A6C34878D82A}">
                    <a16:rowId xmlns:a16="http://schemas.microsoft.com/office/drawing/2014/main" val="874687857"/>
                  </a:ext>
                </a:extLst>
              </a:tr>
              <a:tr h="1226038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3.  DESCRIPTION</a:t>
                      </a:r>
                      <a:endParaRPr lang="en-US" sz="2000" dirty="0">
                        <a:effectLst/>
                        <a:latin typeface="Comic Spans" panose="02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3" marR="4343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Next to </a:t>
                      </a:r>
                      <a:r>
                        <a:rPr lang="en-US" sz="2000" u="sng" dirty="0">
                          <a:effectLst/>
                        </a:rPr>
                        <a:t>each</a:t>
                      </a:r>
                      <a:r>
                        <a:rPr lang="en-US" sz="2000" dirty="0">
                          <a:effectLst/>
                        </a:rPr>
                        <a:t> label, explain what happens to this body part if someone used tobacco products.  (Ex:  Ears=hearing loss)</a:t>
                      </a:r>
                      <a:endParaRPr lang="en-US" sz="2000" dirty="0">
                        <a:effectLst/>
                        <a:latin typeface="Comic Spans" panose="02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3" marR="43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Comic Spans" panose="02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3" marR="4343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omic Spans" panose="02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3" marR="43433" marT="0" marB="0"/>
                </a:tc>
                <a:extLst>
                  <a:ext uri="{0D108BD9-81ED-4DB2-BD59-A6C34878D82A}">
                    <a16:rowId xmlns:a16="http://schemas.microsoft.com/office/drawing/2014/main" val="2886703236"/>
                  </a:ext>
                </a:extLst>
              </a:tr>
              <a:tr h="419015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4.  DESIGN</a:t>
                      </a:r>
                      <a:endParaRPr lang="en-US" sz="2000" dirty="0">
                        <a:effectLst/>
                        <a:latin typeface="Comic Spans" panose="02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3" marR="4343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Make it neat, colorful, and interesting to look at.</a:t>
                      </a:r>
                      <a:endParaRPr lang="en-US" sz="2000" dirty="0">
                        <a:effectLst/>
                        <a:latin typeface="Comic Spans" panose="02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3" marR="43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omic Spans" panose="02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3" marR="4343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omic Spans" panose="02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3" marR="43433" marT="0" marB="0"/>
                </a:tc>
                <a:extLst>
                  <a:ext uri="{0D108BD9-81ED-4DB2-BD59-A6C34878D82A}">
                    <a16:rowId xmlns:a16="http://schemas.microsoft.com/office/drawing/2014/main" val="2367522103"/>
                  </a:ext>
                </a:extLst>
              </a:tr>
              <a:tr h="419015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5.  TITLE</a:t>
                      </a:r>
                      <a:endParaRPr lang="en-US" sz="2000" dirty="0">
                        <a:effectLst/>
                        <a:latin typeface="Comic Spans" panose="02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3" marR="4343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Give your poster a catchy title or name.</a:t>
                      </a:r>
                      <a:endParaRPr lang="en-US" sz="2000" dirty="0">
                        <a:effectLst/>
                        <a:latin typeface="Comic Spans" panose="02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3" marR="43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omic Spans" panose="02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3" marR="4343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omic Spans" panose="02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3" marR="43433" marT="0" marB="0"/>
                </a:tc>
                <a:extLst>
                  <a:ext uri="{0D108BD9-81ED-4DB2-BD59-A6C34878D82A}">
                    <a16:rowId xmlns:a16="http://schemas.microsoft.com/office/drawing/2014/main" val="3506486979"/>
                  </a:ext>
                </a:extLst>
              </a:tr>
              <a:tr h="817358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6.  STUDENT NAMES</a:t>
                      </a:r>
                      <a:endParaRPr lang="en-US" sz="2000" dirty="0">
                        <a:effectLst/>
                        <a:latin typeface="Comic Spans" panose="02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3" marR="4343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Place student name(s) on the bottom right hand corner.</a:t>
                      </a:r>
                      <a:endParaRPr lang="en-US" sz="2000" dirty="0">
                        <a:effectLst/>
                        <a:latin typeface="Comic Spans" panose="02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3" marR="43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omic Spans" panose="02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3" marR="4343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omic Spans" panose="02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33" marR="43433" marT="0" marB="0"/>
                </a:tc>
                <a:extLst>
                  <a:ext uri="{0D108BD9-81ED-4DB2-BD59-A6C34878D82A}">
                    <a16:rowId xmlns:a16="http://schemas.microsoft.com/office/drawing/2014/main" val="1178803677"/>
                  </a:ext>
                </a:extLst>
              </a:tr>
              <a:tr h="607002">
                <a:tc gridSpan="4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Total Points:  35 </a:t>
                      </a:r>
                      <a:endParaRPr lang="en-US" sz="3000" dirty="0">
                        <a:effectLst/>
                        <a:latin typeface="Comic Spans" panose="02000500000000000000" pitchFamily="50" charset="0"/>
                      </a:endParaRPr>
                    </a:p>
                  </a:txBody>
                  <a:tcPr marL="43433" marR="4343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6523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E8E1A10-78D1-4180-97DD-6566D6CCCB7D}"/>
              </a:ext>
            </a:extLst>
          </p:cNvPr>
          <p:cNvSpPr/>
          <p:nvPr/>
        </p:nvSpPr>
        <p:spPr>
          <a:xfrm>
            <a:off x="116634" y="18661"/>
            <a:ext cx="6888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Tobacco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Yucks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3415131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ucky Side of Tobacco Poster Example Human Tim">
            <a:extLst>
              <a:ext uri="{FF2B5EF4-FFF2-40B4-BE49-F238E27FC236}">
                <a16:creationId xmlns:a16="http://schemas.microsoft.com/office/drawing/2014/main" id="{61A39832-B4FE-4874-8A78-A01F3FC90066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1" y="609600"/>
            <a:ext cx="3943350" cy="528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Yucky Side of Tobacco Poster Example Minion">
            <a:extLst>
              <a:ext uri="{FF2B5EF4-FFF2-40B4-BE49-F238E27FC236}">
                <a16:creationId xmlns:a16="http://schemas.microsoft.com/office/drawing/2014/main" id="{28A2BC82-2E54-4465-9E42-3D1DDC7A8D61}"/>
              </a:ext>
            </a:extLst>
          </p:cNvPr>
          <p:cNvPicPr/>
          <p:nvPr/>
        </p:nvPicPr>
        <p:blipFill>
          <a:blip r:embed="rId3" cstate="print"/>
          <a:srcRect l="2267" t="5922" r="6639" b="5075"/>
          <a:stretch>
            <a:fillRect/>
          </a:stretch>
        </p:blipFill>
        <p:spPr bwMode="auto">
          <a:xfrm>
            <a:off x="4589106" y="609600"/>
            <a:ext cx="4154843" cy="528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7356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258</Words>
  <Application>Microsoft Office PowerPoint</Application>
  <PresentationFormat>On-screen Show (4:3)</PresentationFormat>
  <Paragraphs>80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akaPosse</vt:lpstr>
      <vt:lpstr>Arial</vt:lpstr>
      <vt:lpstr>Arial Rounded MT Bold</vt:lpstr>
      <vt:lpstr>Calibri</vt:lpstr>
      <vt:lpstr>Comic Spans</vt:lpstr>
      <vt:lpstr>Komika Display Kaps</vt:lpstr>
      <vt:lpstr>Times New Roman</vt:lpstr>
      <vt:lpstr>Wishlist 2009</vt:lpstr>
      <vt:lpstr>Office Theme</vt:lpstr>
      <vt:lpstr>TOBACCO YUCKS</vt:lpstr>
      <vt:lpstr>Effects on the body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THAT TOBACCO</dc:title>
  <dc:creator>SASD</dc:creator>
  <cp:lastModifiedBy>Adams, Stacy</cp:lastModifiedBy>
  <cp:revision>77</cp:revision>
  <dcterms:created xsi:type="dcterms:W3CDTF">2012-12-12T19:28:02Z</dcterms:created>
  <dcterms:modified xsi:type="dcterms:W3CDTF">2018-06-15T03:02:12Z</dcterms:modified>
</cp:coreProperties>
</file>