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1"/>
  </p:sldMasterIdLst>
  <p:notesMasterIdLst>
    <p:notesMasterId r:id="rId9"/>
  </p:notes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81" autoAdjust="0"/>
    <p:restoredTop sz="80586" autoAdjust="0"/>
  </p:normalViewPr>
  <p:slideViewPr>
    <p:cSldViewPr snapToGrid="0">
      <p:cViewPr varScale="1">
        <p:scale>
          <a:sx n="79" d="100"/>
          <a:sy n="79" d="100"/>
        </p:scale>
        <p:origin x="92" y="124"/>
      </p:cViewPr>
      <p:guideLst/>
    </p:cSldViewPr>
  </p:slideViewPr>
  <p:notesTextViewPr>
    <p:cViewPr>
      <p:scale>
        <a:sx n="75" d="100"/>
        <a:sy n="7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2EE281C-25BD-490A-BD31-C251499E0070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EC6071E-B3FD-413C-B3E5-44B68562ED28}">
      <dgm:prSet phldrT="[Text]"/>
      <dgm:spPr/>
      <dgm:t>
        <a:bodyPr/>
        <a:lstStyle/>
        <a:p>
          <a:r>
            <a:rPr lang="en-US" dirty="0"/>
            <a:t>Effects of marijuana</a:t>
          </a:r>
        </a:p>
      </dgm:t>
    </dgm:pt>
    <dgm:pt modelId="{013F9968-9E7B-43CC-966E-0527E91884AA}" type="parTrans" cxnId="{F37D558F-CD91-4B0D-9DF7-57EAF1C0B79F}">
      <dgm:prSet/>
      <dgm:spPr/>
      <dgm:t>
        <a:bodyPr/>
        <a:lstStyle/>
        <a:p>
          <a:endParaRPr lang="en-US"/>
        </a:p>
      </dgm:t>
    </dgm:pt>
    <dgm:pt modelId="{E84441C0-8CDD-4B30-AED7-C35FF980BE20}" type="sibTrans" cxnId="{F37D558F-CD91-4B0D-9DF7-57EAF1C0B79F}">
      <dgm:prSet/>
      <dgm:spPr/>
      <dgm:t>
        <a:bodyPr/>
        <a:lstStyle/>
        <a:p>
          <a:endParaRPr lang="en-US"/>
        </a:p>
      </dgm:t>
    </dgm:pt>
    <dgm:pt modelId="{6E005369-B0A5-4760-9826-32739BE7B207}">
      <dgm:prSet phldrT="[Text]"/>
      <dgm:spPr/>
      <dgm:t>
        <a:bodyPr/>
        <a:lstStyle/>
        <a:p>
          <a:r>
            <a:rPr lang="en-US" dirty="0"/>
            <a:t>Physical effects</a:t>
          </a:r>
        </a:p>
      </dgm:t>
    </dgm:pt>
    <dgm:pt modelId="{A60E47C4-E506-41EE-96D9-7ED2E8DF849F}" type="parTrans" cxnId="{E3C64AFA-40DA-4C49-84A1-D8491510BAEA}">
      <dgm:prSet/>
      <dgm:spPr/>
      <dgm:t>
        <a:bodyPr/>
        <a:lstStyle/>
        <a:p>
          <a:endParaRPr lang="en-US"/>
        </a:p>
      </dgm:t>
    </dgm:pt>
    <dgm:pt modelId="{DA5A0715-55BC-4EDC-B022-9FF59DA20FE6}" type="sibTrans" cxnId="{E3C64AFA-40DA-4C49-84A1-D8491510BAEA}">
      <dgm:prSet/>
      <dgm:spPr/>
      <dgm:t>
        <a:bodyPr/>
        <a:lstStyle/>
        <a:p>
          <a:endParaRPr lang="en-US"/>
        </a:p>
      </dgm:t>
    </dgm:pt>
    <dgm:pt modelId="{B32791B3-65BA-4545-9847-CD33FB0D8AFE}">
      <dgm:prSet phldrT="[Text]"/>
      <dgm:spPr/>
      <dgm:t>
        <a:bodyPr/>
        <a:lstStyle/>
        <a:p>
          <a:r>
            <a:rPr lang="en-US" dirty="0"/>
            <a:t>Social effects</a:t>
          </a:r>
        </a:p>
      </dgm:t>
    </dgm:pt>
    <dgm:pt modelId="{02A6D482-974C-48F8-963F-EF08E36CC80C}" type="parTrans" cxnId="{E0FB7D03-7F80-4E21-9568-BBC8DE57F270}">
      <dgm:prSet/>
      <dgm:spPr/>
      <dgm:t>
        <a:bodyPr/>
        <a:lstStyle/>
        <a:p>
          <a:endParaRPr lang="en-US"/>
        </a:p>
      </dgm:t>
    </dgm:pt>
    <dgm:pt modelId="{55610CAC-B8F6-475D-93E7-E57093927A2A}" type="sibTrans" cxnId="{E0FB7D03-7F80-4E21-9568-BBC8DE57F270}">
      <dgm:prSet/>
      <dgm:spPr/>
      <dgm:t>
        <a:bodyPr/>
        <a:lstStyle/>
        <a:p>
          <a:endParaRPr lang="en-US"/>
        </a:p>
      </dgm:t>
    </dgm:pt>
    <dgm:pt modelId="{64D450B3-2007-4361-9C05-FA21B0B1B897}">
      <dgm:prSet phldrT="[Text]"/>
      <dgm:spPr/>
      <dgm:t>
        <a:bodyPr/>
        <a:lstStyle/>
        <a:p>
          <a:r>
            <a:rPr lang="en-US" dirty="0"/>
            <a:t>Intellectual effects</a:t>
          </a:r>
        </a:p>
      </dgm:t>
    </dgm:pt>
    <dgm:pt modelId="{8AAE7952-262B-44C1-A101-CCDD965E2B57}" type="parTrans" cxnId="{2CCBD895-7222-476F-81FD-563C73CD1BCB}">
      <dgm:prSet/>
      <dgm:spPr/>
      <dgm:t>
        <a:bodyPr/>
        <a:lstStyle/>
        <a:p>
          <a:endParaRPr lang="en-US"/>
        </a:p>
      </dgm:t>
    </dgm:pt>
    <dgm:pt modelId="{A280BFB0-559B-46D7-B97D-DA01F21BD61D}" type="sibTrans" cxnId="{2CCBD895-7222-476F-81FD-563C73CD1BCB}">
      <dgm:prSet/>
      <dgm:spPr/>
      <dgm:t>
        <a:bodyPr/>
        <a:lstStyle/>
        <a:p>
          <a:endParaRPr lang="en-US"/>
        </a:p>
      </dgm:t>
    </dgm:pt>
    <dgm:pt modelId="{B1640893-47E9-4FE9-9BE1-9634D3C68637}">
      <dgm:prSet phldrT="[Text]"/>
      <dgm:spPr/>
      <dgm:t>
        <a:bodyPr/>
        <a:lstStyle/>
        <a:p>
          <a:r>
            <a:rPr lang="en-US" dirty="0"/>
            <a:t>Emotional effects</a:t>
          </a:r>
        </a:p>
      </dgm:t>
    </dgm:pt>
    <dgm:pt modelId="{CF466404-7F2D-422C-9869-4D8129F2A598}" type="parTrans" cxnId="{7B190C4A-760E-4BE0-9F3D-B4616C006FA5}">
      <dgm:prSet/>
      <dgm:spPr/>
      <dgm:t>
        <a:bodyPr/>
        <a:lstStyle/>
        <a:p>
          <a:endParaRPr lang="en-US"/>
        </a:p>
      </dgm:t>
    </dgm:pt>
    <dgm:pt modelId="{46DB1651-E88D-40C7-9AF5-4403666DD4FE}" type="sibTrans" cxnId="{7B190C4A-760E-4BE0-9F3D-B4616C006FA5}">
      <dgm:prSet/>
      <dgm:spPr/>
      <dgm:t>
        <a:bodyPr/>
        <a:lstStyle/>
        <a:p>
          <a:endParaRPr lang="en-US"/>
        </a:p>
      </dgm:t>
    </dgm:pt>
    <dgm:pt modelId="{E2DB0070-73AB-4FFC-9CF6-AA1A1269433B}" type="pres">
      <dgm:prSet presAssocID="{72EE281C-25BD-490A-BD31-C251499E0070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78A3458C-7143-4B22-9FA9-ED2AD5E94FA5}" type="pres">
      <dgm:prSet presAssocID="{8EC6071E-B3FD-413C-B3E5-44B68562ED28}" presName="centerShape" presStyleLbl="node0" presStyleIdx="0" presStyleCnt="1"/>
      <dgm:spPr/>
    </dgm:pt>
    <dgm:pt modelId="{EFE520BC-DCA0-4BA4-97DB-0C627A0879AA}" type="pres">
      <dgm:prSet presAssocID="{6E005369-B0A5-4760-9826-32739BE7B207}" presName="node" presStyleLbl="node1" presStyleIdx="0" presStyleCnt="4">
        <dgm:presLayoutVars>
          <dgm:bulletEnabled val="1"/>
        </dgm:presLayoutVars>
      </dgm:prSet>
      <dgm:spPr/>
    </dgm:pt>
    <dgm:pt modelId="{7C2AE92E-971B-4D35-A78A-E83993EA9CAE}" type="pres">
      <dgm:prSet presAssocID="{6E005369-B0A5-4760-9826-32739BE7B207}" presName="dummy" presStyleCnt="0"/>
      <dgm:spPr/>
    </dgm:pt>
    <dgm:pt modelId="{D6A56E02-A648-4BA0-AB16-383C0D284EB2}" type="pres">
      <dgm:prSet presAssocID="{DA5A0715-55BC-4EDC-B022-9FF59DA20FE6}" presName="sibTrans" presStyleLbl="sibTrans2D1" presStyleIdx="0" presStyleCnt="4"/>
      <dgm:spPr/>
    </dgm:pt>
    <dgm:pt modelId="{059380D8-2D01-4F72-BE1B-4A1316832F35}" type="pres">
      <dgm:prSet presAssocID="{B32791B3-65BA-4545-9847-CD33FB0D8AFE}" presName="node" presStyleLbl="node1" presStyleIdx="1" presStyleCnt="4">
        <dgm:presLayoutVars>
          <dgm:bulletEnabled val="1"/>
        </dgm:presLayoutVars>
      </dgm:prSet>
      <dgm:spPr/>
    </dgm:pt>
    <dgm:pt modelId="{052CF894-593A-477F-ACC9-CF42313F4192}" type="pres">
      <dgm:prSet presAssocID="{B32791B3-65BA-4545-9847-CD33FB0D8AFE}" presName="dummy" presStyleCnt="0"/>
      <dgm:spPr/>
    </dgm:pt>
    <dgm:pt modelId="{FD39B080-D4CA-4701-99D4-2645E1465516}" type="pres">
      <dgm:prSet presAssocID="{55610CAC-B8F6-475D-93E7-E57093927A2A}" presName="sibTrans" presStyleLbl="sibTrans2D1" presStyleIdx="1" presStyleCnt="4"/>
      <dgm:spPr/>
    </dgm:pt>
    <dgm:pt modelId="{22E9337F-2CFF-46BF-A34D-02668F44B1B4}" type="pres">
      <dgm:prSet presAssocID="{64D450B3-2007-4361-9C05-FA21B0B1B897}" presName="node" presStyleLbl="node1" presStyleIdx="2" presStyleCnt="4">
        <dgm:presLayoutVars>
          <dgm:bulletEnabled val="1"/>
        </dgm:presLayoutVars>
      </dgm:prSet>
      <dgm:spPr/>
    </dgm:pt>
    <dgm:pt modelId="{F2C65623-AE48-4D2C-AD49-75049EB43F9C}" type="pres">
      <dgm:prSet presAssocID="{64D450B3-2007-4361-9C05-FA21B0B1B897}" presName="dummy" presStyleCnt="0"/>
      <dgm:spPr/>
    </dgm:pt>
    <dgm:pt modelId="{444965CC-2E91-4D09-A8E3-B02701E10686}" type="pres">
      <dgm:prSet presAssocID="{A280BFB0-559B-46D7-B97D-DA01F21BD61D}" presName="sibTrans" presStyleLbl="sibTrans2D1" presStyleIdx="2" presStyleCnt="4"/>
      <dgm:spPr/>
    </dgm:pt>
    <dgm:pt modelId="{23AEFCDC-A039-403A-A92D-458FE4BD259B}" type="pres">
      <dgm:prSet presAssocID="{B1640893-47E9-4FE9-9BE1-9634D3C68637}" presName="node" presStyleLbl="node1" presStyleIdx="3" presStyleCnt="4">
        <dgm:presLayoutVars>
          <dgm:bulletEnabled val="1"/>
        </dgm:presLayoutVars>
      </dgm:prSet>
      <dgm:spPr/>
    </dgm:pt>
    <dgm:pt modelId="{99B0EC89-DF42-4534-BF2C-45281F3809E0}" type="pres">
      <dgm:prSet presAssocID="{B1640893-47E9-4FE9-9BE1-9634D3C68637}" presName="dummy" presStyleCnt="0"/>
      <dgm:spPr/>
    </dgm:pt>
    <dgm:pt modelId="{56C078BF-074D-4581-86B8-3F028BE1A926}" type="pres">
      <dgm:prSet presAssocID="{46DB1651-E88D-40C7-9AF5-4403666DD4FE}" presName="sibTrans" presStyleLbl="sibTrans2D1" presStyleIdx="3" presStyleCnt="4"/>
      <dgm:spPr/>
    </dgm:pt>
  </dgm:ptLst>
  <dgm:cxnLst>
    <dgm:cxn modelId="{E0FB7D03-7F80-4E21-9568-BBC8DE57F270}" srcId="{8EC6071E-B3FD-413C-B3E5-44B68562ED28}" destId="{B32791B3-65BA-4545-9847-CD33FB0D8AFE}" srcOrd="1" destOrd="0" parTransId="{02A6D482-974C-48F8-963F-EF08E36CC80C}" sibTransId="{55610CAC-B8F6-475D-93E7-E57093927A2A}"/>
    <dgm:cxn modelId="{B463130E-351F-4F26-BE01-EFDEC83D7397}" type="presOf" srcId="{46DB1651-E88D-40C7-9AF5-4403666DD4FE}" destId="{56C078BF-074D-4581-86B8-3F028BE1A926}" srcOrd="0" destOrd="0" presId="urn:microsoft.com/office/officeart/2005/8/layout/radial6"/>
    <dgm:cxn modelId="{B8B9771C-8B27-4773-AB10-03E2CD0C4FFB}" type="presOf" srcId="{8EC6071E-B3FD-413C-B3E5-44B68562ED28}" destId="{78A3458C-7143-4B22-9FA9-ED2AD5E94FA5}" srcOrd="0" destOrd="0" presId="urn:microsoft.com/office/officeart/2005/8/layout/radial6"/>
    <dgm:cxn modelId="{73046C5E-0B7D-4960-A07E-79E74D5C8FE9}" type="presOf" srcId="{72EE281C-25BD-490A-BD31-C251499E0070}" destId="{E2DB0070-73AB-4FFC-9CF6-AA1A1269433B}" srcOrd="0" destOrd="0" presId="urn:microsoft.com/office/officeart/2005/8/layout/radial6"/>
    <dgm:cxn modelId="{4D079D43-9CA7-463E-9CB8-C2CFAC40B2F2}" type="presOf" srcId="{A280BFB0-559B-46D7-B97D-DA01F21BD61D}" destId="{444965CC-2E91-4D09-A8E3-B02701E10686}" srcOrd="0" destOrd="0" presId="urn:microsoft.com/office/officeart/2005/8/layout/radial6"/>
    <dgm:cxn modelId="{7B190C4A-760E-4BE0-9F3D-B4616C006FA5}" srcId="{8EC6071E-B3FD-413C-B3E5-44B68562ED28}" destId="{B1640893-47E9-4FE9-9BE1-9634D3C68637}" srcOrd="3" destOrd="0" parTransId="{CF466404-7F2D-422C-9869-4D8129F2A598}" sibTransId="{46DB1651-E88D-40C7-9AF5-4403666DD4FE}"/>
    <dgm:cxn modelId="{0962E571-0A70-4163-937C-283DA852E3A9}" type="presOf" srcId="{DA5A0715-55BC-4EDC-B022-9FF59DA20FE6}" destId="{D6A56E02-A648-4BA0-AB16-383C0D284EB2}" srcOrd="0" destOrd="0" presId="urn:microsoft.com/office/officeart/2005/8/layout/radial6"/>
    <dgm:cxn modelId="{16B86153-E270-48E8-A9F9-CB5E2FB4B1D9}" type="presOf" srcId="{B1640893-47E9-4FE9-9BE1-9634D3C68637}" destId="{23AEFCDC-A039-403A-A92D-458FE4BD259B}" srcOrd="0" destOrd="0" presId="urn:microsoft.com/office/officeart/2005/8/layout/radial6"/>
    <dgm:cxn modelId="{4AE7F876-FB31-4CC9-B107-5F302F77FA1C}" type="presOf" srcId="{B32791B3-65BA-4545-9847-CD33FB0D8AFE}" destId="{059380D8-2D01-4F72-BE1B-4A1316832F35}" srcOrd="0" destOrd="0" presId="urn:microsoft.com/office/officeart/2005/8/layout/radial6"/>
    <dgm:cxn modelId="{134D488A-7DD3-484C-A0D3-A95BADD9C4E4}" type="presOf" srcId="{55610CAC-B8F6-475D-93E7-E57093927A2A}" destId="{FD39B080-D4CA-4701-99D4-2645E1465516}" srcOrd="0" destOrd="0" presId="urn:microsoft.com/office/officeart/2005/8/layout/radial6"/>
    <dgm:cxn modelId="{F37D558F-CD91-4B0D-9DF7-57EAF1C0B79F}" srcId="{72EE281C-25BD-490A-BD31-C251499E0070}" destId="{8EC6071E-B3FD-413C-B3E5-44B68562ED28}" srcOrd="0" destOrd="0" parTransId="{013F9968-9E7B-43CC-966E-0527E91884AA}" sibTransId="{E84441C0-8CDD-4B30-AED7-C35FF980BE20}"/>
    <dgm:cxn modelId="{2CCBD895-7222-476F-81FD-563C73CD1BCB}" srcId="{8EC6071E-B3FD-413C-B3E5-44B68562ED28}" destId="{64D450B3-2007-4361-9C05-FA21B0B1B897}" srcOrd="2" destOrd="0" parTransId="{8AAE7952-262B-44C1-A101-CCDD965E2B57}" sibTransId="{A280BFB0-559B-46D7-B97D-DA01F21BD61D}"/>
    <dgm:cxn modelId="{7A8075C1-A09F-42B2-8BE4-C3A6598F05DF}" type="presOf" srcId="{6E005369-B0A5-4760-9826-32739BE7B207}" destId="{EFE520BC-DCA0-4BA4-97DB-0C627A0879AA}" srcOrd="0" destOrd="0" presId="urn:microsoft.com/office/officeart/2005/8/layout/radial6"/>
    <dgm:cxn modelId="{1EC1EFF7-9D02-4665-BAEE-6B224B21DB12}" type="presOf" srcId="{64D450B3-2007-4361-9C05-FA21B0B1B897}" destId="{22E9337F-2CFF-46BF-A34D-02668F44B1B4}" srcOrd="0" destOrd="0" presId="urn:microsoft.com/office/officeart/2005/8/layout/radial6"/>
    <dgm:cxn modelId="{E3C64AFA-40DA-4C49-84A1-D8491510BAEA}" srcId="{8EC6071E-B3FD-413C-B3E5-44B68562ED28}" destId="{6E005369-B0A5-4760-9826-32739BE7B207}" srcOrd="0" destOrd="0" parTransId="{A60E47C4-E506-41EE-96D9-7ED2E8DF849F}" sibTransId="{DA5A0715-55BC-4EDC-B022-9FF59DA20FE6}"/>
    <dgm:cxn modelId="{52646881-1B93-4E29-A6AC-919EC7620198}" type="presParOf" srcId="{E2DB0070-73AB-4FFC-9CF6-AA1A1269433B}" destId="{78A3458C-7143-4B22-9FA9-ED2AD5E94FA5}" srcOrd="0" destOrd="0" presId="urn:microsoft.com/office/officeart/2005/8/layout/radial6"/>
    <dgm:cxn modelId="{F817EF85-69F8-4A3E-BCC4-9C607763A22A}" type="presParOf" srcId="{E2DB0070-73AB-4FFC-9CF6-AA1A1269433B}" destId="{EFE520BC-DCA0-4BA4-97DB-0C627A0879AA}" srcOrd="1" destOrd="0" presId="urn:microsoft.com/office/officeart/2005/8/layout/radial6"/>
    <dgm:cxn modelId="{27CB3B72-B823-45E3-8829-B340E2D9CEAC}" type="presParOf" srcId="{E2DB0070-73AB-4FFC-9CF6-AA1A1269433B}" destId="{7C2AE92E-971B-4D35-A78A-E83993EA9CAE}" srcOrd="2" destOrd="0" presId="urn:microsoft.com/office/officeart/2005/8/layout/radial6"/>
    <dgm:cxn modelId="{61947DBB-18C4-486B-86D1-60650A0D6EBA}" type="presParOf" srcId="{E2DB0070-73AB-4FFC-9CF6-AA1A1269433B}" destId="{D6A56E02-A648-4BA0-AB16-383C0D284EB2}" srcOrd="3" destOrd="0" presId="urn:microsoft.com/office/officeart/2005/8/layout/radial6"/>
    <dgm:cxn modelId="{72F72B31-C7BB-4708-95B6-15D8FCAF51C9}" type="presParOf" srcId="{E2DB0070-73AB-4FFC-9CF6-AA1A1269433B}" destId="{059380D8-2D01-4F72-BE1B-4A1316832F35}" srcOrd="4" destOrd="0" presId="urn:microsoft.com/office/officeart/2005/8/layout/radial6"/>
    <dgm:cxn modelId="{85394298-07D1-446E-8CB0-551ECBC3AD3F}" type="presParOf" srcId="{E2DB0070-73AB-4FFC-9CF6-AA1A1269433B}" destId="{052CF894-593A-477F-ACC9-CF42313F4192}" srcOrd="5" destOrd="0" presId="urn:microsoft.com/office/officeart/2005/8/layout/radial6"/>
    <dgm:cxn modelId="{13A9CEE0-6D93-4E91-B7B3-F660F5FCFEB8}" type="presParOf" srcId="{E2DB0070-73AB-4FFC-9CF6-AA1A1269433B}" destId="{FD39B080-D4CA-4701-99D4-2645E1465516}" srcOrd="6" destOrd="0" presId="urn:microsoft.com/office/officeart/2005/8/layout/radial6"/>
    <dgm:cxn modelId="{9EFD8346-50CF-4D3C-9771-99D3558CCAD5}" type="presParOf" srcId="{E2DB0070-73AB-4FFC-9CF6-AA1A1269433B}" destId="{22E9337F-2CFF-46BF-A34D-02668F44B1B4}" srcOrd="7" destOrd="0" presId="urn:microsoft.com/office/officeart/2005/8/layout/radial6"/>
    <dgm:cxn modelId="{7F8FBBEA-748A-41A2-A596-09E797286A09}" type="presParOf" srcId="{E2DB0070-73AB-4FFC-9CF6-AA1A1269433B}" destId="{F2C65623-AE48-4D2C-AD49-75049EB43F9C}" srcOrd="8" destOrd="0" presId="urn:microsoft.com/office/officeart/2005/8/layout/radial6"/>
    <dgm:cxn modelId="{E1EA0F6F-5B03-46EE-8AC0-B811936AC31C}" type="presParOf" srcId="{E2DB0070-73AB-4FFC-9CF6-AA1A1269433B}" destId="{444965CC-2E91-4D09-A8E3-B02701E10686}" srcOrd="9" destOrd="0" presId="urn:microsoft.com/office/officeart/2005/8/layout/radial6"/>
    <dgm:cxn modelId="{40C22EE6-95B2-48D1-B3FC-B31AD9A5B2A2}" type="presParOf" srcId="{E2DB0070-73AB-4FFC-9CF6-AA1A1269433B}" destId="{23AEFCDC-A039-403A-A92D-458FE4BD259B}" srcOrd="10" destOrd="0" presId="urn:microsoft.com/office/officeart/2005/8/layout/radial6"/>
    <dgm:cxn modelId="{3F11866A-7CA4-432E-9973-7DCF598A42F5}" type="presParOf" srcId="{E2DB0070-73AB-4FFC-9CF6-AA1A1269433B}" destId="{99B0EC89-DF42-4534-BF2C-45281F3809E0}" srcOrd="11" destOrd="0" presId="urn:microsoft.com/office/officeart/2005/8/layout/radial6"/>
    <dgm:cxn modelId="{20CF98F5-9163-41D3-8378-4685BFE6F30C}" type="presParOf" srcId="{E2DB0070-73AB-4FFC-9CF6-AA1A1269433B}" destId="{56C078BF-074D-4581-86B8-3F028BE1A926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C078BF-074D-4581-86B8-3F028BE1A926}">
      <dsp:nvSpPr>
        <dsp:cNvPr id="0" name=""/>
        <dsp:cNvSpPr/>
      </dsp:nvSpPr>
      <dsp:spPr>
        <a:xfrm>
          <a:off x="1211897" y="562610"/>
          <a:ext cx="3748404" cy="3748404"/>
        </a:xfrm>
        <a:prstGeom prst="blockArc">
          <a:avLst>
            <a:gd name="adj1" fmla="val 10800000"/>
            <a:gd name="adj2" fmla="val 16200000"/>
            <a:gd name="adj3" fmla="val 464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4965CC-2E91-4D09-A8E3-B02701E10686}">
      <dsp:nvSpPr>
        <dsp:cNvPr id="0" name=""/>
        <dsp:cNvSpPr/>
      </dsp:nvSpPr>
      <dsp:spPr>
        <a:xfrm>
          <a:off x="1211897" y="562610"/>
          <a:ext cx="3748404" cy="3748404"/>
        </a:xfrm>
        <a:prstGeom prst="blockArc">
          <a:avLst>
            <a:gd name="adj1" fmla="val 5400000"/>
            <a:gd name="adj2" fmla="val 10800000"/>
            <a:gd name="adj3" fmla="val 464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39B080-D4CA-4701-99D4-2645E1465516}">
      <dsp:nvSpPr>
        <dsp:cNvPr id="0" name=""/>
        <dsp:cNvSpPr/>
      </dsp:nvSpPr>
      <dsp:spPr>
        <a:xfrm>
          <a:off x="1211897" y="562610"/>
          <a:ext cx="3748404" cy="3748404"/>
        </a:xfrm>
        <a:prstGeom prst="blockArc">
          <a:avLst>
            <a:gd name="adj1" fmla="val 0"/>
            <a:gd name="adj2" fmla="val 5400000"/>
            <a:gd name="adj3" fmla="val 464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A56E02-A648-4BA0-AB16-383C0D284EB2}">
      <dsp:nvSpPr>
        <dsp:cNvPr id="0" name=""/>
        <dsp:cNvSpPr/>
      </dsp:nvSpPr>
      <dsp:spPr>
        <a:xfrm>
          <a:off x="1211897" y="562610"/>
          <a:ext cx="3748404" cy="3748404"/>
        </a:xfrm>
        <a:prstGeom prst="blockArc">
          <a:avLst>
            <a:gd name="adj1" fmla="val 16200000"/>
            <a:gd name="adj2" fmla="val 0"/>
            <a:gd name="adj3" fmla="val 464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A3458C-7143-4B22-9FA9-ED2AD5E94FA5}">
      <dsp:nvSpPr>
        <dsp:cNvPr id="0" name=""/>
        <dsp:cNvSpPr/>
      </dsp:nvSpPr>
      <dsp:spPr>
        <a:xfrm>
          <a:off x="2222655" y="1573367"/>
          <a:ext cx="1726889" cy="172688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Effects of marijuana</a:t>
          </a:r>
        </a:p>
      </dsp:txBody>
      <dsp:txXfrm>
        <a:off x="2475552" y="1826264"/>
        <a:ext cx="1221095" cy="1221095"/>
      </dsp:txXfrm>
    </dsp:sp>
    <dsp:sp modelId="{EFE520BC-DCA0-4BA4-97DB-0C627A0879AA}">
      <dsp:nvSpPr>
        <dsp:cNvPr id="0" name=""/>
        <dsp:cNvSpPr/>
      </dsp:nvSpPr>
      <dsp:spPr>
        <a:xfrm>
          <a:off x="2481688" y="1716"/>
          <a:ext cx="1208822" cy="120882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Physical effects</a:t>
          </a:r>
        </a:p>
      </dsp:txBody>
      <dsp:txXfrm>
        <a:off x="2658716" y="178744"/>
        <a:ext cx="854766" cy="854766"/>
      </dsp:txXfrm>
    </dsp:sp>
    <dsp:sp modelId="{059380D8-2D01-4F72-BE1B-4A1316832F35}">
      <dsp:nvSpPr>
        <dsp:cNvPr id="0" name=""/>
        <dsp:cNvSpPr/>
      </dsp:nvSpPr>
      <dsp:spPr>
        <a:xfrm>
          <a:off x="4312373" y="1832401"/>
          <a:ext cx="1208822" cy="120882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Social effects</a:t>
          </a:r>
        </a:p>
      </dsp:txBody>
      <dsp:txXfrm>
        <a:off x="4489401" y="2009429"/>
        <a:ext cx="854766" cy="854766"/>
      </dsp:txXfrm>
    </dsp:sp>
    <dsp:sp modelId="{22E9337F-2CFF-46BF-A34D-02668F44B1B4}">
      <dsp:nvSpPr>
        <dsp:cNvPr id="0" name=""/>
        <dsp:cNvSpPr/>
      </dsp:nvSpPr>
      <dsp:spPr>
        <a:xfrm>
          <a:off x="2481688" y="3663085"/>
          <a:ext cx="1208822" cy="120882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Intellectual effects</a:t>
          </a:r>
        </a:p>
      </dsp:txBody>
      <dsp:txXfrm>
        <a:off x="2658716" y="3840113"/>
        <a:ext cx="854766" cy="854766"/>
      </dsp:txXfrm>
    </dsp:sp>
    <dsp:sp modelId="{23AEFCDC-A039-403A-A92D-458FE4BD259B}">
      <dsp:nvSpPr>
        <dsp:cNvPr id="0" name=""/>
        <dsp:cNvSpPr/>
      </dsp:nvSpPr>
      <dsp:spPr>
        <a:xfrm>
          <a:off x="651003" y="1832401"/>
          <a:ext cx="1208822" cy="120882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Emotional effects</a:t>
          </a:r>
        </a:p>
      </dsp:txBody>
      <dsp:txXfrm>
        <a:off x="828031" y="2009429"/>
        <a:ext cx="854766" cy="8547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7DBCA9-F0DC-4754-B799-A6E403299084}" type="datetimeFigureOut">
              <a:rPr lang="en-US" smtClean="0"/>
              <a:t>7/18/2017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CAC007-0D2B-434B-ACA6-BE0570BEB1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8200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 fontAlgn="base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1. Marijuana cigarette is made from the crushed leaves of the cannabis plant.  When smoked it has a strong odor that may stay on your clothes. (T)</a:t>
            </a:r>
          </a:p>
          <a:p>
            <a:pPr lvl="1" fontAlgn="base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2. THC in marijuana affects your physical health. (T) (lungs - chronic cough, bronchitis - decreased blood pressure, decreased ability to fight off infections)</a:t>
            </a:r>
          </a:p>
          <a:p>
            <a:pPr lvl="1" fontAlgn="base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 Riding your bike after smoking marijuana is safe. (F- THC effects coordination, your senses, and perception of time) </a:t>
            </a:r>
          </a:p>
          <a:p>
            <a:pPr lvl="1" fontAlgn="base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4. Because marijuana may cause depression or anxiety, it effects emotional development. (T)</a:t>
            </a:r>
          </a:p>
          <a:p>
            <a:pPr lvl="1" fontAlgn="base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5. Using marijuana will not affect your ability to do well in school. (F-THC effects caring about school, concentration, thought, and memory.)  (Nemours, 2018)</a:t>
            </a:r>
          </a:p>
          <a:p>
            <a:pPr lvl="1" fontAlgn="base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6. If your friends are users and you use with them, your social health will not be affected.  (F- THC may give you feelings of pleasure but the effects interfere in interpersonal relationships.)</a:t>
            </a:r>
          </a:p>
          <a:p>
            <a:pPr lvl="1" fontAlgn="base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7. In Massachusetts, people with certain diseases can get a prescription for marijuana. (T)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CAC007-0D2B-434B-ACA6-BE0570BEB1C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2482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 fontAlgn="base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1. Marijuana cigarette is made from the crushed leaves of the cannabis plant. (T)</a:t>
            </a:r>
          </a:p>
          <a:p>
            <a:pPr lvl="1" fontAlgn="base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2. THC in marijuana affects your physical health. (T) (lungs - chronic cough, bronchitis - decreased blood pressure, decreased ability to fight off infections)</a:t>
            </a:r>
          </a:p>
          <a:p>
            <a:pPr lvl="1" fontAlgn="base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 Riding your bike after smoking marijuana is safe. (F- THC effects coordination, your senses, and perception of time) </a:t>
            </a:r>
          </a:p>
          <a:p>
            <a:pPr lvl="1" fontAlgn="base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4. Because marijuana may cause depression or anxiety, it effects emotional development. (T)</a:t>
            </a:r>
          </a:p>
          <a:p>
            <a:pPr lvl="1" fontAlgn="base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5. Using marijuana will not affect your ability to do well in school. (F-THC effects concentration, thought, and memory.)  (Nemours, 2018)</a:t>
            </a:r>
          </a:p>
          <a:p>
            <a:pPr lvl="1" fontAlgn="base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6. If your friends are users and you use with them, your social health will not be affected. (F- THC may give you feelings of pleasure but the effects interfere in interpersonal relationships.)</a:t>
            </a:r>
          </a:p>
          <a:p>
            <a:pPr lvl="1" fontAlgn="base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7. In Massachusetts, people with certain diseases can get a prescription for marijuana. (T)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CAC007-0D2B-434B-ACA6-BE0570BEB1C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5301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CAC007-0D2B-434B-ACA6-BE0570BEB1C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2135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639FB-AC3C-4113-A4FA-7BF03E93D700}" type="datetime1">
              <a:rPr lang="en-US" smtClean="0"/>
              <a:t>7/18/2017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Mary Connolly, health education consultant. connolly_mary@hotmail.com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7036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1BEC5-EE8D-497A-88DE-46A8D58BA8BE}" type="datetime1">
              <a:rPr lang="en-US" smtClean="0"/>
              <a:t>7/18/2017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Mary Connolly, health education consultant. connolly_mary@hotmail.com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2371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CE59C-AF44-4FB2-9E32-5016AA8D616E}" type="datetime1">
              <a:rPr lang="en-US" smtClean="0"/>
              <a:t>7/18/2017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Mary Connolly, health education consultant. connolly_mary@hotmail.com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8356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FF32A-C38D-465D-A26A-E3A5AF44AEFB}" type="datetime1">
              <a:rPr lang="en-US" smtClean="0"/>
              <a:t>7/18/2017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Mary Connolly, health education consultant. connolly_mary@hotmail.com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801315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E01A7-DC1B-458F-B0B8-EBA5C3EAD1DD}" type="datetime1">
              <a:rPr lang="en-US" smtClean="0"/>
              <a:t>7/18/2017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Mary Connolly, health education consultant. connolly_mary@hotmail.com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7906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BEBBC-036A-4EFF-BA2B-99D329FFE726}" type="datetime1">
              <a:rPr lang="en-US" smtClean="0"/>
              <a:t>7/18/2017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Mary Connolly, health education consultant. connolly_mary@hotmail.com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6667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A8946-F4DD-40AA-80A2-FE6B399117BC}" type="datetime1">
              <a:rPr lang="en-US" smtClean="0"/>
              <a:t>7/18/2017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Mary Connolly, health education consultant. connolly_mary@hotmail.com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39969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A6FD6-005F-4D26-AB4F-063D1952A66B}" type="datetime1">
              <a:rPr lang="en-US" smtClean="0"/>
              <a:t>7/18/2017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Mary Connolly, health education consultant. connolly_mary@hotmail.com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03881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269D7-AA80-484D-9899-E68506B0C6F7}" type="datetime1">
              <a:rPr lang="en-US" smtClean="0"/>
              <a:t>7/18/2017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Mary Connolly, health education consultant. connolly_mary@hotmail.com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773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35DC0-E4AF-4F53-A874-44AE0D92BB9E}" type="datetime1">
              <a:rPr lang="en-US" smtClean="0"/>
              <a:t>7/18/2017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Mary Connolly, health education consultant. connolly_mary@hotmail.com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3582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EE279-B787-4665-9A49-D6974260AF43}" type="datetime1">
              <a:rPr lang="en-US" smtClean="0"/>
              <a:t>7/18/2017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Mary Connolly, health education consultant. connolly_mary@hotmail.com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3863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E95F8-129C-470A-A193-2A7467875EFF}" type="datetime1">
              <a:rPr lang="en-US" smtClean="0"/>
              <a:t>7/18/2017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Mary Connolly, health education consultant. connolly_mary@hotmail.com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0448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8A80E-6231-4F03-9EC1-7483B4B4BB99}" type="datetime1">
              <a:rPr lang="en-US" smtClean="0"/>
              <a:t>7/18/2017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Mary Connolly, health education consultant. connolly_mary@hotmail.com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1110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1836D-25BA-43BB-A7A6-FE4E5CB5443D}" type="datetime1">
              <a:rPr lang="en-US" smtClean="0"/>
              <a:t>7/18/2017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Mary Connolly, health education consultant. connolly_mary@hotmail.com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8269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E0992-237A-4AAC-89CE-EE4CD5CDA1E7}" type="datetime1">
              <a:rPr lang="en-US" smtClean="0"/>
              <a:t>7/18/2017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Mary Connolly, health education consultant. connolly_mary@hotmail.com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3888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5A8C2-2EA3-4490-8D16-0E3E0D7A7CC1}" type="datetime1">
              <a:rPr lang="en-US" smtClean="0"/>
              <a:t>7/18/2017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Mary Connolly, health education consultant. connolly_mary@hotmail.com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5406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17063-4F31-47F5-9335-A72A17FDEF98}" type="datetime1">
              <a:rPr lang="en-US" smtClean="0"/>
              <a:t>7/18/2017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Mary Connolly, health education consultant. connolly_mary@hotmail.com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4848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CDE09B88-67C5-4241-9332-49C8D3C2A187}" type="datetime1">
              <a:rPr lang="en-US" smtClean="0"/>
              <a:t>7/18/2017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lang="en-US"/>
              <a:t>Mary Connolly, health education consultant. connolly_mary@hotmail.com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076059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  <p:sldLayoutId id="2147483683" r:id="rId15"/>
    <p:sldLayoutId id="2147483684" r:id="rId16"/>
    <p:sldLayoutId id="2147483685" r:id="rId17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2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85501" y="645981"/>
            <a:ext cx="3150480" cy="3048394"/>
          </a:xfrm>
          <a:prstGeom prst="roundRect">
            <a:avLst>
              <a:gd name="adj" fmla="val 2028"/>
            </a:avLst>
          </a:prstGeom>
          <a:solidFill>
            <a:schemeClr val="tx1"/>
          </a:solidFill>
          <a:ln>
            <a:solidFill>
              <a:schemeClr val="accent1">
                <a:shade val="50000"/>
              </a:schemeClr>
            </a:solidFill>
          </a:ln>
          <a:effectLst>
            <a:innerShdw blurRad="127000" dist="12700">
              <a:prstClr val="black"/>
            </a:innerShdw>
            <a:reflection blurRad="6350" stA="52000" endA="300" endPos="20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9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56020" y="645981"/>
            <a:ext cx="3150480" cy="3048394"/>
          </a:xfrm>
          <a:prstGeom prst="roundRect">
            <a:avLst>
              <a:gd name="adj" fmla="val 2028"/>
            </a:avLst>
          </a:prstGeom>
          <a:solidFill>
            <a:schemeClr val="tx1"/>
          </a:solidFill>
          <a:ln>
            <a:solidFill>
              <a:schemeClr val="accent1">
                <a:shade val="50000"/>
              </a:schemeClr>
            </a:solidFill>
          </a:ln>
          <a:effectLst>
            <a:innerShdw blurRad="127000" dist="12700">
              <a:prstClr val="black"/>
            </a:innerShdw>
            <a:reflection blurRad="6350" stA="52000" endA="300" endPos="20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534BF3B-BD7C-4A82-84D9-28D2DB357D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63553" y="1076585"/>
            <a:ext cx="2535414" cy="2187185"/>
          </a:xfrm>
          <a:prstGeom prst="rect">
            <a:avLst/>
          </a:prstGeom>
        </p:spPr>
      </p:pic>
      <p:pic>
        <p:nvPicPr>
          <p:cNvPr id="5" name="Picture 4" descr="A close up of a plant&#10;&#10;Description generated with very high confidence">
            <a:extLst>
              <a:ext uri="{FF2B5EF4-FFF2-40B4-BE49-F238E27FC236}">
                <a16:creationId xmlns:a16="http://schemas.microsoft.com/office/drawing/2014/main" id="{168F1A81-FCE1-469F-9633-0F6D6D0243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05540" y="1326243"/>
            <a:ext cx="2535414" cy="169027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A08DDC5-FE04-48DC-883F-9954474203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20346" y="4464028"/>
            <a:ext cx="9951308" cy="1641490"/>
          </a:xfrm>
        </p:spPr>
        <p:txBody>
          <a:bodyPr>
            <a:normAutofit/>
          </a:bodyPr>
          <a:lstStyle/>
          <a:p>
            <a:pPr algn="ctr"/>
            <a:r>
              <a:rPr lang="en-US"/>
              <a:t>Analyzing Influences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205940-98BE-4AB9-9778-1D61B9F1B8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94375"/>
            <a:ext cx="9144000" cy="754025"/>
          </a:xfrm>
        </p:spPr>
        <p:txBody>
          <a:bodyPr>
            <a:normAutofit/>
          </a:bodyPr>
          <a:lstStyle/>
          <a:p>
            <a:pPr algn="ctr">
              <a:lnSpc>
                <a:spcPct val="70000"/>
              </a:lnSpc>
            </a:pPr>
            <a:r>
              <a:rPr lang="en-US" sz="2500"/>
              <a:t>Benefits of not using marijuana, identifying pressures to use/not use marijuana, and how to handle the pressure in a healthy way.</a:t>
            </a:r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9D397E06-B49D-4A88-9F07-456E41604C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Mary Connolly, health education consultant. connolly_mary@hotmail.com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59815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 view of the lesson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563071" y="1690688"/>
            <a:ext cx="10515600" cy="4351338"/>
          </a:xfr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Skill of Analyzing Influences</a:t>
            </a:r>
          </a:p>
          <a:p>
            <a:r>
              <a:rPr lang="en-US" dirty="0">
                <a:solidFill>
                  <a:schemeClr val="bg1"/>
                </a:solidFill>
              </a:rPr>
              <a:t>Vocabulary review</a:t>
            </a:r>
          </a:p>
          <a:p>
            <a:r>
              <a:rPr lang="en-US" dirty="0">
                <a:solidFill>
                  <a:schemeClr val="bg1"/>
                </a:solidFill>
              </a:rPr>
              <a:t>Pre-test</a:t>
            </a:r>
          </a:p>
          <a:p>
            <a:r>
              <a:rPr lang="en-US" dirty="0">
                <a:solidFill>
                  <a:schemeClr val="bg1"/>
                </a:solidFill>
              </a:rPr>
              <a:t>Class activity-Graphic organizer-Effects on the body</a:t>
            </a:r>
          </a:p>
          <a:p>
            <a:r>
              <a:rPr lang="en-US" dirty="0">
                <a:solidFill>
                  <a:schemeClr val="bg1"/>
                </a:solidFill>
              </a:rPr>
              <a:t>Class activity-Peer influences</a:t>
            </a:r>
          </a:p>
          <a:p>
            <a:r>
              <a:rPr lang="en-US" dirty="0">
                <a:solidFill>
                  <a:schemeClr val="bg1"/>
                </a:solidFill>
              </a:rPr>
              <a:t>Review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03B55E0-8F44-44AD-B246-222EEDA99B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Copyright-Mary Connolly</a:t>
            </a:r>
          </a:p>
        </p:txBody>
      </p:sp>
    </p:spTree>
    <p:extLst>
      <p:ext uri="{BB962C8B-B14F-4D97-AF65-F5344CB8AC3E}">
        <p14:creationId xmlns:p14="http://schemas.microsoft.com/office/powerpoint/2010/main" val="4124289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close up of a plant&#10;&#10;Description generated with very high confidence">
            <a:extLst>
              <a:ext uri="{FF2B5EF4-FFF2-40B4-BE49-F238E27FC236}">
                <a16:creationId xmlns:a16="http://schemas.microsoft.com/office/drawing/2014/main" id="{ECA8AC0E-594B-4C78-8BBA-73252E19C31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/>
          <a:stretch/>
        </p:blipFill>
        <p:spPr>
          <a:xfrm>
            <a:off x="7938687" y="2563009"/>
            <a:ext cx="3354676" cy="251600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F55D7F5-1780-49DA-80BB-D76BE868B6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5000" dirty="0"/>
              <a:t>What do you know about marijuana?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7D49B5-2069-43C5-ACCA-4B86D6314D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0000" y="1825625"/>
            <a:ext cx="6358486" cy="4351338"/>
          </a:xfrm>
        </p:spPr>
        <p:txBody>
          <a:bodyPr>
            <a:normAutofit/>
          </a:bodyPr>
          <a:lstStyle/>
          <a:p>
            <a:pPr marL="914400" lvl="1" indent="-457200" fontAlgn="base">
              <a:lnSpc>
                <a:spcPct val="80000"/>
              </a:lnSpc>
              <a:buFont typeface="+mj-lt"/>
              <a:buAutoNum type="arabicPeriod"/>
            </a:pPr>
            <a:r>
              <a:rPr lang="en-US" dirty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1"/>
                    </a:gs>
                  </a:gsLst>
                  <a:lin ang="4800000" scaled="0"/>
                </a:gradFill>
              </a:rPr>
              <a:t>T  F  Marijuana cigarette is made from the crushed leaves of the cannabis plant.</a:t>
            </a:r>
          </a:p>
          <a:p>
            <a:pPr marL="914400" lvl="1" indent="-457200" fontAlgn="base">
              <a:lnSpc>
                <a:spcPct val="80000"/>
              </a:lnSpc>
              <a:buFont typeface="+mj-lt"/>
              <a:buAutoNum type="arabicPeriod"/>
            </a:pPr>
            <a:endParaRPr lang="en-US" dirty="0">
              <a:gradFill>
                <a:gsLst>
                  <a:gs pos="34000">
                    <a:schemeClr val="tx1">
                      <a:lumMod val="93000"/>
                    </a:schemeClr>
                  </a:gs>
                  <a:gs pos="0">
                    <a:schemeClr val="bg1">
                      <a:lumMod val="25000"/>
                      <a:lumOff val="75000"/>
                    </a:schemeClr>
                  </a:gs>
                  <a:gs pos="100000">
                    <a:schemeClr val="tx1"/>
                  </a:gs>
                </a:gsLst>
                <a:lin ang="4800000" scaled="0"/>
              </a:gradFill>
            </a:endParaRPr>
          </a:p>
          <a:p>
            <a:pPr marL="914400" lvl="1" indent="-457200" fontAlgn="base">
              <a:lnSpc>
                <a:spcPct val="80000"/>
              </a:lnSpc>
              <a:buFont typeface="+mj-lt"/>
              <a:buAutoNum type="arabicPeriod"/>
            </a:pPr>
            <a:r>
              <a:rPr lang="en-US" dirty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1"/>
                    </a:gs>
                  </a:gsLst>
                  <a:lin ang="4800000" scaled="0"/>
                </a:gradFill>
              </a:rPr>
              <a:t>T  F  THC in marijuana affects your physical health.</a:t>
            </a:r>
          </a:p>
          <a:p>
            <a:pPr marL="914400" lvl="1" indent="-457200" fontAlgn="base">
              <a:lnSpc>
                <a:spcPct val="80000"/>
              </a:lnSpc>
              <a:buFont typeface="+mj-lt"/>
              <a:buAutoNum type="arabicPeriod"/>
            </a:pPr>
            <a:endParaRPr lang="en-US" dirty="0">
              <a:gradFill>
                <a:gsLst>
                  <a:gs pos="34000">
                    <a:schemeClr val="tx1">
                      <a:lumMod val="93000"/>
                    </a:schemeClr>
                  </a:gs>
                  <a:gs pos="0">
                    <a:schemeClr val="bg1">
                      <a:lumMod val="25000"/>
                      <a:lumOff val="75000"/>
                    </a:schemeClr>
                  </a:gs>
                  <a:gs pos="100000">
                    <a:schemeClr val="tx1"/>
                  </a:gs>
                </a:gsLst>
                <a:lin ang="4800000" scaled="0"/>
              </a:gradFill>
            </a:endParaRPr>
          </a:p>
          <a:p>
            <a:pPr marL="914400" lvl="1" indent="-457200" fontAlgn="base">
              <a:lnSpc>
                <a:spcPct val="80000"/>
              </a:lnSpc>
              <a:buFont typeface="+mj-lt"/>
              <a:buAutoNum type="arabicPeriod"/>
            </a:pPr>
            <a:r>
              <a:rPr lang="en-US" dirty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1"/>
                    </a:gs>
                  </a:gsLst>
                  <a:lin ang="4800000" scaled="0"/>
                </a:gradFill>
              </a:rPr>
              <a:t>T  F  Riding your bike after smoking marijuana is safe.</a:t>
            </a:r>
          </a:p>
          <a:p>
            <a:pPr marL="457200" lvl="1" indent="0" fontAlgn="base">
              <a:lnSpc>
                <a:spcPct val="80000"/>
              </a:lnSpc>
              <a:buNone/>
            </a:pPr>
            <a:r>
              <a:rPr lang="en-US" dirty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1"/>
                    </a:gs>
                  </a:gsLst>
                  <a:lin ang="4800000" scaled="0"/>
                </a:gradFill>
              </a:rPr>
              <a:t>  </a:t>
            </a:r>
          </a:p>
          <a:p>
            <a:pPr marL="457200" lvl="1" indent="0" fontAlgn="base">
              <a:lnSpc>
                <a:spcPct val="80000"/>
              </a:lnSpc>
              <a:buNone/>
            </a:pPr>
            <a:r>
              <a:rPr lang="en-US" dirty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1"/>
                    </a:gs>
                  </a:gsLst>
                  <a:lin ang="4800000" scaled="0"/>
                </a:gradFill>
              </a:rPr>
              <a:t>4.    T  F  Because marijuana may cause depression or anxiety, it effects emotional development. </a:t>
            </a:r>
          </a:p>
          <a:p>
            <a:pPr>
              <a:lnSpc>
                <a:spcPct val="80000"/>
              </a:lnSpc>
            </a:pPr>
            <a:endParaRPr lang="en-US" dirty="0">
              <a:gradFill>
                <a:gsLst>
                  <a:gs pos="34000">
                    <a:schemeClr val="tx1">
                      <a:lumMod val="93000"/>
                    </a:schemeClr>
                  </a:gs>
                  <a:gs pos="0">
                    <a:schemeClr val="bg1">
                      <a:lumMod val="25000"/>
                      <a:lumOff val="75000"/>
                    </a:schemeClr>
                  </a:gs>
                  <a:gs pos="100000">
                    <a:schemeClr val="tx1"/>
                  </a:gs>
                </a:gsLst>
                <a:lin ang="4800000" scaled="0"/>
              </a:gradFill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61708CF1-2DE2-43EC-9A0E-C8BC32C50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Mary Connolly, health education consultant. connolly_mary@hotmail.com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2874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0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7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1948070"/>
            <a:ext cx="4773166" cy="3896140"/>
          </a:xfrm>
          <a:prstGeom prst="roundRect">
            <a:avLst>
              <a:gd name="adj" fmla="val 2028"/>
            </a:avLst>
          </a:prstGeom>
          <a:solidFill>
            <a:schemeClr val="bg1"/>
          </a:solidFill>
          <a:ln>
            <a:noFill/>
          </a:ln>
          <a:effectLst>
            <a:innerShdw blurRad="127000" dist="12700">
              <a:prstClr val="black"/>
            </a:innerShdw>
            <a:reflection blurRad="6350" stA="52000" endA="300" endPos="20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904AEFD-07A3-4E67-9ED6-3B326F9C360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37550" y="2268111"/>
            <a:ext cx="3774465" cy="325605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F55D7F5-1780-49DA-80BB-D76BE868B6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5000">
                <a:gradFill flip="none" rotWithShape="1">
                  <a:gsLst>
                    <a:gs pos="28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  <a:tileRect/>
                </a:gradFill>
              </a:rPr>
              <a:t>What do you know about marijuana?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7D49B5-2069-43C5-ACCA-4B86D6314D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948069"/>
            <a:ext cx="5257799" cy="4228893"/>
          </a:xfrm>
        </p:spPr>
        <p:txBody>
          <a:bodyPr>
            <a:normAutofit lnSpcReduction="10000"/>
          </a:bodyPr>
          <a:lstStyle/>
          <a:p>
            <a:pPr marL="914400" lvl="1" indent="-457200" fontAlgn="base">
              <a:buFont typeface="+mj-lt"/>
              <a:buAutoNum type="arabicPeriod"/>
            </a:pPr>
            <a:endParaRPr lang="en-US" dirty="0">
              <a:gradFill>
                <a:gsLst>
                  <a:gs pos="34000">
                    <a:srgbClr val="EDEDED"/>
                  </a:gs>
                  <a:gs pos="0">
                    <a:srgbClr val="BFBFBF"/>
                  </a:gs>
                  <a:gs pos="100000">
                    <a:srgbClr val="FFFFFF"/>
                  </a:gs>
                </a:gsLst>
                <a:lin ang="4800000" scaled="0"/>
              </a:gradFill>
            </a:endParaRPr>
          </a:p>
          <a:p>
            <a:pPr marL="457200" lvl="1" indent="0" fontAlgn="base">
              <a:buNone/>
            </a:pPr>
            <a:r>
              <a:rPr lang="en-US" dirty="0">
                <a:gradFill>
                  <a:gsLst>
                    <a:gs pos="34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</a:gradFill>
              </a:rPr>
              <a:t>5. T  F  Using marijuana will not affect your ability to do well in school. </a:t>
            </a:r>
          </a:p>
          <a:p>
            <a:pPr marL="457200" lvl="1" indent="0" fontAlgn="base">
              <a:buNone/>
            </a:pPr>
            <a:endParaRPr lang="en-US" dirty="0">
              <a:gradFill>
                <a:gsLst>
                  <a:gs pos="34000">
                    <a:srgbClr val="EDEDED"/>
                  </a:gs>
                  <a:gs pos="0">
                    <a:srgbClr val="BFBFBF"/>
                  </a:gs>
                  <a:gs pos="100000">
                    <a:srgbClr val="FFFFFF"/>
                  </a:gs>
                </a:gsLst>
                <a:lin ang="4800000" scaled="0"/>
              </a:gradFill>
            </a:endParaRPr>
          </a:p>
          <a:p>
            <a:pPr marL="457200" lvl="1" indent="0" fontAlgn="base">
              <a:buNone/>
            </a:pPr>
            <a:r>
              <a:rPr lang="en-US" dirty="0">
                <a:gradFill>
                  <a:gsLst>
                    <a:gs pos="34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</a:gradFill>
              </a:rPr>
              <a:t>6. T  F  If your friends are users and you use with them, your social health will not be affected. </a:t>
            </a:r>
          </a:p>
          <a:p>
            <a:pPr marL="457200" lvl="1" indent="0" fontAlgn="base">
              <a:buNone/>
            </a:pPr>
            <a:r>
              <a:rPr lang="en-US" dirty="0">
                <a:gradFill>
                  <a:gsLst>
                    <a:gs pos="34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</a:gradFill>
              </a:rPr>
              <a:t> </a:t>
            </a:r>
          </a:p>
          <a:p>
            <a:pPr marL="457200" lvl="1" indent="0" fontAlgn="base">
              <a:buNone/>
            </a:pPr>
            <a:r>
              <a:rPr lang="en-US" dirty="0">
                <a:gradFill>
                  <a:gsLst>
                    <a:gs pos="34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</a:gradFill>
              </a:rPr>
              <a:t>7. T  F  In Massachusetts, people with certain diseases can get a prescription for marijuana. </a:t>
            </a:r>
          </a:p>
          <a:p>
            <a:pPr marL="0" indent="0">
              <a:buNone/>
            </a:pPr>
            <a:endParaRPr lang="en-US" sz="2400" dirty="0">
              <a:gradFill>
                <a:gsLst>
                  <a:gs pos="34000">
                    <a:srgbClr val="EDEDED"/>
                  </a:gs>
                  <a:gs pos="0">
                    <a:srgbClr val="BFBFBF"/>
                  </a:gs>
                  <a:gs pos="100000">
                    <a:srgbClr val="FFFFFF"/>
                  </a:gs>
                </a:gsLst>
                <a:lin ang="4800000" scaled="0"/>
              </a:gra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BF98CE-99E1-4721-9AFE-AA8CEDB3C3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1100">
                <a:gradFill flip="none" rotWithShape="1">
                  <a:gsLst>
                    <a:gs pos="28000">
                      <a:srgbClr val="EDEDED"/>
                    </a:gs>
                    <a:gs pos="0">
                      <a:srgbClr val="9E9E9E"/>
                    </a:gs>
                    <a:gs pos="100000">
                      <a:srgbClr val="FFFFFF"/>
                    </a:gs>
                  </a:gsLst>
                  <a:lin ang="5400000" scaled="1"/>
                  <a:tileRect/>
                </a:gradFill>
              </a:rPr>
              <a:t>Mary Connolly, health education consultant. connolly_mary@hotmail.com</a:t>
            </a:r>
          </a:p>
        </p:txBody>
      </p:sp>
    </p:spTree>
    <p:extLst>
      <p:ext uri="{BB962C8B-B14F-4D97-AF65-F5344CB8AC3E}">
        <p14:creationId xmlns:p14="http://schemas.microsoft.com/office/powerpoint/2010/main" val="22897661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9A9F32AD-1D64-47D4-98AB-DF1C7AD0A8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does marijuana effect your body?</a:t>
            </a: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6DC77607-E3A6-453F-84A9-9D5B2D779B2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784701"/>
              </p:ext>
            </p:extLst>
          </p:nvPr>
        </p:nvGraphicFramePr>
        <p:xfrm>
          <a:off x="5183188" y="987425"/>
          <a:ext cx="61722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ADFBDDB-34FE-4023-88D1-839663AFF6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56081" y="2746375"/>
            <a:ext cx="3699650" cy="1460500"/>
          </a:xfrm>
        </p:spPr>
        <p:txBody>
          <a:bodyPr/>
          <a:lstStyle/>
          <a:p>
            <a:endParaRPr lang="en-US" dirty="0"/>
          </a:p>
          <a:p>
            <a:r>
              <a:rPr lang="en-US" dirty="0"/>
              <a:t>Use the Venn diagram to identify the effects of marijuana on physical, social, intellectual, and emotional health.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331346-F260-4884-B510-2C739E149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Mary Connolly, health education consultant. connolly_mary@hotmail.com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3231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lum/>
            </a:blip>
            <a:srcRect/>
            <a:stretch>
              <a:fillRect/>
            </a:stretch>
          </a:blipFill>
          <a:effectLst/>
        </p:spPr>
      </p:sp>
      <p:pic>
        <p:nvPicPr>
          <p:cNvPr id="6" name="Picture 5" descr="Peer influences&#10;">
            <a:extLst>
              <a:ext uri="{FF2B5EF4-FFF2-40B4-BE49-F238E27FC236}">
                <a16:creationId xmlns:a16="http://schemas.microsoft.com/office/drawing/2014/main" id="{144BF6B9-EC90-4E9B-872F-EF26C120EE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32466" y="643464"/>
            <a:ext cx="3937787" cy="2838179"/>
          </a:xfrm>
          <a:prstGeom prst="rect">
            <a:avLst/>
          </a:prstGeom>
          <a:effectLst>
            <a:reflection blurRad="38100" stA="52000" endA="300" endPos="30000" dir="5400000" sy="-100000" algn="bl" rotWithShape="0"/>
            <a:softEdge rad="19050"/>
          </a:effec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C96F8A0-EF2D-47AB-9467-CACE8B0376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8489" y="4464028"/>
            <a:ext cx="10665311" cy="1641490"/>
          </a:xfrm>
        </p:spPr>
        <p:txBody>
          <a:bodyPr vert="horz" wrap="square" lIns="91440" tIns="45720" rIns="91440" bIns="45720" rtlCol="0" anchor="t">
            <a:normAutofit/>
          </a:bodyPr>
          <a:lstStyle/>
          <a:p>
            <a:pPr algn="r">
              <a:lnSpc>
                <a:spcPct val="80000"/>
              </a:lnSpc>
            </a:pPr>
            <a:r>
              <a:rPr lang="en-US" sz="82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</a:rPr>
              <a:t>Identifying peer influences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20F793-AEA2-49AF-9E31-CF459215A8A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Healthy? Unhealthy? What to do?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D9AC20-E510-46F7-99B6-A3D5E3DD2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80000"/>
              </a:lnSpc>
            </a:pPr>
            <a:r>
              <a:rPr lang="en-US" sz="1100" kern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  <a:latin typeface="+mn-lt"/>
                <a:ea typeface="+mn-ea"/>
                <a:cs typeface="+mn-cs"/>
              </a:rPr>
              <a:t>Mary Connolly, health education consultant. connolly_mary@hotmail.com</a:t>
            </a:r>
          </a:p>
        </p:txBody>
      </p:sp>
    </p:spTree>
    <p:extLst>
      <p:ext uri="{BB962C8B-B14F-4D97-AF65-F5344CB8AC3E}">
        <p14:creationId xmlns:p14="http://schemas.microsoft.com/office/powerpoint/2010/main" val="13981097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FC92B5-D6F2-4178-A602-CC2AD55EF4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Review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A728B8-BC1C-4907-AC4D-BD2C2D42B4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fontAlgn="base">
              <a:buNone/>
            </a:pPr>
            <a:r>
              <a:rPr lang="en-US" dirty="0"/>
              <a:t>1. </a:t>
            </a:r>
            <a:r>
              <a:rPr lang="en-US"/>
              <a:t>Identify </a:t>
            </a:r>
            <a:r>
              <a:rPr lang="en-US" dirty="0"/>
              <a:t>examples of the emotional, intellectual, physical, and social health of children </a:t>
            </a:r>
            <a:r>
              <a:rPr lang="en-US" i="1" dirty="0"/>
              <a:t>who do not use marijuana. </a:t>
            </a:r>
          </a:p>
          <a:p>
            <a:pPr lvl="0" fontAlgn="base"/>
            <a:endParaRPr lang="en-US" dirty="0"/>
          </a:p>
          <a:p>
            <a:pPr marL="0" lvl="0" indent="0" fontAlgn="base">
              <a:buNone/>
            </a:pPr>
            <a:r>
              <a:rPr lang="en-US" dirty="0"/>
              <a:t>2. Identify how peers influence healthy and unhealthy behaviors </a:t>
            </a:r>
            <a:r>
              <a:rPr lang="en-US" i="1" dirty="0"/>
              <a:t>relating to marijuana.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197AA7C-5A57-4F60-8EB7-AE3BF54AD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Mary Connolly, health education consultant. connolly_mary@hotmail.com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3165353"/>
      </p:ext>
    </p:extLst>
  </p:cSld>
  <p:clrMapOvr>
    <a:masterClrMapping/>
  </p:clrMapOvr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Depth</Template>
  <TotalTime>174</TotalTime>
  <Words>732</Words>
  <Application>Microsoft Office PowerPoint</Application>
  <PresentationFormat>Widescreen</PresentationFormat>
  <Paragraphs>63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Corbel</vt:lpstr>
      <vt:lpstr>Depth</vt:lpstr>
      <vt:lpstr>Analyzing Influences</vt:lpstr>
      <vt:lpstr>Over view of the lesson</vt:lpstr>
      <vt:lpstr>What do you know about marijuana?</vt:lpstr>
      <vt:lpstr>What do you know about marijuana?</vt:lpstr>
      <vt:lpstr>How does marijuana effect your body?</vt:lpstr>
      <vt:lpstr>Identifying peer influences</vt:lpstr>
      <vt:lpstr>Review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Analyzing Influences</dc:title>
  <dc:creator>Mary Connolly</dc:creator>
  <cp:lastModifiedBy>Mary Connolly</cp:lastModifiedBy>
  <cp:revision>4</cp:revision>
  <dcterms:created xsi:type="dcterms:W3CDTF">2017-06-20T17:25:28Z</dcterms:created>
  <dcterms:modified xsi:type="dcterms:W3CDTF">2017-07-18T22:33:20Z</dcterms:modified>
</cp:coreProperties>
</file>