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Architects Daughter" panose="020B0604020202020204" charset="0"/>
      <p:regular r:id="rId13"/>
    </p:embeddedFont>
    <p:embeddedFont>
      <p:font typeface="Bell MT" panose="02020503060305020303" pitchFamily="18" charset="0"/>
      <p:regular r:id="rId14"/>
      <p:bold r:id="rId15"/>
      <p:italic r:id="rId16"/>
    </p:embeddedFont>
    <p:embeddedFont>
      <p:font typeface="Berlin Sans FB" panose="020E0602020502020306" pitchFamily="34" charset="0"/>
      <p:regular r:id="rId17"/>
      <p:bold r:id="rId18"/>
    </p:embeddedFont>
    <p:embeddedFont>
      <p:font typeface="Berlin Sans FB Demi" panose="020E0802020502020306" pitchFamily="34" charset="0"/>
      <p:bold r:id="rId19"/>
    </p:embeddedFont>
    <p:embeddedFont>
      <p:font typeface="Bungee Inline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99250" y="1487175"/>
            <a:ext cx="3623700" cy="1595400"/>
          </a:xfrm>
          <a:prstGeom prst="foldedCorner">
            <a:avLst>
              <a:gd name="adj" fmla="val 27343"/>
            </a:avLst>
          </a:prstGeom>
          <a:solidFill>
            <a:schemeClr val="lt1"/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1. </a:t>
            </a:r>
            <a:r>
              <a:rPr lang="en-US" sz="2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Impact"/>
                <a:cs typeface="Impact"/>
                <a:sym typeface="Impact"/>
              </a:rPr>
              <a:t>____________________</a:t>
            </a:r>
            <a:r>
              <a:rPr lang="en-US" sz="2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 are disagreements in ideas, beliefs, or interests.</a:t>
            </a:r>
            <a:endParaRPr sz="2200" i="0" u="none" strike="noStrike" cap="none" dirty="0">
              <a:solidFill>
                <a:schemeClr val="dk1"/>
              </a:solidFill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431175" y="320675"/>
            <a:ext cx="76665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CONFLICT RESOLUTION</a:t>
            </a:r>
            <a:endParaRPr sz="4200" dirty="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192225" y="1487175"/>
            <a:ext cx="3623700" cy="3657000"/>
          </a:xfrm>
          <a:prstGeom prst="foldedCorner">
            <a:avLst>
              <a:gd name="adj" fmla="val 27343"/>
            </a:avLst>
          </a:prstGeom>
          <a:solidFill>
            <a:schemeClr val="lt1"/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2</a:t>
            </a:r>
            <a:r>
              <a:rPr lang="en-US" sz="2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. </a:t>
            </a:r>
            <a:r>
              <a:rPr lang="en-US" sz="2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Impact"/>
                <a:cs typeface="Impact"/>
                <a:sym typeface="Impact"/>
              </a:rPr>
              <a:t>___________________</a:t>
            </a:r>
            <a:r>
              <a:rPr lang="en-US" sz="2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the use of physical force to harm someone.</a:t>
            </a:r>
            <a:endParaRPr sz="2200" dirty="0">
              <a:solidFill>
                <a:schemeClr val="dk1"/>
              </a:solidFill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2200" dirty="0">
              <a:solidFill>
                <a:schemeClr val="dk1"/>
              </a:solidFill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3.</a:t>
            </a:r>
            <a:r>
              <a:rPr lang="en-US" sz="2200" dirty="0">
                <a:solidFill>
                  <a:schemeClr val="dk1"/>
                </a:solidFill>
                <a:latin typeface="Bell MT" panose="02020503060305020303" pitchFamily="18" charset="0"/>
                <a:ea typeface="Impact"/>
                <a:cs typeface="Impact"/>
                <a:sym typeface="Impact"/>
              </a:rPr>
              <a:t>___________________</a:t>
            </a:r>
            <a:r>
              <a:rPr lang="en-US" sz="2200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 </a:t>
            </a:r>
            <a:endParaRPr sz="2200" dirty="0">
              <a:solidFill>
                <a:schemeClr val="dk1"/>
              </a:solidFill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a group whose members often use violence in a criminal way.</a:t>
            </a:r>
            <a:endParaRPr sz="2200" dirty="0">
              <a:solidFill>
                <a:schemeClr val="dk1"/>
              </a:solidFill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015" y="3265675"/>
            <a:ext cx="2550785" cy="32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858125" y="1566375"/>
            <a:ext cx="1940178" cy="263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Berlin Sans FB Demi" panose="020E0802020502020306" pitchFamily="34" charset="0"/>
              </a:rPr>
              <a:t>Conflict</a:t>
            </a:r>
          </a:p>
        </p:txBody>
      </p:sp>
      <p:sp>
        <p:nvSpPr>
          <p:cNvPr id="89" name="Shape 89"/>
          <p:cNvSpPr/>
          <p:nvPr/>
        </p:nvSpPr>
        <p:spPr>
          <a:xfrm>
            <a:off x="5629788" y="1745700"/>
            <a:ext cx="1984290" cy="263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Berlin Sans FB Demi" panose="020E0802020502020306" pitchFamily="34" charset="0"/>
              </a:rPr>
              <a:t>Violence</a:t>
            </a:r>
          </a:p>
        </p:txBody>
      </p:sp>
      <p:sp>
        <p:nvSpPr>
          <p:cNvPr id="90" name="Shape 90"/>
          <p:cNvSpPr/>
          <p:nvPr/>
        </p:nvSpPr>
        <p:spPr>
          <a:xfrm>
            <a:off x="5620592" y="3013788"/>
            <a:ext cx="1116110" cy="3495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Berlin Sans FB Demi" panose="020E0802020502020306" pitchFamily="34" charset="0"/>
              </a:rPr>
              <a:t>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http://www.effettobarnum.it/wp-content/uploads/2014/11/chick-egg.jpg"/>
          <p:cNvPicPr preferRelativeResize="0"/>
          <p:nvPr/>
        </p:nvPicPr>
        <p:blipFill rotWithShape="1">
          <a:blip r:embed="rId3">
            <a:alphaModFix/>
          </a:blip>
          <a:srcRect l="17286" t="17889" r="24071"/>
          <a:stretch/>
        </p:blipFill>
        <p:spPr>
          <a:xfrm>
            <a:off x="1447800" y="1066800"/>
            <a:ext cx="6477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92075" y="3957638"/>
            <a:ext cx="1730375" cy="1730375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Arial"/>
              </a:rPr>
              <a:t>4.  ___________   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is an opinion or fear formed without having facts or firsthand knowledge.</a:t>
            </a:r>
            <a:endParaRPr dirty="0"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Shape 96"/>
          <p:cNvCxnSpPr/>
          <p:nvPr/>
        </p:nvCxnSpPr>
        <p:spPr>
          <a:xfrm flipH="1">
            <a:off x="1228725" y="2995613"/>
            <a:ext cx="466725" cy="10223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1695450" y="2995613"/>
            <a:ext cx="923925" cy="21780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Shape 98"/>
          <p:cNvSpPr/>
          <p:nvPr/>
        </p:nvSpPr>
        <p:spPr>
          <a:xfrm>
            <a:off x="1606550" y="5127625"/>
            <a:ext cx="1730375" cy="1730375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Arial"/>
              </a:rPr>
              <a:t>5.  ___________   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is the ability to accept other people as they are.</a:t>
            </a:r>
            <a:endParaRPr dirty="0"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 rot="-3936096">
            <a:off x="747544" y="3337719"/>
            <a:ext cx="976312" cy="292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erlin Sans FB Demi" panose="020E0802020502020306" pitchFamily="34" charset="0"/>
              </a:rPr>
              <a:t>CAUSE</a:t>
            </a:r>
          </a:p>
        </p:txBody>
      </p:sp>
      <p:sp>
        <p:nvSpPr>
          <p:cNvPr id="100" name="Shape 100"/>
          <p:cNvSpPr/>
          <p:nvPr/>
        </p:nvSpPr>
        <p:spPr>
          <a:xfrm rot="4002396">
            <a:off x="1633369" y="4194969"/>
            <a:ext cx="1609725" cy="2936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erlin Sans FB Demi" panose="020E0802020502020306" pitchFamily="34" charset="0"/>
              </a:rPr>
              <a:t>PREVENTION</a:t>
            </a:r>
          </a:p>
        </p:txBody>
      </p:sp>
      <p:sp>
        <p:nvSpPr>
          <p:cNvPr id="101" name="Shape 101"/>
          <p:cNvSpPr/>
          <p:nvPr/>
        </p:nvSpPr>
        <p:spPr>
          <a:xfrm rot="2203374">
            <a:off x="2291388" y="3678238"/>
            <a:ext cx="1611312" cy="2936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erlin Sans FB Demi" panose="020E0802020502020306" pitchFamily="34" charset="0"/>
              </a:rPr>
              <a:t>RESOLUTION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1695450" y="2995613"/>
            <a:ext cx="2124075" cy="154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Shape 103"/>
          <p:cNvSpPr/>
          <p:nvPr/>
        </p:nvSpPr>
        <p:spPr>
          <a:xfrm>
            <a:off x="3459163" y="4027488"/>
            <a:ext cx="2789237" cy="2790825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Bell MT" panose="02020503060305020303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Arial"/>
              </a:rPr>
              <a:t>6.  ________________ 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each side gives up something.</a:t>
            </a:r>
            <a:endParaRPr dirty="0"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Arial"/>
              </a:rPr>
              <a:t>7.  ________________ </a:t>
            </a:r>
            <a:r>
              <a:rPr lang="en-US" sz="1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the process of talking about a conflict and deciding how to reach a compromise.</a:t>
            </a:r>
            <a:endParaRPr dirty="0"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Arial"/>
              </a:rPr>
              <a:t>8.  ________________</a:t>
            </a:r>
            <a:endParaRPr sz="1200" b="0" i="0" u="none" strike="noStrike" cap="none" dirty="0">
              <a:solidFill>
                <a:schemeClr val="dk1"/>
              </a:solidFill>
              <a:latin typeface="Bell MT" panose="02020503060305020303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specially trained students listen to both sides and help them reach a solution.</a:t>
            </a:r>
            <a:endParaRPr dirty="0"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2836400" y="1366475"/>
            <a:ext cx="6085200" cy="21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4. Prejudice</a:t>
            </a:r>
            <a:endParaRPr sz="300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5. Tolerance</a:t>
            </a:r>
            <a:endParaRPr sz="300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6. Compromise</a:t>
            </a:r>
            <a:endParaRPr sz="300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7. Negotiation</a:t>
            </a:r>
            <a:endParaRPr sz="300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8. Peer Mediation</a:t>
            </a:r>
            <a:endParaRPr sz="3000" b="1" i="0" u="none" strike="noStrike" cap="none">
              <a:solidFill>
                <a:schemeClr val="dk1"/>
              </a:solidFill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105" name="Shape 105"/>
          <p:cNvSpPr/>
          <p:nvPr/>
        </p:nvSpPr>
        <p:spPr>
          <a:xfrm rot="-1210582">
            <a:off x="288328" y="1358041"/>
            <a:ext cx="5129148" cy="180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41B47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CONFLICTS</a:t>
            </a:r>
            <a:endParaRPr sz="6000" b="1" i="0" u="none" strike="noStrike" cap="none" dirty="0">
              <a:solidFill>
                <a:srgbClr val="741B47"/>
              </a:solidFill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92075" y="92075"/>
            <a:ext cx="76665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CONFLICT RESOLUTION</a:t>
            </a:r>
            <a:endParaRPr sz="3600" dirty="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499250" y="1587175"/>
            <a:ext cx="7611900" cy="4796700"/>
          </a:xfrm>
          <a:prstGeom prst="foldedCorner">
            <a:avLst>
              <a:gd name="adj" fmla="val 15170"/>
            </a:avLst>
          </a:prstGeom>
          <a:solidFill>
            <a:schemeClr val="lt1"/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600" dirty="0">
              <a:solidFill>
                <a:schemeClr val="dk1"/>
              </a:solidFill>
              <a:latin typeface="Bungee Inline"/>
              <a:ea typeface="Bungee Inline"/>
              <a:cs typeface="Bungee Inline"/>
              <a:sym typeface="Bungee Inlin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600" dirty="0">
              <a:solidFill>
                <a:schemeClr val="dk1"/>
              </a:solidFill>
              <a:latin typeface="Bungee Inline"/>
              <a:ea typeface="Bungee Inline"/>
              <a:cs typeface="Bungee Inline"/>
              <a:sym typeface="Bungee Inline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5000" dirty="0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T.</a:t>
            </a:r>
            <a:r>
              <a:rPr lang="en-US" sz="2200" i="0" u="none" strike="noStrike" cap="none" dirty="0">
                <a:solidFill>
                  <a:schemeClr val="dk1"/>
                </a:solidFill>
                <a:latin typeface="Berlin Sans FB Demi" panose="020E0802020502020306" pitchFamily="34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2200" i="0" u="none" strike="noStrike" cap="none" dirty="0">
                <a:solidFill>
                  <a:schemeClr val="dk1"/>
                </a:solidFill>
                <a:latin typeface="Berlin Sans FB Demi" panose="020E0802020502020306" pitchFamily="34" charset="0"/>
                <a:ea typeface="Impact"/>
                <a:cs typeface="Impact"/>
                <a:sym typeface="Impact"/>
              </a:rPr>
              <a:t>______________</a:t>
            </a:r>
            <a:r>
              <a:rPr lang="en-US" sz="2200" dirty="0">
                <a:solidFill>
                  <a:schemeClr val="dk1"/>
                </a:solidFill>
                <a:latin typeface="Berlin Sans FB Demi" panose="020E0802020502020306" pitchFamily="34" charset="0"/>
                <a:ea typeface="Impact"/>
                <a:cs typeface="Impact"/>
                <a:sym typeface="Impact"/>
              </a:rPr>
              <a:t>____________</a:t>
            </a:r>
            <a:endParaRPr sz="2200" dirty="0">
              <a:solidFill>
                <a:schemeClr val="dk1"/>
              </a:solidFill>
              <a:latin typeface="Berlin Sans FB Demi" panose="020E0802020502020306" pitchFamily="34" charset="0"/>
              <a:ea typeface="Impact"/>
              <a:cs typeface="Impact"/>
              <a:sym typeface="Impac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2200" i="0" u="none" strike="noStrike" cap="none" dirty="0">
                <a:solidFill>
                  <a:schemeClr val="dk1"/>
                </a:solidFill>
                <a:latin typeface="Berlin Sans FB Demi" panose="020E0802020502020306" pitchFamily="34" charset="0"/>
                <a:ea typeface="Architects Daughter"/>
                <a:cs typeface="Architects Daughter"/>
                <a:sym typeface="Architects Daughter"/>
              </a:rPr>
              <a:t> </a:t>
            </a:r>
            <a:endParaRPr sz="2200" dirty="0">
              <a:solidFill>
                <a:schemeClr val="dk1"/>
              </a:solidFill>
              <a:latin typeface="Berlin Sans FB Demi" panose="020E0802020502020306" pitchFamily="34" charset="0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5000" dirty="0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A.</a:t>
            </a:r>
            <a:r>
              <a:rPr lang="en-US" sz="2200" dirty="0">
                <a:solidFill>
                  <a:schemeClr val="dk1"/>
                </a:solidFill>
                <a:latin typeface="Berlin Sans FB Demi" panose="020E0802020502020306" pitchFamily="34" charset="0"/>
                <a:ea typeface="Impact"/>
                <a:cs typeface="Impact"/>
                <a:sym typeface="Impact"/>
              </a:rPr>
              <a:t>_______________________________________</a:t>
            </a:r>
            <a:endParaRPr sz="2200" dirty="0">
              <a:solidFill>
                <a:schemeClr val="dk1"/>
              </a:solidFill>
              <a:latin typeface="Berlin Sans FB Demi" panose="020E0802020502020306" pitchFamily="34" charset="0"/>
              <a:ea typeface="Impact"/>
              <a:cs typeface="Impact"/>
              <a:sym typeface="Impac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2200" dirty="0">
              <a:solidFill>
                <a:schemeClr val="dk1"/>
              </a:solidFill>
              <a:latin typeface="Berlin Sans FB Demi" panose="020E0802020502020306" pitchFamily="34" charset="0"/>
              <a:ea typeface="Impact"/>
              <a:cs typeface="Impact"/>
              <a:sym typeface="Impac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5000" dirty="0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L.</a:t>
            </a:r>
            <a:r>
              <a:rPr lang="en-US" sz="2200" dirty="0">
                <a:solidFill>
                  <a:schemeClr val="dk1"/>
                </a:solidFill>
                <a:latin typeface="Berlin Sans FB Demi" panose="020E0802020502020306" pitchFamily="34" charset="0"/>
                <a:ea typeface="Impact"/>
                <a:cs typeface="Impact"/>
                <a:sym typeface="Impact"/>
              </a:rPr>
              <a:t>_______________________________________</a:t>
            </a:r>
            <a:endParaRPr sz="2200" dirty="0">
              <a:solidFill>
                <a:schemeClr val="dk1"/>
              </a:solidFill>
              <a:latin typeface="Berlin Sans FB Demi" panose="020E0802020502020306" pitchFamily="34" charset="0"/>
              <a:ea typeface="Impact"/>
              <a:cs typeface="Impact"/>
              <a:sym typeface="Impac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2200" dirty="0">
              <a:solidFill>
                <a:schemeClr val="dk1"/>
              </a:solidFill>
              <a:latin typeface="Berlin Sans FB Demi" panose="020E0802020502020306" pitchFamily="34" charset="0"/>
              <a:ea typeface="Impact"/>
              <a:cs typeface="Impact"/>
              <a:sym typeface="Impac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5000" dirty="0">
                <a:solidFill>
                  <a:schemeClr val="dk1"/>
                </a:solidFill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K.</a:t>
            </a:r>
            <a:r>
              <a:rPr lang="en-US" sz="2200" dirty="0">
                <a:solidFill>
                  <a:schemeClr val="dk1"/>
                </a:solidFill>
                <a:latin typeface="Berlin Sans FB Demi" panose="020E0802020502020306" pitchFamily="34" charset="0"/>
                <a:ea typeface="Impact"/>
                <a:cs typeface="Impact"/>
                <a:sym typeface="Impact"/>
              </a:rPr>
              <a:t>_______________________________________</a:t>
            </a:r>
            <a:endParaRPr sz="5000" dirty="0">
              <a:solidFill>
                <a:schemeClr val="dk1"/>
              </a:solidFill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16995">
            <a:off x="6336700" y="745150"/>
            <a:ext cx="2260050" cy="16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54975" y="168275"/>
            <a:ext cx="76665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CONFLICT RESOLUTION</a:t>
            </a:r>
            <a:endParaRPr sz="3600" dirty="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370126" y="2164701"/>
            <a:ext cx="1914250" cy="2720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Bell MT" panose="02020503060305020303" pitchFamily="18" charset="0"/>
              </a:rPr>
              <a:t>Take a time out</a:t>
            </a:r>
          </a:p>
        </p:txBody>
      </p:sp>
      <p:sp>
        <p:nvSpPr>
          <p:cNvPr id="115" name="Shape 115"/>
          <p:cNvSpPr/>
          <p:nvPr/>
        </p:nvSpPr>
        <p:spPr>
          <a:xfrm>
            <a:off x="1370125" y="3177748"/>
            <a:ext cx="4414855" cy="3597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Bell MT" panose="02020503060305020303" pitchFamily="18" charset="0"/>
              </a:rPr>
              <a:t>Allow each person to tell their side</a:t>
            </a:r>
          </a:p>
        </p:txBody>
      </p:sp>
      <p:sp>
        <p:nvSpPr>
          <p:cNvPr id="116" name="Shape 116"/>
          <p:cNvSpPr/>
          <p:nvPr/>
        </p:nvSpPr>
        <p:spPr>
          <a:xfrm>
            <a:off x="1370126" y="4278547"/>
            <a:ext cx="3640414" cy="3597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Bell MT" panose="02020503060305020303" pitchFamily="18" charset="0"/>
              </a:rPr>
              <a:t>Let each person ask questions</a:t>
            </a:r>
          </a:p>
        </p:txBody>
      </p:sp>
      <p:sp>
        <p:nvSpPr>
          <p:cNvPr id="117" name="Shape 117"/>
          <p:cNvSpPr/>
          <p:nvPr/>
        </p:nvSpPr>
        <p:spPr>
          <a:xfrm>
            <a:off x="1370125" y="5379349"/>
            <a:ext cx="4825402" cy="3597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Bell MT" panose="02020503060305020303" pitchFamily="18" charset="0"/>
              </a:rPr>
              <a:t>Keep brainstorming to find a good solution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803800" y="846150"/>
            <a:ext cx="76665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Bell MT" panose="02020503060305020303" pitchFamily="18" charset="0"/>
                <a:ea typeface="Architects Daughter"/>
                <a:cs typeface="Architects Daughter"/>
                <a:sym typeface="Architects Daughter"/>
              </a:rPr>
              <a:t>Try to T.A.L.K. about it</a:t>
            </a:r>
            <a:endParaRPr sz="3600" b="1" dirty="0">
              <a:latin typeface="Bell MT" panose="02020503060305020303" pitchFamily="18" charset="0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http://discoveryexpress.weebly.com/uploads/2/5/6/9/25695369/2061098_orig.jpg"/>
          <p:cNvPicPr preferRelativeResize="0"/>
          <p:nvPr/>
        </p:nvPicPr>
        <p:blipFill rotWithShape="1">
          <a:blip r:embed="rId3">
            <a:alphaModFix/>
          </a:blip>
          <a:srcRect l="11771" t="17778" r="15935" b="22778"/>
          <a:stretch/>
        </p:blipFill>
        <p:spPr>
          <a:xfrm>
            <a:off x="844618" y="910794"/>
            <a:ext cx="7835753" cy="484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 descr="https://s-media-cache-ak0.pinimg.com/736x/b7/86/e4/b786e4dbcfa2ef9a2f435106a2fca40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450" y="354100"/>
            <a:ext cx="7742100" cy="596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https://hdwallpapers.cat/wallpaper_gray/gray_visual_phenomena_hd_optical_abstract_mind_hd-wallpaper-17894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838200"/>
            <a:ext cx="6324600" cy="54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33400" y="953925"/>
            <a:ext cx="8001000" cy="4432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latin typeface="Berlin Sans FB" panose="020E0602020502020306" pitchFamily="34" charset="0"/>
                <a:ea typeface="Bungee Inline"/>
                <a:cs typeface="Bungee Inline"/>
                <a:sym typeface="Bungee Inline"/>
              </a:rPr>
              <a:t>3.  What </a:t>
            </a:r>
            <a:r>
              <a:rPr lang="en-US" sz="5600" b="1" dirty="0">
                <a:latin typeface="Berlin Sans FB" panose="020E0602020502020306" pitchFamily="34" charset="0"/>
                <a:ea typeface="Bungee Inline"/>
                <a:cs typeface="Bungee Inline"/>
                <a:sym typeface="Bungee Inline"/>
              </a:rPr>
              <a:t>gets</a:t>
            </a:r>
            <a:r>
              <a:rPr lang="en-US" sz="5600" b="1" i="0" u="none" strike="noStrike" cap="none" dirty="0">
                <a:latin typeface="Berlin Sans FB" panose="020E0602020502020306" pitchFamily="34" charset="0"/>
                <a:ea typeface="Bungee Inline"/>
                <a:cs typeface="Bungee Inline"/>
                <a:sym typeface="Bungee Inline"/>
              </a:rPr>
              <a:t> wetter and wetter as it dries?</a:t>
            </a:r>
            <a:endParaRPr sz="5600" b="1" i="0" u="none" strike="noStrike" cap="none" dirty="0">
              <a:latin typeface="Berlin Sans FB" panose="020E0602020502020306" pitchFamily="34" charset="0"/>
              <a:ea typeface="Bungee Inline"/>
              <a:cs typeface="Bungee Inline"/>
              <a:sym typeface="Bungee Inli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533400" y="1752600"/>
            <a:ext cx="8001000" cy="3139321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latin typeface="Berlin Sans FB Demi" panose="020E0802020502020306" pitchFamily="34" charset="0"/>
                <a:ea typeface="Bungee Inline"/>
                <a:cs typeface="Bungee Inline"/>
                <a:sym typeface="Bungee Inline"/>
              </a:rPr>
              <a:t>4.  What color represents happiness?</a:t>
            </a:r>
            <a:endParaRPr sz="5600" b="1" i="0" u="none" strike="noStrike" cap="none" dirty="0">
              <a:latin typeface="Berlin Sans FB Demi" panose="020E0802020502020306" pitchFamily="34" charset="0"/>
              <a:ea typeface="Bungee Inline"/>
              <a:cs typeface="Bungee Inline"/>
              <a:sym typeface="Bungee Inli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L O V E written at a downward ang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43000"/>
            <a:ext cx="8229599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http://blog.phyfun.com/wp-content/uploads/2011/06/illusio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685800"/>
            <a:ext cx="7391400" cy="502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Shape 151"/>
          <p:cNvCxnSpPr/>
          <p:nvPr/>
        </p:nvCxnSpPr>
        <p:spPr>
          <a:xfrm>
            <a:off x="-152400" y="9144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Shape 152"/>
          <p:cNvCxnSpPr/>
          <p:nvPr/>
        </p:nvCxnSpPr>
        <p:spPr>
          <a:xfrm>
            <a:off x="0" y="14478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Shape 153"/>
          <p:cNvCxnSpPr/>
          <p:nvPr/>
        </p:nvCxnSpPr>
        <p:spPr>
          <a:xfrm>
            <a:off x="0" y="19050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Shape 154"/>
          <p:cNvCxnSpPr/>
          <p:nvPr/>
        </p:nvCxnSpPr>
        <p:spPr>
          <a:xfrm>
            <a:off x="0" y="24384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Shape 155"/>
          <p:cNvCxnSpPr/>
          <p:nvPr/>
        </p:nvCxnSpPr>
        <p:spPr>
          <a:xfrm>
            <a:off x="0" y="29718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Shape 156"/>
          <p:cNvCxnSpPr/>
          <p:nvPr/>
        </p:nvCxnSpPr>
        <p:spPr>
          <a:xfrm>
            <a:off x="0" y="35052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Shape 157"/>
          <p:cNvCxnSpPr/>
          <p:nvPr/>
        </p:nvCxnSpPr>
        <p:spPr>
          <a:xfrm>
            <a:off x="-152400" y="39624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Shape 158"/>
          <p:cNvCxnSpPr/>
          <p:nvPr/>
        </p:nvCxnSpPr>
        <p:spPr>
          <a:xfrm>
            <a:off x="0" y="44958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Shape 159"/>
          <p:cNvCxnSpPr/>
          <p:nvPr/>
        </p:nvCxnSpPr>
        <p:spPr>
          <a:xfrm>
            <a:off x="0" y="5029200"/>
            <a:ext cx="9601200" cy="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205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Architects Daughter</vt:lpstr>
      <vt:lpstr>Berlin Sans FB</vt:lpstr>
      <vt:lpstr>Berlin Sans FB Demi</vt:lpstr>
      <vt:lpstr>Bungee Inline</vt:lpstr>
      <vt:lpstr>Impact</vt:lpstr>
      <vt:lpstr>Calibri</vt:lpstr>
      <vt:lpstr>Arial</vt:lpstr>
      <vt:lpstr>Bell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Stacy</dc:creator>
  <cp:lastModifiedBy>Adams, Stacy</cp:lastModifiedBy>
  <cp:revision>2</cp:revision>
  <dcterms:modified xsi:type="dcterms:W3CDTF">2018-06-11T02:31:17Z</dcterms:modified>
</cp:coreProperties>
</file>