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bin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veat" panose="020B0604020202020204" charset="0"/>
      <p:regular r:id="rId18"/>
      <p:bold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Copperplate Gothic Bold" panose="020E0705020206020404" pitchFamily="34" charset="0"/>
      <p:regular r:id="rId24"/>
    </p:embeddedFont>
    <p:embeddedFont>
      <p:font typeface="Impact" panose="020B0806030902050204" pitchFamily="34" charset="0"/>
      <p:regular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C7E0B3-BCF6-4EA0-BF43-249CF366C448}">
  <a:tblStyle styleId="{D1C7E0B3-BCF6-4EA0-BF43-249CF366C448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6F3EA"/>
          </a:solidFill>
        </a:fill>
      </a:tcStyle>
    </a:wholeTbl>
    <a:band1H>
      <a:tcTxStyle/>
      <a:tcStyle>
        <a:tcBdr/>
        <a:fill>
          <a:solidFill>
            <a:srgbClr val="EDE6D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DE6D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8666D"/>
              </a:buClr>
              <a:buSzPts val="4400"/>
              <a:buFont typeface="Cabin"/>
              <a:buNone/>
              <a:defRPr sz="4400" b="0" i="0" u="none" strike="noStrike" cap="none">
                <a:solidFill>
                  <a:srgbClr val="68666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15384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  <a:defRPr sz="2600" b="0" i="0" u="none" strike="noStrike" cap="none">
                <a:solidFill>
                  <a:srgbClr val="3B3A3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07142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16666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91879D"/>
              </a:solidFill>
            </a:endParaRPr>
          </a:p>
        </p:txBody>
      </p:sp>
      <p:sp>
        <p:nvSpPr>
          <p:cNvPr id="26" name="Shape 26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FFFDD5">
                  <a:alpha val="94901"/>
                </a:srgbClr>
              </a:gs>
              <a:gs pos="50000">
                <a:srgbClr val="FFEFC2">
                  <a:alpha val="89803"/>
                </a:srgbClr>
              </a:gs>
              <a:gs pos="95000">
                <a:srgbClr val="FFE66E">
                  <a:alpha val="87843"/>
                </a:srgbClr>
              </a:gs>
              <a:gs pos="100000">
                <a:srgbClr val="FFDD14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8B25C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>
            <a:solidFill>
              <a:srgbClr val="B4A25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8666D"/>
              </a:buClr>
              <a:buSzPts val="4400"/>
              <a:buFont typeface="Cabin"/>
              <a:buNone/>
              <a:defRPr sz="4400" b="0" i="0" u="none" strike="noStrike" cap="none">
                <a:solidFill>
                  <a:srgbClr val="68666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lnSpc>
                <a:spcPct val="9375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7142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16666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91879D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8666D"/>
              </a:buClr>
              <a:buSzPts val="4400"/>
              <a:buFont typeface="Cabin"/>
              <a:buNone/>
              <a:defRPr sz="4400" b="0" i="0" u="none" strike="noStrike" cap="none">
                <a:solidFill>
                  <a:srgbClr val="68666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lnSpc>
                <a:spcPct val="9375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7142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16666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91879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8666D"/>
              </a:buClr>
              <a:buSzPts val="4400"/>
              <a:buFont typeface="Cabin"/>
              <a:buNone/>
              <a:defRPr sz="4400" b="0" i="0" u="none" strike="noStrike" cap="none">
                <a:solidFill>
                  <a:srgbClr val="68666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lnSpc>
                <a:spcPct val="9375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7142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16666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91879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68666D"/>
              </a:buClr>
              <a:buSzPts val="4000"/>
              <a:buFont typeface="Cabin"/>
              <a:buNone/>
              <a:defRPr sz="4000" b="1" i="0" u="none" strike="noStrike" cap="none">
                <a:solidFill>
                  <a:srgbClr val="68666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3B3A3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66666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75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Shape 41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5F5C64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FFFDD5">
                  <a:alpha val="94901"/>
                </a:srgbClr>
              </a:gs>
              <a:gs pos="50000">
                <a:srgbClr val="FFEFC2">
                  <a:alpha val="89803"/>
                </a:srgbClr>
              </a:gs>
              <a:gs pos="95000">
                <a:srgbClr val="FFE66E">
                  <a:alpha val="87843"/>
                </a:srgbClr>
              </a:gs>
              <a:gs pos="100000">
                <a:srgbClr val="FFDD14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8B25C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>
            <a:solidFill>
              <a:srgbClr val="B4A25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6F3F8">
              <a:alpha val="32941"/>
            </a:srgbClr>
          </a:solidFill>
          <a:ln w="9525" cap="rnd" cmpd="sng">
            <a:solidFill>
              <a:srgbClr val="A9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0" cap="rnd" cmpd="sng">
            <a:solidFill>
              <a:srgbClr val="E9DFF2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5400000" algn="tl" rotWithShape="0">
              <a:srgbClr val="918A9A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" name="Shape 47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6F6FA">
                  <a:alpha val="69803"/>
                </a:srgbClr>
              </a:gs>
              <a:gs pos="70000">
                <a:srgbClr val="FAFAFE">
                  <a:alpha val="54901"/>
                </a:srgbClr>
              </a:gs>
              <a:gs pos="100000">
                <a:srgbClr val="AE98C8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9F91AC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45414B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5F5C64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8666D"/>
              </a:buClr>
              <a:buSzPts val="4400"/>
              <a:buFont typeface="Cabin"/>
              <a:buNone/>
              <a:defRPr sz="4400" b="0" i="0" u="none" strike="noStrike" cap="none">
                <a:solidFill>
                  <a:srgbClr val="68666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0840" algn="l" rtl="0">
              <a:lnSpc>
                <a:spcPct val="107142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556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0840" algn="l" rtl="0">
              <a:lnSpc>
                <a:spcPct val="107142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556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8666D"/>
              </a:buClr>
              <a:buSzPts val="4500"/>
              <a:buFont typeface="Cabin"/>
              <a:buNone/>
              <a:defRPr sz="4500" b="1" i="0" u="none" strike="noStrike" cap="none">
                <a:solidFill>
                  <a:srgbClr val="68666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55555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55555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8666D"/>
              </a:buClr>
              <a:buSzPts val="4400"/>
              <a:buFont typeface="Cabin"/>
              <a:buNone/>
              <a:defRPr sz="4400" b="0" i="0" u="none" strike="noStrike" cap="none">
                <a:solidFill>
                  <a:srgbClr val="68666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Shape 74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5F5C64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68666D"/>
              </a:buClr>
              <a:buSzPts val="2200"/>
              <a:buFont typeface="Cabin"/>
              <a:buNone/>
              <a:defRPr sz="2200" b="1" i="0" u="none" strike="noStrike" cap="none">
                <a:solidFill>
                  <a:srgbClr val="68666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435100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25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2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lnSpc>
                <a:spcPct val="9375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7142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16666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879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8666D"/>
              </a:buClr>
              <a:buSzPts val="2100"/>
              <a:buFont typeface="Cabin"/>
              <a:buNone/>
              <a:defRPr sz="2100" b="1" i="0" u="none" strike="noStrike" cap="none">
                <a:solidFill>
                  <a:srgbClr val="68666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879D"/>
              </a:solidFill>
            </a:endParaRPr>
          </a:p>
        </p:txBody>
      </p:sp>
      <p:sp>
        <p:nvSpPr>
          <p:cNvPr id="87" name="Shape 8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2743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274300" rIns="91425" bIns="45700" anchor="t" anchorCtr="0"/>
          <a:lstStyle>
            <a:lvl1pPr marR="0" lvl="0" algn="l" rtl="0">
              <a:lnSpc>
                <a:spcPct val="9375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7142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6666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9" name="Shape 89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rgbClr val="BEB0CE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0" name="Shape 90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77777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04800" algn="l" rtl="0">
              <a:lnSpc>
                <a:spcPct val="25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◦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92100" algn="l" rtl="0">
              <a:lnSpc>
                <a:spcPct val="28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⚫"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8575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90000" sy="90000" flip="xy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6F3F8">
              <a:alpha val="32941"/>
            </a:srgbClr>
          </a:solidFill>
          <a:ln w="9525" cap="rnd" cmpd="sng">
            <a:solidFill>
              <a:srgbClr val="A99D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0" cap="rnd" cmpd="sng">
            <a:solidFill>
              <a:srgbClr val="E9DFF2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5400000" algn="tl" rotWithShape="0">
              <a:srgbClr val="918A9A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6F6FA">
                  <a:alpha val="69803"/>
                </a:srgbClr>
              </a:gs>
              <a:gs pos="70000">
                <a:srgbClr val="FAFAFE">
                  <a:alpha val="54901"/>
                </a:srgbClr>
              </a:gs>
              <a:gs pos="100000">
                <a:srgbClr val="AE98C8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9F91AC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45414B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8666D"/>
              </a:buClr>
              <a:buSzPts val="4400"/>
              <a:buFont typeface="Cabin"/>
              <a:buNone/>
              <a:defRPr sz="4400" b="0" i="0" u="none" strike="noStrike" cap="none">
                <a:solidFill>
                  <a:srgbClr val="68666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lnSpc>
                <a:spcPct val="9375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7142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16666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879D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928D98"/>
              </a:solidFill>
            </a:endParaRPr>
          </a:p>
        </p:txBody>
      </p:sp>
      <p:sp>
        <p:nvSpPr>
          <p:cNvPr id="19" name="Shape 19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5F5C64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 descr="http://images.m-magazine.com/uploads/posts/image/53455/toy-story-4-plot-details.jpg"/>
          <p:cNvPicPr preferRelativeResize="0"/>
          <p:nvPr/>
        </p:nvPicPr>
        <p:blipFill rotWithShape="1">
          <a:blip r:embed="rId3">
            <a:alphaModFix/>
          </a:blip>
          <a:srcRect l="17628" r="17949"/>
          <a:stretch/>
        </p:blipFill>
        <p:spPr>
          <a:xfrm>
            <a:off x="2474239" y="1537475"/>
            <a:ext cx="5524501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1073731" y="589787"/>
            <a:ext cx="79515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33366"/>
              </a:buClr>
              <a:buSzPts val="3600"/>
              <a:buFont typeface="Arial"/>
              <a:buNone/>
            </a:pPr>
            <a:r>
              <a:rPr lang="en-US" sz="5000" dirty="0">
                <a:solidFill>
                  <a:srgbClr val="533366"/>
                </a:solidFill>
                <a:latin typeface="Copperplate Gothic Bold" panose="020E0705020206020404" pitchFamily="34" charset="0"/>
                <a:ea typeface="Caveat"/>
                <a:cs typeface="Caveat"/>
                <a:sym typeface="Caveat"/>
              </a:rPr>
              <a:t>COMMUNICATION SKILLS</a:t>
            </a:r>
            <a:endParaRPr sz="5000" dirty="0">
              <a:latin typeface="Copperplate Gothic Bold" panose="020E0705020206020404" pitchFamily="34" charset="0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1322800" y="349171"/>
            <a:ext cx="74067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33366"/>
              </a:buClr>
              <a:buSzPts val="3600"/>
              <a:buFont typeface="Arial"/>
              <a:buNone/>
            </a:pPr>
            <a:r>
              <a:rPr lang="en-US" sz="4600" i="0" u="none" strike="noStrike" cap="none" dirty="0">
                <a:solidFill>
                  <a:srgbClr val="533366"/>
                </a:solidFill>
                <a:latin typeface="Copperplate Gothic Bold" panose="020E0705020206020404" pitchFamily="34" charset="0"/>
                <a:ea typeface="Caveat"/>
                <a:cs typeface="Caveat"/>
                <a:sym typeface="Caveat"/>
              </a:rPr>
              <a:t>Communication skills</a:t>
            </a:r>
            <a:endParaRPr sz="4600" dirty="0">
              <a:latin typeface="Copperplate Gothic Bold" panose="020E0705020206020404" pitchFamily="34" charset="0"/>
              <a:ea typeface="Caveat"/>
              <a:cs typeface="Caveat"/>
              <a:sym typeface="Caveat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1447800" y="1289825"/>
            <a:ext cx="4267200" cy="1443300"/>
          </a:xfrm>
          <a:prstGeom prst="foldedCorner">
            <a:avLst>
              <a:gd name="adj" fmla="val 34358"/>
            </a:avLst>
          </a:prstGeom>
          <a:solidFill>
            <a:srgbClr val="FFFFFF">
              <a:alpha val="29803"/>
            </a:srgbClr>
          </a:solidFill>
          <a:ln w="15875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91425" rIns="13715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veat"/>
                <a:cs typeface="Caveat"/>
                <a:sym typeface="Caveat"/>
              </a:rPr>
              <a:t>1.___________________ is the clear exchange of ideas and information.</a:t>
            </a:r>
            <a:endParaRPr sz="240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Caveat"/>
              <a:cs typeface="Caveat"/>
              <a:sym typeface="Caveat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5562600" y="2957067"/>
            <a:ext cx="3276600" cy="2830200"/>
          </a:xfrm>
          <a:prstGeom prst="foldedCorner">
            <a:avLst>
              <a:gd name="adj" fmla="val 8420"/>
            </a:avLst>
          </a:prstGeom>
          <a:solidFill>
            <a:srgbClr val="FFFFFF">
              <a:alpha val="29803"/>
            </a:srgbClr>
          </a:solidFill>
          <a:ln w="15875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91425" rIns="13715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veat"/>
                <a:cs typeface="Caveat"/>
                <a:sym typeface="Caveat"/>
              </a:rPr>
              <a:t>2. RELATIONSHIP is defined as a ____________________________________________________________________________</a:t>
            </a: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  <a:ea typeface="Caveat"/>
                <a:cs typeface="Caveat"/>
                <a:sym typeface="Caveat"/>
              </a:rPr>
              <a:t>.</a:t>
            </a:r>
            <a:endParaRPr sz="2400" dirty="0">
              <a:latin typeface="Century Gothic" panose="020B0502020202020204" pitchFamily="34" charset="0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1717872" y="3128240"/>
            <a:ext cx="3316500" cy="2830200"/>
          </a:xfrm>
          <a:prstGeom prst="foldedCorner">
            <a:avLst>
              <a:gd name="adj" fmla="val 16365"/>
            </a:avLst>
          </a:prstGeom>
          <a:solidFill>
            <a:srgbClr val="FFFFFF">
              <a:alpha val="29803"/>
            </a:srgbClr>
          </a:solidFill>
          <a:ln w="15875" cap="flat" cmpd="sng">
            <a:solidFill>
              <a:srgbClr val="0D0D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91425" rIns="13715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veat"/>
                <a:cs typeface="Caveat"/>
                <a:sym typeface="Caveat"/>
              </a:rPr>
              <a:t>3. ___________  _______________ refers to facial expressions, eye contact, gestures, and posture.</a:t>
            </a:r>
            <a:endParaRPr sz="240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Caveat"/>
              <a:cs typeface="Caveat"/>
              <a:sym typeface="Caveat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923122" y="1362596"/>
            <a:ext cx="390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>
                <a:solidFill>
                  <a:srgbClr val="533366"/>
                </a:solidFill>
                <a:latin typeface="Copperplate Gothic Bold" panose="020E0705020206020404" pitchFamily="34" charset="0"/>
                <a:ea typeface="Impact"/>
                <a:cs typeface="Impact"/>
                <a:sym typeface="Impact"/>
              </a:rPr>
              <a:t>Communication</a:t>
            </a:r>
            <a:endParaRPr dirty="0">
              <a:latin typeface="Copperplate Gothic Bold" panose="020E0705020206020404" pitchFamily="34" charset="0"/>
              <a:ea typeface="Impact"/>
              <a:cs typeface="Impact"/>
              <a:sym typeface="Impact"/>
            </a:endParaRPr>
          </a:p>
        </p:txBody>
      </p:sp>
      <p:grpSp>
        <p:nvGrpSpPr>
          <p:cNvPr id="121" name="Shape 121"/>
          <p:cNvGrpSpPr/>
          <p:nvPr/>
        </p:nvGrpSpPr>
        <p:grpSpPr>
          <a:xfrm>
            <a:off x="2075525" y="3179515"/>
            <a:ext cx="3282150" cy="800310"/>
            <a:chOff x="2209800" y="3790890"/>
            <a:chExt cx="3282150" cy="800310"/>
          </a:xfrm>
        </p:grpSpPr>
        <p:sp>
          <p:nvSpPr>
            <p:cNvPr id="122" name="Shape 122"/>
            <p:cNvSpPr/>
            <p:nvPr/>
          </p:nvSpPr>
          <p:spPr>
            <a:xfrm>
              <a:off x="2209800" y="3790890"/>
              <a:ext cx="23578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533366"/>
                  </a:solidFill>
                  <a:latin typeface="Copperplate Gothic Bold" panose="020E0705020206020404" pitchFamily="34" charset="0"/>
                  <a:ea typeface="Impact"/>
                  <a:cs typeface="Impact"/>
                  <a:sym typeface="Impact"/>
                </a:rPr>
                <a:t>B</a:t>
              </a:r>
              <a:r>
                <a:rPr lang="en-US" sz="2000" i="0" u="none" strike="noStrike" cap="none" dirty="0">
                  <a:solidFill>
                    <a:srgbClr val="533366"/>
                  </a:solidFill>
                  <a:latin typeface="Copperplate Gothic Bold" panose="020E0705020206020404" pitchFamily="34" charset="0"/>
                  <a:ea typeface="Impact"/>
                  <a:cs typeface="Impact"/>
                  <a:sym typeface="Impact"/>
                </a:rPr>
                <a:t>ody</a:t>
              </a:r>
              <a:endParaRPr dirty="0">
                <a:latin typeface="Copperplate Gothic Bold" panose="020E0705020206020404" pitchFamily="34" charset="0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2824950" y="4191000"/>
              <a:ext cx="2667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i="0" u="none" strike="noStrike" cap="none" dirty="0">
                  <a:solidFill>
                    <a:srgbClr val="533366"/>
                  </a:solidFill>
                  <a:latin typeface="Copperplate Gothic Bold" panose="020E0705020206020404" pitchFamily="34" charset="0"/>
                  <a:ea typeface="Impact"/>
                  <a:cs typeface="Impact"/>
                  <a:sym typeface="Impact"/>
                </a:rPr>
                <a:t>language</a:t>
              </a:r>
              <a:endParaRPr dirty="0">
                <a:latin typeface="Copperplate Gothic Bold" panose="020E0705020206020404" pitchFamily="34" charset="0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24" name="Shape 124"/>
          <p:cNvGrpSpPr/>
          <p:nvPr/>
        </p:nvGrpSpPr>
        <p:grpSpPr>
          <a:xfrm>
            <a:off x="5562600" y="3733789"/>
            <a:ext cx="3352799" cy="1526538"/>
            <a:chOff x="5562600" y="4209214"/>
            <a:chExt cx="3352799" cy="1526538"/>
          </a:xfrm>
        </p:grpSpPr>
        <p:sp>
          <p:nvSpPr>
            <p:cNvPr id="125" name="Shape 125"/>
            <p:cNvSpPr/>
            <p:nvPr/>
          </p:nvSpPr>
          <p:spPr>
            <a:xfrm>
              <a:off x="5602550" y="4209214"/>
              <a:ext cx="32366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cap="none" dirty="0">
                  <a:solidFill>
                    <a:srgbClr val="533366"/>
                  </a:solidFill>
                  <a:latin typeface="Copperplate Gothic Bold" panose="020E0705020206020404" pitchFamily="34" charset="0"/>
                  <a:ea typeface="Impact"/>
                  <a:cs typeface="Impact"/>
                  <a:sym typeface="Impact"/>
                </a:rPr>
                <a:t>connection</a:t>
              </a:r>
              <a:endParaRPr dirty="0">
                <a:latin typeface="Copperplate Gothic Bold" panose="020E0705020206020404" pitchFamily="34" charset="0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5562600" y="4609324"/>
              <a:ext cx="32366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533366"/>
                  </a:solidFill>
                  <a:latin typeface="Copperplate Gothic Bold" panose="020E0705020206020404" pitchFamily="34" charset="0"/>
                  <a:ea typeface="Impact"/>
                  <a:cs typeface="Impact"/>
                  <a:sym typeface="Impact"/>
                </a:rPr>
                <a:t>w</a:t>
              </a:r>
              <a:r>
                <a:rPr lang="en-US" sz="2000" cap="none" dirty="0">
                  <a:solidFill>
                    <a:srgbClr val="533366"/>
                  </a:solidFill>
                  <a:latin typeface="Copperplate Gothic Bold" panose="020E0705020206020404" pitchFamily="34" charset="0"/>
                  <a:ea typeface="Impact"/>
                  <a:cs typeface="Impact"/>
                  <a:sym typeface="Impact"/>
                </a:rPr>
                <a:t>ith</a:t>
              </a:r>
              <a:endParaRPr dirty="0">
                <a:latin typeface="Copperplate Gothic Bold" panose="020E0705020206020404" pitchFamily="34" charset="0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5588493" y="5335552"/>
              <a:ext cx="3236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533366"/>
                  </a:solidFill>
                  <a:latin typeface="Copperplate Gothic Bold" panose="020E0705020206020404" pitchFamily="34" charset="0"/>
                  <a:ea typeface="Impact"/>
                  <a:cs typeface="Impact"/>
                  <a:sym typeface="Impact"/>
                </a:rPr>
                <a:t>person</a:t>
              </a:r>
              <a:endParaRPr sz="2000" cap="none" dirty="0">
                <a:solidFill>
                  <a:srgbClr val="533366"/>
                </a:solidFill>
                <a:latin typeface="Copperplate Gothic Bold" panose="020E0705020206020404" pitchFamily="34" charset="0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5678750" y="4982097"/>
              <a:ext cx="32366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cap="none" dirty="0">
                  <a:solidFill>
                    <a:srgbClr val="533366"/>
                  </a:solidFill>
                  <a:latin typeface="Copperplate Gothic Bold" panose="020E0705020206020404" pitchFamily="34" charset="0"/>
                  <a:ea typeface="Impact"/>
                  <a:cs typeface="Impact"/>
                  <a:sym typeface="Impact"/>
                </a:rPr>
                <a:t>another</a:t>
              </a:r>
              <a:endParaRPr dirty="0">
                <a:latin typeface="Copperplate Gothic Bold" panose="020E0705020206020404" pitchFamily="34" charset="0"/>
                <a:ea typeface="Impact"/>
                <a:cs typeface="Impact"/>
                <a:sym typeface="Impac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1322808" y="1149286"/>
            <a:ext cx="5105400" cy="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15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3000" dirty="0">
                <a:solidFill>
                  <a:srgbClr val="3B3A3F"/>
                </a:solidFill>
                <a:latin typeface="Century Gothic" panose="020B0502020202020204" pitchFamily="34" charset="0"/>
                <a:ea typeface="Caveat"/>
                <a:cs typeface="Caveat"/>
                <a:sym typeface="Caveat"/>
              </a:rPr>
              <a:t>Telephone activity</a:t>
            </a:r>
            <a:endParaRPr dirty="0">
              <a:latin typeface="Century Gothic" panose="020B0502020202020204" pitchFamily="34" charset="0"/>
              <a:ea typeface="Caveat"/>
              <a:cs typeface="Caveat"/>
              <a:sym typeface="Caveat"/>
            </a:endParaRPr>
          </a:p>
        </p:txBody>
      </p:sp>
      <p:pic>
        <p:nvPicPr>
          <p:cNvPr id="135" name="Shape 135" descr="Image result for telephone ga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1675438"/>
            <a:ext cx="5334000" cy="229419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1977440" y="3969625"/>
            <a:ext cx="61035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33366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rgbClr val="533366"/>
                </a:solidFill>
                <a:latin typeface="Copperplate Gothic Bold" panose="020E0705020206020404" pitchFamily="34" charset="0"/>
                <a:ea typeface="Impact"/>
                <a:cs typeface="Impact"/>
                <a:sym typeface="Impact"/>
              </a:rPr>
              <a:t>So what’s the point?</a:t>
            </a:r>
            <a:endParaRPr dirty="0">
              <a:latin typeface="Copperplate Gothic Bold" panose="020E07050202060204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1174350" y="4699550"/>
            <a:ext cx="7709700" cy="17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15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800" dirty="0">
                <a:solidFill>
                  <a:srgbClr val="3B3A3F"/>
                </a:solidFill>
                <a:latin typeface="Century Gothic" panose="020B0502020202020204" pitchFamily="34" charset="0"/>
                <a:ea typeface="Caveat"/>
                <a:cs typeface="Caveat"/>
                <a:sym typeface="Caveat"/>
              </a:rPr>
              <a:t>Speaking   ~   Listening   ~   Direct Source      Rumors    ~   Miscommunication  Misunderstanding</a:t>
            </a:r>
            <a:endParaRPr sz="2800" dirty="0">
              <a:latin typeface="Century Gothic" panose="020B0502020202020204" pitchFamily="34" charset="0"/>
              <a:ea typeface="Caveat"/>
              <a:cs typeface="Caveat"/>
              <a:sym typeface="Caveat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1322800" y="349171"/>
            <a:ext cx="74067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33366"/>
              </a:buClr>
              <a:buSzPts val="3600"/>
              <a:buFont typeface="Arial"/>
              <a:buNone/>
            </a:pPr>
            <a:r>
              <a:rPr lang="en-US" sz="4600" i="0" u="none" strike="noStrike" cap="none" dirty="0">
                <a:solidFill>
                  <a:srgbClr val="533366"/>
                </a:solidFill>
                <a:latin typeface="Copperplate Gothic Bold" panose="020E0705020206020404" pitchFamily="34" charset="0"/>
                <a:ea typeface="Caveat"/>
                <a:cs typeface="Caveat"/>
                <a:sym typeface="Caveat"/>
              </a:rPr>
              <a:t>Communication skills</a:t>
            </a:r>
            <a:endParaRPr sz="4600" dirty="0">
              <a:latin typeface="Copperplate Gothic Bold" panose="020E0705020206020404" pitchFamily="34" charset="0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 descr="http://ecx.images-amazon.com/images/I/41ekN5ue5QL.jpg"/>
          <p:cNvPicPr preferRelativeResize="0"/>
          <p:nvPr/>
        </p:nvPicPr>
        <p:blipFill rotWithShape="1">
          <a:blip r:embed="rId3">
            <a:alphaModFix/>
          </a:blip>
          <a:srcRect b="19785"/>
          <a:stretch/>
        </p:blipFill>
        <p:spPr>
          <a:xfrm>
            <a:off x="1247629" y="627722"/>
            <a:ext cx="2228850" cy="1428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4" name="Shape 144"/>
          <p:cNvGraphicFramePr/>
          <p:nvPr>
            <p:extLst>
              <p:ext uri="{D42A27DB-BD31-4B8C-83A1-F6EECF244321}">
                <p14:modId xmlns:p14="http://schemas.microsoft.com/office/powerpoint/2010/main" val="2337728718"/>
              </p:ext>
            </p:extLst>
          </p:nvPr>
        </p:nvGraphicFramePr>
        <p:xfrm>
          <a:off x="1314450" y="2043112"/>
          <a:ext cx="7067550" cy="4281525"/>
        </p:xfrm>
        <a:graphic>
          <a:graphicData uri="http://schemas.openxmlformats.org/drawingml/2006/table">
            <a:tbl>
              <a:tblPr firstRow="1" firstCol="1" bandRow="1">
                <a:noFill/>
                <a:tableStyleId>{D1C7E0B3-BCF6-4EA0-BF43-249CF366C448}</a:tableStyleId>
              </a:tblPr>
              <a:tblGrid>
                <a:gridCol w="353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533366"/>
                          </a:solidFill>
                          <a:latin typeface="Century Gothic" panose="020B0502020202020204" pitchFamily="34" charset="0"/>
                          <a:ea typeface="Caveat"/>
                          <a:cs typeface="Caveat"/>
                          <a:sym typeface="Caveat"/>
                        </a:rPr>
                        <a:t>SENDING -  SPEAKING</a:t>
                      </a:r>
                      <a:endParaRPr sz="1800" b="0" u="none" strike="noStrike" cap="none" dirty="0">
                        <a:solidFill>
                          <a:srgbClr val="533366"/>
                        </a:solidFill>
                        <a:latin typeface="Century Gothic" panose="020B0502020202020204" pitchFamily="34" charset="0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533366"/>
                          </a:solidFill>
                          <a:latin typeface="Century Gothic" panose="020B0502020202020204" pitchFamily="34" charset="0"/>
                          <a:ea typeface="Caveat"/>
                          <a:cs typeface="Caveat"/>
                          <a:sym typeface="Caveat"/>
                        </a:rPr>
                        <a:t>RECEIVING - LISTENING</a:t>
                      </a:r>
                      <a:endParaRPr sz="1800" b="0" u="none" strike="noStrike" cap="none" dirty="0">
                        <a:solidFill>
                          <a:srgbClr val="533366"/>
                        </a:solidFill>
                        <a:latin typeface="Century Gothic" panose="020B0502020202020204" pitchFamily="34" charset="0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533366"/>
                          </a:solidFill>
                          <a:latin typeface="Century Gothic" panose="020B0502020202020204" pitchFamily="34" charset="0"/>
                          <a:ea typeface="Caveat"/>
                          <a:cs typeface="Caveat"/>
                          <a:sym typeface="Caveat"/>
                        </a:rPr>
                        <a:t>4. Think, then _______________.</a:t>
                      </a:r>
                      <a:endParaRPr sz="1800" b="0" u="none" strike="noStrike" cap="none">
                        <a:solidFill>
                          <a:srgbClr val="533366"/>
                        </a:solidFill>
                        <a:latin typeface="Century Gothic" panose="020B0502020202020204" pitchFamily="34" charset="0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533366"/>
                          </a:solidFill>
                          <a:latin typeface="Century Gothic" panose="020B0502020202020204" pitchFamily="34" charset="0"/>
                          <a:ea typeface="Caveat"/>
                          <a:cs typeface="Caveat"/>
                          <a:sym typeface="Caveat"/>
                        </a:rPr>
                        <a:t>5. _______________ actively.</a:t>
                      </a:r>
                      <a:endParaRPr sz="1800" u="none" strike="noStrike" cap="none" dirty="0">
                        <a:solidFill>
                          <a:srgbClr val="533366"/>
                        </a:solidFill>
                        <a:latin typeface="Century Gothic" panose="020B0502020202020204" pitchFamily="34" charset="0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533366"/>
                          </a:solidFill>
                          <a:latin typeface="Century Gothic" panose="020B0502020202020204" pitchFamily="34" charset="0"/>
                          <a:ea typeface="Caveat"/>
                          <a:cs typeface="Caveat"/>
                          <a:sym typeface="Caveat"/>
                        </a:rPr>
                        <a:t>6. Use “_____” messages.</a:t>
                      </a:r>
                      <a:endParaRPr sz="1800" b="0" u="none" strike="noStrike" cap="none" dirty="0">
                        <a:solidFill>
                          <a:srgbClr val="533366"/>
                        </a:solidFill>
                        <a:latin typeface="Century Gothic" panose="020B0502020202020204" pitchFamily="34" charset="0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533366"/>
                          </a:solidFill>
                          <a:latin typeface="Century Gothic" panose="020B0502020202020204" pitchFamily="34" charset="0"/>
                          <a:ea typeface="Caveat"/>
                          <a:cs typeface="Caveat"/>
                          <a:sym typeface="Caveat"/>
                        </a:rPr>
                        <a:t>7. Ask _______________.</a:t>
                      </a:r>
                      <a:endParaRPr sz="1800" u="none" strike="noStrike" cap="none" dirty="0">
                        <a:solidFill>
                          <a:srgbClr val="533366"/>
                        </a:solidFill>
                        <a:latin typeface="Century Gothic" panose="020B0502020202020204" pitchFamily="34" charset="0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533366"/>
                          </a:solidFill>
                          <a:latin typeface="Century Gothic" panose="020B0502020202020204" pitchFamily="34" charset="0"/>
                          <a:ea typeface="Caveat"/>
                          <a:cs typeface="Caveat"/>
                          <a:sym typeface="Caveat"/>
                        </a:rPr>
                        <a:t>8. Make clear statements.</a:t>
                      </a:r>
                      <a:endParaRPr sz="1800" b="0" u="none" strike="noStrike" cap="none">
                        <a:solidFill>
                          <a:srgbClr val="533366"/>
                        </a:solidFill>
                        <a:latin typeface="Century Gothic" panose="020B0502020202020204" pitchFamily="34" charset="0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533366"/>
                          </a:solidFill>
                          <a:latin typeface="Century Gothic" panose="020B0502020202020204" pitchFamily="34" charset="0"/>
                          <a:ea typeface="Caveat"/>
                          <a:cs typeface="Caveat"/>
                          <a:sym typeface="Caveat"/>
                        </a:rPr>
                        <a:t>9. _______________ thoughts &amp; feelings.</a:t>
                      </a:r>
                      <a:endParaRPr sz="1800" u="none" strike="noStrike" cap="none" dirty="0">
                        <a:solidFill>
                          <a:srgbClr val="533366"/>
                        </a:solidFill>
                        <a:latin typeface="Century Gothic" panose="020B0502020202020204" pitchFamily="34" charset="0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533366"/>
                          </a:solidFill>
                          <a:latin typeface="Century Gothic" panose="020B0502020202020204" pitchFamily="34" charset="0"/>
                          <a:ea typeface="Caveat"/>
                          <a:cs typeface="Caveat"/>
                          <a:sym typeface="Caveat"/>
                        </a:rPr>
                        <a:t>10. Be _______________ with thoughts &amp; feelings.</a:t>
                      </a:r>
                      <a:endParaRPr sz="1800" b="0" u="none" strike="noStrike" cap="none">
                        <a:solidFill>
                          <a:srgbClr val="533366"/>
                        </a:solidFill>
                        <a:latin typeface="Century Gothic" panose="020B0502020202020204" pitchFamily="34" charset="0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533366"/>
                          </a:solidFill>
                          <a:latin typeface="Century Gothic" panose="020B0502020202020204" pitchFamily="34" charset="0"/>
                          <a:ea typeface="Caveat"/>
                          <a:cs typeface="Caveat"/>
                          <a:sym typeface="Caveat"/>
                        </a:rPr>
                        <a:t>11. Use appropriate </a:t>
                      </a:r>
                      <a:endParaRPr sz="1800" dirty="0">
                        <a:latin typeface="Century Gothic" panose="020B0502020202020204" pitchFamily="34" charset="0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533366"/>
                          </a:solidFill>
                          <a:latin typeface="Century Gothic" panose="020B0502020202020204" pitchFamily="34" charset="0"/>
                          <a:ea typeface="Caveat"/>
                          <a:cs typeface="Caveat"/>
                          <a:sym typeface="Caveat"/>
                        </a:rPr>
                        <a:t>__________  _______________.</a:t>
                      </a:r>
                      <a:endParaRPr sz="1800" u="none" strike="noStrike" cap="none" dirty="0">
                        <a:solidFill>
                          <a:srgbClr val="533366"/>
                        </a:solidFill>
                        <a:latin typeface="Century Gothic" panose="020B0502020202020204" pitchFamily="34" charset="0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533366"/>
                          </a:solidFill>
                          <a:latin typeface="Century Gothic" panose="020B0502020202020204" pitchFamily="34" charset="0"/>
                          <a:ea typeface="Caveat"/>
                          <a:cs typeface="Caveat"/>
                          <a:sym typeface="Caveat"/>
                        </a:rPr>
                        <a:t>12. Use appropriate body language.</a:t>
                      </a:r>
                      <a:endParaRPr sz="1800" b="0" u="none" strike="noStrike" cap="none">
                        <a:solidFill>
                          <a:srgbClr val="533366"/>
                        </a:solidFill>
                        <a:latin typeface="Century Gothic" panose="020B0502020202020204" pitchFamily="34" charset="0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533366"/>
                          </a:solidFill>
                          <a:latin typeface="Century Gothic" panose="020B0502020202020204" pitchFamily="34" charset="0"/>
                          <a:ea typeface="Caveat"/>
                          <a:cs typeface="Caveat"/>
                          <a:sym typeface="Caveat"/>
                        </a:rPr>
                        <a:t>13. Wait your _______________</a:t>
                      </a:r>
                      <a:endParaRPr sz="1800" u="none" strike="noStrike" cap="none" dirty="0">
                        <a:solidFill>
                          <a:srgbClr val="533366"/>
                        </a:solidFill>
                        <a:latin typeface="Century Gothic" panose="020B0502020202020204" pitchFamily="34" charset="0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5" name="Shape 145" descr="http://images.fandango.com/images/fandangoblog/mr-potato-head2.jpg"/>
          <p:cNvPicPr preferRelativeResize="0"/>
          <p:nvPr/>
        </p:nvPicPr>
        <p:blipFill rotWithShape="1">
          <a:blip r:embed="rId4">
            <a:alphaModFix/>
          </a:blip>
          <a:srcRect l="21255" r="15886"/>
          <a:stretch/>
        </p:blipFill>
        <p:spPr>
          <a:xfrm>
            <a:off x="7931727" y="5567289"/>
            <a:ext cx="10834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x="2651449" y="2793448"/>
            <a:ext cx="161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33366"/>
                </a:solidFill>
                <a:latin typeface="Copperplate Gothic Bold" panose="020E0705020206020404" pitchFamily="34" charset="0"/>
                <a:ea typeface="Impact"/>
                <a:cs typeface="Impact"/>
                <a:sym typeface="Impact"/>
              </a:rPr>
              <a:t>speak</a:t>
            </a:r>
            <a:endParaRPr sz="2000" cap="none" dirty="0">
              <a:solidFill>
                <a:srgbClr val="533366"/>
              </a:solidFill>
              <a:latin typeface="Copperplate Gothic Bold" panose="020E07050202060204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5025811" y="2802779"/>
            <a:ext cx="177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33366"/>
                </a:solidFill>
                <a:latin typeface="Copperplate Gothic Bold" panose="020E0705020206020404" pitchFamily="34" charset="0"/>
                <a:ea typeface="Impact"/>
                <a:cs typeface="Impact"/>
                <a:sym typeface="Impact"/>
              </a:rPr>
              <a:t>listen</a:t>
            </a:r>
            <a:endParaRPr sz="2000" cap="none" dirty="0">
              <a:solidFill>
                <a:srgbClr val="533366"/>
              </a:solidFill>
              <a:latin typeface="Copperplate Gothic Bold" panose="020E07050202060204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2383016" y="3505200"/>
            <a:ext cx="33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33366"/>
                </a:solidFill>
                <a:latin typeface="Copperplate Gothic Bold" panose="020E0705020206020404" pitchFamily="34" charset="0"/>
                <a:ea typeface="Impact"/>
                <a:cs typeface="Impact"/>
                <a:sym typeface="Impact"/>
              </a:rPr>
              <a:t>I</a:t>
            </a:r>
            <a:endParaRPr sz="2000" cap="none" dirty="0">
              <a:solidFill>
                <a:srgbClr val="533366"/>
              </a:solidFill>
              <a:latin typeface="Copperplate Gothic Bold" panose="020E07050202060204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4990899" y="3505200"/>
            <a:ext cx="272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33366"/>
                </a:solidFill>
                <a:latin typeface="Copperplate Gothic Bold" panose="020E0705020206020404" pitchFamily="34" charset="0"/>
                <a:ea typeface="Impact"/>
                <a:cs typeface="Impact"/>
                <a:sym typeface="Impact"/>
              </a:rPr>
              <a:t>questions</a:t>
            </a:r>
            <a:endParaRPr sz="2000" cap="none" dirty="0">
              <a:solidFill>
                <a:srgbClr val="533366"/>
              </a:solidFill>
              <a:latin typeface="Copperplate Gothic Bold" panose="020E07050202060204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4897980" y="4146228"/>
            <a:ext cx="18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cap="none" dirty="0">
                <a:solidFill>
                  <a:srgbClr val="533366"/>
                </a:solidFill>
                <a:latin typeface="Copperplate Gothic Bold" panose="020E0705020206020404" pitchFamily="34" charset="0"/>
                <a:ea typeface="Impact"/>
                <a:cs typeface="Impact"/>
                <a:sym typeface="Impact"/>
              </a:rPr>
              <a:t>mirror</a:t>
            </a:r>
            <a:endParaRPr dirty="0">
              <a:latin typeface="Copperplate Gothic Bold" panose="020E07050202060204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1731750" y="4876800"/>
            <a:ext cx="199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33366"/>
                </a:solidFill>
                <a:latin typeface="Copperplate Gothic Bold" panose="020E0705020206020404" pitchFamily="34" charset="0"/>
                <a:ea typeface="Impact"/>
                <a:cs typeface="Impact"/>
                <a:sym typeface="Impact"/>
              </a:rPr>
              <a:t>honest</a:t>
            </a:r>
            <a:endParaRPr sz="2000" cap="none" dirty="0">
              <a:solidFill>
                <a:srgbClr val="533366"/>
              </a:solidFill>
              <a:latin typeface="Copperplate Gothic Bold" panose="020E07050202060204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4724400" y="5162490"/>
            <a:ext cx="142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cap="none" dirty="0">
                <a:solidFill>
                  <a:srgbClr val="533366"/>
                </a:solidFill>
                <a:latin typeface="Copperplate Gothic Bold" panose="020E0705020206020404" pitchFamily="34" charset="0"/>
                <a:ea typeface="Impact"/>
                <a:cs typeface="Impact"/>
                <a:sym typeface="Impact"/>
              </a:rPr>
              <a:t>body</a:t>
            </a:r>
            <a:endParaRPr dirty="0">
              <a:latin typeface="Copperplate Gothic Bold" panose="020E07050202060204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5815921" y="5162490"/>
            <a:ext cx="249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33366"/>
                </a:solidFill>
                <a:latin typeface="Copperplate Gothic Bold" panose="020E0705020206020404" pitchFamily="34" charset="0"/>
                <a:ea typeface="Impact"/>
                <a:cs typeface="Impact"/>
                <a:sym typeface="Impact"/>
              </a:rPr>
              <a:t>language</a:t>
            </a:r>
            <a:endParaRPr sz="2000" cap="none" dirty="0">
              <a:solidFill>
                <a:srgbClr val="533366"/>
              </a:solidFill>
              <a:latin typeface="Copperplate Gothic Bold" panose="020E07050202060204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6079739" y="5723549"/>
            <a:ext cx="141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33366"/>
                </a:solidFill>
                <a:latin typeface="Copperplate Gothic Bold" panose="020E0705020206020404" pitchFamily="34" charset="0"/>
                <a:ea typeface="Impact"/>
                <a:cs typeface="Impact"/>
                <a:sym typeface="Impact"/>
              </a:rPr>
              <a:t>turn</a:t>
            </a:r>
            <a:endParaRPr sz="2000" cap="none" dirty="0">
              <a:solidFill>
                <a:srgbClr val="533366"/>
              </a:solidFill>
              <a:latin typeface="Copperplate Gothic Bold" panose="020E07050202060204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1314450" y="194334"/>
            <a:ext cx="74067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33366"/>
              </a:buClr>
              <a:buSzPts val="3600"/>
              <a:buFont typeface="Arial"/>
              <a:buNone/>
            </a:pPr>
            <a:r>
              <a:rPr lang="en-US" sz="4600" i="0" u="none" strike="noStrike" cap="none" dirty="0">
                <a:solidFill>
                  <a:srgbClr val="533366"/>
                </a:solidFill>
                <a:latin typeface="Copperplate Gothic Bold" panose="020E0705020206020404" pitchFamily="34" charset="0"/>
                <a:ea typeface="Caveat"/>
                <a:cs typeface="Caveat"/>
                <a:sym typeface="Caveat"/>
              </a:rPr>
              <a:t>Communication skills</a:t>
            </a:r>
            <a:endParaRPr sz="4600" dirty="0">
              <a:latin typeface="Copperplate Gothic Bold" panose="020E0705020206020404" pitchFamily="34" charset="0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5548" y="2658272"/>
            <a:ext cx="2333052" cy="313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2617916" y="2500963"/>
            <a:ext cx="368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33366"/>
                </a:solidFill>
                <a:latin typeface="Copperplate Gothic Bold" panose="020E0705020206020404" pitchFamily="34" charset="0"/>
                <a:ea typeface="Impact"/>
                <a:cs typeface="Impact"/>
                <a:sym typeface="Impact"/>
              </a:rPr>
              <a:t>Ex: rejection</a:t>
            </a:r>
            <a:endParaRPr sz="3200" cap="none">
              <a:solidFill>
                <a:srgbClr val="533366"/>
              </a:solidFill>
              <a:latin typeface="Copperplate Gothic Bold" panose="020E07050202060204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3300752" y="1128644"/>
            <a:ext cx="3979083" cy="5591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Copperplate Gothic Bold" panose="020E0705020206020404" pitchFamily="34" charset="0"/>
              </a:rPr>
              <a:t>BODY LANGUAGE</a:t>
            </a:r>
          </a:p>
        </p:txBody>
      </p:sp>
      <p:cxnSp>
        <p:nvCxnSpPr>
          <p:cNvPr id="165" name="Shape 165"/>
          <p:cNvCxnSpPr/>
          <p:nvPr/>
        </p:nvCxnSpPr>
        <p:spPr>
          <a:xfrm>
            <a:off x="2681130" y="3048000"/>
            <a:ext cx="3338670" cy="0"/>
          </a:xfrm>
          <a:prstGeom prst="straightConnector1">
            <a:avLst/>
          </a:prstGeom>
          <a:noFill/>
          <a:ln w="15875" cap="flat" cmpd="sng">
            <a:solidFill>
              <a:srgbClr val="0000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66" name="Shape 166"/>
          <p:cNvSpPr/>
          <p:nvPr/>
        </p:nvSpPr>
        <p:spPr>
          <a:xfrm>
            <a:off x="3570475" y="3208850"/>
            <a:ext cx="5039400" cy="27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entury Gothic" panose="020B0502020202020204" pitchFamily="34" charset="0"/>
                <a:ea typeface="Caveat"/>
                <a:cs typeface="Caveat"/>
                <a:sym typeface="Caveat"/>
              </a:rPr>
              <a:t>DIRECTIONS:  </a:t>
            </a:r>
            <a:endParaRPr sz="2800" dirty="0">
              <a:solidFill>
                <a:schemeClr val="dk1"/>
              </a:solidFill>
              <a:latin typeface="Century Gothic" panose="020B0502020202020204" pitchFamily="34" charset="0"/>
              <a:ea typeface="Caveat"/>
              <a:cs typeface="Caveat"/>
              <a:sym typeface="Cave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entury Gothic" panose="020B0502020202020204" pitchFamily="34" charset="0"/>
                <a:ea typeface="Caveat"/>
                <a:cs typeface="Caveat"/>
                <a:sym typeface="Caveat"/>
              </a:rPr>
              <a:t>Next to each picture, write 1-2 words ONLY describing what emotion they are showing with their body language.</a:t>
            </a:r>
            <a:endParaRPr sz="2800" dirty="0">
              <a:solidFill>
                <a:schemeClr val="dk1"/>
              </a:solidFill>
              <a:latin typeface="Century Gothic" panose="020B0502020202020204" pitchFamily="34" charset="0"/>
              <a:ea typeface="Caveat"/>
              <a:cs typeface="Caveat"/>
              <a:sym typeface="Caveat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ctrTitle"/>
          </p:nvPr>
        </p:nvSpPr>
        <p:spPr>
          <a:xfrm>
            <a:off x="1313470" y="188214"/>
            <a:ext cx="74067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33366"/>
              </a:buClr>
              <a:buSzPts val="3600"/>
              <a:buFont typeface="Arial"/>
              <a:buNone/>
            </a:pPr>
            <a:r>
              <a:rPr lang="en-US" sz="4600" i="0" u="none" strike="noStrike" cap="none" dirty="0">
                <a:solidFill>
                  <a:srgbClr val="533366"/>
                </a:solidFill>
                <a:latin typeface="Copperplate Gothic Bold" panose="020E0705020206020404" pitchFamily="34" charset="0"/>
                <a:ea typeface="Caveat"/>
                <a:cs typeface="Caveat"/>
                <a:sym typeface="Caveat"/>
              </a:rPr>
              <a:t>Communication skills</a:t>
            </a:r>
            <a:endParaRPr sz="4600" dirty="0">
              <a:latin typeface="Copperplate Gothic Bold" panose="020E0705020206020404" pitchFamily="34" charset="0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5962" y="261891"/>
            <a:ext cx="1933575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3548" y="783590"/>
            <a:ext cx="161925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0775" y="4285233"/>
            <a:ext cx="16383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9200" y="2707639"/>
            <a:ext cx="196215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91350" y="4174488"/>
            <a:ext cx="1323975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43049" y="2660015"/>
            <a:ext cx="140970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 descr="Emojis are Becoming the Dominant Language of Inst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4620" y="676500"/>
            <a:ext cx="7300598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>
            <a:spLocks noGrp="1"/>
          </p:cNvSpPr>
          <p:nvPr>
            <p:ph type="ctrTitle"/>
          </p:nvPr>
        </p:nvSpPr>
        <p:spPr>
          <a:xfrm>
            <a:off x="1371575" y="4710475"/>
            <a:ext cx="7406700" cy="1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33366"/>
              </a:buClr>
              <a:buSzPts val="3600"/>
              <a:buFont typeface="Arial"/>
              <a:buNone/>
            </a:pPr>
            <a:r>
              <a:rPr lang="en-US" sz="4600" i="0" u="none" strike="noStrike" cap="none" dirty="0">
                <a:solidFill>
                  <a:srgbClr val="533366"/>
                </a:solidFill>
                <a:latin typeface="Copperplate Gothic Bold" panose="020E0705020206020404" pitchFamily="34" charset="0"/>
                <a:ea typeface="Caveat"/>
                <a:cs typeface="Caveat"/>
                <a:sym typeface="Caveat"/>
              </a:rPr>
              <a:t>Technology ‘body language</a:t>
            </a:r>
            <a:endParaRPr sz="4600" dirty="0">
              <a:latin typeface="Copperplate Gothic Bold" panose="020E0705020206020404" pitchFamily="34" charset="0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lstice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184</Words>
  <Application>Microsoft Office PowerPoint</Application>
  <PresentationFormat>On-screen Show (4:3)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Copperplate Gothic Bold</vt:lpstr>
      <vt:lpstr>Arial</vt:lpstr>
      <vt:lpstr>Cabin</vt:lpstr>
      <vt:lpstr>Calibri</vt:lpstr>
      <vt:lpstr>Impact</vt:lpstr>
      <vt:lpstr>Century Gothic</vt:lpstr>
      <vt:lpstr>Verdana</vt:lpstr>
      <vt:lpstr>Noto Sans Symbols</vt:lpstr>
      <vt:lpstr>Caveat</vt:lpstr>
      <vt:lpstr>Solstice</vt:lpstr>
      <vt:lpstr>COMMUNICATION SKILLS</vt:lpstr>
      <vt:lpstr>Communication skills</vt:lpstr>
      <vt:lpstr>Communication skills</vt:lpstr>
      <vt:lpstr>Communication skills</vt:lpstr>
      <vt:lpstr>Communication skills</vt:lpstr>
      <vt:lpstr>PowerPoint Presentation</vt:lpstr>
      <vt:lpstr>Technology ‘body language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SKILLS</dc:title>
  <dc:creator>Adams, Stacy</dc:creator>
  <cp:lastModifiedBy>Adams, Stacy</cp:lastModifiedBy>
  <cp:revision>5</cp:revision>
  <dcterms:modified xsi:type="dcterms:W3CDTF">2018-06-11T01:43:55Z</dcterms:modified>
</cp:coreProperties>
</file>