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9" r:id="rId2"/>
    <p:sldId id="270" r:id="rId3"/>
    <p:sldId id="271" r:id="rId4"/>
    <p:sldId id="272" r:id="rId5"/>
    <p:sldId id="290" r:id="rId6"/>
    <p:sldId id="291" r:id="rId7"/>
    <p:sldId id="273" r:id="rId8"/>
    <p:sldId id="274" r:id="rId9"/>
    <p:sldId id="292" r:id="rId10"/>
    <p:sldId id="275" r:id="rId11"/>
    <p:sldId id="276" r:id="rId12"/>
    <p:sldId id="293" r:id="rId13"/>
    <p:sldId id="277" r:id="rId14"/>
    <p:sldId id="278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ABDB77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41B769-F0D3-4766-A80B-894CC45866AE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2658A-629D-4229-8F14-B711473EF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90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CB98-E5E9-4FA3-AC9C-E4201068F811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97FE6-148B-4CCE-9523-CC7B540B15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CB98-E5E9-4FA3-AC9C-E4201068F811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97FE6-148B-4CCE-9523-CC7B540B15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CB98-E5E9-4FA3-AC9C-E4201068F811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97FE6-148B-4CCE-9523-CC7B540B15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CB98-E5E9-4FA3-AC9C-E4201068F811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97FE6-148B-4CCE-9523-CC7B540B15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CB98-E5E9-4FA3-AC9C-E4201068F811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97FE6-148B-4CCE-9523-CC7B540B15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CB98-E5E9-4FA3-AC9C-E4201068F811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97FE6-148B-4CCE-9523-CC7B540B15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CB98-E5E9-4FA3-AC9C-E4201068F811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97FE6-148B-4CCE-9523-CC7B540B15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CB98-E5E9-4FA3-AC9C-E4201068F811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97FE6-148B-4CCE-9523-CC7B540B15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CB98-E5E9-4FA3-AC9C-E4201068F811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97FE6-148B-4CCE-9523-CC7B540B15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CB98-E5E9-4FA3-AC9C-E4201068F811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97FE6-148B-4CCE-9523-CC7B540B15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CB98-E5E9-4FA3-AC9C-E4201068F811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97FE6-148B-4CCE-9523-CC7B540B15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7CB98-E5E9-4FA3-AC9C-E4201068F811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97FE6-148B-4CCE-9523-CC7B540B15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://thumbs.dreamstime.com/z/bugs-germs-22958344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I16cXams0_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http://www.smartmovehvac.com/wp-content/uploads/2015/10/37.-Dog-Cat.jpeg" TargetMode="External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http://a1.typepad.com/6a00e54ee57ea5883401b7c7387101970b-250wi" TargetMode="External"/><Relationship Id="rId5" Type="http://schemas.openxmlformats.org/officeDocument/2006/relationships/image" Target="../media/image14.png"/><Relationship Id="rId4" Type="http://schemas.openxmlformats.org/officeDocument/2006/relationships/image" Target="https://encrypted-tbn3.gstatic.com/images?q=tbn:ANd9GcQApsWqwoOQO-eqeN-Cw3AkJSPHEgqnNXf-4qHp6XNVe5zehiqF" TargetMode="External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kidshealth.org/kid/closet/movies/asthma_movie.html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kidshealth.org/kid/closet/movies/diabetes_movie.html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thumbs.dreamstime.com/z/bugs-germs-22958344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kidshealth.org/en/kids/csmovie.html?WT.ac=ct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sOwBDmu1Y0c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8LhQllh46y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19200" y="533400"/>
            <a:ext cx="7010400" cy="1828800"/>
          </a:xfrm>
          <a:prstGeom prst="rect">
            <a:avLst/>
          </a:prstGeom>
          <a:solidFill>
            <a:srgbClr val="ABDB77"/>
          </a:solidFill>
          <a:ln>
            <a:solidFill>
              <a:schemeClr val="tx1"/>
            </a:solidFill>
          </a:ln>
          <a:effectLst>
            <a:outerShdw blurRad="6223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96" y="3962400"/>
            <a:ext cx="8305800" cy="631825"/>
          </a:xfrm>
        </p:spPr>
        <p:txBody>
          <a:bodyPr>
            <a:noAutofit/>
          </a:bodyPr>
          <a:lstStyle/>
          <a:p>
            <a:r>
              <a:rPr lang="en-US" sz="5400" b="1" dirty="0">
                <a:latin typeface="Georgia" panose="02040502050405020303" pitchFamily="18" charset="0"/>
              </a:rPr>
              <a:t>NONCOMMUNICABLE DISEASES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447800" y="685800"/>
            <a:ext cx="6635750" cy="1455738"/>
            <a:chOff x="951" y="1026"/>
            <a:chExt cx="10449" cy="2292"/>
          </a:xfrm>
        </p:grpSpPr>
        <p:sp>
          <p:nvSpPr>
            <p:cNvPr id="1027" name="WordArt 3"/>
            <p:cNvSpPr>
              <a:spLocks noChangeArrowheads="1" noChangeShapeType="1" noTextEdit="1"/>
            </p:cNvSpPr>
            <p:nvPr/>
          </p:nvSpPr>
          <p:spPr bwMode="auto">
            <a:xfrm>
              <a:off x="1350" y="1249"/>
              <a:ext cx="10050" cy="206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kern="10" spc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effectLst/>
                  <a:latin typeface="FISHfingers"/>
                </a:rPr>
                <a:t>Diseases</a:t>
              </a:r>
            </a:p>
          </p:txBody>
        </p:sp>
        <p:sp>
          <p:nvSpPr>
            <p:cNvPr id="1028" name="WordArt 4"/>
            <p:cNvSpPr>
              <a:spLocks noChangeArrowheads="1" noChangeShapeType="1" noTextEdit="1"/>
            </p:cNvSpPr>
            <p:nvPr/>
          </p:nvSpPr>
          <p:spPr bwMode="auto">
            <a:xfrm>
              <a:off x="1151" y="1138"/>
              <a:ext cx="10049" cy="206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kern="10" spc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effectLst/>
                  <a:latin typeface="FISHfingers"/>
                </a:rPr>
                <a:t>Diseases</a:t>
              </a:r>
            </a:p>
          </p:txBody>
        </p:sp>
        <p:sp>
          <p:nvSpPr>
            <p:cNvPr id="1029" name="WordArt 5"/>
            <p:cNvSpPr>
              <a:spLocks noChangeArrowheads="1" noChangeShapeType="1" noTextEdit="1"/>
            </p:cNvSpPr>
            <p:nvPr/>
          </p:nvSpPr>
          <p:spPr bwMode="auto">
            <a:xfrm>
              <a:off x="951" y="1026"/>
              <a:ext cx="10319" cy="206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kern="10" spc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CC66"/>
                  </a:solidFill>
                  <a:effectLst/>
                  <a:latin typeface="FISHfingers"/>
                </a:rPr>
                <a:t>Diseases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AutoShape 6"/>
          <p:cNvSpPr>
            <a:spLocks noChangeArrowheads="1"/>
          </p:cNvSpPr>
          <p:nvPr/>
        </p:nvSpPr>
        <p:spPr bwMode="auto">
          <a:xfrm>
            <a:off x="304800" y="3657600"/>
            <a:ext cx="8534400" cy="2590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1524000" y="1600200"/>
            <a:ext cx="6477000" cy="1828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latin typeface="{skinny} jeans solid" pitchFamily="2" charset="0"/>
              </a:rPr>
              <a:t> </a:t>
            </a:r>
            <a:endParaRPr lang="en-US" sz="2400" b="1" dirty="0">
              <a:latin typeface="{skinny} jeans solid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4400"/>
            <a:ext cx="5029200" cy="0"/>
          </a:xfrm>
          <a:prstGeom prst="line">
            <a:avLst/>
          </a:prstGeom>
          <a:ln w="53975" cap="rnd" cmpd="dbl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04800" y="0"/>
            <a:ext cx="0" cy="1524000"/>
          </a:xfrm>
          <a:prstGeom prst="line">
            <a:avLst/>
          </a:prstGeom>
          <a:ln w="53975" cap="rnd" cmpd="dbl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769" name="Group 1"/>
          <p:cNvGrpSpPr>
            <a:grpSpLocks/>
          </p:cNvGrpSpPr>
          <p:nvPr/>
        </p:nvGrpSpPr>
        <p:grpSpPr bwMode="auto">
          <a:xfrm rot="20995521">
            <a:off x="656012" y="1453468"/>
            <a:ext cx="1868488" cy="695325"/>
            <a:chOff x="6390" y="8745"/>
            <a:chExt cx="4185" cy="1605"/>
          </a:xfrm>
        </p:grpSpPr>
        <p:sp>
          <p:nvSpPr>
            <p:cNvPr id="32770" name="AutoShape 2"/>
            <p:cNvSpPr>
              <a:spLocks noChangeArrowheads="1"/>
            </p:cNvSpPr>
            <p:nvPr/>
          </p:nvSpPr>
          <p:spPr bwMode="auto">
            <a:xfrm>
              <a:off x="6390" y="8745"/>
              <a:ext cx="4185" cy="1605"/>
            </a:xfrm>
            <a:prstGeom prst="bevel">
              <a:avLst>
                <a:gd name="adj" fmla="val 802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1" name="WordArt 3"/>
            <p:cNvSpPr>
              <a:spLocks noChangeArrowheads="1" noChangeShapeType="1" noTextEdit="1"/>
            </p:cNvSpPr>
            <p:nvPr/>
          </p:nvSpPr>
          <p:spPr bwMode="auto">
            <a:xfrm>
              <a:off x="6688" y="9255"/>
              <a:ext cx="3587" cy="58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kern="10" spc="0">
                  <a:ln w="222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latin typeface="FISHfingers"/>
                </a:rPr>
                <a:t>Cancer</a:t>
              </a:r>
            </a:p>
          </p:txBody>
        </p:sp>
      </p:grpSp>
      <p:sp>
        <p:nvSpPr>
          <p:cNvPr id="32772" name="WordArt 4"/>
          <p:cNvSpPr>
            <a:spLocks noChangeArrowheads="1" noChangeShapeType="1" noTextEdit="1"/>
          </p:cNvSpPr>
          <p:nvPr/>
        </p:nvSpPr>
        <p:spPr bwMode="auto">
          <a:xfrm>
            <a:off x="3276600" y="1676400"/>
            <a:ext cx="3352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ISHfingers"/>
              </a:rPr>
              <a:t>CANCER</a:t>
            </a:r>
            <a:endParaRPr lang="en-US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FISHfingers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762000" y="3962400"/>
            <a:ext cx="766588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{skinny} jeans solid" pitchFamily="2" charset="0"/>
                <a:ea typeface="Times New Roman" pitchFamily="18" charset="0"/>
                <a:cs typeface="Arial" pitchFamily="34" charset="0"/>
              </a:rPr>
              <a:t>2.  ___________________ or mass of abnormal cells are either: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1524000"/>
            <a:ext cx="933450" cy="2133600"/>
          </a:xfrm>
          <a:prstGeom prst="rect">
            <a:avLst/>
          </a:prstGeom>
          <a:noFill/>
        </p:spPr>
      </p:pic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533400" y="4598685"/>
            <a:ext cx="8229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latin typeface="{skinny} jeans solid" pitchFamily="2" charset="0"/>
                <a:ea typeface="Times New Roman" pitchFamily="18" charset="0"/>
                <a:cs typeface="Arial" pitchFamily="34" charset="0"/>
              </a:rPr>
              <a:t>A. N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{skinny} jeans solid" pitchFamily="2" charset="0"/>
                <a:ea typeface="Times New Roman" pitchFamily="18" charset="0"/>
                <a:cs typeface="Arial" pitchFamily="34" charset="0"/>
              </a:rPr>
              <a:t>oncancerous or _______________ means they do not spread.</a:t>
            </a:r>
            <a:b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{skinny} jeans solid" pitchFamily="2" charset="0"/>
                <a:ea typeface="Times New Roman" pitchFamily="18" charset="0"/>
                <a:cs typeface="Arial" pitchFamily="34" charset="0"/>
              </a:rPr>
            </a:b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b="1" dirty="0">
                <a:latin typeface="{skinny} jeans solid" pitchFamily="2" charset="0"/>
                <a:ea typeface="Times New Roman" pitchFamily="18" charset="0"/>
                <a:cs typeface="Arial" pitchFamily="34" charset="0"/>
              </a:rPr>
              <a:t>B. C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{skinny} jeans solid" pitchFamily="2" charset="0"/>
                <a:ea typeface="Times New Roman" pitchFamily="18" charset="0"/>
                <a:cs typeface="Arial" pitchFamily="34" charset="0"/>
              </a:rPr>
              <a:t>ancerous or _____________________ means they do spread.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09800" y="2057400"/>
            <a:ext cx="6019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latin typeface="Gill Sans Ultra Bold" pitchFamily="34" charset="0"/>
              </a:rPr>
              <a:t>DISEASE CAUSED BY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kern="10" cap="none" spc="0" normalizeH="0" baseline="0" noProof="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Gill Sans Ultra Bold" pitchFamily="34" charset="0"/>
                <a:ea typeface="+mn-ea"/>
                <a:cs typeface="+mn-cs"/>
              </a:rPr>
              <a:t>ABNORMAL CELLS THAT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latin typeface="Gill Sans Ultra Bold" pitchFamily="34" charset="0"/>
              </a:rPr>
              <a:t>GROW OUT OF CONTROL</a:t>
            </a:r>
            <a:endParaRPr kumimoji="0" lang="en-US" sz="2800" b="0" i="0" u="none" strike="noStrike" kern="10" cap="none" spc="0" normalizeH="0" baseline="0" noProof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Gill Sans Ultra Bold" pitchFamily="34" charset="0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95400" y="3810000"/>
            <a:ext cx="190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latin typeface="Gill Sans Ultra Bold" pitchFamily="34" charset="0"/>
              </a:rPr>
              <a:t>TUMOR</a:t>
            </a:r>
            <a:endParaRPr kumimoji="0" lang="en-US" sz="2800" b="0" i="0" u="none" strike="noStrike" kern="10" cap="none" spc="0" normalizeH="0" baseline="0" noProof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Gill Sans Ultra Bold" pitchFamily="34" charset="0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24200" y="4419600"/>
            <a:ext cx="190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latin typeface="Gill Sans Ultra Bold" pitchFamily="34" charset="0"/>
              </a:rPr>
              <a:t>BENIGN</a:t>
            </a:r>
            <a:endParaRPr kumimoji="0" lang="en-US" sz="2800" b="0" i="0" u="none" strike="noStrike" kern="10" cap="none" spc="0" normalizeH="0" baseline="0" noProof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Gill Sans Ultra Bold" pitchFamily="34" charset="0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43200" y="5039380"/>
            <a:ext cx="32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latin typeface="Gill Sans Ultra Bold" pitchFamily="34" charset="0"/>
              </a:rPr>
              <a:t>MALIGNANT</a:t>
            </a:r>
            <a:endParaRPr kumimoji="0" lang="en-US" sz="2800" b="0" i="0" u="none" strike="noStrike" kern="10" cap="none" spc="0" normalizeH="0" baseline="0" noProof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Gill Sans Ultra Bold" pitchFamily="34" charset="0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CBDA37-612B-4CB0-AE56-BAEF3623E9E5}"/>
              </a:ext>
            </a:extLst>
          </p:cNvPr>
          <p:cNvSpPr/>
          <p:nvPr/>
        </p:nvSpPr>
        <p:spPr>
          <a:xfrm>
            <a:off x="457200" y="228600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{skinny} jeans solid" pitchFamily="2" charset="0"/>
              </a:rPr>
              <a:t>Complete the information in your notes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latin typeface="{skinny} jeans solid" pitchFamily="2" charset="0"/>
              </a:rPr>
              <a:t> </a:t>
            </a:r>
            <a:endParaRPr lang="en-US" sz="2400" b="1" dirty="0">
              <a:latin typeface="{skinny} jeans solid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4400"/>
            <a:ext cx="5029200" cy="0"/>
          </a:xfrm>
          <a:prstGeom prst="line">
            <a:avLst/>
          </a:prstGeom>
          <a:ln w="53975" cap="rnd" cmpd="dbl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04800" y="0"/>
            <a:ext cx="0" cy="1524000"/>
          </a:xfrm>
          <a:prstGeom prst="line">
            <a:avLst/>
          </a:prstGeom>
          <a:ln w="53975" cap="rnd" cmpd="dbl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1" name="WordArt 9"/>
          <p:cNvSpPr>
            <a:spLocks noChangeArrowheads="1" noChangeShapeType="1" noTextEdit="1"/>
          </p:cNvSpPr>
          <p:nvPr/>
        </p:nvSpPr>
        <p:spPr bwMode="auto">
          <a:xfrm>
            <a:off x="457200" y="1828800"/>
            <a:ext cx="458788" cy="452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spc="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FISHfingers"/>
              </a:rPr>
              <a:t>C</a:t>
            </a:r>
          </a:p>
        </p:txBody>
      </p:sp>
      <p:sp>
        <p:nvSpPr>
          <p:cNvPr id="33803" name="WordArt 11"/>
          <p:cNvSpPr>
            <a:spLocks noChangeArrowheads="1" noChangeShapeType="1" noTextEdit="1"/>
          </p:cNvSpPr>
          <p:nvPr/>
        </p:nvSpPr>
        <p:spPr bwMode="auto">
          <a:xfrm>
            <a:off x="457200" y="2438400"/>
            <a:ext cx="457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spc="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FISHfingers"/>
              </a:rPr>
              <a:t>A</a:t>
            </a:r>
          </a:p>
        </p:txBody>
      </p:sp>
      <p:sp>
        <p:nvSpPr>
          <p:cNvPr id="33808" name="WordArt 16"/>
          <p:cNvSpPr>
            <a:spLocks noChangeArrowheads="1" noChangeShapeType="1" noTextEdit="1"/>
          </p:cNvSpPr>
          <p:nvPr/>
        </p:nvSpPr>
        <p:spPr bwMode="auto">
          <a:xfrm>
            <a:off x="463550" y="3048000"/>
            <a:ext cx="450850" cy="498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spc="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FISHfingers"/>
              </a:rPr>
              <a:t>U</a:t>
            </a:r>
          </a:p>
        </p:txBody>
      </p:sp>
      <p:sp>
        <p:nvSpPr>
          <p:cNvPr id="33793" name="WordArt 1"/>
          <p:cNvSpPr>
            <a:spLocks noChangeArrowheads="1" noChangeShapeType="1" noTextEdit="1"/>
          </p:cNvSpPr>
          <p:nvPr/>
        </p:nvSpPr>
        <p:spPr bwMode="auto">
          <a:xfrm>
            <a:off x="454025" y="3687763"/>
            <a:ext cx="384175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spc="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FISHfingers"/>
              </a:rPr>
              <a:t>T</a:t>
            </a:r>
          </a:p>
        </p:txBody>
      </p:sp>
      <p:sp>
        <p:nvSpPr>
          <p:cNvPr id="33807" name="WordArt 15"/>
          <p:cNvSpPr>
            <a:spLocks noChangeArrowheads="1" noChangeShapeType="1" noTextEdit="1"/>
          </p:cNvSpPr>
          <p:nvPr/>
        </p:nvSpPr>
        <p:spPr bwMode="auto">
          <a:xfrm>
            <a:off x="609600" y="4411663"/>
            <a:ext cx="104775" cy="541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spc="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FISHfingers"/>
              </a:rPr>
              <a:t>I</a:t>
            </a:r>
          </a:p>
        </p:txBody>
      </p:sp>
      <p:sp>
        <p:nvSpPr>
          <p:cNvPr id="33794" name="WordArt 2"/>
          <p:cNvSpPr>
            <a:spLocks noChangeArrowheads="1" noChangeShapeType="1" noTextEdit="1"/>
          </p:cNvSpPr>
          <p:nvPr/>
        </p:nvSpPr>
        <p:spPr bwMode="auto">
          <a:xfrm>
            <a:off x="381000" y="5114925"/>
            <a:ext cx="525463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spc="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FISHfingers"/>
              </a:rPr>
              <a:t>O</a:t>
            </a:r>
          </a:p>
        </p:txBody>
      </p:sp>
      <p:sp>
        <p:nvSpPr>
          <p:cNvPr id="33806" name="WordArt 14"/>
          <p:cNvSpPr>
            <a:spLocks noChangeArrowheads="1" noChangeShapeType="1" noTextEdit="1"/>
          </p:cNvSpPr>
          <p:nvPr/>
        </p:nvSpPr>
        <p:spPr bwMode="auto">
          <a:xfrm>
            <a:off x="455612" y="5819775"/>
            <a:ext cx="458788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spc="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FISHfingers"/>
              </a:rPr>
              <a:t>N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5867400" y="2667000"/>
            <a:ext cx="3048000" cy="3667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{skinny} jeans solid" pitchFamily="2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{skinny} jeans solid" pitchFamily="2" charset="0"/>
                <a:ea typeface="Times New Roman" pitchFamily="18" charset="0"/>
                <a:cs typeface="Arial" pitchFamily="34" charset="0"/>
              </a:rPr>
              <a:t>List the 4 ways to treat cancer: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{skinny} jeans solid" pitchFamily="2" charset="0"/>
                <a:ea typeface="Times New Roman" pitchFamily="18" charset="0"/>
                <a:cs typeface="Arial" pitchFamily="34" charset="0"/>
              </a:rPr>
              <a:t>1.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{skinny} jeans solid" pitchFamily="2" charset="0"/>
                <a:ea typeface="Times New Roman" pitchFamily="18" charset="0"/>
                <a:cs typeface="Arial" pitchFamily="34" charset="0"/>
              </a:rPr>
            </a:b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{skinny} jeans solid" pitchFamily="2" charset="0"/>
                <a:ea typeface="Times New Roman" pitchFamily="18" charset="0"/>
                <a:cs typeface="Arial" pitchFamily="34" charset="0"/>
              </a:rPr>
              <a:t>2.</a:t>
            </a:r>
            <a:b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{skinny} jeans solid" pitchFamily="2" charset="0"/>
                <a:ea typeface="Times New Roman" pitchFamily="18" charset="0"/>
                <a:cs typeface="Arial" pitchFamily="34" charset="0"/>
              </a:rPr>
            </a:b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{skinny} jeans solid" pitchFamily="2" charset="0"/>
                <a:ea typeface="Times New Roman" pitchFamily="18" charset="0"/>
                <a:cs typeface="Arial" pitchFamily="34" charset="0"/>
              </a:rPr>
              <a:t>3.</a:t>
            </a:r>
            <a:b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{skinny} jeans solid" pitchFamily="2" charset="0"/>
                <a:ea typeface="Times New Roman" pitchFamily="18" charset="0"/>
                <a:cs typeface="Arial" pitchFamily="34" charset="0"/>
              </a:rPr>
            </a:b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{skinny} jeans solid" pitchFamily="2" charset="0"/>
                <a:ea typeface="Times New Roman" pitchFamily="18" charset="0"/>
                <a:cs typeface="Arial" pitchFamily="34" charset="0"/>
              </a:rPr>
              <a:t>4.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9" name="WordArt 7"/>
          <p:cNvSpPr>
            <a:spLocks noChangeArrowheads="1" noChangeShapeType="1" noTextEdit="1"/>
          </p:cNvSpPr>
          <p:nvPr/>
        </p:nvSpPr>
        <p:spPr bwMode="auto">
          <a:xfrm>
            <a:off x="990600" y="1981200"/>
            <a:ext cx="35052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spc="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Bradley Hand ITC"/>
              </a:rPr>
              <a:t>hanges</a:t>
            </a:r>
            <a:r>
              <a:rPr lang="en-US" sz="3600" kern="10" spc="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Bradley Hand ITC"/>
              </a:rPr>
              <a:t> in bladder habits</a:t>
            </a:r>
          </a:p>
        </p:txBody>
      </p:sp>
      <p:pic>
        <p:nvPicPr>
          <p:cNvPr id="33810" name="Picture 18" descr="http://thumbs.dreamstime.com/z/bugs-germs-22958344.jpg"/>
          <p:cNvPicPr>
            <a:picLocks noChangeAspect="1" noChangeArrowheads="1"/>
          </p:cNvPicPr>
          <p:nvPr/>
        </p:nvPicPr>
        <p:blipFill>
          <a:blip r:embed="rId2" r:link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7209" b="69627"/>
          <a:stretch>
            <a:fillRect/>
          </a:stretch>
        </p:blipFill>
        <p:spPr bwMode="auto">
          <a:xfrm>
            <a:off x="6324600" y="1219200"/>
            <a:ext cx="1669448" cy="1371600"/>
          </a:xfrm>
          <a:prstGeom prst="rect">
            <a:avLst/>
          </a:prstGeom>
          <a:noFill/>
        </p:spPr>
      </p:pic>
      <p:sp>
        <p:nvSpPr>
          <p:cNvPr id="33811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13" name="Rectangle 21"/>
          <p:cNvSpPr>
            <a:spLocks noChangeArrowheads="1"/>
          </p:cNvSpPr>
          <p:nvPr/>
        </p:nvSpPr>
        <p:spPr bwMode="auto">
          <a:xfrm>
            <a:off x="-3581400" y="2297668"/>
            <a:ext cx="20229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{skinny} jeans solid" pitchFamily="2" charset="0"/>
                <a:ea typeface="Times New Roman" pitchFamily="18" charset="0"/>
                <a:cs typeface="Arial" pitchFamily="34" charset="0"/>
              </a:rPr>
            </a:b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{skinny} jeans solid" pitchFamily="2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14" name="Rectangle 2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57200" y="1066800"/>
            <a:ext cx="579120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{skinny} jeans solid" pitchFamily="2" charset="0"/>
                <a:ea typeface="Times New Roman" pitchFamily="18" charset="0"/>
                <a:cs typeface="Arial" pitchFamily="34" charset="0"/>
              </a:rPr>
              <a:t>Fill-in ‘CAUTION’ the 7 warning </a:t>
            </a:r>
            <a:b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{skinny} jeans solid" pitchFamily="2" charset="0"/>
                <a:ea typeface="Times New Roman" pitchFamily="18" charset="0"/>
                <a:cs typeface="Arial" pitchFamily="34" charset="0"/>
              </a:rPr>
            </a:b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{skinny} jeans solid" pitchFamily="2" charset="0"/>
                <a:ea typeface="Times New Roman" pitchFamily="18" charset="0"/>
                <a:cs typeface="Arial" pitchFamily="34" charset="0"/>
              </a:rPr>
              <a:t>signs that someone should seek medical help</a:t>
            </a:r>
            <a:endParaRPr lang="en-US" sz="2000" dirty="0"/>
          </a:p>
        </p:txBody>
      </p:sp>
      <p:sp>
        <p:nvSpPr>
          <p:cNvPr id="38" name="Rounded Rectangle 37"/>
          <p:cNvSpPr/>
          <p:nvPr/>
        </p:nvSpPr>
        <p:spPr>
          <a:xfrm>
            <a:off x="990600" y="2286000"/>
            <a:ext cx="4724400" cy="4114800"/>
          </a:xfrm>
          <a:prstGeom prst="roundRect">
            <a:avLst>
              <a:gd name="adj" fmla="val 809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90600" y="2362200"/>
            <a:ext cx="472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latin typeface="Gill Sans Ultra Bold" pitchFamily="34" charset="0"/>
              </a:rPr>
              <a:t>SORE THROAT THAT DOES NOT HEAL</a:t>
            </a:r>
            <a:endParaRPr kumimoji="0" lang="en-US" sz="2000" b="0" i="0" u="none" strike="noStrike" kern="10" cap="none" spc="0" normalizeH="0" baseline="0" noProof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Gill Sans Ultra Bold" pitchFamily="34" charset="0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90600" y="3105090"/>
            <a:ext cx="472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latin typeface="Gill Sans Ultra Bold" pitchFamily="34" charset="0"/>
              </a:rPr>
              <a:t>NUSUAL BLEEDING </a:t>
            </a:r>
            <a:endParaRPr kumimoji="0" lang="en-US" sz="2000" b="0" i="0" u="none" strike="noStrike" kern="10" cap="none" spc="0" normalizeH="0" baseline="0" noProof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Gill Sans Ultra Bold" pitchFamily="34" charset="0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90600" y="3714690"/>
            <a:ext cx="472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latin typeface="Gill Sans Ultra Bold" pitchFamily="34" charset="0"/>
              </a:rPr>
              <a:t>HICKENING OR LUMP </a:t>
            </a:r>
            <a:endParaRPr kumimoji="0" lang="en-US" sz="2000" b="0" i="0" u="none" strike="noStrike" kern="10" cap="none" spc="0" normalizeH="0" baseline="0" noProof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Gill Sans Ultra Bold" pitchFamily="34" charset="0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90600" y="4343400"/>
            <a:ext cx="472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latin typeface="Gill Sans Ultra Bold" pitchFamily="34" charset="0"/>
              </a:rPr>
              <a:t>NDIGESTION OR DIFFICULTY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latin typeface="Gill Sans Ultra Bold" pitchFamily="34" charset="0"/>
              </a:rPr>
              <a:t>     SWALLOWING</a:t>
            </a:r>
            <a:endParaRPr kumimoji="0" lang="en-US" sz="2000" b="0" i="0" u="none" strike="noStrike" kern="10" cap="none" spc="0" normalizeH="0" baseline="0" noProof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Gill Sans Ultra Bold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90600" y="5181600"/>
            <a:ext cx="472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latin typeface="Gill Sans Ultra Bold" pitchFamily="34" charset="0"/>
              </a:rPr>
              <a:t>BVIOUS CHANGES IN WART</a:t>
            </a:r>
            <a:endParaRPr kumimoji="0" lang="en-US" sz="2000" b="0" i="0" u="none" strike="noStrike" kern="10" cap="none" spc="0" normalizeH="0" baseline="0" noProof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Gill Sans Ultra Bold" pitchFamily="34" charset="0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90600" y="5848290"/>
            <a:ext cx="472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latin typeface="Gill Sans Ultra Bold" pitchFamily="34" charset="0"/>
              </a:rPr>
              <a:t>AGGING COUGH </a:t>
            </a:r>
            <a:endParaRPr kumimoji="0" lang="en-US" sz="2000" b="0" i="0" u="none" strike="noStrike" kern="10" cap="none" spc="0" normalizeH="0" baseline="0" noProof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Gill Sans Ultra Bold" pitchFamily="34" charset="0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096000" y="3638490"/>
            <a:ext cx="2667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0" u="none" strike="noStrike" kern="10" cap="none" spc="0" normalizeH="0" baseline="0" noProof="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Gill Sans Ultra Bold" pitchFamily="34" charset="0"/>
                <a:ea typeface="+mn-ea"/>
                <a:cs typeface="+mn-cs"/>
              </a:rPr>
              <a:t>SURGERY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096000" y="4343400"/>
            <a:ext cx="2667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latin typeface="Gill Sans Ultra Bold" pitchFamily="34" charset="0"/>
              </a:rPr>
              <a:t>RADIATION</a:t>
            </a:r>
            <a:endParaRPr kumimoji="0" lang="en-US" sz="2000" b="0" i="0" u="none" strike="noStrike" kern="10" cap="none" spc="0" normalizeH="0" baseline="0" noProof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Gill Sans Ultra Bold" pitchFamily="34" charset="0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096000" y="5029200"/>
            <a:ext cx="304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latin typeface="Gill Sans Ultra Bold" pitchFamily="34" charset="0"/>
              </a:rPr>
              <a:t>CHEMOTHERAPY</a:t>
            </a:r>
            <a:endParaRPr kumimoji="0" lang="en-US" sz="2000" b="0" i="0" u="none" strike="noStrike" kern="10" cap="none" spc="0" normalizeH="0" baseline="0" noProof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Gill Sans Ultra Bold" pitchFamily="34" charset="0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172200" y="5791200"/>
            <a:ext cx="2667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latin typeface="Gill Sans Ultra Bold" pitchFamily="34" charset="0"/>
              </a:rPr>
              <a:t>BIOLOGIC</a:t>
            </a:r>
            <a:endParaRPr kumimoji="0" lang="en-US" sz="2000" b="0" i="0" u="none" strike="noStrike" kern="10" cap="none" spc="0" normalizeH="0" baseline="0" noProof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Gill Sans Ultra Bold" pitchFamily="34" charset="0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B5E2BF0-C166-47F5-9FC1-AED72CD6805F}"/>
              </a:ext>
            </a:extLst>
          </p:cNvPr>
          <p:cNvSpPr/>
          <p:nvPr/>
        </p:nvSpPr>
        <p:spPr>
          <a:xfrm>
            <a:off x="457200" y="228600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{skinny} jeans solid" pitchFamily="2" charset="0"/>
              </a:rPr>
              <a:t>Complete the information in your notes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latin typeface="{skinny} jeans solid" pitchFamily="2" charset="0"/>
              </a:rPr>
              <a:t> </a:t>
            </a:r>
            <a:endParaRPr lang="en-US" sz="2400" b="1" dirty="0">
              <a:latin typeface="{skinny} jeans solid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4400"/>
            <a:ext cx="5029200" cy="0"/>
          </a:xfrm>
          <a:prstGeom prst="line">
            <a:avLst/>
          </a:prstGeom>
          <a:ln w="53975" cap="rnd" cmpd="dbl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04800" y="0"/>
            <a:ext cx="0" cy="1524000"/>
          </a:xfrm>
          <a:prstGeom prst="line">
            <a:avLst/>
          </a:prstGeom>
          <a:ln w="53975" cap="rnd" cmpd="dbl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WordArt 5"/>
          <p:cNvSpPr>
            <a:spLocks noChangeArrowheads="1" noChangeShapeType="1" noTextEdit="1"/>
          </p:cNvSpPr>
          <p:nvPr/>
        </p:nvSpPr>
        <p:spPr bwMode="auto">
          <a:xfrm>
            <a:off x="381000" y="990600"/>
            <a:ext cx="4495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ISHfingers"/>
              </a:rPr>
              <a:t>Allergies explained</a:t>
            </a:r>
            <a:endParaRPr lang="en-US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FISHfingers"/>
            </a:endParaRPr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2928" t="19792" r="35578" b="18750"/>
          <a:stretch>
            <a:fillRect/>
          </a:stretch>
        </p:blipFill>
        <p:spPr bwMode="auto">
          <a:xfrm>
            <a:off x="1219200" y="2057400"/>
            <a:ext cx="6705600" cy="3767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696200" y="533400"/>
            <a:ext cx="1143000" cy="122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AutoShape 6"/>
          <p:cNvSpPr>
            <a:spLocks noChangeArrowheads="1"/>
          </p:cNvSpPr>
          <p:nvPr/>
        </p:nvSpPr>
        <p:spPr bwMode="auto">
          <a:xfrm>
            <a:off x="1828800" y="1676400"/>
            <a:ext cx="6156325" cy="1422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latin typeface="{skinny} jeans solid" pitchFamily="2" charset="0"/>
              </a:rPr>
              <a:t> </a:t>
            </a:r>
            <a:endParaRPr lang="en-US" sz="2400" b="1" dirty="0">
              <a:latin typeface="{skinny} jeans solid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4400"/>
            <a:ext cx="5029200" cy="0"/>
          </a:xfrm>
          <a:prstGeom prst="line">
            <a:avLst/>
          </a:prstGeom>
          <a:ln w="53975" cap="rnd" cmpd="dbl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04800" y="0"/>
            <a:ext cx="0" cy="1524000"/>
          </a:xfrm>
          <a:prstGeom prst="line">
            <a:avLst/>
          </a:prstGeom>
          <a:ln w="53975" cap="rnd" cmpd="dbl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818" name="Group 2"/>
          <p:cNvGrpSpPr>
            <a:grpSpLocks/>
          </p:cNvGrpSpPr>
          <p:nvPr/>
        </p:nvGrpSpPr>
        <p:grpSpPr bwMode="auto">
          <a:xfrm rot="-604479">
            <a:off x="427637" y="1224932"/>
            <a:ext cx="1868488" cy="695325"/>
            <a:chOff x="5720" y="7549"/>
            <a:chExt cx="4185" cy="1605"/>
          </a:xfrm>
        </p:grpSpPr>
        <p:sp>
          <p:nvSpPr>
            <p:cNvPr id="34819" name="AutoShape 3"/>
            <p:cNvSpPr>
              <a:spLocks noChangeArrowheads="1"/>
            </p:cNvSpPr>
            <p:nvPr/>
          </p:nvSpPr>
          <p:spPr bwMode="auto">
            <a:xfrm>
              <a:off x="5720" y="7549"/>
              <a:ext cx="4185" cy="1605"/>
            </a:xfrm>
            <a:prstGeom prst="bevel">
              <a:avLst>
                <a:gd name="adj" fmla="val 802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20" name="WordArt 4"/>
            <p:cNvSpPr>
              <a:spLocks noChangeArrowheads="1" noChangeShapeType="1" noTextEdit="1"/>
            </p:cNvSpPr>
            <p:nvPr/>
          </p:nvSpPr>
          <p:spPr bwMode="auto">
            <a:xfrm>
              <a:off x="5983" y="8032"/>
              <a:ext cx="3587" cy="58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kern="10" spc="0" dirty="0">
                  <a:ln w="222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latin typeface="FISHfingers"/>
                </a:rPr>
                <a:t>Allergies</a:t>
              </a:r>
            </a:p>
          </p:txBody>
        </p:sp>
      </p:grpSp>
      <p:sp>
        <p:nvSpPr>
          <p:cNvPr id="34821" name="WordArt 5"/>
          <p:cNvSpPr>
            <a:spLocks noChangeArrowheads="1" noChangeShapeType="1" noTextEdit="1"/>
          </p:cNvSpPr>
          <p:nvPr/>
        </p:nvSpPr>
        <p:spPr bwMode="auto">
          <a:xfrm>
            <a:off x="3505200" y="1752600"/>
            <a:ext cx="2890837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spc="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FISHfingers"/>
              </a:rPr>
              <a:t>1. Define Allergy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1828800" y="3200400"/>
            <a:ext cx="6248400" cy="3352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{skinny} jeans solid" pitchFamily="2" charset="0"/>
                <a:cs typeface="Arial" pitchFamily="34" charset="0"/>
              </a:rPr>
              <a:t>List 5 more possible allergens:</a:t>
            </a: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{skinny} jeans solid" pitchFamily="2" charset="0"/>
                <a:cs typeface="Arial" pitchFamily="34" charset="0"/>
              </a:rPr>
              <a:t>1.  Dander from animal fur</a:t>
            </a:r>
            <a:endParaRPr lang="en-US" sz="2000" b="1" dirty="0">
              <a:latin typeface="{skinny} jeans solid" pitchFamily="2" charset="0"/>
              <a:cs typeface="Arial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{skinny} jeans solid" pitchFamily="2" charset="0"/>
                <a:cs typeface="Arial" pitchFamily="34" charset="0"/>
              </a:rPr>
              <a:t>2.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lang="en-US" sz="2000" b="1" dirty="0">
                <a:latin typeface="{skinny} jeans solid" pitchFamily="2" charset="0"/>
                <a:cs typeface="Arial" pitchFamily="34" charset="0"/>
              </a:rPr>
              <a:t>3.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lang="en-US" sz="2000" b="1" dirty="0">
                <a:latin typeface="{skinny} jeans solid" pitchFamily="2" charset="0"/>
                <a:cs typeface="Arial" pitchFamily="34" charset="0"/>
              </a:rPr>
              <a:t>4.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{skinny} jeans solid" pitchFamily="2" charset="0"/>
                <a:cs typeface="Arial" pitchFamily="34" charset="0"/>
              </a:rPr>
              <a:t>5.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lang="en-US" sz="2000" b="1" dirty="0">
                <a:latin typeface="{skinny} jeans solid" pitchFamily="2" charset="0"/>
                <a:cs typeface="Arial" pitchFamily="34" charset="0"/>
              </a:rPr>
              <a:t>6.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25" name="Picture 9" descr="Image result for mold allergy clipart"/>
          <p:cNvPicPr>
            <a:picLocks noChangeAspect="1" noChangeArrowheads="1"/>
          </p:cNvPicPr>
          <p:nvPr/>
        </p:nvPicPr>
        <p:blipFill>
          <a:blip r:embed="rId3" r:link="rId4" cstate="print"/>
          <a:srcRect b="8900"/>
          <a:stretch>
            <a:fillRect/>
          </a:stretch>
        </p:blipFill>
        <p:spPr bwMode="auto">
          <a:xfrm>
            <a:off x="381000" y="2743200"/>
            <a:ext cx="1295400" cy="966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Picture 10" descr="http://a1.typepad.com/6a00e54ee57ea5883401b7c7387101970b-250wi"/>
          <p:cNvPicPr>
            <a:picLocks noChangeAspect="1" noChangeArrowheads="1"/>
          </p:cNvPicPr>
          <p:nvPr/>
        </p:nvPicPr>
        <p:blipFill>
          <a:blip r:embed="rId5" r:link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4187" y="5562600"/>
            <a:ext cx="1039813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7" name="Picture 11" descr="http://www.smartmovehvac.com/wp-content/uploads/2015/10/37.-Dog-Cat.jpeg"/>
          <p:cNvPicPr>
            <a:picLocks noChangeAspect="1" noChangeArrowheads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8153400" y="4572000"/>
            <a:ext cx="925512" cy="7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8" name="Picture 1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53400" y="3124200"/>
            <a:ext cx="990600" cy="1308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2209800" y="2133600"/>
            <a:ext cx="6019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latin typeface="Gill Sans Ultra Bold" pitchFamily="34" charset="0"/>
              </a:rPr>
              <a:t>BODY’S SENSITIVITY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kern="10" cap="none" spc="0" normalizeH="0" baseline="0" noProof="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Gill Sans Ultra Bold" pitchFamily="34" charset="0"/>
                <a:ea typeface="+mn-ea"/>
                <a:cs typeface="+mn-cs"/>
              </a:rPr>
              <a:t>TO CERTAIN SUBSTANCES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057400" y="3962400"/>
            <a:ext cx="297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kern="10" cap="none" spc="0" normalizeH="0" baseline="0" noProof="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Gill Sans Ultra Bold" pitchFamily="34" charset="0"/>
                <a:ea typeface="+mn-ea"/>
                <a:cs typeface="+mn-cs"/>
              </a:rPr>
              <a:t>DUST MITES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057400" y="4419600"/>
            <a:ext cx="304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latin typeface="Gill Sans Ultra Bold" pitchFamily="34" charset="0"/>
              </a:rPr>
              <a:t>POLLEN</a:t>
            </a:r>
            <a:endParaRPr kumimoji="0" lang="en-US" sz="2800" b="0" i="0" u="none" strike="noStrike" kern="10" cap="none" spc="0" normalizeH="0" baseline="0" noProof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Gill Sans Ultra Bold" pitchFamily="34" charset="0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57400" y="4876800"/>
            <a:ext cx="251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kern="10" cap="none" spc="0" normalizeH="0" baseline="0" noProof="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Gill Sans Ultra Bold" pitchFamily="34" charset="0"/>
                <a:ea typeface="+mn-ea"/>
                <a:cs typeface="+mn-cs"/>
              </a:rPr>
              <a:t>GRASS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057400" y="5344180"/>
            <a:ext cx="220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latin typeface="Gill Sans Ultra Bold" pitchFamily="34" charset="0"/>
              </a:rPr>
              <a:t>MOLDS</a:t>
            </a:r>
            <a:endParaRPr kumimoji="0" lang="en-US" sz="2800" b="0" i="0" u="none" strike="noStrike" kern="10" cap="none" spc="0" normalizeH="0" baseline="0" noProof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Gill Sans Ultra Bold" pitchFamily="34" charset="0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057400" y="5791200"/>
            <a:ext cx="243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latin typeface="Gill Sans Ultra Bold" pitchFamily="34" charset="0"/>
              </a:rPr>
              <a:t>FOODS</a:t>
            </a:r>
            <a:endParaRPr kumimoji="0" lang="en-US" sz="2800" b="0" i="0" u="none" strike="noStrike" kern="10" cap="none" spc="0" normalizeH="0" baseline="0" noProof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Gill Sans Ultra Bold" pitchFamily="34" charset="0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119553" y="4646474"/>
            <a:ext cx="388144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Bee stings &amp; </a:t>
            </a:r>
          </a:p>
          <a:p>
            <a:pPr algn="ctr"/>
            <a:r>
              <a:rPr lang="en-US" sz="54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medication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0CC9991-679E-41DC-A24A-A38E38B55D18}"/>
              </a:ext>
            </a:extLst>
          </p:cNvPr>
          <p:cNvSpPr/>
          <p:nvPr/>
        </p:nvSpPr>
        <p:spPr>
          <a:xfrm>
            <a:off x="457200" y="228600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{skinny} jeans solid" pitchFamily="2" charset="0"/>
              </a:rPr>
              <a:t>Complete the information in your notes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8" grpId="0"/>
      <p:bldP spid="19" grpId="0"/>
      <p:bldP spid="20" grpId="0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3733800" y="3048000"/>
            <a:ext cx="5105400" cy="3352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3" name="AutoShape 3"/>
          <p:cNvSpPr>
            <a:spLocks noChangeArrowheads="1"/>
          </p:cNvSpPr>
          <p:nvPr/>
        </p:nvSpPr>
        <p:spPr bwMode="auto">
          <a:xfrm>
            <a:off x="1676400" y="1219200"/>
            <a:ext cx="6477000" cy="15462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14400"/>
            <a:ext cx="5029200" cy="0"/>
          </a:xfrm>
          <a:prstGeom prst="line">
            <a:avLst/>
          </a:prstGeom>
          <a:ln w="53975" cap="rnd" cmpd="dbl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04800" y="0"/>
            <a:ext cx="0" cy="1524000"/>
          </a:xfrm>
          <a:prstGeom prst="line">
            <a:avLst/>
          </a:prstGeom>
          <a:ln w="53975" cap="rnd" cmpd="dbl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2" name="WordArt 2"/>
          <p:cNvSpPr>
            <a:spLocks noChangeArrowheads="1" noChangeShapeType="1" noTextEdit="1"/>
          </p:cNvSpPr>
          <p:nvPr/>
        </p:nvSpPr>
        <p:spPr bwMode="auto">
          <a:xfrm>
            <a:off x="3276600" y="1371600"/>
            <a:ext cx="2743200" cy="336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spc="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FISHfingers"/>
              </a:rPr>
              <a:t>1. Define ASTHMA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2590800"/>
            <a:ext cx="108065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845" name="Group 5"/>
          <p:cNvGrpSpPr>
            <a:grpSpLocks/>
          </p:cNvGrpSpPr>
          <p:nvPr/>
        </p:nvGrpSpPr>
        <p:grpSpPr bwMode="auto">
          <a:xfrm rot="-604479">
            <a:off x="579732" y="1300917"/>
            <a:ext cx="1868488" cy="695325"/>
            <a:chOff x="6302" y="8191"/>
            <a:chExt cx="4185" cy="1605"/>
          </a:xfrm>
        </p:grpSpPr>
        <p:sp>
          <p:nvSpPr>
            <p:cNvPr id="35846" name="AutoShape 6"/>
            <p:cNvSpPr>
              <a:spLocks noChangeArrowheads="1"/>
            </p:cNvSpPr>
            <p:nvPr/>
          </p:nvSpPr>
          <p:spPr bwMode="auto">
            <a:xfrm>
              <a:off x="6302" y="8191"/>
              <a:ext cx="4185" cy="1605"/>
            </a:xfrm>
            <a:prstGeom prst="bevel">
              <a:avLst>
                <a:gd name="adj" fmla="val 802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47" name="WordArt 7"/>
            <p:cNvSpPr>
              <a:spLocks noChangeArrowheads="1" noChangeShapeType="1" noTextEdit="1"/>
            </p:cNvSpPr>
            <p:nvPr/>
          </p:nvSpPr>
          <p:spPr bwMode="auto">
            <a:xfrm>
              <a:off x="6567" y="8666"/>
              <a:ext cx="3587" cy="58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kern="10" spc="0" dirty="0">
                  <a:ln w="222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latin typeface="FISHfingers"/>
                </a:rPr>
                <a:t>Asthma</a:t>
              </a:r>
            </a:p>
          </p:txBody>
        </p:sp>
      </p:grpSp>
      <p:sp>
        <p:nvSpPr>
          <p:cNvPr id="35848" name="WordArt 8"/>
          <p:cNvSpPr>
            <a:spLocks noChangeArrowheads="1" noChangeShapeType="1" noTextEdit="1"/>
          </p:cNvSpPr>
          <p:nvPr/>
        </p:nvSpPr>
        <p:spPr bwMode="auto">
          <a:xfrm>
            <a:off x="1981200" y="4191000"/>
            <a:ext cx="1371600" cy="958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spc="0" dirty="0" err="1">
                <a:ln w="63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FISHfingers"/>
              </a:rPr>
              <a:t>Ashtma</a:t>
            </a:r>
            <a:r>
              <a:rPr lang="en-US" sz="3600" kern="10" spc="0" dirty="0">
                <a:ln w="63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FISHfingers"/>
              </a:rPr>
              <a:t> can be</a:t>
            </a:r>
          </a:p>
          <a:p>
            <a:pPr algn="ctr" rtl="0"/>
            <a:r>
              <a:rPr lang="en-US" sz="3600" kern="10" spc="0" dirty="0">
                <a:ln w="63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FISHfingers"/>
              </a:rPr>
              <a:t>triggered by:</a:t>
            </a:r>
          </a:p>
        </p:txBody>
      </p:sp>
      <p:sp>
        <p:nvSpPr>
          <p:cNvPr id="35849" name="AutoShape 9"/>
          <p:cNvSpPr>
            <a:spLocks/>
          </p:cNvSpPr>
          <p:nvPr/>
        </p:nvSpPr>
        <p:spPr bwMode="auto">
          <a:xfrm>
            <a:off x="3352800" y="3124200"/>
            <a:ext cx="533400" cy="3352800"/>
          </a:xfrm>
          <a:prstGeom prst="leftBrace">
            <a:avLst>
              <a:gd name="adj1" fmla="val 40476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WordArt 2"/>
          <p:cNvSpPr>
            <a:spLocks noChangeArrowheads="1" noChangeShapeType="1" noTextEdit="1"/>
          </p:cNvSpPr>
          <p:nvPr/>
        </p:nvSpPr>
        <p:spPr bwMode="auto">
          <a:xfrm>
            <a:off x="3962400" y="3505200"/>
            <a:ext cx="3810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ISHfingers"/>
              </a:rPr>
              <a:t>2.</a:t>
            </a:r>
          </a:p>
          <a:p>
            <a:pPr algn="ctr" rtl="0"/>
            <a:r>
              <a:rPr lang="en-US" sz="3600" kern="10" spc="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FISHfingers"/>
              </a:rPr>
              <a:t>3.</a:t>
            </a:r>
          </a:p>
          <a:p>
            <a:pPr algn="ctr" rtl="0"/>
            <a:r>
              <a:rPr lang="en-US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ISHfingers"/>
              </a:rPr>
              <a:t>4.</a:t>
            </a:r>
          </a:p>
          <a:p>
            <a:pPr algn="ctr" rtl="0"/>
            <a:r>
              <a:rPr lang="en-US" sz="3600" kern="10" spc="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FISHfingers"/>
              </a:rPr>
              <a:t>5.</a:t>
            </a:r>
          </a:p>
        </p:txBody>
      </p:sp>
      <p:sp>
        <p:nvSpPr>
          <p:cNvPr id="17" name="WordArt 2"/>
          <p:cNvSpPr>
            <a:spLocks noChangeArrowheads="1" noChangeShapeType="1" noTextEdit="1"/>
          </p:cNvSpPr>
          <p:nvPr/>
        </p:nvSpPr>
        <p:spPr bwMode="auto">
          <a:xfrm>
            <a:off x="228600" y="3124200"/>
            <a:ext cx="1600200" cy="3276600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ISHfingers"/>
              </a:rPr>
              <a:t>6. INHALER:</a:t>
            </a:r>
          </a:p>
          <a:p>
            <a:pPr algn="ctr" rtl="0"/>
            <a:r>
              <a:rPr lang="en-US" sz="3600" kern="10" spc="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FISHfingers"/>
              </a:rPr>
              <a:t>OPENS</a:t>
            </a:r>
          </a:p>
          <a:p>
            <a:pPr algn="ctr" rtl="0"/>
            <a:r>
              <a:rPr lang="en-US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ISHfingers"/>
              </a:rPr>
              <a:t>UP</a:t>
            </a:r>
          </a:p>
          <a:p>
            <a:pPr algn="ctr" rtl="0"/>
            <a:r>
              <a:rPr lang="en-US" sz="3600" kern="10" spc="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FISHfingers"/>
              </a:rPr>
              <a:t>THE </a:t>
            </a:r>
          </a:p>
          <a:p>
            <a:pPr algn="ctr" rtl="0"/>
            <a:r>
              <a:rPr lang="en-US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ISHfingers"/>
              </a:rPr>
              <a:t>AIRWAYS</a:t>
            </a:r>
            <a:endParaRPr lang="en-US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FISHfinger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09800" y="1789093"/>
            <a:ext cx="6172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latin typeface="Gill Sans Ultra Bold" pitchFamily="34" charset="0"/>
              </a:rPr>
              <a:t>AIRWAYS BECOME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kern="10" cap="none" spc="0" normalizeH="0" baseline="0" noProof="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Gill Sans Ultra Bold" pitchFamily="34" charset="0"/>
                <a:ea typeface="+mn-ea"/>
                <a:cs typeface="+mn-cs"/>
              </a:rPr>
              <a:t>IRRITATED AND SWOLLEN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43400" y="3505200"/>
            <a:ext cx="274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latin typeface="Gill Sans Ultra Bold" pitchFamily="34" charset="0"/>
              </a:rPr>
              <a:t>ALLERGENS</a:t>
            </a:r>
            <a:endParaRPr kumimoji="0" lang="en-US" sz="2800" b="0" i="0" u="none" strike="noStrike" kern="10" cap="none" spc="0" normalizeH="0" baseline="0" noProof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Gill Sans Ultra Bold" pitchFamily="34" charset="0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43400" y="5638800"/>
            <a:ext cx="426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latin typeface="Gill Sans Ultra Bold" pitchFamily="34" charset="0"/>
              </a:rPr>
              <a:t>AIR POLLUTION</a:t>
            </a:r>
            <a:endParaRPr kumimoji="0" lang="en-US" sz="2800" b="0" i="0" u="none" strike="noStrike" kern="10" cap="none" spc="0" normalizeH="0" baseline="0" noProof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Gill Sans Ultra Bold" pitchFamily="34" charset="0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43400" y="4277380"/>
            <a:ext cx="472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latin typeface="Gill Sans Ultra Bold" pitchFamily="34" charset="0"/>
              </a:rPr>
              <a:t>PHYSICAL ACTIVITY</a:t>
            </a:r>
            <a:endParaRPr kumimoji="0" lang="en-US" sz="2800" b="0" i="0" u="none" strike="noStrike" kern="10" cap="none" spc="0" normalizeH="0" baseline="0" noProof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Gill Sans Ultra Bold" pitchFamily="34" charset="0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43400" y="4953000"/>
            <a:ext cx="464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latin typeface="Gill Sans Ultra Bold" pitchFamily="34" charset="0"/>
              </a:rPr>
              <a:t>COLD/DAMP AIR</a:t>
            </a:r>
            <a:endParaRPr kumimoji="0" lang="en-US" sz="2800" b="0" i="0" u="none" strike="noStrike" kern="10" cap="none" spc="0" normalizeH="0" baseline="0" noProof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Gill Sans Ultra Bold" pitchFamily="34" charset="0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58000" y="1078468"/>
            <a:ext cx="20574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{skinny} jeans solid" pitchFamily="2" charset="0"/>
                <a:hlinkClick r:id="rId3"/>
              </a:rPr>
              <a:t>Asthma Video</a:t>
            </a:r>
            <a:endParaRPr lang="en-US" dirty="0">
              <a:latin typeface="{skinny} jeans solid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75FB347-87E1-4628-8DEE-FB5BBEEF2EF6}"/>
              </a:ext>
            </a:extLst>
          </p:cNvPr>
          <p:cNvSpPr/>
          <p:nvPr/>
        </p:nvSpPr>
        <p:spPr>
          <a:xfrm>
            <a:off x="457200" y="228600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{skinny} jeans solid" pitchFamily="2" charset="0"/>
              </a:rPr>
              <a:t>Complete the information in your notes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3"/>
          <p:cNvSpPr>
            <a:spLocks noChangeArrowheads="1"/>
          </p:cNvSpPr>
          <p:nvPr/>
        </p:nvSpPr>
        <p:spPr bwMode="auto">
          <a:xfrm>
            <a:off x="457200" y="2971800"/>
            <a:ext cx="7010400" cy="3581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7" name="AutoShape 3"/>
          <p:cNvSpPr>
            <a:spLocks noChangeArrowheads="1"/>
          </p:cNvSpPr>
          <p:nvPr/>
        </p:nvSpPr>
        <p:spPr bwMode="auto">
          <a:xfrm>
            <a:off x="1905000" y="1143000"/>
            <a:ext cx="6934200" cy="1752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14400"/>
            <a:ext cx="5029200" cy="0"/>
          </a:xfrm>
          <a:prstGeom prst="line">
            <a:avLst/>
          </a:prstGeom>
          <a:ln w="53975" cap="rnd" cmpd="dbl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04800" y="0"/>
            <a:ext cx="0" cy="1524000"/>
          </a:xfrm>
          <a:prstGeom prst="line">
            <a:avLst/>
          </a:prstGeom>
          <a:ln w="53975" cap="rnd" cmpd="dbl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66" name="WordArt 2"/>
          <p:cNvSpPr>
            <a:spLocks noChangeArrowheads="1" noChangeShapeType="1" noTextEdit="1"/>
          </p:cNvSpPr>
          <p:nvPr/>
        </p:nvSpPr>
        <p:spPr bwMode="auto">
          <a:xfrm>
            <a:off x="3429001" y="1219200"/>
            <a:ext cx="35052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spc="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FISHfingers"/>
              </a:rPr>
              <a:t>7. Define Diabetes</a:t>
            </a:r>
          </a:p>
        </p:txBody>
      </p:sp>
      <p:grpSp>
        <p:nvGrpSpPr>
          <p:cNvPr id="36868" name="Group 4"/>
          <p:cNvGrpSpPr>
            <a:grpSpLocks/>
          </p:cNvGrpSpPr>
          <p:nvPr/>
        </p:nvGrpSpPr>
        <p:grpSpPr bwMode="auto">
          <a:xfrm rot="20995521">
            <a:off x="461962" y="1246187"/>
            <a:ext cx="1868488" cy="695325"/>
            <a:chOff x="6390" y="8745"/>
            <a:chExt cx="4185" cy="1605"/>
          </a:xfrm>
        </p:grpSpPr>
        <p:sp>
          <p:nvSpPr>
            <p:cNvPr id="36869" name="AutoShape 5"/>
            <p:cNvSpPr>
              <a:spLocks noChangeArrowheads="1"/>
            </p:cNvSpPr>
            <p:nvPr/>
          </p:nvSpPr>
          <p:spPr bwMode="auto">
            <a:xfrm>
              <a:off x="6390" y="8745"/>
              <a:ext cx="4185" cy="1605"/>
            </a:xfrm>
            <a:prstGeom prst="bevel">
              <a:avLst>
                <a:gd name="adj" fmla="val 802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0" name="WordArt 6"/>
            <p:cNvSpPr>
              <a:spLocks noChangeArrowheads="1" noChangeShapeType="1" noTextEdit="1"/>
            </p:cNvSpPr>
            <p:nvPr/>
          </p:nvSpPr>
          <p:spPr bwMode="auto">
            <a:xfrm>
              <a:off x="6688" y="9255"/>
              <a:ext cx="3587" cy="58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kern="10" spc="0">
                  <a:ln w="222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latin typeface="FISHfingers"/>
                </a:rPr>
                <a:t>Diabetes</a:t>
              </a:r>
            </a:p>
          </p:txBody>
        </p:sp>
      </p:grpSp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6200" y="5486400"/>
            <a:ext cx="106838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685800" y="3013102"/>
            <a:ext cx="655320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{skinny} jeans solid" pitchFamily="2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{skinny} jeans solid" pitchFamily="2" charset="0"/>
                <a:ea typeface="Times New Roman" pitchFamily="18" charset="0"/>
                <a:cs typeface="Arial" pitchFamily="34" charset="0"/>
              </a:rPr>
              <a:t>8.  _____________________ is a hormone (or chemical) that normally moves sugars into cells.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{skinny} jeans solid" pitchFamily="2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000" b="1" dirty="0">
              <a:latin typeface="{skinny} jeans solid" pitchFamily="2" charset="0"/>
              <a:ea typeface="Times New Roman" pitchFamily="18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{skinny} jeans solid" pitchFamily="2" charset="0"/>
                <a:ea typeface="Times New Roman" pitchFamily="18" charset="0"/>
                <a:cs typeface="Arial" pitchFamily="34" charset="0"/>
              </a:rPr>
              <a:t>9.</a:t>
            </a:r>
            <a:r>
              <a:rPr kumimoji="0" lang="en-US" sz="2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{skinny} jeans solid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{skinny} jeans solid" pitchFamily="2" charset="0"/>
                <a:ea typeface="Times New Roman" pitchFamily="18" charset="0"/>
                <a:cs typeface="Arial" pitchFamily="34" charset="0"/>
              </a:rPr>
              <a:t>Explain the difference between Type 1 Diabetes and Type 2 Diabetes: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b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{skinny} jeans solid" pitchFamily="2" charset="0"/>
                <a:ea typeface="Times New Roman" pitchFamily="18" charset="0"/>
                <a:cs typeface="Arial" pitchFamily="34" charset="0"/>
              </a:rPr>
            </a:b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{skinny} jeans solid" pitchFamily="2" charset="0"/>
              <a:ea typeface="Times New Roman" pitchFamily="18" charset="0"/>
              <a:cs typeface="Arial" pitchFamily="34" charset="0"/>
            </a:endParaRP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{skinny} jeans solid" pitchFamily="2" charset="0"/>
                <a:ea typeface="Times New Roman" pitchFamily="18" charset="0"/>
                <a:cs typeface="Arial" pitchFamily="34" charset="0"/>
              </a:rPr>
              <a:t>10.  What is the treatment for diabetes?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{skinny} jeans solid" pitchFamily="2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{skinny} jeans solid" pitchFamily="2" charset="0"/>
                <a:ea typeface="Times New Roman" pitchFamily="18" charset="0"/>
                <a:cs typeface="Arial" pitchFamily="34" charset="0"/>
              </a:rPr>
            </a:br>
            <a:b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{skinny} jeans solid" pitchFamily="2" charset="0"/>
                <a:ea typeface="Times New Roman" pitchFamily="18" charset="0"/>
                <a:cs typeface="Arial" pitchFamily="34" charset="0"/>
              </a:rPr>
            </a:b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WordArt 2"/>
          <p:cNvSpPr>
            <a:spLocks noChangeArrowheads="1" noChangeShapeType="1" noTextEdit="1"/>
          </p:cNvSpPr>
          <p:nvPr/>
        </p:nvSpPr>
        <p:spPr bwMode="auto">
          <a:xfrm>
            <a:off x="5105400" y="609600"/>
            <a:ext cx="3579813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en-US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Gill Sans Ultra Bold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90600" y="3048000"/>
            <a:ext cx="25026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Gill Sans Ultra Bold" pitchFamily="34" charset="0"/>
                <a:ea typeface="+mn-ea"/>
                <a:cs typeface="+mn-cs"/>
              </a:rPr>
              <a:t>INSULIN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90600" y="4876800"/>
            <a:ext cx="56025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latin typeface="Gill Sans Ultra Bold" pitchFamily="34" charset="0"/>
              </a:rPr>
              <a:t>BORN WITH TYPE 1</a:t>
            </a:r>
            <a:endParaRPr kumimoji="0" lang="en-US" sz="3600" b="0" i="0" u="none" strike="noStrike" kern="10" cap="none" spc="0" normalizeH="0" baseline="0" noProof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Gill Sans Ultra Bold" pitchFamily="34" charset="0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90600" y="5791200"/>
            <a:ext cx="37522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600" b="0" i="0" u="none" strike="noStrike" kern="10" cap="none" spc="0" normalizeH="0" baseline="0" noProof="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Gill Sans Ultra Bold" pitchFamily="34" charset="0"/>
                <a:ea typeface="+mn-ea"/>
                <a:cs typeface="+mn-cs"/>
              </a:rPr>
              <a:t>MEDICATION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438400" y="1524000"/>
            <a:ext cx="6019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latin typeface="Gill Sans Ultra Bold" pitchFamily="34" charset="0"/>
              </a:rPr>
              <a:t>DISEASE PREVENTS THE</a:t>
            </a:r>
            <a:br>
              <a:rPr lang="en-US" sz="28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latin typeface="Gill Sans Ultra Bold" pitchFamily="34" charset="0"/>
              </a:rPr>
            </a:br>
            <a:r>
              <a:rPr lang="en-US" sz="28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latin typeface="Gill Sans Ultra Bold" pitchFamily="34" charset="0"/>
              </a:rPr>
              <a:t>BODY FROM USING SUGAR </a:t>
            </a:r>
            <a:br>
              <a:rPr lang="en-US" sz="28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latin typeface="Gill Sans Ultra Bold" pitchFamily="34" charset="0"/>
              </a:rPr>
            </a:br>
            <a:r>
              <a:rPr lang="en-US" sz="28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latin typeface="Gill Sans Ultra Bold" pitchFamily="34" charset="0"/>
              </a:rPr>
              <a:t>PROPERLY</a:t>
            </a:r>
            <a:endParaRPr kumimoji="0" lang="en-US" sz="2800" b="0" i="0" u="none" strike="noStrike" kern="10" cap="none" spc="0" normalizeH="0" baseline="0" noProof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Gill Sans Ultra Bold" pitchFamily="34" charset="0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81800" y="3429000"/>
            <a:ext cx="20574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{skinny} jeans solid" pitchFamily="2" charset="0"/>
                <a:hlinkClick r:id="rId3"/>
              </a:rPr>
              <a:t>Diabetes Video</a:t>
            </a:r>
            <a:endParaRPr lang="en-US" dirty="0">
              <a:latin typeface="{skinny} jeans solid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6EA302E-0082-4902-9DB8-2ADC55F7FB98}"/>
              </a:ext>
            </a:extLst>
          </p:cNvPr>
          <p:cNvSpPr/>
          <p:nvPr/>
        </p:nvSpPr>
        <p:spPr>
          <a:xfrm>
            <a:off x="457200" y="228600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{skinny} jeans solid" pitchFamily="2" charset="0"/>
              </a:rPr>
              <a:t>Complete the information in your notes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AutoShape 3"/>
          <p:cNvSpPr>
            <a:spLocks noChangeArrowheads="1"/>
          </p:cNvSpPr>
          <p:nvPr/>
        </p:nvSpPr>
        <p:spPr bwMode="auto">
          <a:xfrm>
            <a:off x="450739" y="1192577"/>
            <a:ext cx="8305800" cy="541020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latin typeface="{skinny} jeans solid" pitchFamily="2" charset="0"/>
              </a:rPr>
              <a:t>Complete the information on your notes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4400"/>
            <a:ext cx="5029200" cy="0"/>
          </a:xfrm>
          <a:prstGeom prst="line">
            <a:avLst/>
          </a:prstGeom>
          <a:ln w="53975" cap="rnd" cmpd="dbl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04800" y="0"/>
            <a:ext cx="0" cy="1524000"/>
          </a:xfrm>
          <a:prstGeom prst="line">
            <a:avLst/>
          </a:prstGeom>
          <a:ln w="53975" cap="rnd" cmpd="dbl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6" name="WordArt 2"/>
          <p:cNvSpPr>
            <a:spLocks noChangeArrowheads="1" noChangeShapeType="1" noTextEdit="1"/>
          </p:cNvSpPr>
          <p:nvPr/>
        </p:nvSpPr>
        <p:spPr bwMode="auto">
          <a:xfrm>
            <a:off x="1676400" y="1295400"/>
            <a:ext cx="5943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spc="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FISHfingers"/>
              </a:rPr>
              <a:t>There are 3 main causes of</a:t>
            </a:r>
          </a:p>
          <a:p>
            <a:pPr algn="ctr" rtl="0"/>
            <a:r>
              <a:rPr lang="en-US" sz="3600" kern="10" spc="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FISHfingers"/>
              </a:rPr>
              <a:t>noncommunicable diseases: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3797" y="2209800"/>
            <a:ext cx="1057038" cy="327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0068" y="2667000"/>
            <a:ext cx="960328" cy="229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1600200" y="2246412"/>
            <a:ext cx="60960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028700" algn="l"/>
              </a:tabLst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{skinny} jeans solid" pitchFamily="2" charset="0"/>
                <a:ea typeface="Arial Unicode MS" pitchFamily="34" charset="-128"/>
                <a:cs typeface="Arial" pitchFamily="34" charset="0"/>
              </a:rPr>
              <a:t>1.  Poor health habits – examples include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…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028700" algn="l"/>
              </a:tabLst>
            </a:pPr>
            <a:r>
              <a:rPr lang="en-US" sz="2000" b="1" dirty="0">
                <a:latin typeface="{skinny} jeans solid" pitchFamily="2" charset="0"/>
                <a:ea typeface="Arial Unicode MS" pitchFamily="34" charset="-128"/>
                <a:cs typeface="Arial" pitchFamily="34" charset="0"/>
              </a:rPr>
              <a:t>a.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{skinny} jeans solid" pitchFamily="2" charset="0"/>
                <a:ea typeface="Arial Unicode MS" pitchFamily="34" charset="-128"/>
                <a:cs typeface="Arial" pitchFamily="34" charset="0"/>
              </a:rPr>
              <a:t> Lack of physical activity</a:t>
            </a:r>
            <a:b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{skinny} jeans solid" pitchFamily="2" charset="0"/>
                <a:ea typeface="Arial Unicode MS" pitchFamily="34" charset="-128"/>
                <a:cs typeface="Arial" pitchFamily="34" charset="0"/>
              </a:rPr>
            </a:b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028700" algn="l"/>
              </a:tabLst>
            </a:pPr>
            <a:r>
              <a:rPr lang="en-US" sz="2000" b="1" dirty="0">
                <a:latin typeface="{skinny} jeans solid" pitchFamily="2" charset="0"/>
                <a:ea typeface="Arial Unicode MS" pitchFamily="34" charset="-128"/>
                <a:cs typeface="Arial" pitchFamily="34" charset="0"/>
              </a:rPr>
              <a:t>b.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{skinny} jeans solid" pitchFamily="2" charset="0"/>
                <a:ea typeface="Arial Unicode MS" pitchFamily="34" charset="-128"/>
                <a:cs typeface="Arial" pitchFamily="34" charset="0"/>
              </a:rPr>
              <a:t>___________________________________</a:t>
            </a:r>
            <a:b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{skinny} jeans solid" pitchFamily="2" charset="0"/>
                <a:ea typeface="Arial Unicode MS" pitchFamily="34" charset="-128"/>
                <a:cs typeface="Arial" pitchFamily="34" charset="0"/>
              </a:rPr>
            </a:b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028700" algn="l"/>
              </a:tabLst>
            </a:pPr>
            <a:r>
              <a:rPr lang="en-US" sz="2000" b="1" dirty="0">
                <a:latin typeface="{skinny} jeans solid" pitchFamily="2" charset="0"/>
                <a:ea typeface="Arial Unicode MS" pitchFamily="34" charset="-128"/>
                <a:cs typeface="Arial" pitchFamily="34" charset="0"/>
              </a:rPr>
              <a:t>c. 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{skinny} jeans solid" pitchFamily="2" charset="0"/>
                <a:ea typeface="Arial Unicode MS" pitchFamily="34" charset="-128"/>
                <a:cs typeface="Arial" pitchFamily="34" charset="0"/>
              </a:rPr>
              <a:t>___________________________________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028700" algn="l"/>
              </a:tabLst>
            </a:pPr>
            <a:b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{skinny} jeans solid" pitchFamily="2" charset="0"/>
                <a:ea typeface="Arial Unicode MS" pitchFamily="34" charset="-128"/>
                <a:cs typeface="Arial" pitchFamily="34" charset="0"/>
              </a:rPr>
            </a:b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{skinny} jeans solid" pitchFamily="2" charset="0"/>
                <a:ea typeface="Arial Unicode MS" pitchFamily="34" charset="-128"/>
                <a:cs typeface="Arial" pitchFamily="34" charset="0"/>
              </a:rPr>
              <a:t>2.  Person’s ______________________ - like living</a:t>
            </a:r>
            <a:r>
              <a:rPr lang="en-US" sz="2000" b="1" dirty="0">
                <a:latin typeface="{skinny} jeans solid" pitchFamily="2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{skinny} jeans solid" pitchFamily="2" charset="0"/>
                <a:ea typeface="Arial Unicode MS" pitchFamily="34" charset="-128"/>
                <a:cs typeface="Arial" pitchFamily="34" charset="0"/>
              </a:rPr>
              <a:t>where there is smog/pollution.</a:t>
            </a:r>
            <a:b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{skinny} jeans solid" pitchFamily="2" charset="0"/>
                <a:ea typeface="Arial Unicode MS" pitchFamily="34" charset="-128"/>
                <a:cs typeface="Arial" pitchFamily="34" charset="0"/>
              </a:rPr>
            </a:br>
            <a:b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{skinny} jeans solid" pitchFamily="2" charset="0"/>
                <a:ea typeface="Arial Unicode MS" pitchFamily="34" charset="-128"/>
                <a:cs typeface="Arial" pitchFamily="34" charset="0"/>
              </a:rPr>
            </a:b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028700" algn="l"/>
              </a:tabLst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{skinny} jeans solid" pitchFamily="2" charset="0"/>
                <a:ea typeface="Arial Unicode MS" pitchFamily="34" charset="-128"/>
                <a:cs typeface="Arial" pitchFamily="34" charset="0"/>
              </a:rPr>
              <a:t>3.  __________________ - passed from parent to child.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71800" y="4277380"/>
            <a:ext cx="358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0" noProof="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latin typeface="Gill Sans Ultra Bold" pitchFamily="34" charset="0"/>
              </a:rPr>
              <a:t>ENVIRONMENT</a:t>
            </a:r>
            <a:endParaRPr kumimoji="0" lang="en-US" sz="2800" b="0" i="0" u="none" strike="noStrike" kern="10" cap="none" spc="0" normalizeH="0" baseline="0" noProof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Gill Sans Ultra Bold" pitchFamily="34" charset="0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05000" y="5496580"/>
            <a:ext cx="266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latin typeface="Gill Sans Ultra Bold" pitchFamily="34" charset="0"/>
              </a:rPr>
              <a:t>INHERITED</a:t>
            </a:r>
            <a:endParaRPr kumimoji="0" lang="en-US" sz="2800" b="0" i="0" u="none" strike="noStrike" kern="10" cap="none" spc="0" normalizeH="0" baseline="0" noProof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Gill Sans Ultra Bold" pitchFamily="34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62200" y="3058180"/>
            <a:ext cx="495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0" noProof="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latin typeface="Gill Sans Ultra Bold" pitchFamily="34" charset="0"/>
              </a:rPr>
              <a:t>BEING OVERWEIGHT</a:t>
            </a:r>
            <a:endParaRPr kumimoji="0" lang="en-US" sz="2800" b="0" i="0" u="none" strike="noStrike" kern="10" cap="none" spc="0" normalizeH="0" baseline="0" noProof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Gill Sans Ultra Bold" pitchFamily="34" charset="0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62200" y="3657600"/>
            <a:ext cx="502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latin typeface="Gill Sans Ultra Bold" pitchFamily="34" charset="0"/>
              </a:rPr>
              <a:t>POOR EATING HABITS</a:t>
            </a:r>
            <a:endParaRPr kumimoji="0" lang="en-US" sz="2800" b="0" i="0" u="none" strike="noStrike" kern="10" cap="none" spc="0" normalizeH="0" baseline="0" noProof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Gill Sans Ultra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latin typeface="{skinny} jeans solid" pitchFamily="2" charset="0"/>
              </a:rPr>
              <a:t> </a:t>
            </a:r>
            <a:r>
              <a:rPr lang="en-US" sz="2400" b="1" dirty="0">
                <a:latin typeface="{skinny} jeans solid" pitchFamily="2" charset="0"/>
              </a:rPr>
              <a:t>5 MOST COMMON NONCOMMUNICABLE DISEASES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4400"/>
            <a:ext cx="5029200" cy="0"/>
          </a:xfrm>
          <a:prstGeom prst="line">
            <a:avLst/>
          </a:prstGeom>
          <a:ln w="53975" cap="rnd" cmpd="dbl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04800" y="0"/>
            <a:ext cx="0" cy="1524000"/>
          </a:xfrm>
          <a:prstGeom prst="line">
            <a:avLst/>
          </a:prstGeom>
          <a:ln w="53975" cap="rnd" cmpd="dbl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690" name="Group 18"/>
          <p:cNvGrpSpPr>
            <a:grpSpLocks/>
          </p:cNvGrpSpPr>
          <p:nvPr/>
        </p:nvGrpSpPr>
        <p:grpSpPr bwMode="auto">
          <a:xfrm>
            <a:off x="533400" y="1752600"/>
            <a:ext cx="3962400" cy="1276350"/>
            <a:chOff x="1830" y="8745"/>
            <a:chExt cx="4185" cy="1605"/>
          </a:xfrm>
        </p:grpSpPr>
        <p:sp>
          <p:nvSpPr>
            <p:cNvPr id="28691" name="AutoShape 19"/>
            <p:cNvSpPr>
              <a:spLocks noChangeArrowheads="1"/>
            </p:cNvSpPr>
            <p:nvPr/>
          </p:nvSpPr>
          <p:spPr bwMode="auto">
            <a:xfrm>
              <a:off x="1830" y="8745"/>
              <a:ext cx="4185" cy="1605"/>
            </a:xfrm>
            <a:prstGeom prst="bevel">
              <a:avLst>
                <a:gd name="adj" fmla="val 802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92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2098" y="9262"/>
              <a:ext cx="3587" cy="58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kern="10" spc="0">
                  <a:ln w="222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latin typeface="FISHfingers"/>
                </a:rPr>
                <a:t>Heart Disease</a:t>
              </a:r>
            </a:p>
          </p:txBody>
        </p:sp>
      </p:grpSp>
      <p:grpSp>
        <p:nvGrpSpPr>
          <p:cNvPr id="28693" name="Group 21"/>
          <p:cNvGrpSpPr>
            <a:grpSpLocks/>
          </p:cNvGrpSpPr>
          <p:nvPr/>
        </p:nvGrpSpPr>
        <p:grpSpPr bwMode="auto">
          <a:xfrm>
            <a:off x="4724400" y="1752600"/>
            <a:ext cx="3962400" cy="1276350"/>
            <a:chOff x="6390" y="8745"/>
            <a:chExt cx="4185" cy="1605"/>
          </a:xfrm>
        </p:grpSpPr>
        <p:sp>
          <p:nvSpPr>
            <p:cNvPr id="28694" name="AutoShape 22"/>
            <p:cNvSpPr>
              <a:spLocks noChangeArrowheads="1"/>
            </p:cNvSpPr>
            <p:nvPr/>
          </p:nvSpPr>
          <p:spPr bwMode="auto">
            <a:xfrm>
              <a:off x="6390" y="8745"/>
              <a:ext cx="4185" cy="1605"/>
            </a:xfrm>
            <a:prstGeom prst="bevel">
              <a:avLst>
                <a:gd name="adj" fmla="val 802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95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6688" y="9255"/>
              <a:ext cx="3587" cy="58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kern="10" spc="0">
                  <a:ln w="222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latin typeface="FISHfingers"/>
                </a:rPr>
                <a:t>Cancer</a:t>
              </a:r>
            </a:p>
          </p:txBody>
        </p:sp>
      </p:grpSp>
      <p:grpSp>
        <p:nvGrpSpPr>
          <p:cNvPr id="28696" name="Group 24"/>
          <p:cNvGrpSpPr>
            <a:grpSpLocks/>
          </p:cNvGrpSpPr>
          <p:nvPr/>
        </p:nvGrpSpPr>
        <p:grpSpPr bwMode="auto">
          <a:xfrm>
            <a:off x="685800" y="5257800"/>
            <a:ext cx="3962400" cy="1276350"/>
            <a:chOff x="1710" y="12600"/>
            <a:chExt cx="4185" cy="1605"/>
          </a:xfrm>
        </p:grpSpPr>
        <p:sp>
          <p:nvSpPr>
            <p:cNvPr id="28697" name="AutoShape 25"/>
            <p:cNvSpPr>
              <a:spLocks noChangeArrowheads="1"/>
            </p:cNvSpPr>
            <p:nvPr/>
          </p:nvSpPr>
          <p:spPr bwMode="auto">
            <a:xfrm>
              <a:off x="1710" y="12600"/>
              <a:ext cx="4185" cy="1605"/>
            </a:xfrm>
            <a:prstGeom prst="bevel">
              <a:avLst>
                <a:gd name="adj" fmla="val 802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98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2008" y="13132"/>
              <a:ext cx="3587" cy="58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kern="10" spc="0">
                  <a:ln w="222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latin typeface="FISHfingers"/>
                </a:rPr>
                <a:t>Asthma</a:t>
              </a:r>
            </a:p>
          </p:txBody>
        </p:sp>
      </p:grpSp>
      <p:grpSp>
        <p:nvGrpSpPr>
          <p:cNvPr id="28699" name="Group 27"/>
          <p:cNvGrpSpPr>
            <a:grpSpLocks/>
          </p:cNvGrpSpPr>
          <p:nvPr/>
        </p:nvGrpSpPr>
        <p:grpSpPr bwMode="auto">
          <a:xfrm>
            <a:off x="4800600" y="5257800"/>
            <a:ext cx="3962400" cy="1276350"/>
            <a:chOff x="6270" y="12615"/>
            <a:chExt cx="4185" cy="1605"/>
          </a:xfrm>
        </p:grpSpPr>
        <p:sp>
          <p:nvSpPr>
            <p:cNvPr id="28700" name="AutoShape 28"/>
            <p:cNvSpPr>
              <a:spLocks noChangeArrowheads="1"/>
            </p:cNvSpPr>
            <p:nvPr/>
          </p:nvSpPr>
          <p:spPr bwMode="auto">
            <a:xfrm>
              <a:off x="6270" y="12615"/>
              <a:ext cx="4185" cy="1605"/>
            </a:xfrm>
            <a:prstGeom prst="bevel">
              <a:avLst>
                <a:gd name="adj" fmla="val 802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01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6598" y="13125"/>
              <a:ext cx="3587" cy="58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kern="10" spc="0">
                  <a:ln w="222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latin typeface="FISHfingers"/>
                </a:rPr>
                <a:t>Diabetes</a:t>
              </a:r>
            </a:p>
          </p:txBody>
        </p:sp>
      </p:grpSp>
      <p:grpSp>
        <p:nvGrpSpPr>
          <p:cNvPr id="28702" name="Group 30"/>
          <p:cNvGrpSpPr>
            <a:grpSpLocks/>
          </p:cNvGrpSpPr>
          <p:nvPr/>
        </p:nvGrpSpPr>
        <p:grpSpPr bwMode="auto">
          <a:xfrm>
            <a:off x="2438400" y="3505200"/>
            <a:ext cx="3962400" cy="1276350"/>
            <a:chOff x="4027" y="10733"/>
            <a:chExt cx="4185" cy="1605"/>
          </a:xfrm>
        </p:grpSpPr>
        <p:sp>
          <p:nvSpPr>
            <p:cNvPr id="28703" name="AutoShape 31"/>
            <p:cNvSpPr>
              <a:spLocks noChangeArrowheads="1"/>
            </p:cNvSpPr>
            <p:nvPr/>
          </p:nvSpPr>
          <p:spPr bwMode="auto">
            <a:xfrm>
              <a:off x="4027" y="10733"/>
              <a:ext cx="4185" cy="1605"/>
            </a:xfrm>
            <a:prstGeom prst="bevel">
              <a:avLst>
                <a:gd name="adj" fmla="val 802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04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4318" y="11242"/>
              <a:ext cx="3587" cy="58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kern="10" spc="0">
                  <a:ln w="222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latin typeface="FISHfingers"/>
                </a:rPr>
                <a:t>Allergies</a:t>
              </a:r>
            </a:p>
          </p:txBody>
        </p:sp>
      </p:grpSp>
      <p:pic>
        <p:nvPicPr>
          <p:cNvPr id="28705" name="Picture 3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3429000"/>
            <a:ext cx="2222636" cy="1810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1066800" y="3429000"/>
            <a:ext cx="6994525" cy="2667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latin typeface="{skinny} jeans solid" pitchFamily="2" charset="0"/>
              </a:rPr>
              <a:t> </a:t>
            </a:r>
            <a:endParaRPr lang="en-US" sz="2400" b="1" dirty="0">
              <a:latin typeface="{skinny} jeans solid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4400"/>
            <a:ext cx="5029200" cy="0"/>
          </a:xfrm>
          <a:prstGeom prst="line">
            <a:avLst/>
          </a:prstGeom>
          <a:ln w="53975" cap="rnd" cmpd="dbl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04800" y="0"/>
            <a:ext cx="0" cy="1524000"/>
          </a:xfrm>
          <a:prstGeom prst="line">
            <a:avLst/>
          </a:prstGeom>
          <a:ln w="53975" cap="rnd" cmpd="dbl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57200" y="228600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{skinny} jeans solid" pitchFamily="2" charset="0"/>
              </a:rPr>
              <a:t>Complete the information in your notes</a:t>
            </a:r>
            <a:endParaRPr lang="en-US" sz="2400" dirty="0"/>
          </a:p>
        </p:txBody>
      </p:sp>
      <p:sp>
        <p:nvSpPr>
          <p:cNvPr id="29698" name="WordArt 2"/>
          <p:cNvSpPr>
            <a:spLocks noChangeArrowheads="1" noChangeShapeType="1" noTextEdit="1"/>
          </p:cNvSpPr>
          <p:nvPr/>
        </p:nvSpPr>
        <p:spPr bwMode="auto">
          <a:xfrm>
            <a:off x="3200400" y="3505200"/>
            <a:ext cx="2362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spc="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FISHfingers"/>
              </a:rPr>
              <a:t>1. Chronic:</a:t>
            </a:r>
          </a:p>
        </p:txBody>
      </p:sp>
      <p:grpSp>
        <p:nvGrpSpPr>
          <p:cNvPr id="29700" name="Group 4"/>
          <p:cNvGrpSpPr>
            <a:grpSpLocks/>
          </p:cNvGrpSpPr>
          <p:nvPr/>
        </p:nvGrpSpPr>
        <p:grpSpPr bwMode="auto">
          <a:xfrm rot="20948280">
            <a:off x="596979" y="1418319"/>
            <a:ext cx="1911327" cy="1057234"/>
            <a:chOff x="1830" y="8745"/>
            <a:chExt cx="4185" cy="1605"/>
          </a:xfrm>
        </p:grpSpPr>
        <p:sp>
          <p:nvSpPr>
            <p:cNvPr id="29701" name="AutoShape 5"/>
            <p:cNvSpPr>
              <a:spLocks noChangeArrowheads="1"/>
            </p:cNvSpPr>
            <p:nvPr/>
          </p:nvSpPr>
          <p:spPr bwMode="auto">
            <a:xfrm>
              <a:off x="1830" y="8745"/>
              <a:ext cx="4185" cy="1605"/>
            </a:xfrm>
            <a:prstGeom prst="bevel">
              <a:avLst>
                <a:gd name="adj" fmla="val 802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2" name="WordArt 6"/>
            <p:cNvSpPr>
              <a:spLocks noChangeArrowheads="1" noChangeShapeType="1" noTextEdit="1"/>
            </p:cNvSpPr>
            <p:nvPr/>
          </p:nvSpPr>
          <p:spPr bwMode="auto">
            <a:xfrm>
              <a:off x="2098" y="9262"/>
              <a:ext cx="3587" cy="58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/>
              <a:r>
                <a:rPr lang="en-US" sz="3600" kern="10" spc="0" dirty="0">
                  <a:ln w="222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latin typeface="FISHfingers"/>
                </a:rPr>
                <a:t>Heart Disease</a:t>
              </a:r>
            </a:p>
          </p:txBody>
        </p:sp>
      </p:grpSp>
      <p:pic>
        <p:nvPicPr>
          <p:cNvPr id="29703" name="Picture 7" descr="http://thumbs.dreamstime.com/z/bugs-germs-22958344.jpg"/>
          <p:cNvPicPr>
            <a:picLocks noChangeAspect="1" noChangeArrowheads="1"/>
          </p:cNvPicPr>
          <p:nvPr/>
        </p:nvPicPr>
        <p:blipFill>
          <a:blip r:embed="rId2" r:link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039" b="73782"/>
          <a:stretch>
            <a:fillRect/>
          </a:stretch>
        </p:blipFill>
        <p:spPr bwMode="auto">
          <a:xfrm>
            <a:off x="4495800" y="1600200"/>
            <a:ext cx="2460008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8" descr="http://thumbs.dreamstime.com/z/bugs-germs-22958344.jpg"/>
          <p:cNvPicPr>
            <a:picLocks noChangeAspect="1" noChangeArrowheads="1"/>
          </p:cNvPicPr>
          <p:nvPr/>
        </p:nvPicPr>
        <p:blipFill>
          <a:blip r:embed="rId2" r:link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809" t="-3880" r="36307" b="68614"/>
          <a:stretch>
            <a:fillRect/>
          </a:stretch>
        </p:blipFill>
        <p:spPr bwMode="auto">
          <a:xfrm>
            <a:off x="2819400" y="1447800"/>
            <a:ext cx="1828800" cy="1853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>
          <a:xfrm>
            <a:off x="2743200" y="4495800"/>
            <a:ext cx="434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latin typeface="Gill Sans Ultra Bold" pitchFamily="34" charset="0"/>
              </a:rPr>
              <a:t>LONG LASTING</a:t>
            </a:r>
            <a:endParaRPr kumimoji="0" lang="en-US" sz="2800" b="0" i="0" u="none" strike="noStrike" kern="10" cap="none" spc="0" normalizeH="0" baseline="0" noProof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Gill Sans Ultra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latin typeface="{skinny} jeans solid" pitchFamily="2" charset="0"/>
              </a:rPr>
              <a:t> </a:t>
            </a:r>
            <a:endParaRPr lang="en-US" sz="2400" b="1" dirty="0">
              <a:latin typeface="{skinny} jeans solid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4400"/>
            <a:ext cx="5029200" cy="0"/>
          </a:xfrm>
          <a:prstGeom prst="line">
            <a:avLst/>
          </a:prstGeom>
          <a:ln w="53975" cap="rnd" cmpd="dbl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04800" y="0"/>
            <a:ext cx="0" cy="1524000"/>
          </a:xfrm>
          <a:prstGeom prst="line">
            <a:avLst/>
          </a:prstGeom>
          <a:ln w="53975" cap="rnd" cmpd="dbl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40703" t="34375" r="28550" b="36458"/>
          <a:stretch>
            <a:fillRect/>
          </a:stretch>
        </p:blipFill>
        <p:spPr bwMode="auto">
          <a:xfrm>
            <a:off x="609600" y="1143000"/>
            <a:ext cx="8001001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latin typeface="{skinny} jeans solid" pitchFamily="2" charset="0"/>
              </a:rPr>
              <a:t> </a:t>
            </a:r>
            <a:endParaRPr lang="en-US" sz="2400" b="1" dirty="0">
              <a:latin typeface="{skinny} jeans solid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4400"/>
            <a:ext cx="5029200" cy="0"/>
          </a:xfrm>
          <a:prstGeom prst="line">
            <a:avLst/>
          </a:prstGeom>
          <a:ln w="53975" cap="rnd" cmpd="dbl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04800" y="0"/>
            <a:ext cx="0" cy="1524000"/>
          </a:xfrm>
          <a:prstGeom prst="line">
            <a:avLst/>
          </a:prstGeom>
          <a:ln w="53975" cap="rnd" cmpd="dbl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WordArt 5"/>
          <p:cNvSpPr>
            <a:spLocks noChangeArrowheads="1" noChangeShapeType="1" noTextEdit="1"/>
          </p:cNvSpPr>
          <p:nvPr/>
        </p:nvSpPr>
        <p:spPr bwMode="auto">
          <a:xfrm>
            <a:off x="381000" y="990600"/>
            <a:ext cx="4495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ISHfingers"/>
              </a:rPr>
              <a:t>High Blood Pressure</a:t>
            </a:r>
            <a:endParaRPr lang="en-US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FISHfingers"/>
            </a:endParaRPr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2928" t="19792" r="34993" b="11458"/>
          <a:stretch>
            <a:fillRect/>
          </a:stretch>
        </p:blipFill>
        <p:spPr bwMode="auto">
          <a:xfrm>
            <a:off x="1219200" y="1981200"/>
            <a:ext cx="6553200" cy="4080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latin typeface="{skinny} jeans solid" pitchFamily="2" charset="0"/>
              </a:rPr>
              <a:t> </a:t>
            </a:r>
            <a:endParaRPr lang="en-US" sz="2400" b="1" dirty="0">
              <a:latin typeface="{skinny} jeans solid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4400"/>
            <a:ext cx="5029200" cy="0"/>
          </a:xfrm>
          <a:prstGeom prst="line">
            <a:avLst/>
          </a:prstGeom>
          <a:ln w="53975" cap="rnd" cmpd="dbl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04800" y="0"/>
            <a:ext cx="0" cy="1524000"/>
          </a:xfrm>
          <a:prstGeom prst="line">
            <a:avLst/>
          </a:prstGeom>
          <a:ln w="53975" cap="rnd" cmpd="dbl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5" name="WordArt 1"/>
          <p:cNvSpPr>
            <a:spLocks noChangeArrowheads="1" noChangeShapeType="1" noTextEdit="1"/>
          </p:cNvSpPr>
          <p:nvPr/>
        </p:nvSpPr>
        <p:spPr bwMode="auto">
          <a:xfrm>
            <a:off x="312737" y="4343400"/>
            <a:ext cx="1363663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spc="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FISHfingers"/>
              </a:rPr>
              <a:t>Caused by:</a:t>
            </a:r>
          </a:p>
        </p:txBody>
      </p:sp>
      <p:sp>
        <p:nvSpPr>
          <p:cNvPr id="31746" name="AutoShape 2"/>
          <p:cNvSpPr>
            <a:spLocks noChangeShapeType="1"/>
          </p:cNvSpPr>
          <p:nvPr/>
        </p:nvSpPr>
        <p:spPr bwMode="auto">
          <a:xfrm flipV="1">
            <a:off x="1752600" y="3733800"/>
            <a:ext cx="457200" cy="68580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7" name="AutoShape 3"/>
          <p:cNvSpPr>
            <a:spLocks noChangeShapeType="1"/>
          </p:cNvSpPr>
          <p:nvPr/>
        </p:nvSpPr>
        <p:spPr bwMode="auto">
          <a:xfrm>
            <a:off x="1752600" y="4419600"/>
            <a:ext cx="533400" cy="38100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457200" y="1525370"/>
            <a:ext cx="8077200" cy="12926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0" algn="l"/>
              </a:tabLst>
            </a:pPr>
            <a:b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{skinny} jeans solid" pitchFamily="2" charset="0"/>
                <a:ea typeface="Arial Unicode MS" pitchFamily="34" charset="-128"/>
                <a:cs typeface="Arial" pitchFamily="34" charset="0"/>
              </a:rPr>
            </a:b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{skinny} jeans solid" pitchFamily="2" charset="0"/>
                <a:ea typeface="Arial Unicode MS" pitchFamily="34" charset="-128"/>
                <a:cs typeface="Arial" pitchFamily="34" charset="0"/>
              </a:rPr>
              <a:t>2. _________________  _________________ is the #1 cause of death in the U.S.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0" algn="l"/>
              </a:tabLst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2286000" y="3104540"/>
            <a:ext cx="6096000" cy="286232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85950" algn="l"/>
                <a:tab pos="5829300" algn="l"/>
                <a:tab pos="6162675" algn="l"/>
              </a:tabLst>
            </a:pPr>
            <a:b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{skinny} jeans solid" pitchFamily="2" charset="0"/>
                <a:ea typeface="Arial Unicode MS" pitchFamily="34" charset="-128"/>
                <a:cs typeface="Arial" pitchFamily="34" charset="0"/>
              </a:rPr>
            </a:b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{skinny} jeans solid" pitchFamily="2" charset="0"/>
                <a:ea typeface="Arial Unicode MS" pitchFamily="34" charset="-128"/>
                <a:cs typeface="Arial" pitchFamily="34" charset="0"/>
              </a:rPr>
              <a:t>3.  _____________________  of blood vessels.</a:t>
            </a:r>
            <a:b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{skinny} jeans solid" pitchFamily="2" charset="0"/>
                <a:ea typeface="Arial Unicode MS" pitchFamily="34" charset="-128"/>
                <a:cs typeface="Arial" pitchFamily="34" charset="0"/>
              </a:rPr>
            </a:b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{skinny} jeans solid" pitchFamily="2" charset="0"/>
                <a:ea typeface="Arial Unicode MS" pitchFamily="34" charset="-128"/>
                <a:cs typeface="Arial" pitchFamily="34" charset="0"/>
              </a:rPr>
              <a:t>Happens when the heart has a hard time doing its job.</a:t>
            </a:r>
            <a:b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{skinny} jeans solid" pitchFamily="2" charset="0"/>
                <a:ea typeface="Arial Unicode MS" pitchFamily="34" charset="-128"/>
                <a:cs typeface="Arial" pitchFamily="34" charset="0"/>
              </a:rPr>
            </a:b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85950" algn="l"/>
                <a:tab pos="5829300" algn="l"/>
                <a:tab pos="6162675" algn="l"/>
              </a:tabLst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{skinny} jeans solid" pitchFamily="2" charset="0"/>
                <a:ea typeface="Arial Unicode MS" pitchFamily="34" charset="-128"/>
                <a:cs typeface="Arial" pitchFamily="34" charset="0"/>
              </a:rPr>
              <a:t>4. _________________ blood pressure.</a:t>
            </a:r>
            <a:b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{skinny} jeans solid" pitchFamily="2" charset="0"/>
                <a:ea typeface="Arial Unicode MS" pitchFamily="34" charset="-128"/>
                <a:cs typeface="Arial" pitchFamily="34" charset="0"/>
              </a:rPr>
            </a:b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{skinny} jeans solid" pitchFamily="2" charset="0"/>
                <a:ea typeface="Arial Unicode MS" pitchFamily="34" charset="-128"/>
                <a:cs typeface="Arial" pitchFamily="34" charset="0"/>
              </a:rPr>
              <a:t>Happens when the heart is forced to work extra hard.	</a:t>
            </a:r>
            <a:b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{skinny} jeans solid" pitchFamily="2" charset="0"/>
                <a:ea typeface="Arial Unicode MS" pitchFamily="34" charset="-128"/>
                <a:cs typeface="Arial" pitchFamily="34" charset="0"/>
              </a:rPr>
            </a:b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90800" y="3276600"/>
            <a:ext cx="335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latin typeface="Gill Sans Ultra Bold" pitchFamily="34" charset="0"/>
              </a:rPr>
              <a:t>NARROWING</a:t>
            </a:r>
            <a:endParaRPr kumimoji="0" lang="en-US" sz="2800" b="0" i="0" u="none" strike="noStrike" kern="10" cap="none" spc="0" normalizeH="0" baseline="0" noProof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Gill Sans Ultra Bold" pitchFamily="34" charset="0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90800" y="4495800"/>
            <a:ext cx="190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0" noProof="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latin typeface="Gill Sans Ultra Bold" pitchFamily="34" charset="0"/>
              </a:rPr>
              <a:t>HIGH</a:t>
            </a:r>
            <a:endParaRPr kumimoji="0" lang="en-US" sz="2800" b="0" i="0" u="none" strike="noStrike" kern="10" cap="none" spc="0" normalizeH="0" baseline="0" noProof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Gill Sans Ultra Bold" pitchFamily="34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95400" y="1676400"/>
            <a:ext cx="190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0" noProof="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latin typeface="Gill Sans Ultra Bold" pitchFamily="34" charset="0"/>
              </a:rPr>
              <a:t>HEART</a:t>
            </a:r>
            <a:endParaRPr kumimoji="0" lang="en-US" sz="2800" b="0" i="0" u="none" strike="noStrike" kern="10" cap="none" spc="0" normalizeH="0" baseline="0" noProof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Gill Sans Ultra Bold" pitchFamily="34" charset="0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57600" y="1676400"/>
            <a:ext cx="236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kern="10" cap="none" spc="0" normalizeH="0" baseline="0" noProof="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Gill Sans Ultra Bold" pitchFamily="34" charset="0"/>
                <a:ea typeface="+mn-ea"/>
                <a:cs typeface="+mn-cs"/>
              </a:rPr>
              <a:t>DISEASE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2FA987-68A3-4386-9985-01A2A8B40418}"/>
              </a:ext>
            </a:extLst>
          </p:cNvPr>
          <p:cNvSpPr/>
          <p:nvPr/>
        </p:nvSpPr>
        <p:spPr>
          <a:xfrm>
            <a:off x="457200" y="228600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{skinny} jeans solid" pitchFamily="2" charset="0"/>
              </a:rPr>
              <a:t>Complete the information in your notes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latin typeface="{skinny} jeans solid" pitchFamily="2" charset="0"/>
              </a:rPr>
              <a:t> </a:t>
            </a:r>
            <a:endParaRPr lang="en-US" sz="2400" b="1" dirty="0">
              <a:latin typeface="{skinny} jeans solid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4400"/>
            <a:ext cx="5029200" cy="0"/>
          </a:xfrm>
          <a:prstGeom prst="line">
            <a:avLst/>
          </a:prstGeom>
          <a:ln w="53975" cap="rnd" cmpd="dbl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04800" y="0"/>
            <a:ext cx="0" cy="1524000"/>
          </a:xfrm>
          <a:prstGeom prst="line">
            <a:avLst/>
          </a:prstGeom>
          <a:ln w="53975" cap="rnd" cmpd="dbl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2" name="AutoShape 2"/>
          <p:cNvSpPr>
            <a:spLocks noChangeArrowheads="1"/>
          </p:cNvSpPr>
          <p:nvPr/>
        </p:nvSpPr>
        <p:spPr bwMode="auto">
          <a:xfrm>
            <a:off x="609600" y="4648200"/>
            <a:ext cx="8077200" cy="1600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4419600"/>
            <a:ext cx="1201738" cy="2212975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533400" y="1296888"/>
            <a:ext cx="8153400" cy="25545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{skinny} jeans solid" pitchFamily="2" charset="0"/>
                <a:ea typeface="Arial Unicode MS" pitchFamily="34" charset="-128"/>
                <a:cs typeface="Arial" pitchFamily="34" charset="0"/>
              </a:rPr>
              <a:t>5.  List 3 heart healthy habits:</a:t>
            </a:r>
            <a:b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{skinny} jeans solid" pitchFamily="2" charset="0"/>
                <a:ea typeface="Arial Unicode MS" pitchFamily="34" charset="-128"/>
                <a:cs typeface="Arial" pitchFamily="34" charset="0"/>
              </a:rPr>
            </a:b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{skinny} jeans solid" pitchFamily="2" charset="0"/>
                <a:ea typeface="Arial Unicode MS" pitchFamily="34" charset="-128"/>
                <a:cs typeface="Arial" pitchFamily="34" charset="0"/>
              </a:rPr>
              <a:t>	A. _______________________________________________</a:t>
            </a:r>
            <a:b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{skinny} jeans solid" pitchFamily="2" charset="0"/>
                <a:ea typeface="Arial Unicode MS" pitchFamily="34" charset="-128"/>
                <a:cs typeface="Arial" pitchFamily="34" charset="0"/>
              </a:rPr>
            </a:b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{skinny} jeans solid" pitchFamily="2" charset="0"/>
                <a:ea typeface="Arial Unicode MS" pitchFamily="34" charset="-128"/>
                <a:cs typeface="Arial" pitchFamily="34" charset="0"/>
              </a:rPr>
              <a:t>	B. _______________________________________________</a:t>
            </a:r>
            <a:b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{skinny} jeans solid" pitchFamily="2" charset="0"/>
                <a:ea typeface="Arial Unicode MS" pitchFamily="34" charset="-128"/>
                <a:cs typeface="Arial" pitchFamily="34" charset="0"/>
              </a:rPr>
            </a:b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{skinny} jeans solid" pitchFamily="2" charset="0"/>
              <a:ea typeface="Arial Unicode MS" pitchFamily="34" charset="-128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000" b="1" dirty="0">
                <a:latin typeface="{skinny} jeans solid" pitchFamily="2" charset="0"/>
                <a:ea typeface="Arial Unicode MS" pitchFamily="34" charset="-128"/>
                <a:cs typeface="Arial" pitchFamily="34" charset="0"/>
              </a:rPr>
              <a:t>       C.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{skinny} jeans solid" pitchFamily="2" charset="0"/>
                <a:ea typeface="Arial Unicode MS" pitchFamily="34" charset="-128"/>
                <a:cs typeface="Arial" pitchFamily="34" charset="0"/>
              </a:rPr>
              <a:t>_______________________________________________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685800" y="4752945"/>
            <a:ext cx="47884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{skinny} jeans solid" pitchFamily="2" charset="0"/>
                <a:ea typeface="Arial Unicode MS" pitchFamily="34" charset="-128"/>
                <a:cs typeface="Arial" pitchFamily="34" charset="0"/>
              </a:rPr>
              <a:t>6.  How can heart disease be treated?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95400" y="1752600"/>
            <a:ext cx="701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latin typeface="Gill Sans Ultra Bold" pitchFamily="34" charset="0"/>
              </a:rPr>
              <a:t>STAY PHYSICALLY ACTIVE</a:t>
            </a:r>
            <a:endParaRPr kumimoji="0" lang="en-US" sz="2800" b="0" i="0" u="none" strike="noStrike" kern="10" cap="none" spc="0" normalizeH="0" baseline="0" noProof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Gill Sans Ultra Bold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95400" y="2362200"/>
            <a:ext cx="701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latin typeface="Gill Sans Ultra Bold" pitchFamily="34" charset="0"/>
              </a:rPr>
              <a:t>MAINTAIN A HEALTHY WEIGHT</a:t>
            </a:r>
            <a:endParaRPr kumimoji="0" lang="en-US" sz="2800" b="0" i="0" u="none" strike="noStrike" kern="10" cap="none" spc="0" normalizeH="0" baseline="0" noProof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Gill Sans Ultra Bold" pitchFamily="34" charset="0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95400" y="2971800"/>
            <a:ext cx="701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latin typeface="Gill Sans Ultra Bold" pitchFamily="34" charset="0"/>
              </a:rPr>
              <a:t>DON’T USE TOBACCO</a:t>
            </a:r>
            <a:endParaRPr kumimoji="0" lang="en-US" sz="2800" b="0" i="0" u="none" strike="noStrike" kern="10" cap="none" spc="0" normalizeH="0" baseline="0" noProof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Gill Sans Ultra Bold" pitchFamily="34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90600" y="5181600"/>
            <a:ext cx="701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0" noProof="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latin typeface="Gill Sans Ultra Bold" pitchFamily="34" charset="0"/>
              </a:rPr>
              <a:t>MEDICATION LOWERS BLOOD PRESSURE</a:t>
            </a:r>
            <a:endParaRPr kumimoji="0" lang="en-US" sz="2800" b="0" i="0" u="none" strike="noStrike" kern="10" cap="none" spc="0" normalizeH="0" baseline="0" noProof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Gill Sans Ultra Bold" pitchFamily="34" charset="0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7F332B-9083-4D36-B58F-38CD008D7CE9}"/>
              </a:ext>
            </a:extLst>
          </p:cNvPr>
          <p:cNvSpPr/>
          <p:nvPr/>
        </p:nvSpPr>
        <p:spPr>
          <a:xfrm>
            <a:off x="457200" y="228600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{skinny} jeans solid" pitchFamily="2" charset="0"/>
              </a:rPr>
              <a:t>Complete the information in your notes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latin typeface="{skinny} jeans solid" pitchFamily="2" charset="0"/>
              </a:rPr>
              <a:t> </a:t>
            </a:r>
            <a:endParaRPr lang="en-US" sz="2400" b="1" dirty="0">
              <a:latin typeface="{skinny} jeans solid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4400"/>
            <a:ext cx="5029200" cy="0"/>
          </a:xfrm>
          <a:prstGeom prst="line">
            <a:avLst/>
          </a:prstGeom>
          <a:ln w="53975" cap="rnd" cmpd="dbl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04800" y="0"/>
            <a:ext cx="0" cy="1524000"/>
          </a:xfrm>
          <a:prstGeom prst="line">
            <a:avLst/>
          </a:prstGeom>
          <a:ln w="53975" cap="rnd" cmpd="dbl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WordArt 5"/>
          <p:cNvSpPr>
            <a:spLocks noChangeArrowheads="1" noChangeShapeType="1" noTextEdit="1"/>
          </p:cNvSpPr>
          <p:nvPr/>
        </p:nvSpPr>
        <p:spPr bwMode="auto">
          <a:xfrm>
            <a:off x="381000" y="990600"/>
            <a:ext cx="4495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ISHfingers"/>
              </a:rPr>
              <a:t>Cancer explained</a:t>
            </a:r>
            <a:endParaRPr lang="en-US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FISHfingers"/>
            </a:endParaRPr>
          </a:p>
        </p:txBody>
      </p:sp>
      <p:pic>
        <p:nvPicPr>
          <p:cNvPr id="307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0542" t="19792" r="43192" b="17708"/>
          <a:stretch>
            <a:fillRect/>
          </a:stretch>
        </p:blipFill>
        <p:spPr bwMode="auto">
          <a:xfrm>
            <a:off x="1524000" y="1905000"/>
            <a:ext cx="6019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1404</TotalTime>
  <Words>388</Words>
  <Application>Microsoft Office PowerPoint</Application>
  <PresentationFormat>On-screen Show (4:3)</PresentationFormat>
  <Paragraphs>156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{skinny} jeans solid</vt:lpstr>
      <vt:lpstr>Arial</vt:lpstr>
      <vt:lpstr>Arial Unicode MS</vt:lpstr>
      <vt:lpstr>Bradley Hand ITC</vt:lpstr>
      <vt:lpstr>Calibri</vt:lpstr>
      <vt:lpstr>FISHfingers</vt:lpstr>
      <vt:lpstr>Georgia</vt:lpstr>
      <vt:lpstr>Gill Sans Ultra Bold</vt:lpstr>
      <vt:lpstr>Times New Roman</vt:lpstr>
      <vt:lpstr>Office Theme</vt:lpstr>
      <vt:lpstr>NONCOMMUNICABLE DISEASES</vt:lpstr>
      <vt:lpstr>Complete the information on your notes</vt:lpstr>
      <vt:lpstr> 5 MOST COMMON NONCOMMUNICABLE DISEASES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 WHAT CAUSES DISEASE?</dc:title>
  <dc:creator>Administrator</dc:creator>
  <cp:lastModifiedBy>Adams, Stacy</cp:lastModifiedBy>
  <cp:revision>116</cp:revision>
  <dcterms:created xsi:type="dcterms:W3CDTF">2016-01-09T17:50:19Z</dcterms:created>
  <dcterms:modified xsi:type="dcterms:W3CDTF">2018-06-14T01:38:44Z</dcterms:modified>
</cp:coreProperties>
</file>