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5143500" cx="9144000"/>
  <p:notesSz cx="6858000" cy="9144000"/>
  <p:embeddedFontLst>
    <p:embeddedFont>
      <p:font typeface="Cabin"/>
      <p:regular r:id="rId19"/>
      <p:bold r:id="rId20"/>
      <p:italic r:id="rId21"/>
      <p:boldItalic r:id="rId22"/>
    </p:embeddedFont>
    <p:embeddedFont>
      <p:font typeface="Cabin Condensed"/>
      <p:regular r:id="rId23"/>
      <p:bold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abin-bold.fntdata"/><Relationship Id="rId11" Type="http://schemas.openxmlformats.org/officeDocument/2006/relationships/slide" Target="slides/slide7.xml"/><Relationship Id="rId22" Type="http://schemas.openxmlformats.org/officeDocument/2006/relationships/font" Target="fonts/Cabin-boldItalic.fntdata"/><Relationship Id="rId10" Type="http://schemas.openxmlformats.org/officeDocument/2006/relationships/slide" Target="slides/slide6.xml"/><Relationship Id="rId21" Type="http://schemas.openxmlformats.org/officeDocument/2006/relationships/font" Target="fonts/Cabin-italic.fntdata"/><Relationship Id="rId13" Type="http://schemas.openxmlformats.org/officeDocument/2006/relationships/slide" Target="slides/slide9.xml"/><Relationship Id="rId24" Type="http://schemas.openxmlformats.org/officeDocument/2006/relationships/font" Target="fonts/CabinCondensed-bold.fntdata"/><Relationship Id="rId12" Type="http://schemas.openxmlformats.org/officeDocument/2006/relationships/slide" Target="slides/slide8.xml"/><Relationship Id="rId23" Type="http://schemas.openxmlformats.org/officeDocument/2006/relationships/font" Target="fonts/CabinCondensed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Cabin-regular.fntdata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Google Shape;45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c648b5766_0_2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c648b5766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c648b5766_0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c648b5766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c648b5766_0_3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c648b5766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c648b5766_0_4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c648b5766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c648b5766_0_4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3c648b5766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  <a:highlight>
                  <a:srgbClr val="FFFF00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Benes, S., &amp; Alperin, H. (2016). The essentials of teaching health education: Curriculum, instruction, and assessment.</a:t>
            </a:r>
            <a:endParaRPr b="1" sz="1400">
              <a:solidFill>
                <a:schemeClr val="dk1"/>
              </a:solidFill>
              <a:highlight>
                <a:srgbClr val="FFFF00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35f391192_0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Google Shape;51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c70bcc788_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3c70bcc78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c648b5766_0_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3c648b5766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c648b5766_0_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c648b5766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c648b5766_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c648b576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c648b5766_0_1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c648b5766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c648b5766_0_1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c648b5766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5f391192_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5f391192_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361950" y="-571500"/>
            <a:ext cx="6286500" cy="62865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" name="Google Shape;10;p2"/>
          <p:cNvSpPr txBox="1"/>
          <p:nvPr>
            <p:ph type="ctrTitle"/>
          </p:nvPr>
        </p:nvSpPr>
        <p:spPr>
          <a:xfrm>
            <a:off x="1031425" y="1991850"/>
            <a:ext cx="49476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letely blank">
  <p:cSld name="BLANK_2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Inverse">
  <p:cSld name="BLANK_1">
    <p:bg>
      <p:bgPr>
        <a:solidFill>
          <a:srgbClr val="000000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/>
          <p:nvPr/>
        </p:nvSpPr>
        <p:spPr>
          <a:xfrm>
            <a:off x="361950" y="-571500"/>
            <a:ext cx="6286500" cy="62865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00"/>
              </a:highlight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/>
          <p:nvPr/>
        </p:nvSpPr>
        <p:spPr>
          <a:xfrm>
            <a:off x="2266950" y="266700"/>
            <a:ext cx="4610100" cy="4610100"/>
          </a:xfrm>
          <a:prstGeom prst="ellipse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3"/>
          <p:cNvSpPr txBox="1"/>
          <p:nvPr>
            <p:ph type="ctrTitle"/>
          </p:nvPr>
        </p:nvSpPr>
        <p:spPr>
          <a:xfrm>
            <a:off x="2733675" y="2116750"/>
            <a:ext cx="36765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" type="subTitle"/>
          </p:nvPr>
        </p:nvSpPr>
        <p:spPr>
          <a:xfrm>
            <a:off x="3143250" y="3373450"/>
            <a:ext cx="28575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  <a:highlight>
                  <a:srgbClr val="000000"/>
                </a:highlight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  <a:highlight>
                  <a:srgbClr val="000000"/>
                </a:highlight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bg>
      <p:bgPr>
        <a:solidFill>
          <a:srgbClr val="000000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idx="1" type="body"/>
          </p:nvPr>
        </p:nvSpPr>
        <p:spPr>
          <a:xfrm>
            <a:off x="2676525" y="1247775"/>
            <a:ext cx="4905300" cy="819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Char char="⊙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○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9pPr>
          </a:lstStyle>
          <a:p/>
        </p:txBody>
      </p:sp>
      <p:sp>
        <p:nvSpPr>
          <p:cNvPr id="17" name="Google Shape;17;p4"/>
          <p:cNvSpPr txBox="1"/>
          <p:nvPr/>
        </p:nvSpPr>
        <p:spPr>
          <a:xfrm>
            <a:off x="1238250" y="705175"/>
            <a:ext cx="11787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0">
                <a:solidFill>
                  <a:srgbClr val="FFFF00"/>
                </a:solidFill>
                <a:latin typeface="Cabin Condensed"/>
                <a:ea typeface="Cabin Condensed"/>
                <a:cs typeface="Cabin Condensed"/>
                <a:sym typeface="Cabin Condensed"/>
              </a:rPr>
              <a:t>“</a:t>
            </a:r>
            <a:endParaRPr b="1" sz="15000">
              <a:solidFill>
                <a:srgbClr val="FFFF00"/>
              </a:solidFill>
              <a:latin typeface="Cabin Condensed"/>
              <a:ea typeface="Cabin Condensed"/>
              <a:cs typeface="Cabin Condensed"/>
              <a:sym typeface="Cabin Condense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/>
          <p:nvPr/>
        </p:nvSpPr>
        <p:spPr>
          <a:xfrm>
            <a:off x="0" y="0"/>
            <a:ext cx="2418600" cy="5149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5"/>
          <p:cNvSpPr txBox="1"/>
          <p:nvPr>
            <p:ph type="title"/>
          </p:nvPr>
        </p:nvSpPr>
        <p:spPr>
          <a:xfrm>
            <a:off x="398150" y="1129130"/>
            <a:ext cx="1700700" cy="148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" type="body"/>
          </p:nvPr>
        </p:nvSpPr>
        <p:spPr>
          <a:xfrm>
            <a:off x="2871075" y="1007295"/>
            <a:ext cx="5561100" cy="3571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⊙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/>
          <p:nvPr/>
        </p:nvSpPr>
        <p:spPr>
          <a:xfrm>
            <a:off x="0" y="0"/>
            <a:ext cx="2418600" cy="5149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6"/>
          <p:cNvSpPr txBox="1"/>
          <p:nvPr>
            <p:ph type="title"/>
          </p:nvPr>
        </p:nvSpPr>
        <p:spPr>
          <a:xfrm>
            <a:off x="398150" y="1129130"/>
            <a:ext cx="1700700" cy="1483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3082175" y="1091725"/>
            <a:ext cx="2623200" cy="3834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55600" lvl="0" marL="457200">
              <a:spcBef>
                <a:spcPts val="600"/>
              </a:spcBef>
              <a:spcAft>
                <a:spcPts val="0"/>
              </a:spcAft>
              <a:buSzPts val="2000"/>
              <a:buChar char="⊙"/>
              <a:defRPr sz="20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26" name="Google Shape;26;p6"/>
          <p:cNvSpPr txBox="1"/>
          <p:nvPr>
            <p:ph idx="2" type="body"/>
          </p:nvPr>
        </p:nvSpPr>
        <p:spPr>
          <a:xfrm>
            <a:off x="5863323" y="1091725"/>
            <a:ext cx="2623200" cy="3834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55600" lvl="0" marL="457200">
              <a:spcBef>
                <a:spcPts val="600"/>
              </a:spcBef>
              <a:spcAft>
                <a:spcPts val="0"/>
              </a:spcAft>
              <a:buSzPts val="2000"/>
              <a:buChar char="⊙"/>
              <a:defRPr sz="20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/>
          <p:nvPr/>
        </p:nvSpPr>
        <p:spPr>
          <a:xfrm>
            <a:off x="0" y="0"/>
            <a:ext cx="2418600" cy="5149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7"/>
          <p:cNvSpPr txBox="1"/>
          <p:nvPr>
            <p:ph type="title"/>
          </p:nvPr>
        </p:nvSpPr>
        <p:spPr>
          <a:xfrm>
            <a:off x="398150" y="1129130"/>
            <a:ext cx="1700700" cy="1483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907250" y="1129125"/>
            <a:ext cx="1842900" cy="3796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⊙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2" type="body"/>
          </p:nvPr>
        </p:nvSpPr>
        <p:spPr>
          <a:xfrm>
            <a:off x="4844762" y="1129125"/>
            <a:ext cx="1842900" cy="3796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⊙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3" type="body"/>
          </p:nvPr>
        </p:nvSpPr>
        <p:spPr>
          <a:xfrm>
            <a:off x="6782273" y="1129125"/>
            <a:ext cx="1842900" cy="3796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⊙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/>
          <p:nvPr/>
        </p:nvSpPr>
        <p:spPr>
          <a:xfrm>
            <a:off x="0" y="0"/>
            <a:ext cx="2418600" cy="5149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8"/>
          <p:cNvSpPr txBox="1"/>
          <p:nvPr>
            <p:ph type="title"/>
          </p:nvPr>
        </p:nvSpPr>
        <p:spPr>
          <a:xfrm>
            <a:off x="398150" y="1129130"/>
            <a:ext cx="1700700" cy="1483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bg>
      <p:bgPr>
        <a:solidFill>
          <a:srgbClr val="000000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idx="1" type="body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None/>
              <a:defRPr sz="1800">
                <a:solidFill>
                  <a:srgbClr val="FFFF00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/>
          <p:nvPr/>
        </p:nvSpPr>
        <p:spPr>
          <a:xfrm>
            <a:off x="361950" y="-571500"/>
            <a:ext cx="6286500" cy="62865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rgbClr val="FFFF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98150" y="1129130"/>
            <a:ext cx="1700700" cy="14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b="1" sz="24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b="1" sz="24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b="1" sz="24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b="1" sz="24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b="1" sz="24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b="1" sz="24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b="1" sz="24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b="1" sz="24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b="1" sz="24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871075" y="1007295"/>
            <a:ext cx="5561100" cy="357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bin"/>
              <a:buChar char="⊙"/>
              <a:defRPr sz="30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bin"/>
              <a:buChar char="○"/>
              <a:defRPr sz="24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bin"/>
              <a:buChar char="■"/>
              <a:defRPr sz="24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●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○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■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●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○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■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/>
          <p:nvPr>
            <p:ph type="ctrTitle"/>
          </p:nvPr>
        </p:nvSpPr>
        <p:spPr>
          <a:xfrm>
            <a:off x="1031425" y="1991850"/>
            <a:ext cx="49476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Refusal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“I SAY NO”</a:t>
            </a:r>
            <a:endParaRPr/>
          </a:p>
          <a:p>
            <a:pPr indent="-609600" lvl="0" marL="914400" rtl="0" algn="l">
              <a:spcBef>
                <a:spcPts val="0"/>
              </a:spcBef>
              <a:spcAft>
                <a:spcPts val="0"/>
              </a:spcAft>
              <a:buSzPts val="6000"/>
              <a:buChar char="●"/>
            </a:pPr>
            <a:r>
              <a:rPr lang="en"/>
              <a:t>SKILL STEPS</a:t>
            </a:r>
            <a:endParaRPr/>
          </a:p>
        </p:txBody>
      </p:sp>
      <p:pic>
        <p:nvPicPr>
          <p:cNvPr id="48" name="Google Shape;4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9825" y="1217775"/>
            <a:ext cx="1800784" cy="168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2"/>
          <p:cNvSpPr txBox="1"/>
          <p:nvPr>
            <p:ph idx="1" type="body"/>
          </p:nvPr>
        </p:nvSpPr>
        <p:spPr>
          <a:xfrm>
            <a:off x="2676525" y="1247775"/>
            <a:ext cx="4905300" cy="8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4800"/>
              <a:t>STATE A REASON</a:t>
            </a:r>
            <a:endParaRPr sz="4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22"/>
          <p:cNvSpPr txBox="1"/>
          <p:nvPr/>
        </p:nvSpPr>
        <p:spPr>
          <a:xfrm>
            <a:off x="1618575" y="2560950"/>
            <a:ext cx="6970800" cy="20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highlight>
                <a:srgbClr val="FFFF00"/>
              </a:highlight>
            </a:endParaRPr>
          </a:p>
        </p:txBody>
      </p:sp>
      <p:sp>
        <p:nvSpPr>
          <p:cNvPr id="97" name="Google Shape;97;p22"/>
          <p:cNvSpPr/>
          <p:nvPr/>
        </p:nvSpPr>
        <p:spPr>
          <a:xfrm>
            <a:off x="2075025" y="2736000"/>
            <a:ext cx="6057900" cy="1714500"/>
          </a:xfrm>
          <a:prstGeom prst="wedgeRectCallout">
            <a:avLst>
              <a:gd fmla="val -20833" name="adj1"/>
              <a:gd fmla="val 625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chemeClr val="dk1"/>
                </a:solidFill>
                <a:highlight>
                  <a:srgbClr val="FFFF00"/>
                </a:highlight>
              </a:rPr>
              <a:t>“If I get caught my parents would be really mad at me.”</a:t>
            </a:r>
            <a:endParaRPr sz="36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3"/>
          <p:cNvSpPr txBox="1"/>
          <p:nvPr>
            <p:ph idx="1" type="body"/>
          </p:nvPr>
        </p:nvSpPr>
        <p:spPr>
          <a:xfrm>
            <a:off x="2676525" y="1247775"/>
            <a:ext cx="5833500" cy="8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4800"/>
              <a:t>ASSERTIVE VOICE”</a:t>
            </a:r>
            <a:endParaRPr sz="4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3"/>
          <p:cNvSpPr txBox="1"/>
          <p:nvPr/>
        </p:nvSpPr>
        <p:spPr>
          <a:xfrm>
            <a:off x="1618575" y="2560950"/>
            <a:ext cx="6970800" cy="20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highlight>
                <a:srgbClr val="FFFF00"/>
              </a:highlight>
            </a:endParaRPr>
          </a:p>
        </p:txBody>
      </p:sp>
      <p:pic>
        <p:nvPicPr>
          <p:cNvPr id="104" name="Google Shape;10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17725" y="2266050"/>
            <a:ext cx="4372476" cy="24576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4"/>
          <p:cNvSpPr txBox="1"/>
          <p:nvPr>
            <p:ph idx="1" type="body"/>
          </p:nvPr>
        </p:nvSpPr>
        <p:spPr>
          <a:xfrm>
            <a:off x="2309175" y="1254975"/>
            <a:ext cx="6625500" cy="8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4800"/>
              <a:t>YOU ARE IN CONTROL”</a:t>
            </a:r>
            <a:endParaRPr sz="4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4"/>
          <p:cNvSpPr/>
          <p:nvPr/>
        </p:nvSpPr>
        <p:spPr>
          <a:xfrm>
            <a:off x="1283725" y="2523375"/>
            <a:ext cx="7350300" cy="1600200"/>
          </a:xfrm>
          <a:prstGeom prst="horizontalScroll">
            <a:avLst>
              <a:gd fmla="val 12500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" sz="3600">
                <a:solidFill>
                  <a:schemeClr val="dk1"/>
                </a:solidFill>
                <a:highlight>
                  <a:srgbClr val="FFFF00"/>
                </a:highlight>
              </a:rPr>
              <a:t>Confident posture</a:t>
            </a:r>
            <a:endParaRPr sz="36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" sz="3600">
                <a:solidFill>
                  <a:schemeClr val="dk1"/>
                </a:solidFill>
                <a:highlight>
                  <a:srgbClr val="FFFF00"/>
                </a:highlight>
              </a:rPr>
              <a:t>Looks the person in the eyes</a:t>
            </a:r>
            <a:endParaRPr sz="3600"/>
          </a:p>
        </p:txBody>
      </p:sp>
      <p:pic>
        <p:nvPicPr>
          <p:cNvPr id="111" name="Google Shape;11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64225" y="4031125"/>
            <a:ext cx="2415549" cy="1041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79775" y="2803025"/>
            <a:ext cx="510125" cy="594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5"/>
          <p:cNvSpPr txBox="1"/>
          <p:nvPr>
            <p:ph idx="1" type="body"/>
          </p:nvPr>
        </p:nvSpPr>
        <p:spPr>
          <a:xfrm>
            <a:off x="2309175" y="1254975"/>
            <a:ext cx="6625500" cy="8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4800">
                <a:highlight>
                  <a:srgbClr val="D9D9D9"/>
                </a:highlight>
              </a:rPr>
              <a:t>N</a:t>
            </a:r>
            <a:r>
              <a:rPr lang="en" sz="4800"/>
              <a:t>O”</a:t>
            </a:r>
            <a:endParaRPr sz="4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5"/>
          <p:cNvSpPr txBox="1"/>
          <p:nvPr/>
        </p:nvSpPr>
        <p:spPr>
          <a:xfrm>
            <a:off x="1473475" y="3078900"/>
            <a:ext cx="6970800" cy="20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highlight>
                <a:srgbClr val="FFFF00"/>
              </a:highlight>
            </a:endParaRPr>
          </a:p>
        </p:txBody>
      </p:sp>
      <p:sp>
        <p:nvSpPr>
          <p:cNvPr id="119" name="Google Shape;119;p25"/>
          <p:cNvSpPr/>
          <p:nvPr/>
        </p:nvSpPr>
        <p:spPr>
          <a:xfrm>
            <a:off x="1093975" y="2620100"/>
            <a:ext cx="7350300" cy="1600200"/>
          </a:xfrm>
          <a:prstGeom prst="horizontalScroll">
            <a:avLst>
              <a:gd fmla="val 12500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5334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Char char="●"/>
            </a:pPr>
            <a:r>
              <a:rPr lang="en" sz="4800">
                <a:solidFill>
                  <a:schemeClr val="dk1"/>
                </a:solidFill>
                <a:highlight>
                  <a:srgbClr val="FFFF00"/>
                </a:highlight>
              </a:rPr>
              <a:t>Is clear &amp; direct</a:t>
            </a:r>
            <a:endParaRPr sz="3600">
              <a:solidFill>
                <a:schemeClr val="dk1"/>
              </a:solidFill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6"/>
          <p:cNvSpPr txBox="1"/>
          <p:nvPr>
            <p:ph idx="1" type="body"/>
          </p:nvPr>
        </p:nvSpPr>
        <p:spPr>
          <a:xfrm>
            <a:off x="2301275" y="1179250"/>
            <a:ext cx="6625500" cy="8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4800">
                <a:highlight>
                  <a:srgbClr val="CCCCCC"/>
                </a:highlight>
              </a:rPr>
              <a:t>O</a:t>
            </a:r>
            <a:r>
              <a:rPr lang="en" sz="4800"/>
              <a:t>PTIONS”</a:t>
            </a:r>
            <a:endParaRPr sz="4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6"/>
          <p:cNvSpPr/>
          <p:nvPr/>
        </p:nvSpPr>
        <p:spPr>
          <a:xfrm>
            <a:off x="184625" y="2180425"/>
            <a:ext cx="8371500" cy="2875200"/>
          </a:xfrm>
          <a:prstGeom prst="horizontalScroll">
            <a:avLst>
              <a:gd fmla="val 12500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>
                <a:solidFill>
                  <a:schemeClr val="dk1"/>
                </a:solidFill>
                <a:highlight>
                  <a:srgbClr val="FFFF00"/>
                </a:highlight>
              </a:rPr>
              <a:t>What else can you do ?</a:t>
            </a:r>
            <a:endParaRPr b="1" sz="24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b="1" lang="en" sz="2400">
                <a:solidFill>
                  <a:schemeClr val="dk1"/>
                </a:solidFill>
                <a:highlight>
                  <a:srgbClr val="FFFF00"/>
                </a:highlight>
              </a:rPr>
              <a:t>Leave the situation</a:t>
            </a:r>
            <a:endParaRPr b="1" sz="24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b="1" lang="en" sz="2400">
                <a:solidFill>
                  <a:schemeClr val="dk1"/>
                </a:solidFill>
                <a:highlight>
                  <a:srgbClr val="FFFF00"/>
                </a:highlight>
              </a:rPr>
              <a:t>Get help</a:t>
            </a:r>
            <a:endParaRPr b="1" sz="24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b="1" lang="en" sz="2400">
                <a:solidFill>
                  <a:schemeClr val="dk1"/>
                </a:solidFill>
                <a:highlight>
                  <a:srgbClr val="FFFF00"/>
                </a:highlight>
              </a:rPr>
              <a:t>Offer a healthy alternative</a:t>
            </a:r>
            <a:endParaRPr b="1" sz="2400">
              <a:solidFill>
                <a:schemeClr val="dk1"/>
              </a:solidFill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Google Shape;5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6463" y="37700"/>
            <a:ext cx="5611077" cy="5105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/>
          <p:nvPr>
            <p:ph type="ctrTitle"/>
          </p:nvPr>
        </p:nvSpPr>
        <p:spPr>
          <a:xfrm>
            <a:off x="2733675" y="2116750"/>
            <a:ext cx="36765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latin typeface="Cabin"/>
                <a:ea typeface="Cabin"/>
                <a:cs typeface="Cabin"/>
                <a:sym typeface="Cabin"/>
              </a:rPr>
              <a:t>“I”</a:t>
            </a:r>
            <a:endParaRPr sz="8000"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STATEMENT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ctrTitle"/>
          </p:nvPr>
        </p:nvSpPr>
        <p:spPr>
          <a:xfrm>
            <a:off x="2733750" y="2696850"/>
            <a:ext cx="36765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latin typeface="Cabin"/>
                <a:ea typeface="Cabin"/>
                <a:cs typeface="Cabin"/>
                <a:sym typeface="Cabin"/>
              </a:rPr>
              <a:t>“S”</a:t>
            </a:r>
            <a:endParaRPr sz="8000"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STATE A REASON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7"/>
          <p:cNvSpPr txBox="1"/>
          <p:nvPr>
            <p:ph type="ctrTitle"/>
          </p:nvPr>
        </p:nvSpPr>
        <p:spPr>
          <a:xfrm>
            <a:off x="2733750" y="2651050"/>
            <a:ext cx="36765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latin typeface="Cabin"/>
                <a:ea typeface="Cabin"/>
                <a:cs typeface="Cabin"/>
                <a:sym typeface="Cabin"/>
              </a:rPr>
              <a:t>“A”</a:t>
            </a:r>
            <a:endParaRPr sz="8000"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ASSERTIVE VOICE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ctrTitle"/>
          </p:nvPr>
        </p:nvSpPr>
        <p:spPr>
          <a:xfrm>
            <a:off x="2733750" y="2528925"/>
            <a:ext cx="36765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latin typeface="Cabin"/>
                <a:ea typeface="Cabin"/>
                <a:cs typeface="Cabin"/>
                <a:sym typeface="Cabin"/>
              </a:rPr>
              <a:t>“Y”</a:t>
            </a:r>
            <a:endParaRPr sz="8000"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ARE IN CONTROL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9"/>
          <p:cNvSpPr txBox="1"/>
          <p:nvPr>
            <p:ph type="ctrTitle"/>
          </p:nvPr>
        </p:nvSpPr>
        <p:spPr>
          <a:xfrm>
            <a:off x="2733750" y="2757900"/>
            <a:ext cx="36765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latin typeface="Cabin"/>
                <a:ea typeface="Cabin"/>
                <a:cs typeface="Cabin"/>
                <a:sym typeface="Cabin"/>
              </a:rPr>
              <a:t>“</a:t>
            </a:r>
            <a:r>
              <a:rPr lang="en" sz="8000">
                <a:highlight>
                  <a:srgbClr val="CCCCCC"/>
                </a:highlight>
                <a:latin typeface="Cabin"/>
                <a:ea typeface="Cabin"/>
                <a:cs typeface="Cabin"/>
                <a:sym typeface="Cabin"/>
              </a:rPr>
              <a:t>N</a:t>
            </a:r>
            <a:r>
              <a:rPr lang="en" sz="8000">
                <a:latin typeface="Cabin"/>
                <a:ea typeface="Cabin"/>
                <a:cs typeface="Cabin"/>
                <a:sym typeface="Cabin"/>
              </a:rPr>
              <a:t>O”</a:t>
            </a:r>
            <a:endParaRPr sz="8000"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CLEAR &amp; DIRECT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0"/>
          <p:cNvSpPr txBox="1"/>
          <p:nvPr>
            <p:ph type="ctrTitle"/>
          </p:nvPr>
        </p:nvSpPr>
        <p:spPr>
          <a:xfrm>
            <a:off x="2733675" y="2116750"/>
            <a:ext cx="36765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latin typeface="Cabin"/>
                <a:ea typeface="Cabin"/>
                <a:cs typeface="Cabin"/>
                <a:sym typeface="Cabin"/>
              </a:rPr>
              <a:t>“</a:t>
            </a:r>
            <a:r>
              <a:rPr lang="en" sz="8000">
                <a:highlight>
                  <a:srgbClr val="CCCCCC"/>
                </a:highlight>
                <a:latin typeface="Cabin"/>
                <a:ea typeface="Cabin"/>
                <a:cs typeface="Cabin"/>
                <a:sym typeface="Cabin"/>
              </a:rPr>
              <a:t>O</a:t>
            </a:r>
            <a:r>
              <a:rPr lang="en" sz="8000">
                <a:latin typeface="Cabin"/>
                <a:ea typeface="Cabin"/>
                <a:cs typeface="Cabin"/>
                <a:sym typeface="Cabin"/>
              </a:rPr>
              <a:t>”</a:t>
            </a:r>
            <a:endParaRPr sz="8000"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OPTIONS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1"/>
          <p:cNvSpPr txBox="1"/>
          <p:nvPr>
            <p:ph idx="1" type="body"/>
          </p:nvPr>
        </p:nvSpPr>
        <p:spPr>
          <a:xfrm>
            <a:off x="2676525" y="1247775"/>
            <a:ext cx="4905300" cy="8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4800"/>
              <a:t>I STATEMENT”</a:t>
            </a:r>
            <a:endParaRPr sz="4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1"/>
          <p:cNvSpPr txBox="1"/>
          <p:nvPr/>
        </p:nvSpPr>
        <p:spPr>
          <a:xfrm>
            <a:off x="1618575" y="2560950"/>
            <a:ext cx="6970800" cy="20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highlight>
                <a:srgbClr val="FFFF00"/>
              </a:highlight>
            </a:endParaRPr>
          </a:p>
        </p:txBody>
      </p:sp>
      <p:sp>
        <p:nvSpPr>
          <p:cNvPr id="90" name="Google Shape;90;p21"/>
          <p:cNvSpPr/>
          <p:nvPr/>
        </p:nvSpPr>
        <p:spPr>
          <a:xfrm>
            <a:off x="2100225" y="2560950"/>
            <a:ext cx="6057900" cy="1714500"/>
          </a:xfrm>
          <a:prstGeom prst="wedgeRectCallout">
            <a:avLst>
              <a:gd fmla="val -20833" name="adj1"/>
              <a:gd fmla="val 625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solidFill>
                  <a:schemeClr val="dk1"/>
                </a:solidFill>
                <a:highlight>
                  <a:srgbClr val="FFFF00"/>
                </a:highlight>
              </a:rPr>
              <a:t>“I didn’t like it when you hit me when playing tag.”</a:t>
            </a:r>
            <a:endParaRPr sz="3600">
              <a:solidFill>
                <a:schemeClr val="dk1"/>
              </a:solidFill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nug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