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Bangers"/>
      <p:regular r:id="rId31"/>
    </p:embeddedFont>
    <p:embeddedFont>
      <p:font typeface="Sniglet" pitchFamily="8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p:scale>
          <a:sx n="159" d="100"/>
          <a:sy n="159" d="100"/>
        </p:scale>
        <p:origin x="-27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time_continue=1&amp;v=dNvt_zSiIk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shingtonpost.com/blogs/she-the-people/wp/2013/02/11/rihanna-and-chris-brown-are-proof-that-domestic-violence-is-everyones-business/?noredirect=on&amp;utm_term=.5d9ba1d52a4c"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eople.com/crime/emma-roberts-and-evan-peters-share-emotional-embrace-after-domestic-violence-inciden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time_continue=1&amp;v=V1yW5IsnSj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kahoot.it/#/k/c329469e-58c8-4e92-89a1-8738c74c15b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kahoot.i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nva.com/design/DAC7CwKcUFM/Hoe0QdK6WcEXHfMo_-9APA/view?utm_content=DAC7CwKcUFM&amp;utm_campaign=designshare&amp;utm_medium=link&amp;utm_source=sharebutt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ccd.cdc.gov/youthonline/app/Results.aspx?LID=X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oveisrespect.org/is-this-abuse/types-of-abu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oveisrespect.org/is-this-abuse/types-of-abu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zOLAelTPs6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loveisrespect.org/is-this-abuse/types-of-abuse/" TargetMode="External"/><Relationship Id="rId5" Type="http://schemas.openxmlformats.org/officeDocument/2006/relationships/hyperlink" Target="https://www.youtube.com/watch?time_continue=1&amp;v=dNvt_zSiIkg" TargetMode="External"/><Relationship Id="rId4" Type="http://schemas.openxmlformats.org/officeDocument/2006/relationships/hyperlink" Target="https://www.youtube.com/watch?time_continue=1&amp;v=V1yW5IsnSj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 a long-term abusive relationship the “Honeymoon phase” is eliminated and the cycle of violence consists of the “Tension Building Phase” and the “Explosion Phase”.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The Line. Love is Respect  (2008, October 19). Retrieved June 18, 2018, from </a:t>
            </a:r>
            <a:r>
              <a:rPr lang="en" sz="1200" u="sng">
                <a:solidFill>
                  <a:schemeClr val="hlink"/>
                </a:solidFill>
                <a:highlight>
                  <a:srgbClr val="FFFFFF"/>
                </a:highlight>
                <a:latin typeface="Times New Roman"/>
                <a:ea typeface="Times New Roman"/>
                <a:cs typeface="Times New Roman"/>
                <a:sym typeface="Times New Roman"/>
                <a:hlinkClick r:id="rId3"/>
              </a:rPr>
              <a:t>https://www.youtube.com/watch?time_continue=1&amp;v=dNvt_zSiIkg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https://www.washingtonpost.com/blogs/she-the-people/wp/2013/02/11/rihanna-and-chris-brown-are-proof-that-domestic-violence-is-everyones-business/?noredirect=on&amp;utm_term=.5d9ba1d52a4c</a:t>
            </a:r>
            <a:endParaRPr/>
          </a:p>
          <a:p>
            <a:pPr marL="0" lvl="0" indent="0">
              <a:spcBef>
                <a:spcPts val="0"/>
              </a:spcBef>
              <a:spcAft>
                <a:spcPts val="0"/>
              </a:spcAft>
              <a:buNone/>
            </a:pPr>
            <a:r>
              <a:rPr lang="en" u="sng">
                <a:solidFill>
                  <a:schemeClr val="hlink"/>
                </a:solidFill>
                <a:hlinkClick r:id="rId4"/>
              </a:rPr>
              <a:t>https://people.com/crime/emma-roberts-and-evan-peters-share-emotional-embrace-after-domestic-violence-incident/</a:t>
            </a:r>
            <a:endParaRPr/>
          </a:p>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en" sz="1200">
                <a:solidFill>
                  <a:schemeClr val="dk1"/>
                </a:solidFill>
                <a:latin typeface="Times New Roman"/>
                <a:ea typeface="Times New Roman"/>
                <a:cs typeface="Times New Roman"/>
                <a:sym typeface="Times New Roman"/>
              </a:rPr>
              <a:t>Steiner, Leslie.  (2013, Jan. 25). </a:t>
            </a:r>
            <a:r>
              <a:rPr lang="en" sz="1200" i="1">
                <a:solidFill>
                  <a:schemeClr val="dk1"/>
                </a:solidFill>
                <a:latin typeface="Times New Roman"/>
                <a:ea typeface="Times New Roman"/>
                <a:cs typeface="Times New Roman"/>
                <a:sym typeface="Times New Roman"/>
              </a:rPr>
              <a:t>Why domestic violence victims don’t leave? TED Talk</a:t>
            </a:r>
            <a:r>
              <a:rPr lang="en" sz="1200">
                <a:solidFill>
                  <a:schemeClr val="dk1"/>
                </a:solidFill>
                <a:latin typeface="Times New Roman"/>
                <a:ea typeface="Times New Roman"/>
                <a:cs typeface="Times New Roman"/>
                <a:sym typeface="Times New Roman"/>
              </a:rPr>
              <a:t>. Retrieved from </a:t>
            </a:r>
            <a:r>
              <a:rPr lang="en" sz="1200" u="sng">
                <a:solidFill>
                  <a:schemeClr val="hlink"/>
                </a:solidFill>
                <a:latin typeface="Times New Roman"/>
                <a:ea typeface="Times New Roman"/>
                <a:cs typeface="Times New Roman"/>
                <a:sym typeface="Times New Roman"/>
                <a:hlinkClick r:id="rId3"/>
              </a:rPr>
              <a:t>https://www.youtube.com/watch?time_continue=1&amp;v=V1yW5IsnSjo</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Click on this link here: </a:t>
            </a:r>
            <a:r>
              <a:rPr lang="en" u="sng">
                <a:solidFill>
                  <a:schemeClr val="hlink"/>
                </a:solidFill>
                <a:hlinkClick r:id="rId3"/>
              </a:rPr>
              <a:t>https://play.kahoot.it/#/k/c329469e-58c8-4e92-89a1-8738c74c15b6</a:t>
            </a:r>
            <a:r>
              <a:rPr lang="en"/>
              <a:t> Students will log into </a:t>
            </a:r>
            <a:r>
              <a:rPr lang="en" u="sng">
                <a:solidFill>
                  <a:schemeClr val="hlink"/>
                </a:solidFill>
                <a:hlinkClick r:id="rId4"/>
              </a:rPr>
              <a:t>kahoot.it</a:t>
            </a:r>
            <a:endParaRPr/>
          </a:p>
          <a:p>
            <a:pPr marL="0" lvl="0" indent="0">
              <a:spcBef>
                <a:spcPts val="0"/>
              </a:spcBef>
              <a:spcAft>
                <a:spcPts val="0"/>
              </a:spcAft>
              <a:buNone/>
            </a:pPr>
            <a:r>
              <a:rPr lang="en"/>
              <a:t>Kahoot.it will ask if you want to play individually or in a group.  The individual setting is more fun.  Kahoot will give a game pin# for the students to log into. Remind students to use their real name.  You can delete bad names by scrolling your cursor over the name and clicking delete.   </a:t>
            </a:r>
            <a:endParaRPr/>
          </a:p>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https://www.canva.com/design/DAC7CwKcUFM/Hoe0QdK6WcEXHfMo_-9APA/view?utm_content=DAC7CwKcUFM&amp;utm_campaign=designshare&amp;utm_medium=link&amp;utm_source=sharebutton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https://nccd.cdc.gov/youthonline/app/Results.aspx?LID=XX</a:t>
            </a:r>
            <a:endParaRPr/>
          </a:p>
          <a:p>
            <a:pPr marL="0" lvl="0" indent="0" rtl="0">
              <a:spcBef>
                <a:spcPts val="0"/>
              </a:spcBef>
              <a:spcAft>
                <a:spcPts val="0"/>
              </a:spcAft>
              <a:buNone/>
            </a:pPr>
            <a:r>
              <a:rPr lang="en"/>
              <a:t>YRBS Data 2017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Types of Abuse - loveisrespect. (n.d.). Retrieved from </a:t>
            </a:r>
            <a:r>
              <a:rPr lang="en" sz="1200" u="sng">
                <a:solidFill>
                  <a:schemeClr val="hlink"/>
                </a:solidFill>
                <a:highlight>
                  <a:srgbClr val="FFFFFF"/>
                </a:highlight>
                <a:latin typeface="Times New Roman"/>
                <a:ea typeface="Times New Roman"/>
                <a:cs typeface="Times New Roman"/>
                <a:sym typeface="Times New Roman"/>
                <a:hlinkClick r:id="rId3"/>
              </a:rPr>
              <a:t>http://www.loveisrespect.org/is-this-abuse/types-of-abuse/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Types of Abuse - loveisrespect. (n.d.). Retrieved from </a:t>
            </a:r>
            <a:r>
              <a:rPr lang="en" sz="1200" u="sng">
                <a:solidFill>
                  <a:schemeClr val="hlink"/>
                </a:solidFill>
                <a:highlight>
                  <a:srgbClr val="FFFFFF"/>
                </a:highlight>
                <a:latin typeface="Times New Roman"/>
                <a:ea typeface="Times New Roman"/>
                <a:cs typeface="Times New Roman"/>
                <a:sym typeface="Times New Roman"/>
                <a:hlinkClick r:id="rId3"/>
              </a:rPr>
              <a:t>http://www.loveisrespect.org/is-this-abuse/types-of-abuse/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Font typeface="Times New Roman"/>
              <a:buChar char="×"/>
            </a:pPr>
            <a:r>
              <a:rPr lang="en-US" sz="1100" i="1" dirty="0">
                <a:latin typeface="Times New Roman"/>
                <a:ea typeface="Times New Roman"/>
                <a:cs typeface="Times New Roman"/>
                <a:sym typeface="Times New Roman"/>
              </a:rPr>
              <a:t>Ryan and Jade Teenage Relationship Abuse Advert [full version]</a:t>
            </a:r>
            <a:r>
              <a:rPr lang="en-US" sz="1100" dirty="0">
                <a:latin typeface="Times New Roman"/>
                <a:ea typeface="Times New Roman"/>
                <a:cs typeface="Times New Roman"/>
                <a:sym typeface="Times New Roman"/>
              </a:rPr>
              <a:t> (2013, March 4). Home Office Retrieved from </a:t>
            </a:r>
            <a:r>
              <a:rPr lang="en-US" sz="1100" u="sng" dirty="0">
                <a:solidFill>
                  <a:schemeClr val="hlink"/>
                </a:solidFill>
                <a:latin typeface="Times New Roman"/>
                <a:ea typeface="Times New Roman"/>
                <a:cs typeface="Times New Roman"/>
                <a:sym typeface="Times New Roman"/>
                <a:hlinkClick r:id="rId3"/>
              </a:rPr>
              <a:t>https://youtu.be/zOLAelTPs6c</a:t>
            </a:r>
            <a:r>
              <a:rPr lang="en-US" sz="1100" dirty="0">
                <a:latin typeface="Times New Roman"/>
                <a:ea typeface="Times New Roman"/>
                <a:cs typeface="Times New Roman"/>
                <a:sym typeface="Times New Roman"/>
              </a:rPr>
              <a:t>. </a:t>
            </a:r>
            <a:endParaRPr lang="en-US" sz="1100" dirty="0">
              <a:solidFill>
                <a:srgbClr val="000000"/>
              </a:solidFill>
              <a:latin typeface="Times New Roman"/>
              <a:ea typeface="Times New Roman"/>
              <a:cs typeface="Times New Roman"/>
              <a:sym typeface="Times New Roman"/>
            </a:endParaRPr>
          </a:p>
          <a:p>
            <a:pPr marL="457200" lvl="0" indent="-304800" rtl="0">
              <a:lnSpc>
                <a:spcPct val="115000"/>
              </a:lnSpc>
              <a:spcBef>
                <a:spcPts val="0"/>
              </a:spcBef>
              <a:spcAft>
                <a:spcPts val="0"/>
              </a:spcAft>
              <a:buClr>
                <a:srgbClr val="000000"/>
              </a:buClr>
              <a:buSzPts val="1200"/>
              <a:buFont typeface="Times New Roman"/>
              <a:buChar char="×"/>
            </a:pPr>
            <a:r>
              <a:rPr lang="en-US" sz="1100" dirty="0">
                <a:solidFill>
                  <a:srgbClr val="000000"/>
                </a:solidFill>
                <a:latin typeface="Times New Roman"/>
                <a:ea typeface="Times New Roman"/>
                <a:cs typeface="Times New Roman"/>
                <a:sym typeface="Times New Roman"/>
              </a:rPr>
              <a:t>Steiner, Leslie.  (2013, Jan. 25). </a:t>
            </a:r>
            <a:r>
              <a:rPr lang="en-US" sz="1100" i="1" dirty="0">
                <a:solidFill>
                  <a:srgbClr val="000000"/>
                </a:solidFill>
                <a:latin typeface="Times New Roman"/>
                <a:ea typeface="Times New Roman"/>
                <a:cs typeface="Times New Roman"/>
                <a:sym typeface="Times New Roman"/>
              </a:rPr>
              <a:t>Why domestic violence victims don’t leave? TED Talk</a:t>
            </a:r>
            <a:r>
              <a:rPr lang="en-US" sz="1100" dirty="0">
                <a:solidFill>
                  <a:srgbClr val="000000"/>
                </a:solidFill>
                <a:latin typeface="Times New Roman"/>
                <a:ea typeface="Times New Roman"/>
                <a:cs typeface="Times New Roman"/>
                <a:sym typeface="Times New Roman"/>
              </a:rPr>
              <a:t>. Retrieved from </a:t>
            </a:r>
            <a:r>
              <a:rPr lang="en-US" sz="1100" u="sng" dirty="0">
                <a:solidFill>
                  <a:schemeClr val="hlink"/>
                </a:solidFill>
                <a:latin typeface="Times New Roman"/>
                <a:ea typeface="Times New Roman"/>
                <a:cs typeface="Times New Roman"/>
                <a:sym typeface="Times New Roman"/>
                <a:hlinkClick r:id="rId4"/>
              </a:rPr>
              <a:t>https://www.youtube.com/watch?time_continue=1&amp;v=V1yW5IsnSjo</a:t>
            </a:r>
            <a:endParaRPr lang="en-US" sz="1100" dirty="0">
              <a:solidFill>
                <a:srgbClr val="000000"/>
              </a:solidFill>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US" sz="1100" i="1" dirty="0">
                <a:solidFill>
                  <a:srgbClr val="333333"/>
                </a:solidFill>
                <a:highlight>
                  <a:srgbClr val="FFFFFF"/>
                </a:highlight>
                <a:latin typeface="Times New Roman"/>
                <a:ea typeface="Times New Roman"/>
                <a:cs typeface="Times New Roman"/>
                <a:sym typeface="Times New Roman"/>
              </a:rPr>
              <a:t>The Line. </a:t>
            </a:r>
            <a:r>
              <a:rPr lang="en-US" sz="1100" dirty="0">
                <a:solidFill>
                  <a:srgbClr val="333333"/>
                </a:solidFill>
                <a:highlight>
                  <a:srgbClr val="FFFFFF"/>
                </a:highlight>
                <a:latin typeface="Times New Roman"/>
                <a:ea typeface="Times New Roman"/>
                <a:cs typeface="Times New Roman"/>
                <a:sym typeface="Times New Roman"/>
              </a:rPr>
              <a:t>(2008, October 19).  Love is Respect.  Retrieved June 18, 2018, from </a:t>
            </a:r>
            <a:r>
              <a:rPr lang="en-US" sz="1100" u="sng" dirty="0">
                <a:solidFill>
                  <a:schemeClr val="hlink"/>
                </a:solidFill>
                <a:highlight>
                  <a:srgbClr val="FFFFFF"/>
                </a:highlight>
                <a:latin typeface="Times New Roman"/>
                <a:ea typeface="Times New Roman"/>
                <a:cs typeface="Times New Roman"/>
                <a:sym typeface="Times New Roman"/>
                <a:hlinkClick r:id="rId5"/>
              </a:rPr>
              <a:t>https://www.youtube.com/watch?time_continue=1&amp;v=dNvt_zSiIkg</a:t>
            </a:r>
            <a:endParaRPr lang="en-US" sz="1050" dirty="0">
              <a:latin typeface="Times New Roman"/>
              <a:ea typeface="Times New Roman"/>
              <a:cs typeface="Times New Roman"/>
              <a:sym typeface="Times New Roman"/>
            </a:endParaRPr>
          </a:p>
          <a:p>
            <a:pPr marL="457200" lvl="0" indent="-304800" rtl="0">
              <a:lnSpc>
                <a:spcPct val="115000"/>
              </a:lnSpc>
              <a:spcBef>
                <a:spcPts val="0"/>
              </a:spcBef>
              <a:spcAft>
                <a:spcPts val="0"/>
              </a:spcAft>
              <a:buClr>
                <a:srgbClr val="000000"/>
              </a:buClr>
              <a:buSzPts val="1200"/>
              <a:buFont typeface="Times New Roman"/>
              <a:buChar char="×"/>
            </a:pPr>
            <a:r>
              <a:rPr lang="en-US" sz="1100" dirty="0">
                <a:solidFill>
                  <a:srgbClr val="333333"/>
                </a:solidFill>
                <a:highlight>
                  <a:srgbClr val="FFFFFF"/>
                </a:highlight>
                <a:latin typeface="Times New Roman"/>
                <a:ea typeface="Times New Roman"/>
                <a:cs typeface="Times New Roman"/>
                <a:sym typeface="Times New Roman"/>
              </a:rPr>
              <a:t>Types of Abuse - </a:t>
            </a:r>
            <a:r>
              <a:rPr lang="en-US" sz="1100" dirty="0" err="1">
                <a:solidFill>
                  <a:srgbClr val="333333"/>
                </a:solidFill>
                <a:highlight>
                  <a:srgbClr val="FFFFFF"/>
                </a:highlight>
                <a:latin typeface="Times New Roman"/>
                <a:ea typeface="Times New Roman"/>
                <a:cs typeface="Times New Roman"/>
                <a:sym typeface="Times New Roman"/>
              </a:rPr>
              <a:t>loveisrespect</a:t>
            </a:r>
            <a:r>
              <a:rPr lang="en-US" sz="1100" dirty="0">
                <a:solidFill>
                  <a:srgbClr val="333333"/>
                </a:solidFill>
                <a:highlight>
                  <a:srgbClr val="FFFFFF"/>
                </a:highlight>
                <a:latin typeface="Times New Roman"/>
                <a:ea typeface="Times New Roman"/>
                <a:cs typeface="Times New Roman"/>
                <a:sym typeface="Times New Roman"/>
              </a:rPr>
              <a:t>. (n.d.). Retrieved from                    </a:t>
            </a:r>
            <a:r>
              <a:rPr lang="en-US" sz="1100" u="sng" dirty="0">
                <a:solidFill>
                  <a:schemeClr val="hlink"/>
                </a:solidFill>
                <a:highlight>
                  <a:srgbClr val="FFFFFF"/>
                </a:highlight>
                <a:latin typeface="Times New Roman"/>
                <a:ea typeface="Times New Roman"/>
                <a:cs typeface="Times New Roman"/>
                <a:sym typeface="Times New Roman"/>
                <a:hlinkClick r:id="rId6"/>
              </a:rPr>
              <a:t>http://www.loveisrespect.org/is-this-abuse/types-of-abuse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Shape 10"/>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2" name="Shape 1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pic>
        <p:nvPicPr>
          <p:cNvPr id="14" name="Shape 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5" name="Shape 15"/>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Shape 18"/>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None/>
              <a:defRPr sz="1800">
                <a:solidFill>
                  <a:srgbClr val="000000"/>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pic>
        <p:nvPicPr>
          <p:cNvPr id="20" name="Shape 20"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1" name="Shape 21"/>
          <p:cNvSpPr/>
          <p:nvPr/>
        </p:nvSpPr>
        <p:spPr>
          <a:xfrm>
            <a:off x="1992350" y="37775"/>
            <a:ext cx="5616577" cy="5220440"/>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2" name="Shape 22"/>
          <p:cNvSpPr/>
          <p:nvPr/>
        </p:nvSpPr>
        <p:spPr>
          <a:xfrm>
            <a:off x="1763750" y="-114625"/>
            <a:ext cx="5616577" cy="5220440"/>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3" name="Shape 23"/>
          <p:cNvSpPr txBox="1">
            <a:spLocks noGrp="1"/>
          </p:cNvSpPr>
          <p:nvPr>
            <p:ph type="body" idx="1"/>
          </p:nvPr>
        </p:nvSpPr>
        <p:spPr>
          <a:xfrm>
            <a:off x="2905800" y="2161800"/>
            <a:ext cx="33324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pic>
        <p:nvPicPr>
          <p:cNvPr id="25" name="Shape 2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6" name="Shape 2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27" name="Shape 27"/>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28" name="Shape 2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Shape 29"/>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pic>
        <p:nvPicPr>
          <p:cNvPr id="31" name="Shape 3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2" name="Shape 3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3" name="Shape 3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4" name="Shape 34"/>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Shape 35"/>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6" name="Shape 36"/>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pic>
        <p:nvPicPr>
          <p:cNvPr id="38" name="Shape 3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9" name="Shape 39"/>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0" name="Shape 40"/>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1" name="Shape 41"/>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Shape 42"/>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3" name="Shape 43"/>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Shape 44"/>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Shape 4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7" name="Shape 47"/>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8" name="Shape 48"/>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9" name="Shape 49"/>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Shape 5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2" name="Shape 5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3" name="Shape 5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4" name="Shape 54"/>
          <p:cNvSpPr txBox="1">
            <a:spLocks noGrp="1"/>
          </p:cNvSpPr>
          <p:nvPr>
            <p:ph type="body" idx="1"/>
          </p:nvPr>
        </p:nvSpPr>
        <p:spPr>
          <a:xfrm rot="-120953">
            <a:off x="457216" y="4025232"/>
            <a:ext cx="8229893" cy="519622"/>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Shape 56"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Shape 7"/>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Nvt_zSiIk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V1yW5IsnSj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play.kahoot.it/#/k/c329469e-58c8-4e92-89a1-8738c74c15b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va.com/design/DAC7CwKcUFM/Hoe0QdK6WcEXHfMo_-9APA/view?utm_content=DAC7CwKcUFM&amp;utm_campaign=designshare&amp;utm_medium=link&amp;utm_source=sharebutto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zOLAelTPs6c"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loveisrespect.org/is-this-abuse/types-of-abuse/" TargetMode="External"/><Relationship Id="rId5" Type="http://schemas.openxmlformats.org/officeDocument/2006/relationships/hyperlink" Target="https://www.youtube.com/watch?time_continue=1&amp;v=dNvt_zSiIkg" TargetMode="External"/><Relationship Id="rId4" Type="http://schemas.openxmlformats.org/officeDocument/2006/relationships/hyperlink" Target="https://www.youtube.com/watch?time_continue=1&amp;v=V1yW5IsnSj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lay.kahoot.it/#/k/c329469e-58c8-4e92-89a1-8738c74c15b6"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www.loveisrespect.org/educators-toolkits/" TargetMode="External"/><Relationship Id="rId4" Type="http://schemas.openxmlformats.org/officeDocument/2006/relationships/hyperlink" Target="http://www.loveisrespect.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wzzfN2gKt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zOLAelTPs6c"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Love Shouldn’t hurt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23"/>
        <p:cNvGrpSpPr/>
        <p:nvPr/>
      </p:nvGrpSpPr>
      <p:grpSpPr>
        <a:xfrm>
          <a:off x="0" y="0"/>
          <a:ext cx="0" cy="0"/>
          <a:chOff x="0" y="0"/>
          <a:chExt cx="0" cy="0"/>
        </a:xfrm>
      </p:grpSpPr>
      <p:sp>
        <p:nvSpPr>
          <p:cNvPr id="124" name="Shape 124"/>
          <p:cNvSpPr txBox="1"/>
          <p:nvPr/>
        </p:nvSpPr>
        <p:spPr>
          <a:xfrm>
            <a:off x="407725" y="668850"/>
            <a:ext cx="8190900" cy="380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3600">
                <a:solidFill>
                  <a:schemeClr val="dk1"/>
                </a:solidFill>
                <a:latin typeface="Bangers"/>
                <a:ea typeface="Bangers"/>
                <a:cs typeface="Bangers"/>
                <a:sym typeface="Bangers"/>
              </a:rPr>
              <a:t>Abuse has no boundaries it affects all:</a:t>
            </a:r>
            <a:endParaRPr sz="3600">
              <a:solidFill>
                <a:schemeClr val="dk1"/>
              </a:solidFill>
              <a:latin typeface="Bangers"/>
              <a:ea typeface="Bangers"/>
              <a:cs typeface="Bangers"/>
              <a:sym typeface="Bangers"/>
            </a:endParaRPr>
          </a:p>
          <a:p>
            <a:pPr marL="457200" lvl="0" indent="-457200" rtl="0">
              <a:spcBef>
                <a:spcPts val="0"/>
              </a:spcBef>
              <a:spcAft>
                <a:spcPts val="0"/>
              </a:spcAft>
              <a:buClr>
                <a:schemeClr val="dk1"/>
              </a:buClr>
              <a:buSzPts val="3600"/>
              <a:buFont typeface="Sniglet"/>
              <a:buChar char="●"/>
            </a:pPr>
            <a:r>
              <a:rPr lang="en" sz="3600">
                <a:solidFill>
                  <a:schemeClr val="dk1"/>
                </a:solidFill>
                <a:latin typeface="Sniglet"/>
                <a:ea typeface="Sniglet"/>
                <a:cs typeface="Sniglet"/>
                <a:sym typeface="Sniglet"/>
              </a:rPr>
              <a:t>Races</a:t>
            </a:r>
            <a:endParaRPr sz="3600">
              <a:solidFill>
                <a:schemeClr val="dk1"/>
              </a:solidFill>
              <a:latin typeface="Sniglet"/>
              <a:ea typeface="Sniglet"/>
              <a:cs typeface="Sniglet"/>
              <a:sym typeface="Sniglet"/>
            </a:endParaRPr>
          </a:p>
          <a:p>
            <a:pPr marL="457200" lvl="0" indent="-457200" rtl="0">
              <a:spcBef>
                <a:spcPts val="0"/>
              </a:spcBef>
              <a:spcAft>
                <a:spcPts val="0"/>
              </a:spcAft>
              <a:buClr>
                <a:schemeClr val="dk1"/>
              </a:buClr>
              <a:buSzPts val="3600"/>
              <a:buFont typeface="Sniglet"/>
              <a:buChar char="●"/>
            </a:pPr>
            <a:r>
              <a:rPr lang="en" sz="3600">
                <a:solidFill>
                  <a:schemeClr val="dk1"/>
                </a:solidFill>
                <a:latin typeface="Sniglet"/>
                <a:ea typeface="Sniglet"/>
                <a:cs typeface="Sniglet"/>
                <a:sym typeface="Sniglet"/>
              </a:rPr>
              <a:t>Religions</a:t>
            </a:r>
            <a:endParaRPr sz="3600">
              <a:solidFill>
                <a:schemeClr val="dk1"/>
              </a:solidFill>
              <a:latin typeface="Sniglet"/>
              <a:ea typeface="Sniglet"/>
              <a:cs typeface="Sniglet"/>
              <a:sym typeface="Sniglet"/>
            </a:endParaRPr>
          </a:p>
          <a:p>
            <a:pPr marL="457200" lvl="0" indent="-457200" rtl="0">
              <a:spcBef>
                <a:spcPts val="0"/>
              </a:spcBef>
              <a:spcAft>
                <a:spcPts val="0"/>
              </a:spcAft>
              <a:buClr>
                <a:schemeClr val="dk1"/>
              </a:buClr>
              <a:buSzPts val="3600"/>
              <a:buFont typeface="Sniglet"/>
              <a:buChar char="●"/>
            </a:pPr>
            <a:r>
              <a:rPr lang="en" sz="3600">
                <a:solidFill>
                  <a:schemeClr val="dk1"/>
                </a:solidFill>
                <a:latin typeface="Sniglet"/>
                <a:ea typeface="Sniglet"/>
                <a:cs typeface="Sniglet"/>
                <a:sym typeface="Sniglet"/>
              </a:rPr>
              <a:t>Education levels</a:t>
            </a:r>
            <a:endParaRPr sz="3600">
              <a:solidFill>
                <a:schemeClr val="dk1"/>
              </a:solidFill>
              <a:latin typeface="Sniglet"/>
              <a:ea typeface="Sniglet"/>
              <a:cs typeface="Sniglet"/>
              <a:sym typeface="Sniglet"/>
            </a:endParaRPr>
          </a:p>
          <a:p>
            <a:pPr marL="457200" lvl="0" indent="-457200" rtl="0">
              <a:spcBef>
                <a:spcPts val="0"/>
              </a:spcBef>
              <a:spcAft>
                <a:spcPts val="0"/>
              </a:spcAft>
              <a:buClr>
                <a:schemeClr val="dk1"/>
              </a:buClr>
              <a:buSzPts val="3600"/>
              <a:buFont typeface="Sniglet"/>
              <a:buChar char="●"/>
            </a:pPr>
            <a:r>
              <a:rPr lang="en" sz="3600">
                <a:solidFill>
                  <a:schemeClr val="dk1"/>
                </a:solidFill>
                <a:latin typeface="Sniglet"/>
                <a:ea typeface="Sniglet"/>
                <a:cs typeface="Sniglet"/>
                <a:sym typeface="Sniglet"/>
              </a:rPr>
              <a:t>Income levels</a:t>
            </a:r>
            <a:endParaRPr sz="3600">
              <a:solidFill>
                <a:schemeClr val="dk1"/>
              </a:solidFill>
              <a:latin typeface="Sniglet"/>
              <a:ea typeface="Sniglet"/>
              <a:cs typeface="Sniglet"/>
              <a:sym typeface="Sniglet"/>
            </a:endParaRPr>
          </a:p>
          <a:p>
            <a:pPr marL="0" lvl="0" indent="0" rtl="0">
              <a:spcBef>
                <a:spcPts val="0"/>
              </a:spcBef>
              <a:spcAft>
                <a:spcPts val="0"/>
              </a:spcAft>
              <a:buNone/>
            </a:pPr>
            <a:endParaRPr sz="3600">
              <a:solidFill>
                <a:schemeClr val="dk1"/>
              </a:solidFill>
              <a:latin typeface="Sniglet"/>
              <a:ea typeface="Sniglet"/>
              <a:cs typeface="Sniglet"/>
              <a:sym typeface="Sniglet"/>
            </a:endParaRPr>
          </a:p>
          <a:p>
            <a:pPr marL="0" lvl="0" indent="0" algn="ctr" rtl="0">
              <a:spcBef>
                <a:spcPts val="0"/>
              </a:spcBef>
              <a:spcAft>
                <a:spcPts val="0"/>
              </a:spcAft>
              <a:buNone/>
            </a:pPr>
            <a:r>
              <a:rPr lang="en" sz="3600">
                <a:solidFill>
                  <a:schemeClr val="dk1"/>
                </a:solidFill>
                <a:latin typeface="Sniglet"/>
                <a:ea typeface="Sniglet"/>
                <a:cs typeface="Sniglet"/>
                <a:sym typeface="Sniglet"/>
              </a:rPr>
              <a:t>Abuse can happen to anyone!</a:t>
            </a:r>
            <a:endParaRPr sz="3600">
              <a:solidFill>
                <a:schemeClr val="dk1"/>
              </a:solidFill>
              <a:latin typeface="Sniglet"/>
              <a:ea typeface="Sniglet"/>
              <a:cs typeface="Sniglet"/>
              <a:sym typeface="Snigle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128"/>
        <p:cNvGrpSpPr/>
        <p:nvPr/>
      </p:nvGrpSpPr>
      <p:grpSpPr>
        <a:xfrm>
          <a:off x="0" y="0"/>
          <a:ext cx="0" cy="0"/>
          <a:chOff x="0" y="0"/>
          <a:chExt cx="0" cy="0"/>
        </a:xfrm>
      </p:grpSpPr>
      <p:sp>
        <p:nvSpPr>
          <p:cNvPr id="129" name="Shape 129"/>
          <p:cNvSpPr/>
          <p:nvPr/>
        </p:nvSpPr>
        <p:spPr>
          <a:xfrm rot="1541973">
            <a:off x="3240676" y="706361"/>
            <a:ext cx="1820814" cy="1603042"/>
          </a:xfrm>
          <a:prstGeom prst="bentArrow">
            <a:avLst>
              <a:gd name="adj1" fmla="val 25000"/>
              <a:gd name="adj2" fmla="val 27586"/>
              <a:gd name="adj3" fmla="val 25000"/>
              <a:gd name="adj4" fmla="val 4375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txBox="1"/>
          <p:nvPr/>
        </p:nvSpPr>
        <p:spPr>
          <a:xfrm>
            <a:off x="1111725" y="106650"/>
            <a:ext cx="65355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Bangers"/>
                <a:ea typeface="Bangers"/>
                <a:cs typeface="Bangers"/>
                <a:sym typeface="Bangers"/>
              </a:rPr>
              <a:t>Understanding the cycle of violence</a:t>
            </a:r>
            <a:endParaRPr sz="3600">
              <a:solidFill>
                <a:srgbClr val="FFFFFF"/>
              </a:solidFill>
              <a:latin typeface="Bangers"/>
              <a:ea typeface="Bangers"/>
              <a:cs typeface="Bangers"/>
              <a:sym typeface="Bangers"/>
            </a:endParaRPr>
          </a:p>
          <a:p>
            <a:pPr marL="0" lvl="0" indent="0" rtl="0">
              <a:spcBef>
                <a:spcPts val="0"/>
              </a:spcBef>
              <a:spcAft>
                <a:spcPts val="0"/>
              </a:spcAft>
              <a:buNone/>
            </a:pPr>
            <a:endParaRPr/>
          </a:p>
        </p:txBody>
      </p:sp>
      <p:sp>
        <p:nvSpPr>
          <p:cNvPr id="131" name="Shape 131"/>
          <p:cNvSpPr/>
          <p:nvPr/>
        </p:nvSpPr>
        <p:spPr>
          <a:xfrm>
            <a:off x="312850" y="1562550"/>
            <a:ext cx="2399700" cy="16212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latin typeface="Sniglet"/>
                <a:ea typeface="Sniglet"/>
                <a:cs typeface="Sniglet"/>
                <a:sym typeface="Sniglet"/>
              </a:rPr>
              <a:t>This is when things are good.  Your partner is treating you really kind.  It can be the “I am sorry phase” where they apologize for their behavior. </a:t>
            </a:r>
            <a:endParaRPr>
              <a:latin typeface="Sniglet"/>
              <a:ea typeface="Sniglet"/>
              <a:cs typeface="Sniglet"/>
              <a:sym typeface="Sniglet"/>
            </a:endParaRPr>
          </a:p>
        </p:txBody>
      </p:sp>
      <p:sp>
        <p:nvSpPr>
          <p:cNvPr id="132" name="Shape 132"/>
          <p:cNvSpPr/>
          <p:nvPr/>
        </p:nvSpPr>
        <p:spPr>
          <a:xfrm>
            <a:off x="159975" y="933200"/>
            <a:ext cx="2552700" cy="6480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800">
                <a:latin typeface="Sniglet"/>
                <a:ea typeface="Sniglet"/>
                <a:cs typeface="Sniglet"/>
                <a:sym typeface="Sniglet"/>
              </a:rPr>
              <a:t>Honeymoon Phase</a:t>
            </a:r>
            <a:endParaRPr sz="1800">
              <a:latin typeface="Sniglet"/>
              <a:ea typeface="Sniglet"/>
              <a:cs typeface="Sniglet"/>
              <a:sym typeface="Sniglet"/>
            </a:endParaRPr>
          </a:p>
        </p:txBody>
      </p:sp>
      <p:sp>
        <p:nvSpPr>
          <p:cNvPr id="133" name="Shape 133"/>
          <p:cNvSpPr/>
          <p:nvPr/>
        </p:nvSpPr>
        <p:spPr>
          <a:xfrm>
            <a:off x="6046400" y="933200"/>
            <a:ext cx="2552700" cy="6480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Sniglet"/>
                <a:ea typeface="Sniglet"/>
                <a:cs typeface="Sniglet"/>
                <a:sym typeface="Sniglet"/>
              </a:rPr>
              <a:t>Tension Building Phase</a:t>
            </a:r>
            <a:endParaRPr sz="1800">
              <a:latin typeface="Sniglet"/>
              <a:ea typeface="Sniglet"/>
              <a:cs typeface="Sniglet"/>
              <a:sym typeface="Sniglet"/>
            </a:endParaRPr>
          </a:p>
        </p:txBody>
      </p:sp>
      <p:sp>
        <p:nvSpPr>
          <p:cNvPr id="134" name="Shape 134"/>
          <p:cNvSpPr/>
          <p:nvPr/>
        </p:nvSpPr>
        <p:spPr>
          <a:xfrm>
            <a:off x="3179625" y="3504500"/>
            <a:ext cx="2739900" cy="14478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latin typeface="Sniglet"/>
                <a:ea typeface="Sniglet"/>
                <a:cs typeface="Sniglet"/>
                <a:sym typeface="Sniglet"/>
              </a:rPr>
              <a:t>This is an act of violence:</a:t>
            </a:r>
            <a:endParaRPr>
              <a:latin typeface="Sniglet"/>
              <a:ea typeface="Sniglet"/>
              <a:cs typeface="Sniglet"/>
              <a:sym typeface="Sniglet"/>
            </a:endParaRPr>
          </a:p>
          <a:p>
            <a:pPr marL="457200" lvl="0" indent="-317500">
              <a:spcBef>
                <a:spcPts val="0"/>
              </a:spcBef>
              <a:spcAft>
                <a:spcPts val="0"/>
              </a:spcAft>
              <a:buSzPts val="1400"/>
              <a:buFont typeface="Sniglet"/>
              <a:buChar char="●"/>
            </a:pPr>
            <a:r>
              <a:rPr lang="en">
                <a:latin typeface="Sniglet"/>
                <a:ea typeface="Sniglet"/>
                <a:cs typeface="Sniglet"/>
                <a:sym typeface="Sniglet"/>
              </a:rPr>
              <a:t>Physical	</a:t>
            </a:r>
            <a:endParaRPr>
              <a:latin typeface="Sniglet"/>
              <a:ea typeface="Sniglet"/>
              <a:cs typeface="Sniglet"/>
              <a:sym typeface="Sniglet"/>
            </a:endParaRPr>
          </a:p>
          <a:p>
            <a:pPr marL="457200" lvl="0" indent="-317500">
              <a:spcBef>
                <a:spcPts val="0"/>
              </a:spcBef>
              <a:spcAft>
                <a:spcPts val="0"/>
              </a:spcAft>
              <a:buSzPts val="1400"/>
              <a:buFont typeface="Sniglet"/>
              <a:buChar char="●"/>
            </a:pPr>
            <a:r>
              <a:rPr lang="en">
                <a:latin typeface="Sniglet"/>
                <a:ea typeface="Sniglet"/>
                <a:cs typeface="Sniglet"/>
                <a:sym typeface="Sniglet"/>
              </a:rPr>
              <a:t>Sexual           </a:t>
            </a:r>
            <a:endParaRPr>
              <a:latin typeface="Sniglet"/>
              <a:ea typeface="Sniglet"/>
              <a:cs typeface="Sniglet"/>
              <a:sym typeface="Sniglet"/>
            </a:endParaRPr>
          </a:p>
          <a:p>
            <a:pPr marL="457200" lvl="0" indent="-317500">
              <a:spcBef>
                <a:spcPts val="0"/>
              </a:spcBef>
              <a:spcAft>
                <a:spcPts val="0"/>
              </a:spcAft>
              <a:buSzPts val="1400"/>
              <a:buFont typeface="Sniglet"/>
              <a:buChar char="●"/>
            </a:pPr>
            <a:r>
              <a:rPr lang="en">
                <a:latin typeface="Sniglet"/>
                <a:ea typeface="Sniglet"/>
                <a:cs typeface="Sniglet"/>
                <a:sym typeface="Sniglet"/>
              </a:rPr>
              <a:t>Verbal 	</a:t>
            </a:r>
            <a:endParaRPr>
              <a:latin typeface="Sniglet"/>
              <a:ea typeface="Sniglet"/>
              <a:cs typeface="Sniglet"/>
              <a:sym typeface="Sniglet"/>
            </a:endParaRPr>
          </a:p>
          <a:p>
            <a:pPr marL="457200" lvl="0" indent="-317500" rtl="0">
              <a:spcBef>
                <a:spcPts val="0"/>
              </a:spcBef>
              <a:spcAft>
                <a:spcPts val="0"/>
              </a:spcAft>
              <a:buSzPts val="1400"/>
              <a:buFont typeface="Sniglet"/>
              <a:buChar char="●"/>
            </a:pPr>
            <a:r>
              <a:rPr lang="en">
                <a:latin typeface="Sniglet"/>
                <a:ea typeface="Sniglet"/>
                <a:cs typeface="Sniglet"/>
                <a:sym typeface="Sniglet"/>
              </a:rPr>
              <a:t>Mental/Emotional   </a:t>
            </a:r>
            <a:endParaRPr>
              <a:latin typeface="Sniglet"/>
              <a:ea typeface="Sniglet"/>
              <a:cs typeface="Sniglet"/>
              <a:sym typeface="Sniglet"/>
            </a:endParaRPr>
          </a:p>
        </p:txBody>
      </p:sp>
      <p:sp>
        <p:nvSpPr>
          <p:cNvPr id="135" name="Shape 135"/>
          <p:cNvSpPr/>
          <p:nvPr/>
        </p:nvSpPr>
        <p:spPr>
          <a:xfrm>
            <a:off x="3179625" y="2856500"/>
            <a:ext cx="2399700" cy="6480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Sniglet"/>
                <a:ea typeface="Sniglet"/>
                <a:cs typeface="Sniglet"/>
                <a:sym typeface="Sniglet"/>
              </a:rPr>
              <a:t>Explosion Phase</a:t>
            </a:r>
            <a:endParaRPr sz="1800">
              <a:latin typeface="Sniglet"/>
              <a:ea typeface="Sniglet"/>
              <a:cs typeface="Sniglet"/>
              <a:sym typeface="Sniglet"/>
            </a:endParaRPr>
          </a:p>
        </p:txBody>
      </p:sp>
      <p:sp>
        <p:nvSpPr>
          <p:cNvPr id="136" name="Shape 136"/>
          <p:cNvSpPr/>
          <p:nvPr/>
        </p:nvSpPr>
        <p:spPr>
          <a:xfrm rot="-10799028">
            <a:off x="5963300" y="3119875"/>
            <a:ext cx="2121900" cy="1799400"/>
          </a:xfrm>
          <a:prstGeom prst="bentArrow">
            <a:avLst>
              <a:gd name="adj1" fmla="val 25000"/>
              <a:gd name="adj2" fmla="val 27586"/>
              <a:gd name="adj3" fmla="val 25000"/>
              <a:gd name="adj4" fmla="val 4375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6046400" y="1562550"/>
            <a:ext cx="2807700" cy="14478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Sniglet"/>
              <a:ea typeface="Sniglet"/>
              <a:cs typeface="Sniglet"/>
              <a:sym typeface="Sniglet"/>
            </a:endParaRPr>
          </a:p>
          <a:p>
            <a:pPr marL="0" lvl="0" indent="0">
              <a:spcBef>
                <a:spcPts val="0"/>
              </a:spcBef>
              <a:spcAft>
                <a:spcPts val="0"/>
              </a:spcAft>
              <a:buNone/>
            </a:pPr>
            <a:endParaRPr>
              <a:latin typeface="Sniglet"/>
              <a:ea typeface="Sniglet"/>
              <a:cs typeface="Sniglet"/>
              <a:sym typeface="Sniglet"/>
            </a:endParaRPr>
          </a:p>
          <a:p>
            <a:pPr marL="0" lvl="0" indent="0">
              <a:spcBef>
                <a:spcPts val="0"/>
              </a:spcBef>
              <a:spcAft>
                <a:spcPts val="0"/>
              </a:spcAft>
              <a:buNone/>
            </a:pPr>
            <a:r>
              <a:rPr lang="en">
                <a:latin typeface="Sniglet"/>
                <a:ea typeface="Sniglet"/>
                <a:cs typeface="Sniglet"/>
                <a:sym typeface="Sniglet"/>
              </a:rPr>
              <a:t>This is when you sense tension.  </a:t>
            </a:r>
            <a:endParaRPr>
              <a:latin typeface="Sniglet"/>
              <a:ea typeface="Sniglet"/>
              <a:cs typeface="Sniglet"/>
              <a:sym typeface="Sniglet"/>
            </a:endParaRPr>
          </a:p>
          <a:p>
            <a:pPr marL="0" lvl="0" indent="0">
              <a:spcBef>
                <a:spcPts val="0"/>
              </a:spcBef>
              <a:spcAft>
                <a:spcPts val="0"/>
              </a:spcAft>
              <a:buNone/>
            </a:pPr>
            <a:r>
              <a:rPr lang="en">
                <a:latin typeface="Sniglet"/>
                <a:ea typeface="Sniglet"/>
                <a:cs typeface="Sniglet"/>
                <a:sym typeface="Sniglet"/>
              </a:rPr>
              <a:t>“Walking on eggshells”</a:t>
            </a:r>
            <a:endParaRPr>
              <a:latin typeface="Sniglet"/>
              <a:ea typeface="Sniglet"/>
              <a:cs typeface="Sniglet"/>
              <a:sym typeface="Sniglet"/>
            </a:endParaRPr>
          </a:p>
          <a:p>
            <a:pPr marL="0" lvl="0" indent="0">
              <a:spcBef>
                <a:spcPts val="0"/>
              </a:spcBef>
              <a:spcAft>
                <a:spcPts val="0"/>
              </a:spcAft>
              <a:buNone/>
            </a:pPr>
            <a:r>
              <a:rPr lang="en">
                <a:latin typeface="Sniglet"/>
                <a:ea typeface="Sniglet"/>
                <a:cs typeface="Sniglet"/>
                <a:sym typeface="Sniglet"/>
              </a:rPr>
              <a:t>There may be verbal, emotional and/or mental abuse during this phase.</a:t>
            </a:r>
            <a:endParaRPr>
              <a:latin typeface="Sniglet"/>
              <a:ea typeface="Sniglet"/>
              <a:cs typeface="Sniglet"/>
              <a:sym typeface="Sniglet"/>
            </a:endParaRPr>
          </a:p>
          <a:p>
            <a:pPr marL="0" lvl="0" indent="0">
              <a:spcBef>
                <a:spcPts val="0"/>
              </a:spcBef>
              <a:spcAft>
                <a:spcPts val="0"/>
              </a:spcAft>
              <a:buNone/>
            </a:pPr>
            <a:endParaRPr>
              <a:latin typeface="Sniglet"/>
              <a:ea typeface="Sniglet"/>
              <a:cs typeface="Sniglet"/>
              <a:sym typeface="Sniglet"/>
            </a:endParaRPr>
          </a:p>
          <a:p>
            <a:pPr marL="0" lvl="0" indent="0">
              <a:spcBef>
                <a:spcPts val="0"/>
              </a:spcBef>
              <a:spcAft>
                <a:spcPts val="0"/>
              </a:spcAft>
              <a:buNone/>
            </a:pPr>
            <a:endParaRPr>
              <a:latin typeface="Sniglet"/>
              <a:ea typeface="Sniglet"/>
              <a:cs typeface="Sniglet"/>
              <a:sym typeface="Sniglet"/>
            </a:endParaRPr>
          </a:p>
        </p:txBody>
      </p:sp>
      <p:sp>
        <p:nvSpPr>
          <p:cNvPr id="138" name="Shape 138"/>
          <p:cNvSpPr/>
          <p:nvPr/>
        </p:nvSpPr>
        <p:spPr>
          <a:xfrm rot="-5399383">
            <a:off x="1016097" y="3016079"/>
            <a:ext cx="1671900" cy="2007000"/>
          </a:xfrm>
          <a:prstGeom prst="bentArrow">
            <a:avLst>
              <a:gd name="adj1" fmla="val 25000"/>
              <a:gd name="adj2" fmla="val 27586"/>
              <a:gd name="adj3" fmla="val 25000"/>
              <a:gd name="adj4" fmla="val 4375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p:nvPr/>
        </p:nvSpPr>
        <p:spPr>
          <a:xfrm>
            <a:off x="4364025" y="3854575"/>
            <a:ext cx="1555500" cy="12153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SzPts val="1400"/>
              <a:buChar char="●"/>
            </a:pPr>
            <a:r>
              <a:rPr lang="en"/>
              <a:t>Digital</a:t>
            </a:r>
            <a:endParaRPr/>
          </a:p>
          <a:p>
            <a:pPr marL="457200" lvl="0" indent="-317500">
              <a:spcBef>
                <a:spcPts val="0"/>
              </a:spcBef>
              <a:spcAft>
                <a:spcPts val="0"/>
              </a:spcAft>
              <a:buSzPts val="1400"/>
              <a:buChar char="●"/>
            </a:pPr>
            <a:r>
              <a:rPr lang="en"/>
              <a:t>Stalking</a:t>
            </a:r>
            <a:endParaRPr/>
          </a:p>
          <a:p>
            <a:pPr marL="457200" lvl="0" indent="-317500">
              <a:spcBef>
                <a:spcPts val="0"/>
              </a:spcBef>
              <a:spcAft>
                <a:spcPts val="0"/>
              </a:spcAft>
              <a:buSzPts val="1400"/>
              <a:buChar char="●"/>
            </a:pPr>
            <a:r>
              <a:rPr lang="en"/>
              <a:t>Financial</a:t>
            </a:r>
            <a:endParaRPr/>
          </a:p>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143"/>
        <p:cNvGrpSpPr/>
        <p:nvPr/>
      </p:nvGrpSpPr>
      <p:grpSpPr>
        <a:xfrm>
          <a:off x="0" y="0"/>
          <a:ext cx="0" cy="0"/>
          <a:chOff x="0" y="0"/>
          <a:chExt cx="0" cy="0"/>
        </a:xfrm>
      </p:grpSpPr>
      <p:sp>
        <p:nvSpPr>
          <p:cNvPr id="144" name="Shape 144"/>
          <p:cNvSpPr/>
          <p:nvPr/>
        </p:nvSpPr>
        <p:spPr>
          <a:xfrm>
            <a:off x="3225251" y="1084071"/>
            <a:ext cx="1820700" cy="1602900"/>
          </a:xfrm>
          <a:prstGeom prst="bentArrow">
            <a:avLst>
              <a:gd name="adj1" fmla="val 25000"/>
              <a:gd name="adj2" fmla="val 27586"/>
              <a:gd name="adj3" fmla="val 25000"/>
              <a:gd name="adj4" fmla="val 4375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txBox="1"/>
          <p:nvPr/>
        </p:nvSpPr>
        <p:spPr>
          <a:xfrm>
            <a:off x="157200" y="207050"/>
            <a:ext cx="88296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Bangers"/>
                <a:ea typeface="Bangers"/>
                <a:cs typeface="Bangers"/>
                <a:sym typeface="Bangers"/>
              </a:rPr>
              <a:t>cycle of violence in a long-term abusive relationship</a:t>
            </a:r>
            <a:endParaRPr sz="3000">
              <a:solidFill>
                <a:srgbClr val="FFFFFF"/>
              </a:solidFill>
              <a:latin typeface="Bangers"/>
              <a:ea typeface="Bangers"/>
              <a:cs typeface="Bangers"/>
              <a:sym typeface="Bangers"/>
            </a:endParaRPr>
          </a:p>
          <a:p>
            <a:pPr marL="0" lvl="0" indent="0" rtl="0">
              <a:spcBef>
                <a:spcPts val="0"/>
              </a:spcBef>
              <a:spcAft>
                <a:spcPts val="0"/>
              </a:spcAft>
              <a:buNone/>
            </a:pPr>
            <a:endParaRPr/>
          </a:p>
        </p:txBody>
      </p:sp>
      <p:sp>
        <p:nvSpPr>
          <p:cNvPr id="146" name="Shape 146"/>
          <p:cNvSpPr/>
          <p:nvPr/>
        </p:nvSpPr>
        <p:spPr>
          <a:xfrm>
            <a:off x="312850" y="1562550"/>
            <a:ext cx="2399700" cy="16212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latin typeface="Sniglet"/>
                <a:ea typeface="Sniglet"/>
                <a:cs typeface="Sniglet"/>
                <a:sym typeface="Sniglet"/>
              </a:rPr>
              <a:t>This is when things are good.  Your partner is treating you really kind.  It can be the “I am sorry phase” where they apologize for their behavior. </a:t>
            </a:r>
            <a:endParaRPr>
              <a:latin typeface="Sniglet"/>
              <a:ea typeface="Sniglet"/>
              <a:cs typeface="Sniglet"/>
              <a:sym typeface="Sniglet"/>
            </a:endParaRPr>
          </a:p>
        </p:txBody>
      </p:sp>
      <p:sp>
        <p:nvSpPr>
          <p:cNvPr id="147" name="Shape 147"/>
          <p:cNvSpPr/>
          <p:nvPr/>
        </p:nvSpPr>
        <p:spPr>
          <a:xfrm>
            <a:off x="159975" y="933200"/>
            <a:ext cx="2552700" cy="6480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Sniglet"/>
                <a:ea typeface="Sniglet"/>
                <a:cs typeface="Sniglet"/>
                <a:sym typeface="Sniglet"/>
              </a:rPr>
              <a:t>Honeymoon Phase</a:t>
            </a:r>
            <a:endParaRPr sz="1800">
              <a:latin typeface="Sniglet"/>
              <a:ea typeface="Sniglet"/>
              <a:cs typeface="Sniglet"/>
              <a:sym typeface="Sniglet"/>
            </a:endParaRPr>
          </a:p>
        </p:txBody>
      </p:sp>
      <p:sp>
        <p:nvSpPr>
          <p:cNvPr id="148" name="Shape 148"/>
          <p:cNvSpPr/>
          <p:nvPr/>
        </p:nvSpPr>
        <p:spPr>
          <a:xfrm>
            <a:off x="6046400" y="933200"/>
            <a:ext cx="2552700" cy="6480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Sniglet"/>
                <a:ea typeface="Sniglet"/>
                <a:cs typeface="Sniglet"/>
                <a:sym typeface="Sniglet"/>
              </a:rPr>
              <a:t>Tension Building Phase</a:t>
            </a:r>
            <a:endParaRPr sz="1800">
              <a:latin typeface="Sniglet"/>
              <a:ea typeface="Sniglet"/>
              <a:cs typeface="Sniglet"/>
              <a:sym typeface="Sniglet"/>
            </a:endParaRPr>
          </a:p>
        </p:txBody>
      </p:sp>
      <p:sp>
        <p:nvSpPr>
          <p:cNvPr id="149" name="Shape 149"/>
          <p:cNvSpPr/>
          <p:nvPr/>
        </p:nvSpPr>
        <p:spPr>
          <a:xfrm>
            <a:off x="3179625" y="3504500"/>
            <a:ext cx="2739900" cy="14478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latin typeface="Sniglet"/>
                <a:ea typeface="Sniglet"/>
                <a:cs typeface="Sniglet"/>
                <a:sym typeface="Sniglet"/>
              </a:rPr>
              <a:t>This is an act of violence:</a:t>
            </a:r>
            <a:endParaRPr>
              <a:latin typeface="Sniglet"/>
              <a:ea typeface="Sniglet"/>
              <a:cs typeface="Sniglet"/>
              <a:sym typeface="Sniglet"/>
            </a:endParaRPr>
          </a:p>
          <a:p>
            <a:pPr marL="457200" lvl="0" indent="-317500" rtl="0">
              <a:spcBef>
                <a:spcPts val="0"/>
              </a:spcBef>
              <a:spcAft>
                <a:spcPts val="0"/>
              </a:spcAft>
              <a:buSzPts val="1400"/>
              <a:buFont typeface="Sniglet"/>
              <a:buChar char="●"/>
            </a:pPr>
            <a:r>
              <a:rPr lang="en">
                <a:latin typeface="Sniglet"/>
                <a:ea typeface="Sniglet"/>
                <a:cs typeface="Sniglet"/>
                <a:sym typeface="Sniglet"/>
              </a:rPr>
              <a:t>Physical	</a:t>
            </a:r>
            <a:endParaRPr>
              <a:latin typeface="Sniglet"/>
              <a:ea typeface="Sniglet"/>
              <a:cs typeface="Sniglet"/>
              <a:sym typeface="Sniglet"/>
            </a:endParaRPr>
          </a:p>
          <a:p>
            <a:pPr marL="457200" lvl="0" indent="-317500" rtl="0">
              <a:spcBef>
                <a:spcPts val="0"/>
              </a:spcBef>
              <a:spcAft>
                <a:spcPts val="0"/>
              </a:spcAft>
              <a:buSzPts val="1400"/>
              <a:buFont typeface="Sniglet"/>
              <a:buChar char="●"/>
            </a:pPr>
            <a:r>
              <a:rPr lang="en">
                <a:latin typeface="Sniglet"/>
                <a:ea typeface="Sniglet"/>
                <a:cs typeface="Sniglet"/>
                <a:sym typeface="Sniglet"/>
              </a:rPr>
              <a:t>Sexual           </a:t>
            </a:r>
            <a:endParaRPr>
              <a:latin typeface="Sniglet"/>
              <a:ea typeface="Sniglet"/>
              <a:cs typeface="Sniglet"/>
              <a:sym typeface="Sniglet"/>
            </a:endParaRPr>
          </a:p>
          <a:p>
            <a:pPr marL="457200" lvl="0" indent="-317500" rtl="0">
              <a:spcBef>
                <a:spcPts val="0"/>
              </a:spcBef>
              <a:spcAft>
                <a:spcPts val="0"/>
              </a:spcAft>
              <a:buSzPts val="1400"/>
              <a:buFont typeface="Sniglet"/>
              <a:buChar char="●"/>
            </a:pPr>
            <a:r>
              <a:rPr lang="en">
                <a:latin typeface="Sniglet"/>
                <a:ea typeface="Sniglet"/>
                <a:cs typeface="Sniglet"/>
                <a:sym typeface="Sniglet"/>
              </a:rPr>
              <a:t>Verbal 	</a:t>
            </a:r>
            <a:endParaRPr>
              <a:latin typeface="Sniglet"/>
              <a:ea typeface="Sniglet"/>
              <a:cs typeface="Sniglet"/>
              <a:sym typeface="Sniglet"/>
            </a:endParaRPr>
          </a:p>
          <a:p>
            <a:pPr marL="457200" lvl="0" indent="-317500" rtl="0">
              <a:spcBef>
                <a:spcPts val="0"/>
              </a:spcBef>
              <a:spcAft>
                <a:spcPts val="0"/>
              </a:spcAft>
              <a:buSzPts val="1400"/>
              <a:buFont typeface="Sniglet"/>
              <a:buChar char="●"/>
            </a:pPr>
            <a:r>
              <a:rPr lang="en">
                <a:latin typeface="Sniglet"/>
                <a:ea typeface="Sniglet"/>
                <a:cs typeface="Sniglet"/>
                <a:sym typeface="Sniglet"/>
              </a:rPr>
              <a:t>Emotional/Emotional   </a:t>
            </a:r>
            <a:endParaRPr>
              <a:latin typeface="Sniglet"/>
              <a:ea typeface="Sniglet"/>
              <a:cs typeface="Sniglet"/>
              <a:sym typeface="Sniglet"/>
            </a:endParaRPr>
          </a:p>
          <a:p>
            <a:pPr marL="457200" lvl="0" indent="-317500" rtl="0">
              <a:spcBef>
                <a:spcPts val="0"/>
              </a:spcBef>
              <a:spcAft>
                <a:spcPts val="0"/>
              </a:spcAft>
              <a:buSzPts val="1400"/>
              <a:buFont typeface="Sniglet"/>
              <a:buChar char="●"/>
            </a:pPr>
            <a:r>
              <a:rPr lang="en">
                <a:latin typeface="Sniglet"/>
                <a:ea typeface="Sniglet"/>
                <a:cs typeface="Sniglet"/>
                <a:sym typeface="Sniglet"/>
              </a:rPr>
              <a:t>Digital</a:t>
            </a:r>
            <a:endParaRPr>
              <a:latin typeface="Sniglet"/>
              <a:ea typeface="Sniglet"/>
              <a:cs typeface="Sniglet"/>
              <a:sym typeface="Sniglet"/>
            </a:endParaRPr>
          </a:p>
          <a:p>
            <a:pPr marL="0" lvl="0" indent="0" rtl="0">
              <a:spcBef>
                <a:spcPts val="0"/>
              </a:spcBef>
              <a:spcAft>
                <a:spcPts val="0"/>
              </a:spcAft>
              <a:buNone/>
            </a:pPr>
            <a:endParaRPr>
              <a:latin typeface="Sniglet"/>
              <a:ea typeface="Sniglet"/>
              <a:cs typeface="Sniglet"/>
              <a:sym typeface="Sniglet"/>
            </a:endParaRPr>
          </a:p>
        </p:txBody>
      </p:sp>
      <p:sp>
        <p:nvSpPr>
          <p:cNvPr id="150" name="Shape 150"/>
          <p:cNvSpPr/>
          <p:nvPr/>
        </p:nvSpPr>
        <p:spPr>
          <a:xfrm>
            <a:off x="3179625" y="2856500"/>
            <a:ext cx="2399700" cy="6480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Sniglet"/>
                <a:ea typeface="Sniglet"/>
                <a:cs typeface="Sniglet"/>
                <a:sym typeface="Sniglet"/>
              </a:rPr>
              <a:t>Explosion Phase</a:t>
            </a:r>
            <a:endParaRPr sz="1800">
              <a:latin typeface="Sniglet"/>
              <a:ea typeface="Sniglet"/>
              <a:cs typeface="Sniglet"/>
              <a:sym typeface="Sniglet"/>
            </a:endParaRPr>
          </a:p>
        </p:txBody>
      </p:sp>
      <p:sp>
        <p:nvSpPr>
          <p:cNvPr id="151" name="Shape 151"/>
          <p:cNvSpPr/>
          <p:nvPr/>
        </p:nvSpPr>
        <p:spPr>
          <a:xfrm rot="-10799028">
            <a:off x="5963300" y="3119875"/>
            <a:ext cx="2121900" cy="1799400"/>
          </a:xfrm>
          <a:prstGeom prst="bentArrow">
            <a:avLst>
              <a:gd name="adj1" fmla="val 25000"/>
              <a:gd name="adj2" fmla="val 27586"/>
              <a:gd name="adj3" fmla="val 25000"/>
              <a:gd name="adj4" fmla="val 4375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6046400" y="1562550"/>
            <a:ext cx="2807700" cy="14478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Sniglet"/>
              <a:ea typeface="Sniglet"/>
              <a:cs typeface="Sniglet"/>
              <a:sym typeface="Sniglet"/>
            </a:endParaRPr>
          </a:p>
          <a:p>
            <a:pPr marL="0" lvl="0" indent="0" rtl="0">
              <a:spcBef>
                <a:spcPts val="0"/>
              </a:spcBef>
              <a:spcAft>
                <a:spcPts val="0"/>
              </a:spcAft>
              <a:buNone/>
            </a:pPr>
            <a:endParaRPr>
              <a:latin typeface="Sniglet"/>
              <a:ea typeface="Sniglet"/>
              <a:cs typeface="Sniglet"/>
              <a:sym typeface="Sniglet"/>
            </a:endParaRPr>
          </a:p>
          <a:p>
            <a:pPr marL="0" lvl="0" indent="0" rtl="0">
              <a:spcBef>
                <a:spcPts val="0"/>
              </a:spcBef>
              <a:spcAft>
                <a:spcPts val="0"/>
              </a:spcAft>
              <a:buNone/>
            </a:pPr>
            <a:r>
              <a:rPr lang="en">
                <a:latin typeface="Sniglet"/>
                <a:ea typeface="Sniglet"/>
                <a:cs typeface="Sniglet"/>
                <a:sym typeface="Sniglet"/>
              </a:rPr>
              <a:t>This is when you sense tension.  </a:t>
            </a:r>
            <a:endParaRPr>
              <a:latin typeface="Sniglet"/>
              <a:ea typeface="Sniglet"/>
              <a:cs typeface="Sniglet"/>
              <a:sym typeface="Sniglet"/>
            </a:endParaRPr>
          </a:p>
          <a:p>
            <a:pPr marL="0" lvl="0" indent="0" rtl="0">
              <a:spcBef>
                <a:spcPts val="0"/>
              </a:spcBef>
              <a:spcAft>
                <a:spcPts val="0"/>
              </a:spcAft>
              <a:buNone/>
            </a:pPr>
            <a:r>
              <a:rPr lang="en">
                <a:latin typeface="Sniglet"/>
                <a:ea typeface="Sniglet"/>
                <a:cs typeface="Sniglet"/>
                <a:sym typeface="Sniglet"/>
              </a:rPr>
              <a:t>“Walking on eggshells”</a:t>
            </a:r>
            <a:endParaRPr>
              <a:latin typeface="Sniglet"/>
              <a:ea typeface="Sniglet"/>
              <a:cs typeface="Sniglet"/>
              <a:sym typeface="Sniglet"/>
            </a:endParaRPr>
          </a:p>
          <a:p>
            <a:pPr marL="0" lvl="0" indent="0" rtl="0">
              <a:spcBef>
                <a:spcPts val="0"/>
              </a:spcBef>
              <a:spcAft>
                <a:spcPts val="0"/>
              </a:spcAft>
              <a:buNone/>
            </a:pPr>
            <a:r>
              <a:rPr lang="en">
                <a:latin typeface="Sniglet"/>
                <a:ea typeface="Sniglet"/>
                <a:cs typeface="Sniglet"/>
                <a:sym typeface="Sniglet"/>
              </a:rPr>
              <a:t>There may be verbal, emotional and/or mental abuse during this phase.</a:t>
            </a:r>
            <a:endParaRPr>
              <a:latin typeface="Sniglet"/>
              <a:ea typeface="Sniglet"/>
              <a:cs typeface="Sniglet"/>
              <a:sym typeface="Sniglet"/>
            </a:endParaRPr>
          </a:p>
          <a:p>
            <a:pPr marL="0" lvl="0" indent="0" rtl="0">
              <a:spcBef>
                <a:spcPts val="0"/>
              </a:spcBef>
              <a:spcAft>
                <a:spcPts val="0"/>
              </a:spcAft>
              <a:buNone/>
            </a:pPr>
            <a:endParaRPr>
              <a:latin typeface="Sniglet"/>
              <a:ea typeface="Sniglet"/>
              <a:cs typeface="Sniglet"/>
              <a:sym typeface="Sniglet"/>
            </a:endParaRPr>
          </a:p>
          <a:p>
            <a:pPr marL="0" lvl="0" indent="0" rtl="0">
              <a:spcBef>
                <a:spcPts val="0"/>
              </a:spcBef>
              <a:spcAft>
                <a:spcPts val="0"/>
              </a:spcAft>
              <a:buNone/>
            </a:pPr>
            <a:endParaRPr>
              <a:latin typeface="Sniglet"/>
              <a:ea typeface="Sniglet"/>
              <a:cs typeface="Sniglet"/>
              <a:sym typeface="Sniglet"/>
            </a:endParaRPr>
          </a:p>
        </p:txBody>
      </p:sp>
      <p:sp>
        <p:nvSpPr>
          <p:cNvPr id="153" name="Shape 153"/>
          <p:cNvSpPr txBox="1"/>
          <p:nvPr/>
        </p:nvSpPr>
        <p:spPr>
          <a:xfrm>
            <a:off x="4364025" y="3736075"/>
            <a:ext cx="1555500" cy="12153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Stalking</a:t>
            </a:r>
            <a:endParaRPr/>
          </a:p>
          <a:p>
            <a:pPr marL="457200" lvl="0" indent="-317500" rtl="0">
              <a:spcBef>
                <a:spcPts val="0"/>
              </a:spcBef>
              <a:spcAft>
                <a:spcPts val="0"/>
              </a:spcAft>
              <a:buSzPts val="1400"/>
              <a:buChar char="●"/>
            </a:pPr>
            <a:r>
              <a:rPr lang="en"/>
              <a:t>Financial</a:t>
            </a:r>
            <a:endParaRPr/>
          </a:p>
          <a:p>
            <a:pPr marL="0" lvl="0" indent="0" rtl="0">
              <a:spcBef>
                <a:spcPts val="0"/>
              </a:spcBef>
              <a:spcAft>
                <a:spcPts val="0"/>
              </a:spcAft>
              <a:buNone/>
            </a:pPr>
            <a:endParaRPr/>
          </a:p>
        </p:txBody>
      </p:sp>
      <p:pic>
        <p:nvPicPr>
          <p:cNvPr id="154" name="Shape 154"/>
          <p:cNvPicPr preferRelativeResize="0"/>
          <p:nvPr/>
        </p:nvPicPr>
        <p:blipFill>
          <a:blip r:embed="rId3">
            <a:alphaModFix/>
          </a:blip>
          <a:stretch>
            <a:fillRect/>
          </a:stretch>
        </p:blipFill>
        <p:spPr>
          <a:xfrm>
            <a:off x="131613" y="818625"/>
            <a:ext cx="3004225" cy="300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58"/>
        <p:cNvGrpSpPr/>
        <p:nvPr/>
      </p:nvGrpSpPr>
      <p:grpSpPr>
        <a:xfrm>
          <a:off x="0" y="0"/>
          <a:ext cx="0" cy="0"/>
          <a:chOff x="0" y="0"/>
          <a:chExt cx="0" cy="0"/>
        </a:xfrm>
      </p:grpSpPr>
      <p:sp>
        <p:nvSpPr>
          <p:cNvPr id="159" name="Shape 159"/>
          <p:cNvSpPr txBox="1"/>
          <p:nvPr/>
        </p:nvSpPr>
        <p:spPr>
          <a:xfrm>
            <a:off x="1103900" y="842575"/>
            <a:ext cx="65355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Bangers"/>
                <a:ea typeface="Bangers"/>
                <a:cs typeface="Bangers"/>
                <a:sym typeface="Bangers"/>
              </a:rPr>
              <a:t>Pick out the unhealthy characteristics in this scenario</a:t>
            </a:r>
            <a:endParaRPr sz="2400">
              <a:solidFill>
                <a:schemeClr val="dk1"/>
              </a:solidFill>
              <a:latin typeface="Bangers"/>
              <a:ea typeface="Bangers"/>
              <a:cs typeface="Bangers"/>
              <a:sym typeface="Bangers"/>
            </a:endParaRPr>
          </a:p>
          <a:p>
            <a:pPr marL="0" lvl="0" indent="0" rtl="0">
              <a:spcBef>
                <a:spcPts val="0"/>
              </a:spcBef>
              <a:spcAft>
                <a:spcPts val="0"/>
              </a:spcAft>
              <a:buNone/>
            </a:pPr>
            <a:endParaRPr/>
          </a:p>
        </p:txBody>
      </p:sp>
      <p:pic>
        <p:nvPicPr>
          <p:cNvPr id="160" name="Shape 160" descr="Where is the line between love and control?  &#10; &#10;Coralee Trigger, a student filmmaker, made this video PSA for us as the culmination of her Girl Scout Gold Award." title="The Line">
            <a:hlinkClick r:id="rId3"/>
          </p:cNvPr>
          <p:cNvPicPr preferRelativeResize="0"/>
          <p:nvPr/>
        </p:nvPicPr>
        <p:blipFill>
          <a:blip r:embed="rId4">
            <a:alphaModFix/>
          </a:blip>
          <a:stretch>
            <a:fillRect/>
          </a:stretch>
        </p:blipFill>
        <p:spPr>
          <a:xfrm>
            <a:off x="2446421" y="1732546"/>
            <a:ext cx="3976234" cy="2708891"/>
          </a:xfrm>
          <a:prstGeom prst="rect">
            <a:avLst/>
          </a:prstGeom>
          <a:noFill/>
          <a:ln>
            <a:noFill/>
          </a:ln>
        </p:spPr>
      </p:pic>
      <p:sp>
        <p:nvSpPr>
          <p:cNvPr id="2" name="Rectangle 1">
            <a:extLst>
              <a:ext uri="{FF2B5EF4-FFF2-40B4-BE49-F238E27FC236}">
                <a16:creationId xmlns:a16="http://schemas.microsoft.com/office/drawing/2014/main" id="{B8026C86-80A3-EC4F-99EF-F3937B24D046}"/>
              </a:ext>
            </a:extLst>
          </p:cNvPr>
          <p:cNvSpPr/>
          <p:nvPr/>
        </p:nvSpPr>
        <p:spPr>
          <a:xfrm>
            <a:off x="3894168" y="4022072"/>
            <a:ext cx="2414444" cy="307777"/>
          </a:xfrm>
          <a:prstGeom prst="rect">
            <a:avLst/>
          </a:prstGeom>
        </p:spPr>
        <p:txBody>
          <a:bodyPr wrap="none">
            <a:spAutoFit/>
          </a:bodyPr>
          <a:lstStyle/>
          <a:p>
            <a:r>
              <a:rPr lang="en-US" dirty="0">
                <a:solidFill>
                  <a:schemeClr val="bg1"/>
                </a:solidFill>
              </a:rPr>
              <a:t>https://youtu.be/</a:t>
            </a:r>
            <a:r>
              <a:rPr lang="en-US" dirty="0" err="1">
                <a:solidFill>
                  <a:schemeClr val="bg1"/>
                </a:solidFill>
              </a:rPr>
              <a:t>dNvt_zSiIkg</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164"/>
        <p:cNvGrpSpPr/>
        <p:nvPr/>
      </p:nvGrpSpPr>
      <p:grpSpPr>
        <a:xfrm>
          <a:off x="0" y="0"/>
          <a:ext cx="0" cy="0"/>
          <a:chOff x="0" y="0"/>
          <a:chExt cx="0" cy="0"/>
        </a:xfrm>
      </p:grpSpPr>
      <p:sp>
        <p:nvSpPr>
          <p:cNvPr id="165" name="Shape 165"/>
          <p:cNvSpPr txBox="1"/>
          <p:nvPr/>
        </p:nvSpPr>
        <p:spPr>
          <a:xfrm>
            <a:off x="1045050" y="832625"/>
            <a:ext cx="70539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latin typeface="Bangers"/>
                <a:ea typeface="Bangers"/>
                <a:cs typeface="Bangers"/>
                <a:sym typeface="Bangers"/>
              </a:rPr>
              <a:t>early warning signs “Red flags” of abuse:</a:t>
            </a:r>
            <a:endParaRPr sz="3000">
              <a:solidFill>
                <a:schemeClr val="dk1"/>
              </a:solidFill>
              <a:latin typeface="Bangers"/>
              <a:ea typeface="Bangers"/>
              <a:cs typeface="Bangers"/>
              <a:sym typeface="Bangers"/>
            </a:endParaRPr>
          </a:p>
          <a:p>
            <a:pPr marL="0" lvl="0" indent="0" rtl="0">
              <a:spcBef>
                <a:spcPts val="0"/>
              </a:spcBef>
              <a:spcAft>
                <a:spcPts val="0"/>
              </a:spcAft>
              <a:buNone/>
            </a:pPr>
            <a:endParaRPr/>
          </a:p>
        </p:txBody>
      </p:sp>
      <p:sp>
        <p:nvSpPr>
          <p:cNvPr id="166" name="Shape 166"/>
          <p:cNvSpPr txBox="1"/>
          <p:nvPr/>
        </p:nvSpPr>
        <p:spPr>
          <a:xfrm>
            <a:off x="826900" y="1417000"/>
            <a:ext cx="7330800" cy="27192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Sniglet"/>
              <a:buChar char="❏"/>
            </a:pPr>
            <a:r>
              <a:rPr lang="en" sz="1800">
                <a:latin typeface="Sniglet"/>
                <a:ea typeface="Sniglet"/>
                <a:cs typeface="Sniglet"/>
                <a:sym typeface="Sniglet"/>
              </a:rPr>
              <a:t>Not respecting your boundaries</a:t>
            </a:r>
            <a:endParaRPr sz="1800">
              <a:latin typeface="Sniglet"/>
              <a:ea typeface="Sniglet"/>
              <a:cs typeface="Sniglet"/>
              <a:sym typeface="Sniglet"/>
            </a:endParaRPr>
          </a:p>
          <a:p>
            <a:pPr marL="457200" lvl="0" indent="-342900" rtl="0">
              <a:spcBef>
                <a:spcPts val="0"/>
              </a:spcBef>
              <a:spcAft>
                <a:spcPts val="0"/>
              </a:spcAft>
              <a:buSzPts val="1800"/>
              <a:buFont typeface="Sniglet"/>
              <a:buChar char="❏"/>
            </a:pPr>
            <a:r>
              <a:rPr lang="en" sz="1800">
                <a:latin typeface="Sniglet"/>
                <a:ea typeface="Sniglet"/>
                <a:cs typeface="Sniglet"/>
                <a:sym typeface="Sniglet"/>
              </a:rPr>
              <a:t>Too serious too fast </a:t>
            </a:r>
            <a:endParaRPr sz="1800">
              <a:latin typeface="Sniglet"/>
              <a:ea typeface="Sniglet"/>
              <a:cs typeface="Sniglet"/>
              <a:sym typeface="Sniglet"/>
            </a:endParaRPr>
          </a:p>
          <a:p>
            <a:pPr marL="914400" lvl="1" indent="-342900" rtl="0">
              <a:spcBef>
                <a:spcPts val="0"/>
              </a:spcBef>
              <a:spcAft>
                <a:spcPts val="0"/>
              </a:spcAft>
              <a:buSzPts val="1800"/>
              <a:buFont typeface="Sniglet"/>
              <a:buChar char="❏"/>
            </a:pPr>
            <a:r>
              <a:rPr lang="en" sz="1800">
                <a:latin typeface="Sniglet"/>
                <a:ea typeface="Sniglet"/>
                <a:cs typeface="Sniglet"/>
                <a:sym typeface="Sniglet"/>
              </a:rPr>
              <a:t>Saying, “I love you” too quickly</a:t>
            </a:r>
            <a:endParaRPr sz="1800">
              <a:latin typeface="Sniglet"/>
              <a:ea typeface="Sniglet"/>
              <a:cs typeface="Sniglet"/>
              <a:sym typeface="Sniglet"/>
            </a:endParaRPr>
          </a:p>
          <a:p>
            <a:pPr marL="457200" lvl="0" indent="-342900" rtl="0">
              <a:spcBef>
                <a:spcPts val="0"/>
              </a:spcBef>
              <a:spcAft>
                <a:spcPts val="0"/>
              </a:spcAft>
              <a:buSzPts val="1800"/>
              <a:buFont typeface="Sniglet"/>
              <a:buChar char="❏"/>
            </a:pPr>
            <a:r>
              <a:rPr lang="en" sz="1800">
                <a:latin typeface="Sniglet"/>
                <a:ea typeface="Sniglet"/>
                <a:cs typeface="Sniglet"/>
                <a:sym typeface="Sniglet"/>
              </a:rPr>
              <a:t> Possessive</a:t>
            </a:r>
            <a:endParaRPr sz="1800">
              <a:latin typeface="Sniglet"/>
              <a:ea typeface="Sniglet"/>
              <a:cs typeface="Sniglet"/>
              <a:sym typeface="Sniglet"/>
            </a:endParaRPr>
          </a:p>
          <a:p>
            <a:pPr marL="457200" lvl="0" indent="-342900" rtl="0">
              <a:spcBef>
                <a:spcPts val="0"/>
              </a:spcBef>
              <a:spcAft>
                <a:spcPts val="0"/>
              </a:spcAft>
              <a:buSzPts val="1800"/>
              <a:buFont typeface="Sniglet"/>
              <a:buChar char="❏"/>
            </a:pPr>
            <a:r>
              <a:rPr lang="en" sz="1800">
                <a:latin typeface="Sniglet"/>
                <a:ea typeface="Sniglet"/>
                <a:cs typeface="Sniglet"/>
                <a:sym typeface="Sniglet"/>
              </a:rPr>
              <a:t>Extreme jealousy or controlling behavior</a:t>
            </a:r>
            <a:endParaRPr sz="1800">
              <a:latin typeface="Sniglet"/>
              <a:ea typeface="Sniglet"/>
              <a:cs typeface="Sniglet"/>
              <a:sym typeface="Sniglet"/>
            </a:endParaRPr>
          </a:p>
          <a:p>
            <a:pPr marL="457200" lvl="0" indent="-342900" rtl="0">
              <a:spcBef>
                <a:spcPts val="0"/>
              </a:spcBef>
              <a:spcAft>
                <a:spcPts val="0"/>
              </a:spcAft>
              <a:buSzPts val="1800"/>
              <a:buFont typeface="Sniglet"/>
              <a:buChar char="❏"/>
            </a:pPr>
            <a:r>
              <a:rPr lang="en" sz="1800">
                <a:latin typeface="Sniglet"/>
                <a:ea typeface="Sniglet"/>
                <a:cs typeface="Sniglet"/>
                <a:sym typeface="Sniglet"/>
              </a:rPr>
              <a:t>Attempts to manipulate or “guilt trip”</a:t>
            </a:r>
            <a:endParaRPr sz="1800">
              <a:latin typeface="Sniglet"/>
              <a:ea typeface="Sniglet"/>
              <a:cs typeface="Sniglet"/>
              <a:sym typeface="Sniglet"/>
            </a:endParaRPr>
          </a:p>
          <a:p>
            <a:pPr marL="914400" lvl="1" indent="-342900" rtl="0">
              <a:spcBef>
                <a:spcPts val="0"/>
              </a:spcBef>
              <a:spcAft>
                <a:spcPts val="0"/>
              </a:spcAft>
              <a:buSzPts val="1800"/>
              <a:buFont typeface="Sniglet"/>
              <a:buChar char="❏"/>
            </a:pPr>
            <a:r>
              <a:rPr lang="en" sz="1800">
                <a:latin typeface="Sniglet"/>
                <a:ea typeface="Sniglet"/>
                <a:cs typeface="Sniglet"/>
                <a:sym typeface="Sniglet"/>
              </a:rPr>
              <a:t>“If you really cared about me you would...</a:t>
            </a:r>
            <a:endParaRPr sz="1800">
              <a:latin typeface="Sniglet"/>
              <a:ea typeface="Sniglet"/>
              <a:cs typeface="Sniglet"/>
              <a:sym typeface="Sniglet"/>
            </a:endParaRPr>
          </a:p>
          <a:p>
            <a:pPr marL="457200" lvl="0" indent="-342900" rtl="0">
              <a:spcBef>
                <a:spcPts val="0"/>
              </a:spcBef>
              <a:spcAft>
                <a:spcPts val="0"/>
              </a:spcAft>
              <a:buClr>
                <a:schemeClr val="dk1"/>
              </a:buClr>
              <a:buSzPts val="1800"/>
              <a:buFont typeface="Sniglet"/>
              <a:buChar char="❏"/>
            </a:pPr>
            <a:r>
              <a:rPr lang="en" sz="1800">
                <a:solidFill>
                  <a:schemeClr val="dk1"/>
                </a:solidFill>
                <a:latin typeface="Sniglet"/>
                <a:ea typeface="Sniglet"/>
                <a:cs typeface="Sniglet"/>
                <a:sym typeface="Sniglet"/>
              </a:rPr>
              <a:t>Constantly moody or agitated</a:t>
            </a:r>
            <a:endParaRPr sz="1800">
              <a:latin typeface="Sniglet"/>
              <a:ea typeface="Sniglet"/>
              <a:cs typeface="Sniglet"/>
              <a:sym typeface="Sniglet"/>
            </a:endParaRPr>
          </a:p>
          <a:p>
            <a:pPr marL="914400" lvl="1" indent="-342900" rtl="0">
              <a:spcBef>
                <a:spcPts val="0"/>
              </a:spcBef>
              <a:spcAft>
                <a:spcPts val="0"/>
              </a:spcAft>
              <a:buSzPts val="1800"/>
              <a:buFont typeface="Sniglet"/>
              <a:buChar char="❏"/>
            </a:pPr>
            <a:r>
              <a:rPr lang="en" sz="1800">
                <a:latin typeface="Sniglet"/>
                <a:ea typeface="Sniglet"/>
                <a:cs typeface="Sniglet"/>
                <a:sym typeface="Sniglet"/>
              </a:rPr>
              <a:t>Anger issues.  Loses temper easily.</a:t>
            </a:r>
            <a:endParaRPr sz="1800">
              <a:latin typeface="Sniglet"/>
              <a:ea typeface="Sniglet"/>
              <a:cs typeface="Sniglet"/>
              <a:sym typeface="Sniglet"/>
            </a:endParaRPr>
          </a:p>
          <a:p>
            <a:pPr marL="457200" lvl="0" indent="-342900" rtl="0">
              <a:spcBef>
                <a:spcPts val="0"/>
              </a:spcBef>
              <a:spcAft>
                <a:spcPts val="0"/>
              </a:spcAft>
              <a:buSzPts val="1800"/>
              <a:buFont typeface="Sniglet"/>
              <a:buChar char="❏"/>
            </a:pPr>
            <a:r>
              <a:rPr lang="en" sz="1800">
                <a:latin typeface="Sniglet"/>
                <a:ea typeface="Sniglet"/>
                <a:cs typeface="Sniglet"/>
                <a:sym typeface="Sniglet"/>
              </a:rPr>
              <a:t>Disrespectful to others</a:t>
            </a:r>
            <a:endParaRPr sz="1800">
              <a:latin typeface="Sniglet"/>
              <a:ea typeface="Sniglet"/>
              <a:cs typeface="Sniglet"/>
              <a:sym typeface="Sniglet"/>
            </a:endParaRPr>
          </a:p>
          <a:p>
            <a:pPr marL="457200" lvl="0" indent="-342900" rtl="0">
              <a:spcBef>
                <a:spcPts val="0"/>
              </a:spcBef>
              <a:spcAft>
                <a:spcPts val="0"/>
              </a:spcAft>
              <a:buClr>
                <a:schemeClr val="dk1"/>
              </a:buClr>
              <a:buSzPts val="1800"/>
              <a:buFont typeface="Sniglet"/>
              <a:buChar char="❏"/>
            </a:pPr>
            <a:r>
              <a:rPr lang="en" sz="1800">
                <a:solidFill>
                  <a:schemeClr val="dk1"/>
                </a:solidFill>
                <a:latin typeface="Sniglet"/>
                <a:ea typeface="Sniglet"/>
                <a:cs typeface="Sniglet"/>
                <a:sym typeface="Sniglet"/>
              </a:rPr>
              <a:t>Abuse to animals</a:t>
            </a:r>
            <a:endParaRPr sz="1800">
              <a:solidFill>
                <a:schemeClr val="dk1"/>
              </a:solidFill>
              <a:latin typeface="Sniglet"/>
              <a:ea typeface="Sniglet"/>
              <a:cs typeface="Sniglet"/>
              <a:sym typeface="Sniglet"/>
            </a:endParaRPr>
          </a:p>
          <a:p>
            <a:pPr marL="0" lvl="0" indent="0" rtl="0">
              <a:spcBef>
                <a:spcPts val="0"/>
              </a:spcBef>
              <a:spcAft>
                <a:spcPts val="0"/>
              </a:spcAft>
              <a:buNone/>
            </a:pPr>
            <a:endParaRPr sz="1800">
              <a:latin typeface="Sniglet"/>
              <a:ea typeface="Sniglet"/>
              <a:cs typeface="Sniglet"/>
              <a:sym typeface="Sniglet"/>
            </a:endParaRPr>
          </a:p>
          <a:p>
            <a:pPr marL="0" lvl="0" indent="0" rtl="0">
              <a:spcBef>
                <a:spcPts val="0"/>
              </a:spcBef>
              <a:spcAft>
                <a:spcPts val="0"/>
              </a:spcAft>
              <a:buNone/>
            </a:pPr>
            <a:endParaRPr sz="1800">
              <a:latin typeface="Sniglet"/>
              <a:ea typeface="Sniglet"/>
              <a:cs typeface="Sniglet"/>
              <a:sym typeface="Sniglet"/>
            </a:endParaRPr>
          </a:p>
        </p:txBody>
      </p:sp>
      <p:pic>
        <p:nvPicPr>
          <p:cNvPr id="167" name="Shape 167"/>
          <p:cNvPicPr preferRelativeResize="0"/>
          <p:nvPr/>
        </p:nvPicPr>
        <p:blipFill>
          <a:blip r:embed="rId3">
            <a:alphaModFix/>
          </a:blip>
          <a:stretch>
            <a:fillRect/>
          </a:stretch>
        </p:blipFill>
        <p:spPr>
          <a:xfrm>
            <a:off x="699825" y="787100"/>
            <a:ext cx="872450" cy="67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152350" y="1062075"/>
            <a:ext cx="2922600" cy="6591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txBox="1"/>
          <p:nvPr/>
        </p:nvSpPr>
        <p:spPr>
          <a:xfrm>
            <a:off x="152350" y="84675"/>
            <a:ext cx="7339200" cy="103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a:latin typeface="Bangers"/>
                <a:ea typeface="Bangers"/>
                <a:cs typeface="Bangers"/>
                <a:sym typeface="Bangers"/>
              </a:rPr>
              <a:t>Prevalence of Abuse in pop culture</a:t>
            </a:r>
            <a:endParaRPr sz="3600">
              <a:latin typeface="Bangers"/>
              <a:ea typeface="Bangers"/>
              <a:cs typeface="Bangers"/>
              <a:sym typeface="Bangers"/>
            </a:endParaRPr>
          </a:p>
        </p:txBody>
      </p:sp>
      <p:pic>
        <p:nvPicPr>
          <p:cNvPr id="174" name="Shape 174"/>
          <p:cNvPicPr preferRelativeResize="0"/>
          <p:nvPr/>
        </p:nvPicPr>
        <p:blipFill>
          <a:blip r:embed="rId3">
            <a:alphaModFix/>
          </a:blip>
          <a:stretch>
            <a:fillRect/>
          </a:stretch>
        </p:blipFill>
        <p:spPr>
          <a:xfrm>
            <a:off x="5618575" y="1123875"/>
            <a:ext cx="3033875" cy="3496600"/>
          </a:xfrm>
          <a:prstGeom prst="rect">
            <a:avLst/>
          </a:prstGeom>
          <a:noFill/>
          <a:ln>
            <a:noFill/>
          </a:ln>
        </p:spPr>
      </p:pic>
      <p:pic>
        <p:nvPicPr>
          <p:cNvPr id="175" name="Shape 175"/>
          <p:cNvPicPr preferRelativeResize="0"/>
          <p:nvPr/>
        </p:nvPicPr>
        <p:blipFill>
          <a:blip r:embed="rId4">
            <a:alphaModFix/>
          </a:blip>
          <a:stretch>
            <a:fillRect/>
          </a:stretch>
        </p:blipFill>
        <p:spPr>
          <a:xfrm>
            <a:off x="152400" y="1472300"/>
            <a:ext cx="2922501" cy="3147750"/>
          </a:xfrm>
          <a:prstGeom prst="rect">
            <a:avLst/>
          </a:prstGeom>
          <a:noFill/>
          <a:ln>
            <a:noFill/>
          </a:ln>
        </p:spPr>
      </p:pic>
      <p:pic>
        <p:nvPicPr>
          <p:cNvPr id="176" name="Shape 176"/>
          <p:cNvPicPr preferRelativeResize="0"/>
          <p:nvPr/>
        </p:nvPicPr>
        <p:blipFill>
          <a:blip r:embed="rId5">
            <a:alphaModFix/>
          </a:blip>
          <a:stretch>
            <a:fillRect/>
          </a:stretch>
        </p:blipFill>
        <p:spPr>
          <a:xfrm>
            <a:off x="2664175" y="1472302"/>
            <a:ext cx="1151139" cy="1302000"/>
          </a:xfrm>
          <a:prstGeom prst="rect">
            <a:avLst/>
          </a:prstGeom>
          <a:noFill/>
          <a:ln>
            <a:noFill/>
          </a:ln>
        </p:spPr>
      </p:pic>
      <p:sp>
        <p:nvSpPr>
          <p:cNvPr id="177" name="Shape 177"/>
          <p:cNvSpPr txBox="1"/>
          <p:nvPr/>
        </p:nvSpPr>
        <p:spPr>
          <a:xfrm>
            <a:off x="958400" y="4521400"/>
            <a:ext cx="2116500" cy="37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a:latin typeface="Bangers"/>
                <a:ea typeface="Bangers"/>
                <a:cs typeface="Bangers"/>
                <a:sym typeface="Bangers"/>
              </a:rPr>
              <a:t>2009</a:t>
            </a:r>
            <a:endParaRPr sz="3600">
              <a:latin typeface="Bangers"/>
              <a:ea typeface="Bangers"/>
              <a:cs typeface="Bangers"/>
              <a:sym typeface="Bangers"/>
            </a:endParaRPr>
          </a:p>
        </p:txBody>
      </p:sp>
      <p:sp>
        <p:nvSpPr>
          <p:cNvPr id="178" name="Shape 178"/>
          <p:cNvSpPr txBox="1"/>
          <p:nvPr/>
        </p:nvSpPr>
        <p:spPr>
          <a:xfrm>
            <a:off x="6638200" y="4521400"/>
            <a:ext cx="1714500" cy="895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latin typeface="Bangers"/>
                <a:ea typeface="Bangers"/>
                <a:cs typeface="Bangers"/>
                <a:sym typeface="Bangers"/>
              </a:rPr>
              <a:t>2013</a:t>
            </a:r>
            <a:endParaRPr sz="3000">
              <a:latin typeface="Bangers"/>
              <a:ea typeface="Bangers"/>
              <a:cs typeface="Bangers"/>
              <a:sym typeface="Bangers"/>
            </a:endParaRPr>
          </a:p>
        </p:txBody>
      </p:sp>
      <p:sp>
        <p:nvSpPr>
          <p:cNvPr id="179" name="Shape 179"/>
          <p:cNvSpPr txBox="1"/>
          <p:nvPr/>
        </p:nvSpPr>
        <p:spPr>
          <a:xfrm>
            <a:off x="152400" y="1002029"/>
            <a:ext cx="4495800" cy="65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Sniglet"/>
                <a:ea typeface="Sniglet"/>
                <a:cs typeface="Sniglet"/>
                <a:sym typeface="Sniglet"/>
              </a:rPr>
              <a:t>Rihanna and Chris Brown</a:t>
            </a:r>
            <a:endParaRPr sz="1800">
              <a:latin typeface="Sniglet"/>
              <a:ea typeface="Sniglet"/>
              <a:cs typeface="Sniglet"/>
              <a:sym typeface="Sniglet"/>
            </a:endParaRPr>
          </a:p>
        </p:txBody>
      </p:sp>
      <p:sp>
        <p:nvSpPr>
          <p:cNvPr id="180" name="Shape 180"/>
          <p:cNvSpPr/>
          <p:nvPr/>
        </p:nvSpPr>
        <p:spPr>
          <a:xfrm>
            <a:off x="5618575" y="553100"/>
            <a:ext cx="3454500" cy="659100"/>
          </a:xfrm>
          <a:prstGeom prst="rect">
            <a:avLst/>
          </a:prstGeom>
          <a:solidFill>
            <a:srgbClr val="FF40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800">
                <a:latin typeface="Sniglet"/>
                <a:ea typeface="Sniglet"/>
                <a:cs typeface="Sniglet"/>
                <a:sym typeface="Sniglet"/>
              </a:rPr>
              <a:t>Emma Roberts &amp; Evan Peters</a:t>
            </a:r>
            <a:endParaRPr sz="1800">
              <a:latin typeface="Sniglet"/>
              <a:ea typeface="Sniglet"/>
              <a:cs typeface="Sniglet"/>
              <a:sym typeface="Sniglet"/>
            </a:endParaRPr>
          </a:p>
        </p:txBody>
      </p:sp>
      <p:pic>
        <p:nvPicPr>
          <p:cNvPr id="181" name="Shape 181"/>
          <p:cNvPicPr preferRelativeResize="0"/>
          <p:nvPr/>
        </p:nvPicPr>
        <p:blipFill>
          <a:blip r:embed="rId6">
            <a:alphaModFix/>
          </a:blip>
          <a:stretch>
            <a:fillRect/>
          </a:stretch>
        </p:blipFill>
        <p:spPr>
          <a:xfrm>
            <a:off x="8047100" y="1212200"/>
            <a:ext cx="1025975" cy="140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185"/>
        <p:cNvGrpSpPr/>
        <p:nvPr/>
      </p:nvGrpSpPr>
      <p:grpSpPr>
        <a:xfrm>
          <a:off x="0" y="0"/>
          <a:ext cx="0" cy="0"/>
          <a:chOff x="0" y="0"/>
          <a:chExt cx="0" cy="0"/>
        </a:xfrm>
      </p:grpSpPr>
      <p:sp>
        <p:nvSpPr>
          <p:cNvPr id="186" name="Shape 186"/>
          <p:cNvSpPr txBox="1"/>
          <p:nvPr/>
        </p:nvSpPr>
        <p:spPr>
          <a:xfrm>
            <a:off x="1103900" y="842575"/>
            <a:ext cx="65355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Bangers"/>
                <a:ea typeface="Bangers"/>
                <a:cs typeface="Bangers"/>
                <a:sym typeface="Bangers"/>
              </a:rPr>
              <a:t>Watch this ted talk on Why Domestic Violence Victims Don’t leave?</a:t>
            </a:r>
            <a:endParaRPr sz="1800"/>
          </a:p>
        </p:txBody>
      </p:sp>
      <p:pic>
        <p:nvPicPr>
          <p:cNvPr id="187" name="Shape 187" descr="Leslie Morgan Steiner was in &quot;crazy love&quot; -- that is, madly in love with a man who routinely abused her and threatened her life. Steiner tells the dark story of her relationship, correcting misconceptions many people hold about victims of domestic violence, and explaining how we can all help break the silence. (Filmed at TEDxRainier.)&#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Why domestic violence victims don't leave | Leslie Morgan Steiner">
            <a:hlinkClick r:id="rId3"/>
          </p:cNvPr>
          <p:cNvPicPr preferRelativeResize="0"/>
          <p:nvPr/>
        </p:nvPicPr>
        <p:blipFill>
          <a:blip r:embed="rId4">
            <a:alphaModFix/>
          </a:blip>
          <a:stretch>
            <a:fillRect/>
          </a:stretch>
        </p:blipFill>
        <p:spPr>
          <a:xfrm>
            <a:off x="2360175" y="1322925"/>
            <a:ext cx="4250966" cy="3188225"/>
          </a:xfrm>
          <a:prstGeom prst="rect">
            <a:avLst/>
          </a:prstGeom>
          <a:noFill/>
          <a:ln>
            <a:noFill/>
          </a:ln>
        </p:spPr>
      </p:pic>
      <p:sp>
        <p:nvSpPr>
          <p:cNvPr id="2" name="Rectangle 1">
            <a:extLst>
              <a:ext uri="{FF2B5EF4-FFF2-40B4-BE49-F238E27FC236}">
                <a16:creationId xmlns:a16="http://schemas.microsoft.com/office/drawing/2014/main" id="{914240A3-CEF5-C740-817D-4968A8DC3163}"/>
              </a:ext>
            </a:extLst>
          </p:cNvPr>
          <p:cNvSpPr/>
          <p:nvPr/>
        </p:nvSpPr>
        <p:spPr>
          <a:xfrm>
            <a:off x="3104316" y="4094262"/>
            <a:ext cx="2534668" cy="307777"/>
          </a:xfrm>
          <a:prstGeom prst="rect">
            <a:avLst/>
          </a:prstGeom>
        </p:spPr>
        <p:txBody>
          <a:bodyPr wrap="none">
            <a:spAutoFit/>
          </a:bodyPr>
          <a:lstStyle/>
          <a:p>
            <a:r>
              <a:rPr lang="en-US" dirty="0">
                <a:solidFill>
                  <a:schemeClr val="bg1"/>
                </a:solidFill>
              </a:rPr>
              <a:t>https://youtu.be/V1yW5IsnSjo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191"/>
        <p:cNvGrpSpPr/>
        <p:nvPr/>
      </p:nvGrpSpPr>
      <p:grpSpPr>
        <a:xfrm>
          <a:off x="0" y="0"/>
          <a:ext cx="0" cy="0"/>
          <a:chOff x="0" y="0"/>
          <a:chExt cx="0" cy="0"/>
        </a:xfrm>
      </p:grpSpPr>
      <p:sp>
        <p:nvSpPr>
          <p:cNvPr id="192" name="Shape 192"/>
          <p:cNvSpPr txBox="1"/>
          <p:nvPr/>
        </p:nvSpPr>
        <p:spPr>
          <a:xfrm>
            <a:off x="1096700" y="1000850"/>
            <a:ext cx="70755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Bangers"/>
                <a:ea typeface="Bangers"/>
                <a:cs typeface="Bangers"/>
                <a:sym typeface="Bangers"/>
              </a:rPr>
              <a:t>What were the early signs of abuse in leslie’s relationship? </a:t>
            </a:r>
            <a:endParaRPr sz="2400">
              <a:solidFill>
                <a:schemeClr val="dk1"/>
              </a:solidFill>
              <a:latin typeface="Bangers"/>
              <a:ea typeface="Bangers"/>
              <a:cs typeface="Bangers"/>
              <a:sym typeface="Bangers"/>
            </a:endParaRPr>
          </a:p>
          <a:p>
            <a:pPr marL="0" lvl="0" indent="0" rtl="0">
              <a:spcBef>
                <a:spcPts val="0"/>
              </a:spcBef>
              <a:spcAft>
                <a:spcPts val="0"/>
              </a:spcAft>
              <a:buNone/>
            </a:pPr>
            <a:endParaRPr/>
          </a:p>
        </p:txBody>
      </p:sp>
      <p:sp>
        <p:nvSpPr>
          <p:cNvPr id="193" name="Shape 193"/>
          <p:cNvSpPr txBox="1"/>
          <p:nvPr/>
        </p:nvSpPr>
        <p:spPr>
          <a:xfrm>
            <a:off x="1151000" y="2021425"/>
            <a:ext cx="6366300" cy="80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txBox="1"/>
          <p:nvPr/>
        </p:nvSpPr>
        <p:spPr>
          <a:xfrm>
            <a:off x="1201350" y="1640175"/>
            <a:ext cx="6754800" cy="25968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Font typeface="Sniglet"/>
              <a:buChar char="●"/>
            </a:pPr>
            <a:r>
              <a:rPr lang="en" sz="2400">
                <a:latin typeface="Sniglet"/>
                <a:ea typeface="Sniglet"/>
                <a:cs typeface="Sniglet"/>
                <a:sym typeface="Sniglet"/>
              </a:rPr>
              <a:t>Seduce and charm the victim</a:t>
            </a:r>
            <a:endParaRPr sz="240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a:latin typeface="Sniglet"/>
                <a:ea typeface="Sniglet"/>
                <a:cs typeface="Sniglet"/>
                <a:sym typeface="Sniglet"/>
              </a:rPr>
              <a:t>Isolation from friends and family</a:t>
            </a:r>
            <a:endParaRPr sz="240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a:latin typeface="Sniglet"/>
                <a:ea typeface="Sniglet"/>
                <a:cs typeface="Sniglet"/>
                <a:sym typeface="Sniglet"/>
              </a:rPr>
              <a:t>Partner “idolized her” </a:t>
            </a:r>
            <a:endParaRPr sz="240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a:latin typeface="Sniglet"/>
                <a:ea typeface="Sniglet"/>
                <a:cs typeface="Sniglet"/>
                <a:sym typeface="Sniglet"/>
              </a:rPr>
              <a:t>Put her on a pedestal.</a:t>
            </a:r>
            <a:endParaRPr sz="240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a:latin typeface="Sniglet"/>
                <a:ea typeface="Sniglet"/>
                <a:cs typeface="Sniglet"/>
                <a:sym typeface="Sniglet"/>
              </a:rPr>
              <a:t>Made her feel like she was the dominant partner in the relationship.</a:t>
            </a:r>
            <a:endParaRPr sz="2400">
              <a:latin typeface="Sniglet"/>
              <a:ea typeface="Sniglet"/>
              <a:cs typeface="Sniglet"/>
              <a:sym typeface="Sniglet"/>
            </a:endParaRPr>
          </a:p>
          <a:p>
            <a:pPr marL="457200" lvl="0" indent="-381000">
              <a:spcBef>
                <a:spcPts val="0"/>
              </a:spcBef>
              <a:spcAft>
                <a:spcPts val="0"/>
              </a:spcAft>
              <a:buSzPts val="2400"/>
              <a:buFont typeface="Sniglet"/>
              <a:buChar char="●"/>
            </a:pPr>
            <a:r>
              <a:rPr lang="en" sz="2400">
                <a:latin typeface="Sniglet"/>
                <a:ea typeface="Sniglet"/>
                <a:cs typeface="Sniglet"/>
                <a:sym typeface="Sniglet"/>
              </a:rPr>
              <a:t>Saying, “I love you too quickly” </a:t>
            </a:r>
            <a:endParaRPr sz="2400">
              <a:latin typeface="Sniglet"/>
              <a:ea typeface="Sniglet"/>
              <a:cs typeface="Sniglet"/>
              <a:sym typeface="Snigle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198"/>
        <p:cNvGrpSpPr/>
        <p:nvPr/>
      </p:nvGrpSpPr>
      <p:grpSpPr>
        <a:xfrm>
          <a:off x="0" y="0"/>
          <a:ext cx="0" cy="0"/>
          <a:chOff x="0" y="0"/>
          <a:chExt cx="0" cy="0"/>
        </a:xfrm>
      </p:grpSpPr>
      <p:sp>
        <p:nvSpPr>
          <p:cNvPr id="199" name="Shape 199"/>
          <p:cNvSpPr txBox="1"/>
          <p:nvPr/>
        </p:nvSpPr>
        <p:spPr>
          <a:xfrm>
            <a:off x="776176" y="932239"/>
            <a:ext cx="7312141"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dk1"/>
                </a:solidFill>
                <a:latin typeface="Bangers"/>
                <a:ea typeface="Bangers"/>
                <a:cs typeface="Bangers"/>
                <a:sym typeface="Bangers"/>
              </a:rPr>
              <a:t>What were some risk factors of Leslie’s partner:</a:t>
            </a:r>
            <a:endParaRPr sz="3000" dirty="0">
              <a:solidFill>
                <a:schemeClr val="dk1"/>
              </a:solidFill>
              <a:latin typeface="Bangers"/>
              <a:ea typeface="Bangers"/>
              <a:cs typeface="Bangers"/>
              <a:sym typeface="Bangers"/>
            </a:endParaRPr>
          </a:p>
          <a:p>
            <a:pPr marL="0" lvl="0" indent="0" rtl="0">
              <a:spcBef>
                <a:spcPts val="0"/>
              </a:spcBef>
              <a:spcAft>
                <a:spcPts val="0"/>
              </a:spcAft>
              <a:buNone/>
            </a:pPr>
            <a:endParaRPr dirty="0"/>
          </a:p>
        </p:txBody>
      </p:sp>
      <p:sp>
        <p:nvSpPr>
          <p:cNvPr id="200" name="Shape 200"/>
          <p:cNvSpPr txBox="1"/>
          <p:nvPr/>
        </p:nvSpPr>
        <p:spPr>
          <a:xfrm>
            <a:off x="1187400" y="1989506"/>
            <a:ext cx="6769200" cy="27192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Font typeface="Sniglet"/>
              <a:buChar char="●"/>
            </a:pPr>
            <a:r>
              <a:rPr lang="en" sz="2400" dirty="0">
                <a:latin typeface="Sniglet"/>
                <a:ea typeface="Sniglet"/>
                <a:cs typeface="Sniglet"/>
                <a:sym typeface="Sniglet"/>
              </a:rPr>
              <a:t>Partner was abused by stepfather</a:t>
            </a:r>
            <a:endParaRPr sz="2400" dirty="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dirty="0">
                <a:latin typeface="Sniglet"/>
                <a:ea typeface="Sniglet"/>
                <a:cs typeface="Sniglet"/>
                <a:sym typeface="Sniglet"/>
              </a:rPr>
              <a:t>Introduced the threat of violence</a:t>
            </a:r>
            <a:endParaRPr sz="2400" dirty="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dirty="0">
                <a:latin typeface="Sniglet"/>
                <a:ea typeface="Sniglet"/>
                <a:cs typeface="Sniglet"/>
                <a:sym typeface="Sniglet"/>
              </a:rPr>
              <a:t>Bought guns</a:t>
            </a:r>
            <a:endParaRPr sz="2400" dirty="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dirty="0">
                <a:latin typeface="Sniglet"/>
                <a:ea typeface="Sniglet"/>
                <a:cs typeface="Sniglet"/>
                <a:sym typeface="Sniglet"/>
              </a:rPr>
              <a:t>Weapons in the house</a:t>
            </a:r>
            <a:endParaRPr sz="2400" dirty="0">
              <a:latin typeface="Sniglet"/>
              <a:ea typeface="Sniglet"/>
              <a:cs typeface="Sniglet"/>
              <a:sym typeface="Sniglet"/>
            </a:endParaRPr>
          </a:p>
          <a:p>
            <a:pPr marL="457200" lvl="0" indent="-381000">
              <a:spcBef>
                <a:spcPts val="0"/>
              </a:spcBef>
              <a:spcAft>
                <a:spcPts val="0"/>
              </a:spcAft>
              <a:buSzPts val="2400"/>
              <a:buFont typeface="Sniglet"/>
              <a:buChar char="●"/>
            </a:pPr>
            <a:r>
              <a:rPr lang="en" sz="2400" dirty="0">
                <a:latin typeface="Sniglet"/>
                <a:ea typeface="Sniglet"/>
                <a:cs typeface="Sniglet"/>
                <a:sym typeface="Sniglet"/>
              </a:rPr>
              <a:t>Quit job to move to the country with Leslie </a:t>
            </a:r>
            <a:endParaRPr sz="2400" dirty="0">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ctrTitle" idx="4294967295"/>
          </p:nvPr>
        </p:nvSpPr>
        <p:spPr>
          <a:xfrm>
            <a:off x="685800" y="1193391"/>
            <a:ext cx="7772400" cy="67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Victim blaming is common:</a:t>
            </a:r>
            <a:endParaRPr sz="6000" dirty="0"/>
          </a:p>
        </p:txBody>
      </p:sp>
      <p:sp>
        <p:nvSpPr>
          <p:cNvPr id="206" name="Shape 206"/>
          <p:cNvSpPr txBox="1">
            <a:spLocks noGrp="1"/>
          </p:cNvSpPr>
          <p:nvPr>
            <p:ph type="subTitle" idx="4294967295"/>
          </p:nvPr>
        </p:nvSpPr>
        <p:spPr>
          <a:xfrm>
            <a:off x="685800" y="1406743"/>
            <a:ext cx="7772400" cy="2496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Examples:</a:t>
            </a:r>
            <a:endParaRPr/>
          </a:p>
          <a:p>
            <a:pPr marL="457200" lvl="0" indent="-419100" rtl="0">
              <a:spcBef>
                <a:spcPts val="600"/>
              </a:spcBef>
              <a:spcAft>
                <a:spcPts val="0"/>
              </a:spcAft>
              <a:buSzPts val="3000"/>
              <a:buChar char="×"/>
            </a:pPr>
            <a:r>
              <a:rPr lang="en"/>
              <a:t>“They are so stupid to stay with someone who abuses them.” </a:t>
            </a:r>
            <a:endParaRPr/>
          </a:p>
          <a:p>
            <a:pPr marL="457200" lvl="0" indent="-419100" rtl="0">
              <a:spcBef>
                <a:spcPts val="0"/>
              </a:spcBef>
              <a:spcAft>
                <a:spcPts val="0"/>
              </a:spcAft>
              <a:buSzPts val="3000"/>
              <a:buChar char="×"/>
            </a:pPr>
            <a:r>
              <a:rPr lang="en"/>
              <a:t>“Why don’t they just leave?”</a:t>
            </a:r>
            <a:endParaRPr/>
          </a:p>
          <a:p>
            <a:pPr marL="0" lvl="0" indent="0" rtl="0">
              <a:spcBef>
                <a:spcPts val="600"/>
              </a:spcBef>
              <a:spcAft>
                <a:spcPts val="0"/>
              </a:spcAft>
              <a:buNone/>
            </a:pPr>
            <a:endParaRPr/>
          </a:p>
          <a:p>
            <a:pPr marL="0" lvl="0" indent="0" algn="ctr" rtl="0">
              <a:spcBef>
                <a:spcPts val="0"/>
              </a:spcBef>
              <a:spcAft>
                <a:spcPts val="0"/>
              </a:spcAft>
              <a:buNone/>
            </a:pPr>
            <a:r>
              <a:rPr lang="en">
                <a:latin typeface="Bangers"/>
                <a:ea typeface="Bangers"/>
                <a:cs typeface="Bangers"/>
                <a:sym typeface="Bangers"/>
              </a:rPr>
              <a:t>Victim blaming further silences the victim and they are less likely to reach out for help!</a:t>
            </a:r>
            <a:endParaRPr>
              <a:latin typeface="Bangers"/>
              <a:ea typeface="Bangers"/>
              <a:cs typeface="Bangers"/>
              <a:sym typeface="Bangers"/>
            </a:endParaRPr>
          </a:p>
          <a:p>
            <a:pPr marL="0" lvl="0" indent="0" rtl="0">
              <a:spcBef>
                <a:spcPts val="6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2103400" y="926050"/>
            <a:ext cx="42717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Relationship spectrum:</a:t>
            </a:r>
            <a:endParaRPr sz="3600"/>
          </a:p>
        </p:txBody>
      </p:sp>
      <p:sp>
        <p:nvSpPr>
          <p:cNvPr id="67" name="Shape 67"/>
          <p:cNvSpPr/>
          <p:nvPr/>
        </p:nvSpPr>
        <p:spPr>
          <a:xfrm>
            <a:off x="6196975" y="861100"/>
            <a:ext cx="2440201" cy="3232444"/>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5739100" y="1517400"/>
            <a:ext cx="1976100" cy="210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2400" b="1"/>
          </a:p>
        </p:txBody>
      </p:sp>
      <p:sp>
        <p:nvSpPr>
          <p:cNvPr id="69" name="Shape 69"/>
          <p:cNvSpPr/>
          <p:nvPr/>
        </p:nvSpPr>
        <p:spPr>
          <a:xfrm>
            <a:off x="6393625" y="1334775"/>
            <a:ext cx="2046900" cy="2285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3000">
                <a:latin typeface="Sniglet"/>
                <a:ea typeface="Sniglet"/>
                <a:cs typeface="Sniglet"/>
                <a:sym typeface="Sniglet"/>
              </a:rPr>
              <a:t>Let’s Play</a:t>
            </a:r>
            <a:endParaRPr sz="3000">
              <a:latin typeface="Sniglet"/>
              <a:ea typeface="Sniglet"/>
              <a:cs typeface="Sniglet"/>
              <a:sym typeface="Sniglet"/>
            </a:endParaRPr>
          </a:p>
          <a:p>
            <a:pPr marL="0" lvl="0" indent="0" algn="ctr">
              <a:spcBef>
                <a:spcPts val="0"/>
              </a:spcBef>
              <a:spcAft>
                <a:spcPts val="0"/>
              </a:spcAft>
              <a:buNone/>
            </a:pPr>
            <a:r>
              <a:rPr lang="en" sz="3000" u="sng">
                <a:solidFill>
                  <a:schemeClr val="hlink"/>
                </a:solidFill>
                <a:latin typeface="Sniglet"/>
                <a:ea typeface="Sniglet"/>
                <a:cs typeface="Sniglet"/>
                <a:sym typeface="Sniglet"/>
                <a:hlinkClick r:id="rId3"/>
              </a:rPr>
              <a:t>Kahoot.it</a:t>
            </a:r>
            <a:endParaRPr sz="3000">
              <a:latin typeface="Sniglet"/>
              <a:ea typeface="Sniglet"/>
              <a:cs typeface="Sniglet"/>
              <a:sym typeface="Sniglet"/>
            </a:endParaRPr>
          </a:p>
        </p:txBody>
      </p:sp>
      <p:sp>
        <p:nvSpPr>
          <p:cNvPr id="70" name="Shape 70"/>
          <p:cNvSpPr txBox="1"/>
          <p:nvPr/>
        </p:nvSpPr>
        <p:spPr>
          <a:xfrm>
            <a:off x="2464900" y="1961400"/>
            <a:ext cx="3910200" cy="156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dirty="0">
                <a:latin typeface="Sniglet"/>
                <a:ea typeface="Sniglet"/>
                <a:cs typeface="Sniglet"/>
                <a:sym typeface="Sniglet"/>
              </a:rPr>
              <a:t>Decide whether each scenario is:</a:t>
            </a:r>
            <a:endParaRPr sz="2400" dirty="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dirty="0">
                <a:latin typeface="Sniglet"/>
                <a:ea typeface="Sniglet"/>
                <a:cs typeface="Sniglet"/>
                <a:sym typeface="Sniglet"/>
              </a:rPr>
              <a:t>Healthy</a:t>
            </a:r>
            <a:endParaRPr sz="2400" dirty="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dirty="0">
                <a:latin typeface="Sniglet"/>
                <a:ea typeface="Sniglet"/>
                <a:cs typeface="Sniglet"/>
                <a:sym typeface="Sniglet"/>
              </a:rPr>
              <a:t>Unhealthy</a:t>
            </a:r>
            <a:endParaRPr sz="2400" dirty="0">
              <a:latin typeface="Sniglet"/>
              <a:ea typeface="Sniglet"/>
              <a:cs typeface="Sniglet"/>
              <a:sym typeface="Sniglet"/>
            </a:endParaRPr>
          </a:p>
          <a:p>
            <a:pPr marL="457200" lvl="0" indent="-381000">
              <a:spcBef>
                <a:spcPts val="0"/>
              </a:spcBef>
              <a:spcAft>
                <a:spcPts val="0"/>
              </a:spcAft>
              <a:buSzPts val="2400"/>
              <a:buFont typeface="Sniglet"/>
              <a:buChar char="●"/>
            </a:pPr>
            <a:r>
              <a:rPr lang="en" sz="2400" dirty="0">
                <a:latin typeface="Sniglet"/>
                <a:ea typeface="Sniglet"/>
                <a:cs typeface="Sniglet"/>
                <a:sym typeface="Sniglet"/>
              </a:rPr>
              <a:t>Abusive</a:t>
            </a:r>
            <a:endParaRPr sz="2400" dirty="0">
              <a:latin typeface="Sniglet"/>
              <a:ea typeface="Sniglet"/>
              <a:cs typeface="Sniglet"/>
              <a:sym typeface="Snigle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ctrTitle" idx="4294967295"/>
          </p:nvPr>
        </p:nvSpPr>
        <p:spPr>
          <a:xfrm>
            <a:off x="668434" y="783977"/>
            <a:ext cx="7772400" cy="105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Why do victims they stay?</a:t>
            </a:r>
            <a:endParaRPr sz="6000" dirty="0"/>
          </a:p>
        </p:txBody>
      </p:sp>
      <p:sp>
        <p:nvSpPr>
          <p:cNvPr id="212" name="Shape 212"/>
          <p:cNvSpPr txBox="1">
            <a:spLocks noGrp="1"/>
          </p:cNvSpPr>
          <p:nvPr>
            <p:ph type="subTitle" idx="4294967295"/>
          </p:nvPr>
        </p:nvSpPr>
        <p:spPr>
          <a:xfrm>
            <a:off x="519325" y="1411735"/>
            <a:ext cx="7772400" cy="31335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Victims know it is very dangerous to leave the relationship</a:t>
            </a:r>
            <a:endParaRPr/>
          </a:p>
          <a:p>
            <a:pPr marL="457200" lvl="0" indent="-419100" rtl="0">
              <a:spcBef>
                <a:spcPts val="0"/>
              </a:spcBef>
              <a:spcAft>
                <a:spcPts val="0"/>
              </a:spcAft>
              <a:buSzPts val="3000"/>
              <a:buChar char="×"/>
            </a:pPr>
            <a:r>
              <a:rPr lang="en"/>
              <a:t>70% of violence happens after the relationship has ended</a:t>
            </a:r>
            <a:endParaRPr/>
          </a:p>
          <a:p>
            <a:pPr marL="914400" lvl="1" indent="-381000" rtl="0">
              <a:spcBef>
                <a:spcPts val="0"/>
              </a:spcBef>
              <a:spcAft>
                <a:spcPts val="0"/>
              </a:spcAft>
              <a:buSzPts val="2400"/>
              <a:buChar char="×"/>
            </a:pPr>
            <a:r>
              <a:rPr lang="en"/>
              <a:t>Once the relationship has ended there is a huge risk of violence, long-term stalking, threats and manipulation of the children’s court system.</a:t>
            </a:r>
            <a:endParaRPr/>
          </a:p>
          <a:p>
            <a:pPr marL="0" lvl="0" indent="0" rtl="0">
              <a:spcBef>
                <a:spcPts val="600"/>
              </a:spcBef>
              <a:spcAft>
                <a:spcPts val="0"/>
              </a:spcAft>
              <a:buNone/>
            </a:pPr>
            <a:endParaRPr/>
          </a:p>
        </p:txBody>
      </p:sp>
      <p:sp>
        <p:nvSpPr>
          <p:cNvPr id="213" name="Shape 213"/>
          <p:cNvSpPr/>
          <p:nvPr/>
        </p:nvSpPr>
        <p:spPr>
          <a:xfrm rot="895552">
            <a:off x="7941745" y="3905599"/>
            <a:ext cx="998179" cy="948476"/>
          </a:xfrm>
          <a:prstGeom prst="star5">
            <a:avLst>
              <a:gd name="adj" fmla="val 23961"/>
              <a:gd name="hf" fmla="val 105146"/>
              <a:gd name="vf" fmla="val 110557"/>
            </a:avLst>
          </a:prstGeom>
          <a:solidFill>
            <a:srgbClr val="824BB0"/>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rot="2271768">
            <a:off x="8384069" y="2526061"/>
            <a:ext cx="495134" cy="470770"/>
          </a:xfrm>
          <a:prstGeom prst="star5">
            <a:avLst>
              <a:gd name="adj" fmla="val 23961"/>
              <a:gd name="hf" fmla="val 105146"/>
              <a:gd name="vf" fmla="val 110557"/>
            </a:avLst>
          </a:prstGeom>
          <a:solidFill>
            <a:srgbClr val="824BB0"/>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218"/>
        <p:cNvGrpSpPr/>
        <p:nvPr/>
      </p:nvGrpSpPr>
      <p:grpSpPr>
        <a:xfrm>
          <a:off x="0" y="0"/>
          <a:ext cx="0" cy="0"/>
          <a:chOff x="0" y="0"/>
          <a:chExt cx="0" cy="0"/>
        </a:xfrm>
      </p:grpSpPr>
      <p:sp>
        <p:nvSpPr>
          <p:cNvPr id="219" name="Shape 219"/>
          <p:cNvSpPr txBox="1"/>
          <p:nvPr/>
        </p:nvSpPr>
        <p:spPr>
          <a:xfrm>
            <a:off x="880900" y="864150"/>
            <a:ext cx="71328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Bangers"/>
                <a:ea typeface="Bangers"/>
                <a:cs typeface="Bangers"/>
                <a:sym typeface="Bangers"/>
              </a:rPr>
              <a:t>How did Leslie leave her partner:</a:t>
            </a:r>
            <a:endParaRPr sz="3000">
              <a:solidFill>
                <a:schemeClr val="dk1"/>
              </a:solidFill>
              <a:latin typeface="Bangers"/>
              <a:ea typeface="Bangers"/>
              <a:cs typeface="Bangers"/>
              <a:sym typeface="Bangers"/>
            </a:endParaRPr>
          </a:p>
          <a:p>
            <a:pPr marL="0" lvl="0" indent="0" rtl="0">
              <a:spcBef>
                <a:spcPts val="0"/>
              </a:spcBef>
              <a:spcAft>
                <a:spcPts val="0"/>
              </a:spcAft>
              <a:buNone/>
            </a:pPr>
            <a:endParaRPr/>
          </a:p>
        </p:txBody>
      </p:sp>
      <p:sp>
        <p:nvSpPr>
          <p:cNvPr id="220" name="Shape 220"/>
          <p:cNvSpPr txBox="1"/>
          <p:nvPr/>
        </p:nvSpPr>
        <p:spPr>
          <a:xfrm>
            <a:off x="1208550" y="1539450"/>
            <a:ext cx="6769200" cy="27192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Font typeface="Sniglet"/>
              <a:buChar char="●"/>
            </a:pPr>
            <a:r>
              <a:rPr lang="en" sz="2400">
                <a:latin typeface="Sniglet"/>
                <a:ea typeface="Sniglet"/>
                <a:cs typeface="Sniglet"/>
                <a:sym typeface="Sniglet"/>
              </a:rPr>
              <a:t>Made a safety plan</a:t>
            </a:r>
            <a:endParaRPr sz="2400">
              <a:latin typeface="Sniglet"/>
              <a:ea typeface="Sniglet"/>
              <a:cs typeface="Sniglet"/>
              <a:sym typeface="Sniglet"/>
            </a:endParaRPr>
          </a:p>
          <a:p>
            <a:pPr marL="457200" lvl="0" indent="-381000" rtl="0">
              <a:spcBef>
                <a:spcPts val="0"/>
              </a:spcBef>
              <a:spcAft>
                <a:spcPts val="0"/>
              </a:spcAft>
              <a:buSzPts val="2400"/>
              <a:buFont typeface="Sniglet"/>
              <a:buChar char="●"/>
            </a:pPr>
            <a:r>
              <a:rPr lang="en" sz="2400">
                <a:latin typeface="Sniglet"/>
                <a:ea typeface="Sniglet"/>
                <a:cs typeface="Sniglet"/>
                <a:sym typeface="Sniglet"/>
              </a:rPr>
              <a:t>She broke the silence. Once the safety plan was in place she told everyone she was being abused.  Her neighbors, co-workers, strangers, family and friends.</a:t>
            </a:r>
            <a:endParaRPr sz="2400">
              <a:latin typeface="Sniglet"/>
              <a:ea typeface="Sniglet"/>
              <a:cs typeface="Sniglet"/>
              <a:sym typeface="Snigle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224"/>
        <p:cNvGrpSpPr/>
        <p:nvPr/>
      </p:nvGrpSpPr>
      <p:grpSpPr>
        <a:xfrm>
          <a:off x="0" y="0"/>
          <a:ext cx="0" cy="0"/>
          <a:chOff x="0" y="0"/>
          <a:chExt cx="0" cy="0"/>
        </a:xfrm>
      </p:grpSpPr>
      <p:sp>
        <p:nvSpPr>
          <p:cNvPr id="225" name="Shape 225"/>
          <p:cNvSpPr txBox="1">
            <a:spLocks noGrp="1"/>
          </p:cNvSpPr>
          <p:nvPr>
            <p:ph type="ctrTitle" idx="4294967295"/>
          </p:nvPr>
        </p:nvSpPr>
        <p:spPr>
          <a:xfrm>
            <a:off x="685800" y="2575817"/>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t>Abuse is about </a:t>
            </a:r>
            <a:endParaRPr sz="7200"/>
          </a:p>
          <a:p>
            <a:pPr marL="0" lvl="0" indent="0" algn="ctr" rtl="0">
              <a:spcBef>
                <a:spcPts val="0"/>
              </a:spcBef>
              <a:spcAft>
                <a:spcPts val="0"/>
              </a:spcAft>
              <a:buNone/>
            </a:pPr>
            <a:r>
              <a:rPr lang="en" sz="7200"/>
              <a:t>Power &amp; control</a:t>
            </a:r>
            <a:endParaRPr sz="7200"/>
          </a:p>
        </p:txBody>
      </p:sp>
      <p:sp>
        <p:nvSpPr>
          <p:cNvPr id="226" name="Shape 226"/>
          <p:cNvSpPr txBox="1">
            <a:spLocks noGrp="1"/>
          </p:cNvSpPr>
          <p:nvPr>
            <p:ph type="subTitle" idx="4294967295"/>
          </p:nvPr>
        </p:nvSpPr>
        <p:spPr>
          <a:xfrm>
            <a:off x="685800" y="376510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#BreaktheSilence on Abuse</a:t>
            </a:r>
            <a:endParaRPr/>
          </a:p>
        </p:txBody>
      </p:sp>
      <p:sp>
        <p:nvSpPr>
          <p:cNvPr id="227" name="Shape 227"/>
          <p:cNvSpPr/>
          <p:nvPr/>
        </p:nvSpPr>
        <p:spPr>
          <a:xfrm rot="-1065586">
            <a:off x="492510" y="634067"/>
            <a:ext cx="998274" cy="948466"/>
          </a:xfrm>
          <a:prstGeom prst="star5">
            <a:avLst>
              <a:gd name="adj" fmla="val 23961"/>
              <a:gd name="hf" fmla="val 105146"/>
              <a:gd name="vf" fmla="val 110557"/>
            </a:avLst>
          </a:prstGeom>
          <a:solidFill>
            <a:srgbClr val="824BB0"/>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rot="148705">
            <a:off x="1623771" y="421708"/>
            <a:ext cx="603565" cy="573541"/>
          </a:xfrm>
          <a:prstGeom prst="star5">
            <a:avLst>
              <a:gd name="adj" fmla="val 23961"/>
              <a:gd name="hf" fmla="val 105146"/>
              <a:gd name="vf" fmla="val 110557"/>
            </a:avLst>
          </a:prstGeom>
          <a:solidFill>
            <a:srgbClr val="824BB0"/>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rot="895552">
            <a:off x="7627470" y="3683274"/>
            <a:ext cx="998179" cy="948476"/>
          </a:xfrm>
          <a:prstGeom prst="star5">
            <a:avLst>
              <a:gd name="adj" fmla="val 23961"/>
              <a:gd name="hf" fmla="val 105146"/>
              <a:gd name="vf" fmla="val 110557"/>
            </a:avLst>
          </a:prstGeom>
          <a:solidFill>
            <a:srgbClr val="824BB0"/>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rot="2271768">
            <a:off x="8384069" y="2526061"/>
            <a:ext cx="495134" cy="470770"/>
          </a:xfrm>
          <a:prstGeom prst="star5">
            <a:avLst>
              <a:gd name="adj" fmla="val 23961"/>
              <a:gd name="hf" fmla="val 105146"/>
              <a:gd name="vf" fmla="val 110557"/>
            </a:avLst>
          </a:prstGeom>
          <a:solidFill>
            <a:srgbClr val="824BB0"/>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699450" y="149850"/>
            <a:ext cx="7745100" cy="1333775"/>
          </a:xfrm>
          <a:prstGeom prst="flowChartPunchedTape">
            <a:avLst/>
          </a:prstGeom>
          <a:solidFill>
            <a:srgbClr val="FAD9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txBox="1"/>
          <p:nvPr/>
        </p:nvSpPr>
        <p:spPr>
          <a:xfrm>
            <a:off x="1011450" y="407100"/>
            <a:ext cx="7121100" cy="141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latin typeface="Bangers"/>
                <a:ea typeface="Bangers"/>
                <a:cs typeface="Bangers"/>
                <a:sym typeface="Bangers"/>
              </a:rPr>
              <a:t>What is a safety plan? </a:t>
            </a:r>
            <a:endParaRPr sz="4800">
              <a:latin typeface="Bangers"/>
              <a:ea typeface="Bangers"/>
              <a:cs typeface="Bangers"/>
              <a:sym typeface="Bangers"/>
            </a:endParaRPr>
          </a:p>
        </p:txBody>
      </p:sp>
      <p:pic>
        <p:nvPicPr>
          <p:cNvPr id="237" name="Shape 237"/>
          <p:cNvPicPr preferRelativeResize="0"/>
          <p:nvPr/>
        </p:nvPicPr>
        <p:blipFill>
          <a:blip r:embed="rId3">
            <a:alphaModFix/>
          </a:blip>
          <a:stretch>
            <a:fillRect/>
          </a:stretch>
        </p:blipFill>
        <p:spPr>
          <a:xfrm>
            <a:off x="318150" y="3042925"/>
            <a:ext cx="821100" cy="1134725"/>
          </a:xfrm>
          <a:prstGeom prst="rect">
            <a:avLst/>
          </a:prstGeom>
          <a:noFill/>
          <a:ln>
            <a:noFill/>
          </a:ln>
        </p:spPr>
      </p:pic>
      <p:sp>
        <p:nvSpPr>
          <p:cNvPr id="238" name="Shape 238"/>
          <p:cNvSpPr/>
          <p:nvPr/>
        </p:nvSpPr>
        <p:spPr>
          <a:xfrm>
            <a:off x="699450" y="1538475"/>
            <a:ext cx="7745100" cy="1134600"/>
          </a:xfrm>
          <a:prstGeom prst="roundRect">
            <a:avLst>
              <a:gd name="adj" fmla="val 16667"/>
            </a:avLst>
          </a:prstGeom>
          <a:solidFill>
            <a:srgbClr val="A6CD0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2400">
                <a:latin typeface="Sniglet"/>
                <a:ea typeface="Sniglet"/>
                <a:cs typeface="Sniglet"/>
                <a:sym typeface="Sniglet"/>
              </a:rPr>
              <a:t>A plan of action for the victim to help reduce the risk of being hurt by their abuser.  Each plan is specific to the victim and their situation. </a:t>
            </a:r>
            <a:endParaRPr sz="2400">
              <a:latin typeface="Sniglet"/>
              <a:ea typeface="Sniglet"/>
              <a:cs typeface="Sniglet"/>
              <a:sym typeface="Sniglet"/>
            </a:endParaRPr>
          </a:p>
        </p:txBody>
      </p:sp>
      <p:sp>
        <p:nvSpPr>
          <p:cNvPr id="239" name="Shape 239"/>
          <p:cNvSpPr/>
          <p:nvPr/>
        </p:nvSpPr>
        <p:spPr>
          <a:xfrm>
            <a:off x="1572300" y="3640863"/>
            <a:ext cx="2915700" cy="7632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3000">
                <a:latin typeface="Sniglet"/>
                <a:ea typeface="Sniglet"/>
                <a:cs typeface="Sniglet"/>
                <a:sym typeface="Sniglet"/>
              </a:rPr>
              <a:t>School/Home</a:t>
            </a:r>
            <a:endParaRPr sz="3000">
              <a:latin typeface="Sniglet"/>
              <a:ea typeface="Sniglet"/>
              <a:cs typeface="Sniglet"/>
              <a:sym typeface="Sniglet"/>
            </a:endParaRPr>
          </a:p>
        </p:txBody>
      </p:sp>
      <p:sp>
        <p:nvSpPr>
          <p:cNvPr id="240" name="Shape 240"/>
          <p:cNvSpPr/>
          <p:nvPr/>
        </p:nvSpPr>
        <p:spPr>
          <a:xfrm>
            <a:off x="4656000" y="3640863"/>
            <a:ext cx="2915700" cy="7632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Sniglet"/>
                <a:ea typeface="Sniglet"/>
                <a:cs typeface="Sniglet"/>
                <a:sym typeface="Sniglet"/>
              </a:rPr>
              <a:t>Online</a:t>
            </a:r>
            <a:endParaRPr sz="3000">
              <a:latin typeface="Sniglet"/>
              <a:ea typeface="Sniglet"/>
              <a:cs typeface="Sniglet"/>
              <a:sym typeface="Sniglet"/>
            </a:endParaRPr>
          </a:p>
        </p:txBody>
      </p:sp>
      <p:sp>
        <p:nvSpPr>
          <p:cNvPr id="241" name="Shape 241"/>
          <p:cNvSpPr/>
          <p:nvPr/>
        </p:nvSpPr>
        <p:spPr>
          <a:xfrm>
            <a:off x="1572300" y="2775375"/>
            <a:ext cx="5999400" cy="7632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Sniglet"/>
                <a:ea typeface="Sniglet"/>
                <a:cs typeface="Sniglet"/>
                <a:sym typeface="Sniglet"/>
              </a:rPr>
              <a:t>How to Help a Friend Stay Safe @:</a:t>
            </a:r>
            <a:endParaRPr sz="3000">
              <a:latin typeface="Sniglet"/>
              <a:ea typeface="Sniglet"/>
              <a:cs typeface="Sniglet"/>
              <a:sym typeface="Snigle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rot="161682">
            <a:off x="686119" y="779931"/>
            <a:ext cx="4938961" cy="76013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dirty="0"/>
              <a:t>Click </a:t>
            </a:r>
            <a:r>
              <a:rPr lang="en" sz="4800" u="sng" dirty="0">
                <a:solidFill>
                  <a:schemeClr val="hlink"/>
                </a:solidFill>
                <a:hlinkClick r:id="rId3"/>
              </a:rPr>
              <a:t>here</a:t>
            </a:r>
            <a:r>
              <a:rPr lang="en" sz="4800" dirty="0"/>
              <a:t> to view safety plan.</a:t>
            </a:r>
            <a:endParaRPr sz="4800" dirty="0"/>
          </a:p>
        </p:txBody>
      </p:sp>
      <p:pic>
        <p:nvPicPr>
          <p:cNvPr id="247" name="Shape 247" descr="1.jpg"/>
          <p:cNvPicPr preferRelativeResize="0"/>
          <p:nvPr/>
        </p:nvPicPr>
        <p:blipFill rotWithShape="1">
          <a:blip r:embed="rId4">
            <a:alphaModFix/>
          </a:blip>
          <a:srcRect l="5608" r="38142"/>
          <a:stretch/>
        </p:blipFill>
        <p:spPr>
          <a:xfrm>
            <a:off x="5713650" y="1759149"/>
            <a:ext cx="3177900" cy="3177900"/>
          </a:xfrm>
          <a:prstGeom prst="ellipse">
            <a:avLst/>
          </a:prstGeom>
          <a:noFill/>
          <a:ln w="76200" cap="flat" cmpd="sng">
            <a:solidFill>
              <a:srgbClr val="000000"/>
            </a:solidFill>
            <a:prstDash val="solid"/>
            <a:round/>
            <a:headEnd type="none" w="sm" len="sm"/>
            <a:tailEnd type="none" w="sm" len="sm"/>
          </a:ln>
        </p:spPr>
      </p:pic>
      <p:pic>
        <p:nvPicPr>
          <p:cNvPr id="248" name="Shape 248"/>
          <p:cNvPicPr preferRelativeResize="0"/>
          <p:nvPr/>
        </p:nvPicPr>
        <p:blipFill>
          <a:blip r:embed="rId5">
            <a:alphaModFix/>
          </a:blip>
          <a:stretch>
            <a:fillRect/>
          </a:stretch>
        </p:blipFill>
        <p:spPr>
          <a:xfrm>
            <a:off x="2893725" y="2353125"/>
            <a:ext cx="2400300" cy="1905000"/>
          </a:xfrm>
          <a:prstGeom prst="rect">
            <a:avLst/>
          </a:prstGeom>
          <a:noFill/>
          <a:ln>
            <a:noFill/>
          </a:ln>
        </p:spPr>
      </p:pic>
      <p:pic>
        <p:nvPicPr>
          <p:cNvPr id="249" name="Shape 249"/>
          <p:cNvPicPr preferRelativeResize="0"/>
          <p:nvPr/>
        </p:nvPicPr>
        <p:blipFill>
          <a:blip r:embed="rId6">
            <a:alphaModFix/>
          </a:blip>
          <a:stretch>
            <a:fillRect/>
          </a:stretch>
        </p:blipFill>
        <p:spPr>
          <a:xfrm>
            <a:off x="983725" y="2353125"/>
            <a:ext cx="1910001" cy="1905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rot="161682">
            <a:off x="686119" y="779931"/>
            <a:ext cx="4938961" cy="76013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t>Tips for safety plan:</a:t>
            </a:r>
            <a:endParaRPr sz="4800"/>
          </a:p>
        </p:txBody>
      </p:sp>
      <p:pic>
        <p:nvPicPr>
          <p:cNvPr id="255" name="Shape 255" descr="1.jpg"/>
          <p:cNvPicPr preferRelativeResize="0"/>
          <p:nvPr/>
        </p:nvPicPr>
        <p:blipFill rotWithShape="1">
          <a:blip r:embed="rId3">
            <a:alphaModFix/>
          </a:blip>
          <a:srcRect l="5608" r="38142"/>
          <a:stretch/>
        </p:blipFill>
        <p:spPr>
          <a:xfrm>
            <a:off x="5713650" y="1759149"/>
            <a:ext cx="3177900" cy="3177900"/>
          </a:xfrm>
          <a:prstGeom prst="ellipse">
            <a:avLst/>
          </a:prstGeom>
          <a:noFill/>
          <a:ln w="76200" cap="flat" cmpd="sng">
            <a:solidFill>
              <a:srgbClr val="000000"/>
            </a:solidFill>
            <a:prstDash val="solid"/>
            <a:round/>
            <a:headEnd type="none" w="sm" len="sm"/>
            <a:tailEnd type="none" w="sm" len="sm"/>
          </a:ln>
        </p:spPr>
      </p:pic>
      <p:pic>
        <p:nvPicPr>
          <p:cNvPr id="256" name="Shape 256"/>
          <p:cNvPicPr preferRelativeResize="0"/>
          <p:nvPr/>
        </p:nvPicPr>
        <p:blipFill>
          <a:blip r:embed="rId4">
            <a:alphaModFix/>
          </a:blip>
          <a:stretch>
            <a:fillRect/>
          </a:stretch>
        </p:blipFill>
        <p:spPr>
          <a:xfrm>
            <a:off x="788525" y="2375125"/>
            <a:ext cx="746381" cy="991499"/>
          </a:xfrm>
          <a:prstGeom prst="rect">
            <a:avLst/>
          </a:prstGeom>
          <a:noFill/>
          <a:ln>
            <a:noFill/>
          </a:ln>
        </p:spPr>
      </p:pic>
      <p:sp>
        <p:nvSpPr>
          <p:cNvPr id="257" name="Shape 257"/>
          <p:cNvSpPr/>
          <p:nvPr/>
        </p:nvSpPr>
        <p:spPr>
          <a:xfrm>
            <a:off x="1820900" y="1771799"/>
            <a:ext cx="2669400" cy="3993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Sniglet"/>
                <a:ea typeface="Sniglet"/>
                <a:cs typeface="Sniglet"/>
                <a:sym typeface="Sniglet"/>
              </a:rPr>
              <a:t>School/Home</a:t>
            </a:r>
            <a:endParaRPr sz="3000">
              <a:latin typeface="Sniglet"/>
              <a:ea typeface="Sniglet"/>
              <a:cs typeface="Sniglet"/>
              <a:sym typeface="Sniglet"/>
            </a:endParaRPr>
          </a:p>
        </p:txBody>
      </p:sp>
      <p:sp>
        <p:nvSpPr>
          <p:cNvPr id="258" name="Shape 258"/>
          <p:cNvSpPr txBox="1"/>
          <p:nvPr/>
        </p:nvSpPr>
        <p:spPr>
          <a:xfrm>
            <a:off x="1534900" y="2287150"/>
            <a:ext cx="4105200" cy="21219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Change your routine</a:t>
            </a:r>
            <a:endParaRPr/>
          </a:p>
          <a:p>
            <a:pPr marL="457200" lvl="0" indent="-317500" rtl="0">
              <a:spcBef>
                <a:spcPts val="0"/>
              </a:spcBef>
              <a:spcAft>
                <a:spcPts val="0"/>
              </a:spcAft>
              <a:buSzPts val="1400"/>
              <a:buChar char="●"/>
            </a:pPr>
            <a:r>
              <a:rPr lang="en"/>
              <a:t>Change your school schedule</a:t>
            </a:r>
            <a:endParaRPr/>
          </a:p>
          <a:p>
            <a:pPr marL="457200" lvl="0" indent="-317500" rtl="0">
              <a:spcBef>
                <a:spcPts val="0"/>
              </a:spcBef>
              <a:spcAft>
                <a:spcPts val="0"/>
              </a:spcAft>
              <a:buSzPts val="1400"/>
              <a:buChar char="●"/>
            </a:pPr>
            <a:r>
              <a:rPr lang="en"/>
              <a:t>Visit new places your abuser doesn’t go to</a:t>
            </a:r>
            <a:endParaRPr/>
          </a:p>
          <a:p>
            <a:pPr marL="457200" lvl="0" indent="-317500" rtl="0">
              <a:spcBef>
                <a:spcPts val="0"/>
              </a:spcBef>
              <a:spcAft>
                <a:spcPts val="0"/>
              </a:spcAft>
              <a:buSzPts val="1400"/>
              <a:buChar char="●"/>
            </a:pPr>
            <a:r>
              <a:rPr lang="en"/>
              <a:t>Only let those you trust know your schedule/routine</a:t>
            </a:r>
            <a:endParaRPr/>
          </a:p>
        </p:txBody>
      </p:sp>
      <p:pic>
        <p:nvPicPr>
          <p:cNvPr id="259" name="Shape 259"/>
          <p:cNvPicPr preferRelativeResize="0"/>
          <p:nvPr/>
        </p:nvPicPr>
        <p:blipFill>
          <a:blip r:embed="rId5">
            <a:alphaModFix/>
          </a:blip>
          <a:stretch>
            <a:fillRect/>
          </a:stretch>
        </p:blipFill>
        <p:spPr>
          <a:xfrm>
            <a:off x="4262475" y="3207775"/>
            <a:ext cx="1255525" cy="1255525"/>
          </a:xfrm>
          <a:prstGeom prst="rect">
            <a:avLst/>
          </a:prstGeom>
          <a:noFill/>
          <a:ln>
            <a:noFill/>
          </a:ln>
        </p:spPr>
      </p:pic>
      <p:pic>
        <p:nvPicPr>
          <p:cNvPr id="260" name="Shape 260"/>
          <p:cNvPicPr preferRelativeResize="0"/>
          <p:nvPr/>
        </p:nvPicPr>
        <p:blipFill/>
        <p:spPr>
          <a:xfrm>
            <a:off x="1756074" y="3499065"/>
            <a:ext cx="1255526" cy="10024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rot="161682">
            <a:off x="686119" y="779931"/>
            <a:ext cx="4938961" cy="76013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a:t>Tips for safety plan:</a:t>
            </a:r>
            <a:endParaRPr sz="4800"/>
          </a:p>
        </p:txBody>
      </p:sp>
      <p:pic>
        <p:nvPicPr>
          <p:cNvPr id="266" name="Shape 266" descr="1.jpg"/>
          <p:cNvPicPr preferRelativeResize="0"/>
          <p:nvPr/>
        </p:nvPicPr>
        <p:blipFill rotWithShape="1">
          <a:blip r:embed="rId3">
            <a:alphaModFix/>
          </a:blip>
          <a:srcRect l="5608" r="38142"/>
          <a:stretch/>
        </p:blipFill>
        <p:spPr>
          <a:xfrm>
            <a:off x="5713650" y="1759149"/>
            <a:ext cx="3177900" cy="3177900"/>
          </a:xfrm>
          <a:prstGeom prst="ellipse">
            <a:avLst/>
          </a:prstGeom>
          <a:noFill/>
          <a:ln w="76200" cap="flat" cmpd="sng">
            <a:solidFill>
              <a:srgbClr val="000000"/>
            </a:solidFill>
            <a:prstDash val="solid"/>
            <a:round/>
            <a:headEnd type="none" w="sm" len="sm"/>
            <a:tailEnd type="none" w="sm" len="sm"/>
          </a:ln>
        </p:spPr>
      </p:pic>
      <p:sp>
        <p:nvSpPr>
          <p:cNvPr id="267" name="Shape 267"/>
          <p:cNvSpPr/>
          <p:nvPr/>
        </p:nvSpPr>
        <p:spPr>
          <a:xfrm>
            <a:off x="2329650" y="1759149"/>
            <a:ext cx="3384000" cy="399300"/>
          </a:xfrm>
          <a:prstGeom prst="rect">
            <a:avLst/>
          </a:prstGeom>
          <a:solidFill>
            <a:srgbClr val="FAD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Sniglet"/>
                <a:ea typeface="Sniglet"/>
                <a:cs typeface="Sniglet"/>
                <a:sym typeface="Sniglet"/>
              </a:rPr>
              <a:t>Online Safety:</a:t>
            </a:r>
            <a:endParaRPr sz="3000">
              <a:latin typeface="Sniglet"/>
              <a:ea typeface="Sniglet"/>
              <a:cs typeface="Sniglet"/>
              <a:sym typeface="Sniglet"/>
            </a:endParaRPr>
          </a:p>
        </p:txBody>
      </p:sp>
      <p:sp>
        <p:nvSpPr>
          <p:cNvPr id="268" name="Shape 268"/>
          <p:cNvSpPr txBox="1"/>
          <p:nvPr/>
        </p:nvSpPr>
        <p:spPr>
          <a:xfrm>
            <a:off x="1039400" y="2287150"/>
            <a:ext cx="4395300" cy="21219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Social media </a:t>
            </a:r>
            <a:endParaRPr sz="1800" dirty="0"/>
          </a:p>
          <a:p>
            <a:pPr marL="914400" lvl="1" indent="-342900" rtl="0">
              <a:spcBef>
                <a:spcPts val="0"/>
              </a:spcBef>
              <a:spcAft>
                <a:spcPts val="0"/>
              </a:spcAft>
              <a:buSzPts val="1800"/>
              <a:buChar char="○"/>
            </a:pPr>
            <a:r>
              <a:rPr lang="en" sz="1800" dirty="0"/>
              <a:t>Change passwords</a:t>
            </a:r>
            <a:endParaRPr sz="1800" dirty="0"/>
          </a:p>
          <a:p>
            <a:pPr marL="914400" lvl="1" indent="-342900" rtl="0">
              <a:spcBef>
                <a:spcPts val="0"/>
              </a:spcBef>
              <a:spcAft>
                <a:spcPts val="0"/>
              </a:spcAft>
              <a:buSzPts val="1800"/>
              <a:buChar char="○"/>
            </a:pPr>
            <a:r>
              <a:rPr lang="en" sz="1800" dirty="0"/>
              <a:t>Make accounts private or delete them</a:t>
            </a:r>
            <a:endParaRPr sz="1800" dirty="0"/>
          </a:p>
          <a:p>
            <a:pPr marL="914400" lvl="1" indent="-342900" rtl="0">
              <a:spcBef>
                <a:spcPts val="0"/>
              </a:spcBef>
              <a:spcAft>
                <a:spcPts val="0"/>
              </a:spcAft>
              <a:buSzPts val="1800"/>
              <a:buChar char="○"/>
            </a:pPr>
            <a:r>
              <a:rPr lang="en" sz="1800" dirty="0"/>
              <a:t>Block your abuser</a:t>
            </a:r>
            <a:endParaRPr sz="1800" dirty="0"/>
          </a:p>
          <a:p>
            <a:pPr marL="457200" lvl="0" indent="-342900" rtl="0">
              <a:spcBef>
                <a:spcPts val="0"/>
              </a:spcBef>
              <a:spcAft>
                <a:spcPts val="0"/>
              </a:spcAft>
              <a:buSzPts val="1800"/>
              <a:buChar char="●"/>
            </a:pPr>
            <a:r>
              <a:rPr lang="en" sz="1800" dirty="0"/>
              <a:t>Change your privacy settings</a:t>
            </a:r>
            <a:endParaRPr sz="1800" dirty="0"/>
          </a:p>
          <a:p>
            <a:pPr marL="457200" lvl="0" indent="-342900" rtl="0">
              <a:spcBef>
                <a:spcPts val="0"/>
              </a:spcBef>
              <a:spcAft>
                <a:spcPts val="0"/>
              </a:spcAft>
              <a:buSzPts val="1800"/>
              <a:buChar char="●"/>
            </a:pPr>
            <a:r>
              <a:rPr lang="en" sz="1800" dirty="0"/>
              <a:t>Avoid checking-in to places</a:t>
            </a:r>
            <a:endParaRP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REferences: </a:t>
            </a:r>
            <a:endParaRPr/>
          </a:p>
        </p:txBody>
      </p:sp>
      <p:sp>
        <p:nvSpPr>
          <p:cNvPr id="274" name="Shape 274"/>
          <p:cNvSpPr txBox="1">
            <a:spLocks noGrp="1"/>
          </p:cNvSpPr>
          <p:nvPr>
            <p:ph type="body" idx="1"/>
          </p:nvPr>
        </p:nvSpPr>
        <p:spPr>
          <a:xfrm>
            <a:off x="1052050" y="1545950"/>
            <a:ext cx="6654000" cy="33036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Font typeface="Times New Roman"/>
              <a:buChar char="×"/>
            </a:pPr>
            <a:r>
              <a:rPr lang="en" sz="1200" i="1" dirty="0">
                <a:latin typeface="Times New Roman"/>
                <a:ea typeface="Times New Roman"/>
                <a:cs typeface="Times New Roman"/>
                <a:sym typeface="Times New Roman"/>
              </a:rPr>
              <a:t>Ryan and Jade Teenage Relationship Abuse Advert [full version]</a:t>
            </a:r>
            <a:r>
              <a:rPr lang="en" sz="1200" dirty="0">
                <a:latin typeface="Times New Roman"/>
                <a:ea typeface="Times New Roman"/>
                <a:cs typeface="Times New Roman"/>
                <a:sym typeface="Times New Roman"/>
              </a:rPr>
              <a:t> (2013, March 4). Home Office Retrieved from </a:t>
            </a:r>
            <a:r>
              <a:rPr lang="en" sz="1200" u="sng" dirty="0">
                <a:solidFill>
                  <a:schemeClr val="hlink"/>
                </a:solidFill>
                <a:latin typeface="Times New Roman"/>
                <a:ea typeface="Times New Roman"/>
                <a:cs typeface="Times New Roman"/>
                <a:sym typeface="Times New Roman"/>
                <a:hlinkClick r:id="rId3"/>
              </a:rPr>
              <a:t>https://youtu.be/zOLAelTPs6c</a:t>
            </a:r>
            <a:r>
              <a:rPr lang="en" sz="1200" dirty="0">
                <a:latin typeface="Times New Roman"/>
                <a:ea typeface="Times New Roman"/>
                <a:cs typeface="Times New Roman"/>
                <a:sym typeface="Times New Roman"/>
              </a:rPr>
              <a:t>. </a:t>
            </a:r>
            <a:endParaRPr sz="1200" dirty="0">
              <a:solidFill>
                <a:srgbClr val="000000"/>
              </a:solidFill>
              <a:latin typeface="Times New Roman"/>
              <a:ea typeface="Times New Roman"/>
              <a:cs typeface="Times New Roman"/>
              <a:sym typeface="Times New Roman"/>
            </a:endParaRPr>
          </a:p>
          <a:p>
            <a:pPr marL="457200" lvl="0" indent="-304800" rtl="0">
              <a:lnSpc>
                <a:spcPct val="115000"/>
              </a:lnSpc>
              <a:spcBef>
                <a:spcPts val="0"/>
              </a:spcBef>
              <a:spcAft>
                <a:spcPts val="0"/>
              </a:spcAft>
              <a:buClr>
                <a:srgbClr val="000000"/>
              </a:buClr>
              <a:buSzPts val="1200"/>
              <a:buFont typeface="Times New Roman"/>
              <a:buChar char="×"/>
            </a:pPr>
            <a:r>
              <a:rPr lang="en" sz="1200" dirty="0">
                <a:solidFill>
                  <a:srgbClr val="000000"/>
                </a:solidFill>
                <a:latin typeface="Times New Roman"/>
                <a:ea typeface="Times New Roman"/>
                <a:cs typeface="Times New Roman"/>
                <a:sym typeface="Times New Roman"/>
              </a:rPr>
              <a:t>Steiner, Leslie.  (2013, Jan. 25). </a:t>
            </a:r>
            <a:r>
              <a:rPr lang="en" sz="1200" i="1" dirty="0">
                <a:solidFill>
                  <a:srgbClr val="000000"/>
                </a:solidFill>
                <a:latin typeface="Times New Roman"/>
                <a:ea typeface="Times New Roman"/>
                <a:cs typeface="Times New Roman"/>
                <a:sym typeface="Times New Roman"/>
              </a:rPr>
              <a:t>Why domestic violence victims don’t leave? TED Talk</a:t>
            </a:r>
            <a:r>
              <a:rPr lang="en" sz="1200" dirty="0">
                <a:solidFill>
                  <a:srgbClr val="000000"/>
                </a:solidFill>
                <a:latin typeface="Times New Roman"/>
                <a:ea typeface="Times New Roman"/>
                <a:cs typeface="Times New Roman"/>
                <a:sym typeface="Times New Roman"/>
              </a:rPr>
              <a:t>. Retrieved from </a:t>
            </a:r>
            <a:r>
              <a:rPr lang="en" sz="1200" u="sng" dirty="0">
                <a:solidFill>
                  <a:schemeClr val="hlink"/>
                </a:solidFill>
                <a:latin typeface="Times New Roman"/>
                <a:ea typeface="Times New Roman"/>
                <a:cs typeface="Times New Roman"/>
                <a:sym typeface="Times New Roman"/>
                <a:hlinkClick r:id="rId4"/>
              </a:rPr>
              <a:t>https://www.youtube.com/watch?time_continue=1&amp;v=V1yW5IsnSjo</a:t>
            </a:r>
            <a:endParaRPr sz="1200" dirty="0">
              <a:solidFill>
                <a:srgbClr val="000000"/>
              </a:solidFill>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sz="1200" i="1" dirty="0">
                <a:solidFill>
                  <a:srgbClr val="333333"/>
                </a:solidFill>
                <a:highlight>
                  <a:srgbClr val="FFFFFF"/>
                </a:highlight>
                <a:latin typeface="Times New Roman"/>
                <a:ea typeface="Times New Roman"/>
                <a:cs typeface="Times New Roman"/>
                <a:sym typeface="Times New Roman"/>
              </a:rPr>
              <a:t>The Line. </a:t>
            </a:r>
            <a:r>
              <a:rPr lang="en" sz="1200" dirty="0">
                <a:solidFill>
                  <a:srgbClr val="333333"/>
                </a:solidFill>
                <a:highlight>
                  <a:srgbClr val="FFFFFF"/>
                </a:highlight>
                <a:latin typeface="Times New Roman"/>
                <a:ea typeface="Times New Roman"/>
                <a:cs typeface="Times New Roman"/>
                <a:sym typeface="Times New Roman"/>
              </a:rPr>
              <a:t>(2008, October 19).  Love is Respect.  Retrieved June 18, 2018, from </a:t>
            </a:r>
            <a:r>
              <a:rPr lang="en" sz="1200" u="sng" dirty="0">
                <a:solidFill>
                  <a:schemeClr val="hlink"/>
                </a:solidFill>
                <a:highlight>
                  <a:srgbClr val="FFFFFF"/>
                </a:highlight>
                <a:latin typeface="Times New Roman"/>
                <a:ea typeface="Times New Roman"/>
                <a:cs typeface="Times New Roman"/>
                <a:sym typeface="Times New Roman"/>
                <a:hlinkClick r:id="rId5"/>
              </a:rPr>
              <a:t>https://www.youtube.com/watch?time_continue=1&amp;v=dNvt_zSiIkg</a:t>
            </a:r>
            <a:endParaRPr sz="1100" dirty="0">
              <a:latin typeface="Times New Roman"/>
              <a:ea typeface="Times New Roman"/>
              <a:cs typeface="Times New Roman"/>
              <a:sym typeface="Times New Roman"/>
            </a:endParaRPr>
          </a:p>
          <a:p>
            <a:pPr marL="457200" lvl="0" indent="-304800" rtl="0">
              <a:lnSpc>
                <a:spcPct val="115000"/>
              </a:lnSpc>
              <a:spcBef>
                <a:spcPts val="0"/>
              </a:spcBef>
              <a:spcAft>
                <a:spcPts val="0"/>
              </a:spcAft>
              <a:buClr>
                <a:srgbClr val="000000"/>
              </a:buClr>
              <a:buSzPts val="1200"/>
              <a:buFont typeface="Times New Roman"/>
              <a:buChar char="×"/>
            </a:pPr>
            <a:r>
              <a:rPr lang="en" sz="1200" dirty="0">
                <a:solidFill>
                  <a:srgbClr val="333333"/>
                </a:solidFill>
                <a:highlight>
                  <a:srgbClr val="FFFFFF"/>
                </a:highlight>
                <a:latin typeface="Times New Roman"/>
                <a:ea typeface="Times New Roman"/>
                <a:cs typeface="Times New Roman"/>
                <a:sym typeface="Times New Roman"/>
              </a:rPr>
              <a:t>Types of Abuse - </a:t>
            </a:r>
            <a:r>
              <a:rPr lang="en" sz="1200" dirty="0" err="1">
                <a:solidFill>
                  <a:srgbClr val="333333"/>
                </a:solidFill>
                <a:highlight>
                  <a:srgbClr val="FFFFFF"/>
                </a:highlight>
                <a:latin typeface="Times New Roman"/>
                <a:ea typeface="Times New Roman"/>
                <a:cs typeface="Times New Roman"/>
                <a:sym typeface="Times New Roman"/>
              </a:rPr>
              <a:t>loveisrespect</a:t>
            </a:r>
            <a:r>
              <a:rPr lang="en" sz="1200" dirty="0">
                <a:solidFill>
                  <a:srgbClr val="333333"/>
                </a:solidFill>
                <a:highlight>
                  <a:srgbClr val="FFFFFF"/>
                </a:highlight>
                <a:latin typeface="Times New Roman"/>
                <a:ea typeface="Times New Roman"/>
                <a:cs typeface="Times New Roman"/>
                <a:sym typeface="Times New Roman"/>
              </a:rPr>
              <a:t>. (n.d.). Retrieved from                    </a:t>
            </a:r>
            <a:r>
              <a:rPr lang="en" sz="1200" u="sng" dirty="0">
                <a:solidFill>
                  <a:schemeClr val="hlink"/>
                </a:solidFill>
                <a:highlight>
                  <a:srgbClr val="FFFFFF"/>
                </a:highlight>
                <a:latin typeface="Times New Roman"/>
                <a:ea typeface="Times New Roman"/>
                <a:cs typeface="Times New Roman"/>
                <a:sym typeface="Times New Roman"/>
                <a:hlinkClick r:id="rId6"/>
              </a:rPr>
              <a:t>http://www.loveisrespect.org/is-this-abuse/types-of-abuse/</a:t>
            </a:r>
            <a:endParaRPr sz="12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REsources:</a:t>
            </a:r>
            <a:endParaRPr/>
          </a:p>
        </p:txBody>
      </p:sp>
      <p:sp>
        <p:nvSpPr>
          <p:cNvPr id="280" name="Shape 280"/>
          <p:cNvSpPr txBox="1">
            <a:spLocks noGrp="1"/>
          </p:cNvSpPr>
          <p:nvPr>
            <p:ph type="body" idx="1"/>
          </p:nvPr>
        </p:nvSpPr>
        <p:spPr>
          <a:xfrm>
            <a:off x="1052050" y="1545950"/>
            <a:ext cx="6654000" cy="3303600"/>
          </a:xfrm>
          <a:prstGeom prst="rect">
            <a:avLst/>
          </a:prstGeom>
        </p:spPr>
        <p:txBody>
          <a:bodyPr spcFirstLastPara="1" wrap="square" lIns="91425" tIns="91425" rIns="91425" bIns="91425" anchor="t" anchorCtr="0">
            <a:noAutofit/>
          </a:bodyPr>
          <a:lstStyle/>
          <a:p>
            <a:pPr marL="457200" lvl="0" indent="-304800" rtl="0">
              <a:lnSpc>
                <a:spcPct val="115000"/>
              </a:lnSpc>
              <a:spcBef>
                <a:spcPts val="60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Relationship Spectrum Kahoot.it </a:t>
            </a:r>
            <a:r>
              <a:rPr lang="en" sz="1200" u="sng">
                <a:solidFill>
                  <a:schemeClr val="hlink"/>
                </a:solidFill>
                <a:latin typeface="Times New Roman"/>
                <a:ea typeface="Times New Roman"/>
                <a:cs typeface="Times New Roman"/>
                <a:sym typeface="Times New Roman"/>
                <a:hlinkClick r:id="rId3"/>
              </a:rPr>
              <a:t>https://play.kahoot.it/#/k/c329469e-58c8-4e92-89a1-8738c74c15b6</a:t>
            </a:r>
            <a:endParaRPr sz="1200">
              <a:solidFill>
                <a:srgbClr val="000000"/>
              </a:solidFill>
              <a:latin typeface="Times New Roman"/>
              <a:ea typeface="Times New Roman"/>
              <a:cs typeface="Times New Roman"/>
              <a:sym typeface="Times New Roman"/>
            </a:endParaRPr>
          </a:p>
          <a:p>
            <a:pPr marL="457200" lvl="0" indent="-304800" rtl="0">
              <a:lnSpc>
                <a:spcPct val="115000"/>
              </a:lnSpc>
              <a:spcBef>
                <a:spcPts val="0"/>
              </a:spcBef>
              <a:spcAft>
                <a:spcPts val="0"/>
              </a:spcAft>
              <a:buClr>
                <a:srgbClr val="000000"/>
              </a:buClr>
              <a:buSzPts val="1200"/>
              <a:buFont typeface="Times New Roman"/>
              <a:buChar char="×"/>
            </a:pPr>
            <a:r>
              <a:rPr lang="en" sz="1200" u="sng">
                <a:solidFill>
                  <a:schemeClr val="hlink"/>
                </a:solidFill>
                <a:latin typeface="Times New Roman"/>
                <a:ea typeface="Times New Roman"/>
                <a:cs typeface="Times New Roman"/>
                <a:sym typeface="Times New Roman"/>
                <a:hlinkClick r:id="rId4"/>
              </a:rPr>
              <a:t>http://www.loveisrespect.org/</a:t>
            </a:r>
            <a:endParaRPr sz="1200">
              <a:solidFill>
                <a:srgbClr val="000000"/>
              </a:solidFill>
              <a:latin typeface="Times New Roman"/>
              <a:ea typeface="Times New Roman"/>
              <a:cs typeface="Times New Roman"/>
              <a:sym typeface="Times New Roman"/>
            </a:endParaRPr>
          </a:p>
          <a:p>
            <a:pPr marL="914400" lvl="1" indent="-304800" rtl="0">
              <a:lnSpc>
                <a:spcPct val="115000"/>
              </a:lnSpc>
              <a:spcBef>
                <a:spcPts val="0"/>
              </a:spcBef>
              <a:spcAft>
                <a:spcPts val="0"/>
              </a:spcAft>
              <a:buClr>
                <a:srgbClr val="000000"/>
              </a:buClr>
              <a:buSzPts val="1200"/>
              <a:buFont typeface="Times New Roman"/>
              <a:buChar char="×"/>
            </a:pPr>
            <a:r>
              <a:rPr lang="en" sz="1200" u="sng">
                <a:solidFill>
                  <a:schemeClr val="hlink"/>
                </a:solidFill>
                <a:latin typeface="Times New Roman"/>
                <a:ea typeface="Times New Roman"/>
                <a:cs typeface="Times New Roman"/>
                <a:sym typeface="Times New Roman"/>
                <a:hlinkClick r:id="rId5"/>
              </a:rPr>
              <a:t>http://www.loveisrespect.org/educators-toolkits/</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74"/>
        <p:cNvGrpSpPr/>
        <p:nvPr/>
      </p:nvGrpSpPr>
      <p:grpSpPr>
        <a:xfrm>
          <a:off x="0" y="0"/>
          <a:ext cx="0" cy="0"/>
          <a:chOff x="0" y="0"/>
          <a:chExt cx="0" cy="0"/>
        </a:xfrm>
      </p:grpSpPr>
      <p:pic>
        <p:nvPicPr>
          <p:cNvPr id="75" name="Shape 75"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What Makes a Healthy Relationship?">
            <a:hlinkClick r:id="rId3"/>
          </p:cNvPr>
          <p:cNvPicPr preferRelativeResize="0"/>
          <p:nvPr/>
        </p:nvPicPr>
        <p:blipFill>
          <a:blip r:embed="rId4">
            <a:alphaModFix/>
          </a:blip>
          <a:stretch>
            <a:fillRect/>
          </a:stretch>
        </p:blipFill>
        <p:spPr>
          <a:xfrm>
            <a:off x="2454442" y="1997241"/>
            <a:ext cx="3710914" cy="2398455"/>
          </a:xfrm>
          <a:prstGeom prst="rect">
            <a:avLst/>
          </a:prstGeom>
          <a:noFill/>
          <a:ln>
            <a:noFill/>
          </a:ln>
        </p:spPr>
      </p:pic>
      <p:sp>
        <p:nvSpPr>
          <p:cNvPr id="76" name="Shape 76"/>
          <p:cNvSpPr txBox="1"/>
          <p:nvPr/>
        </p:nvSpPr>
        <p:spPr>
          <a:xfrm>
            <a:off x="1103900" y="842575"/>
            <a:ext cx="65355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dirty="0">
                <a:solidFill>
                  <a:schemeClr val="dk1"/>
                </a:solidFill>
                <a:latin typeface="Bangers"/>
                <a:ea typeface="Bangers"/>
                <a:cs typeface="Bangers"/>
                <a:sym typeface="Bangers"/>
              </a:rPr>
              <a:t>What makes a healthy relationship?</a:t>
            </a:r>
            <a:endParaRPr sz="3600" dirty="0">
              <a:solidFill>
                <a:schemeClr val="dk1"/>
              </a:solidFill>
              <a:latin typeface="Bangers"/>
              <a:ea typeface="Bangers"/>
              <a:cs typeface="Bangers"/>
              <a:sym typeface="Bangers"/>
            </a:endParaRPr>
          </a:p>
          <a:p>
            <a:pPr marL="0" lvl="0" indent="0">
              <a:spcBef>
                <a:spcPts val="0"/>
              </a:spcBef>
              <a:spcAft>
                <a:spcPts val="0"/>
              </a:spcAft>
              <a:buNone/>
            </a:pPr>
            <a:endParaRPr dirty="0"/>
          </a:p>
        </p:txBody>
      </p:sp>
      <p:sp>
        <p:nvSpPr>
          <p:cNvPr id="2" name="Rectangle 1">
            <a:extLst>
              <a:ext uri="{FF2B5EF4-FFF2-40B4-BE49-F238E27FC236}">
                <a16:creationId xmlns:a16="http://schemas.microsoft.com/office/drawing/2014/main" id="{13A831D4-9F7E-524F-B0D1-28FBC8B8EAE9}"/>
              </a:ext>
            </a:extLst>
          </p:cNvPr>
          <p:cNvSpPr/>
          <p:nvPr/>
        </p:nvSpPr>
        <p:spPr>
          <a:xfrm>
            <a:off x="2812169" y="3998010"/>
            <a:ext cx="2525050" cy="307777"/>
          </a:xfrm>
          <a:prstGeom prst="rect">
            <a:avLst/>
          </a:prstGeom>
        </p:spPr>
        <p:txBody>
          <a:bodyPr wrap="none">
            <a:spAutoFit/>
          </a:bodyPr>
          <a:lstStyle/>
          <a:p>
            <a:r>
              <a:rPr lang="en-US" dirty="0">
                <a:solidFill>
                  <a:schemeClr val="bg1"/>
                </a:solidFill>
              </a:rPr>
              <a:t>https://youtu.be/kwzzfN2gKtY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80"/>
        <p:cNvGrpSpPr/>
        <p:nvPr/>
      </p:nvGrpSpPr>
      <p:grpSpPr>
        <a:xfrm>
          <a:off x="0" y="0"/>
          <a:ext cx="0" cy="0"/>
          <a:chOff x="0" y="0"/>
          <a:chExt cx="0" cy="0"/>
        </a:xfrm>
      </p:grpSpPr>
      <p:sp>
        <p:nvSpPr>
          <p:cNvPr id="81" name="Shape 81"/>
          <p:cNvSpPr txBox="1"/>
          <p:nvPr/>
        </p:nvSpPr>
        <p:spPr>
          <a:xfrm>
            <a:off x="951900" y="407950"/>
            <a:ext cx="6895200" cy="113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a:solidFill>
                  <a:schemeClr val="dk1"/>
                </a:solidFill>
                <a:latin typeface="Bangers"/>
                <a:ea typeface="Bangers"/>
                <a:cs typeface="Bangers"/>
                <a:sym typeface="Bangers"/>
              </a:rPr>
              <a:t>Teen Dating violence (TDV):</a:t>
            </a:r>
            <a:endParaRPr sz="4800"/>
          </a:p>
        </p:txBody>
      </p:sp>
      <p:sp>
        <p:nvSpPr>
          <p:cNvPr id="82" name="Shape 82"/>
          <p:cNvSpPr txBox="1"/>
          <p:nvPr/>
        </p:nvSpPr>
        <p:spPr>
          <a:xfrm>
            <a:off x="1160900" y="1933523"/>
            <a:ext cx="6062400" cy="265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dirty="0">
                <a:latin typeface="Sniglet"/>
                <a:ea typeface="Sniglet"/>
                <a:cs typeface="Sniglet"/>
                <a:sym typeface="Sniglet"/>
              </a:rPr>
              <a:t>Is a pattern of behavior that includes, physical, emotional, verbal or sexual abuse used by one person in an intimate relationship to exert power and control over another.</a:t>
            </a:r>
            <a:endParaRPr sz="3000" dirty="0">
              <a:latin typeface="Sniglet"/>
              <a:ea typeface="Sniglet"/>
              <a:cs typeface="Sniglet"/>
              <a:sym typeface="Snigl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4109125" y="2962734"/>
            <a:ext cx="3767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br>
              <a:rPr lang="en" sz="4800" dirty="0"/>
            </a:br>
            <a:br>
              <a:rPr lang="en" sz="4800" dirty="0"/>
            </a:br>
            <a:r>
              <a:rPr lang="en" sz="4600" dirty="0"/>
              <a:t>1 in 3 teens will find themselves in an unhealthy relationship </a:t>
            </a:r>
            <a:endParaRPr sz="4600" dirty="0"/>
          </a:p>
        </p:txBody>
      </p:sp>
      <p:pic>
        <p:nvPicPr>
          <p:cNvPr id="88" name="Shape 88"/>
          <p:cNvPicPr preferRelativeResize="0"/>
          <p:nvPr/>
        </p:nvPicPr>
        <p:blipFill rotWithShape="1">
          <a:blip r:embed="rId3">
            <a:alphaModFix/>
          </a:blip>
          <a:srcRect r="40695"/>
          <a:stretch/>
        </p:blipFill>
        <p:spPr>
          <a:xfrm>
            <a:off x="213500" y="339675"/>
            <a:ext cx="3103375" cy="1475400"/>
          </a:xfrm>
          <a:prstGeom prst="rect">
            <a:avLst/>
          </a:prstGeom>
          <a:noFill/>
          <a:ln>
            <a:noFill/>
          </a:ln>
        </p:spPr>
      </p:pic>
      <p:sp>
        <p:nvSpPr>
          <p:cNvPr id="89" name="Shape 89"/>
          <p:cNvSpPr/>
          <p:nvPr/>
        </p:nvSpPr>
        <p:spPr>
          <a:xfrm>
            <a:off x="2285175" y="339675"/>
            <a:ext cx="1176900" cy="1207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4101125" y="2395550"/>
            <a:ext cx="3767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latin typeface="Sniglet"/>
                <a:ea typeface="Sniglet"/>
                <a:cs typeface="Sniglet"/>
                <a:sym typeface="Sniglet"/>
              </a:rPr>
              <a:t>But only 1 in 8 teens will be physically abused by a dating partner in the US every year </a:t>
            </a:r>
            <a:r>
              <a:rPr lang="en" sz="1800">
                <a:latin typeface="Sniglet"/>
                <a:ea typeface="Sniglet"/>
                <a:cs typeface="Sniglet"/>
                <a:sym typeface="Sniglet"/>
              </a:rPr>
              <a:t>(CDC, 2017)</a:t>
            </a:r>
            <a:endParaRPr sz="1800">
              <a:latin typeface="Sniglet"/>
              <a:ea typeface="Sniglet"/>
              <a:cs typeface="Sniglet"/>
              <a:sym typeface="Sniglet"/>
            </a:endParaRPr>
          </a:p>
        </p:txBody>
      </p:sp>
      <p:sp>
        <p:nvSpPr>
          <p:cNvPr id="95" name="Shape 95"/>
          <p:cNvSpPr/>
          <p:nvPr/>
        </p:nvSpPr>
        <p:spPr>
          <a:xfrm rot="5654086">
            <a:off x="2522846" y="1078457"/>
            <a:ext cx="780030" cy="51561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6" name="Shape 96"/>
          <p:cNvPicPr preferRelativeResize="0"/>
          <p:nvPr/>
        </p:nvPicPr>
        <p:blipFill rotWithShape="1">
          <a:blip r:embed="rId3">
            <a:alphaModFix/>
          </a:blip>
          <a:srcRect r="20344"/>
          <a:stretch/>
        </p:blipFill>
        <p:spPr>
          <a:xfrm>
            <a:off x="407975" y="472575"/>
            <a:ext cx="2623726" cy="1727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100"/>
        <p:cNvGrpSpPr/>
        <p:nvPr/>
      </p:nvGrpSpPr>
      <p:grpSpPr>
        <a:xfrm>
          <a:off x="0" y="0"/>
          <a:ext cx="0" cy="0"/>
          <a:chOff x="0" y="0"/>
          <a:chExt cx="0" cy="0"/>
        </a:xfrm>
      </p:grpSpPr>
      <p:sp>
        <p:nvSpPr>
          <p:cNvPr id="101" name="Shape 101"/>
          <p:cNvSpPr txBox="1"/>
          <p:nvPr/>
        </p:nvSpPr>
        <p:spPr>
          <a:xfrm>
            <a:off x="885725" y="832625"/>
            <a:ext cx="70539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1"/>
                </a:solidFill>
                <a:latin typeface="Bangers"/>
                <a:ea typeface="Bangers"/>
                <a:cs typeface="Bangers"/>
                <a:sym typeface="Bangers"/>
              </a:rPr>
              <a:t>Types of abuse:</a:t>
            </a:r>
            <a:endParaRPr sz="4800">
              <a:solidFill>
                <a:schemeClr val="dk1"/>
              </a:solidFill>
              <a:latin typeface="Bangers"/>
              <a:ea typeface="Bangers"/>
              <a:cs typeface="Bangers"/>
              <a:sym typeface="Bangers"/>
            </a:endParaRPr>
          </a:p>
          <a:p>
            <a:pPr marL="0" lvl="0" indent="0" rtl="0">
              <a:spcBef>
                <a:spcPts val="0"/>
              </a:spcBef>
              <a:spcAft>
                <a:spcPts val="0"/>
              </a:spcAft>
              <a:buNone/>
            </a:pPr>
            <a:endParaRPr/>
          </a:p>
        </p:txBody>
      </p:sp>
      <p:sp>
        <p:nvSpPr>
          <p:cNvPr id="102" name="Shape 102"/>
          <p:cNvSpPr txBox="1">
            <a:spLocks noGrp="1"/>
          </p:cNvSpPr>
          <p:nvPr>
            <p:ph type="body" idx="1"/>
          </p:nvPr>
        </p:nvSpPr>
        <p:spPr>
          <a:xfrm>
            <a:off x="3335675" y="1439750"/>
            <a:ext cx="3271800" cy="33036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Sniglet"/>
              <a:buChar char="●"/>
            </a:pPr>
            <a:r>
              <a:rPr lang="en" sz="2400"/>
              <a:t>Physical	</a:t>
            </a:r>
            <a:endParaRPr sz="2400"/>
          </a:p>
          <a:p>
            <a:pPr marL="457200" lvl="0" indent="-381000" rtl="0">
              <a:spcBef>
                <a:spcPts val="0"/>
              </a:spcBef>
              <a:spcAft>
                <a:spcPts val="0"/>
              </a:spcAft>
              <a:buSzPts val="2400"/>
              <a:buFont typeface="Sniglet"/>
              <a:buChar char="●"/>
            </a:pPr>
            <a:r>
              <a:rPr lang="en" sz="2400"/>
              <a:t>Sexual           </a:t>
            </a:r>
            <a:endParaRPr sz="2400"/>
          </a:p>
          <a:p>
            <a:pPr marL="457200" lvl="0" indent="-381000" rtl="0">
              <a:spcBef>
                <a:spcPts val="0"/>
              </a:spcBef>
              <a:spcAft>
                <a:spcPts val="0"/>
              </a:spcAft>
              <a:buSzPts val="2400"/>
              <a:buFont typeface="Sniglet"/>
              <a:buChar char="●"/>
            </a:pPr>
            <a:r>
              <a:rPr lang="en" sz="2400"/>
              <a:t>Verbal 	</a:t>
            </a:r>
            <a:endParaRPr sz="2400"/>
          </a:p>
          <a:p>
            <a:pPr marL="457200" lvl="0" indent="-381000" rtl="0">
              <a:spcBef>
                <a:spcPts val="0"/>
              </a:spcBef>
              <a:spcAft>
                <a:spcPts val="0"/>
              </a:spcAft>
              <a:buSzPts val="2400"/>
              <a:buFont typeface="Sniglet"/>
              <a:buChar char="●"/>
            </a:pPr>
            <a:r>
              <a:rPr lang="en" sz="2400"/>
              <a:t>Emotional/Mental</a:t>
            </a:r>
            <a:endParaRPr sz="2400"/>
          </a:p>
          <a:p>
            <a:pPr marL="457200" lvl="0" indent="-381000" rtl="0">
              <a:spcBef>
                <a:spcPts val="0"/>
              </a:spcBef>
              <a:spcAft>
                <a:spcPts val="0"/>
              </a:spcAft>
              <a:buSzPts val="2400"/>
              <a:buFont typeface="Arial"/>
              <a:buChar char="●"/>
            </a:pPr>
            <a:r>
              <a:rPr lang="en" sz="2400">
                <a:latin typeface="Arial"/>
                <a:ea typeface="Arial"/>
                <a:cs typeface="Arial"/>
                <a:sym typeface="Arial"/>
              </a:rPr>
              <a:t>Digital</a:t>
            </a:r>
            <a:endParaRPr sz="2400">
              <a:latin typeface="Arial"/>
              <a:ea typeface="Arial"/>
              <a:cs typeface="Arial"/>
              <a:sym typeface="Arial"/>
            </a:endParaRPr>
          </a:p>
          <a:p>
            <a:pPr marL="457200" lvl="0" indent="-381000" rtl="0">
              <a:spcBef>
                <a:spcPts val="0"/>
              </a:spcBef>
              <a:spcAft>
                <a:spcPts val="0"/>
              </a:spcAft>
              <a:buSzPts val="2400"/>
              <a:buFont typeface="Arial"/>
              <a:buChar char="●"/>
            </a:pPr>
            <a:r>
              <a:rPr lang="en" sz="2400">
                <a:latin typeface="Arial"/>
                <a:ea typeface="Arial"/>
                <a:cs typeface="Arial"/>
                <a:sym typeface="Arial"/>
              </a:rPr>
              <a:t>Financial</a:t>
            </a:r>
            <a:endParaRPr sz="2400">
              <a:latin typeface="Arial"/>
              <a:ea typeface="Arial"/>
              <a:cs typeface="Arial"/>
              <a:sym typeface="Arial"/>
            </a:endParaRPr>
          </a:p>
          <a:p>
            <a:pPr marL="0" lvl="0" indent="0" rtl="0">
              <a:spcBef>
                <a:spcPts val="0"/>
              </a:spcBef>
              <a:spcAft>
                <a:spcPts val="0"/>
              </a:spcAft>
              <a:buNone/>
            </a:pPr>
            <a:endParaRPr sz="2400"/>
          </a:p>
        </p:txBody>
      </p:sp>
      <p:sp>
        <p:nvSpPr>
          <p:cNvPr id="103" name="Shape 103"/>
          <p:cNvSpPr/>
          <p:nvPr/>
        </p:nvSpPr>
        <p:spPr>
          <a:xfrm>
            <a:off x="6338125" y="1011525"/>
            <a:ext cx="1883173" cy="3232444"/>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txBox="1"/>
          <p:nvPr/>
        </p:nvSpPr>
        <p:spPr>
          <a:xfrm>
            <a:off x="6576688" y="1523900"/>
            <a:ext cx="1350300" cy="220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“Who are you with?”</a:t>
            </a:r>
            <a:endParaRPr/>
          </a:p>
          <a:p>
            <a:pPr marL="0" lvl="0" indent="0">
              <a:spcBef>
                <a:spcPts val="0"/>
              </a:spcBef>
              <a:spcAft>
                <a:spcPts val="0"/>
              </a:spcAft>
              <a:buNone/>
            </a:pPr>
            <a:endParaRPr/>
          </a:p>
          <a:p>
            <a:pPr marL="0" lvl="0" indent="0">
              <a:spcBef>
                <a:spcPts val="0"/>
              </a:spcBef>
              <a:spcAft>
                <a:spcPts val="0"/>
              </a:spcAft>
              <a:buNone/>
            </a:pPr>
            <a:r>
              <a:rPr lang="en"/>
              <a:t>“I called you 10 times. Why aren’t you answering my calls.”</a:t>
            </a:r>
            <a:endParaRPr/>
          </a:p>
        </p:txBody>
      </p:sp>
      <p:sp>
        <p:nvSpPr>
          <p:cNvPr id="105" name="Shape 105"/>
          <p:cNvSpPr/>
          <p:nvPr/>
        </p:nvSpPr>
        <p:spPr>
          <a:xfrm>
            <a:off x="888503" y="565545"/>
            <a:ext cx="1502100" cy="1115100"/>
          </a:xfrm>
          <a:prstGeom prst="flowChartMagneticTap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dirty="0">
                <a:solidFill>
                  <a:srgbClr val="FFFFFF"/>
                </a:solidFill>
              </a:rPr>
              <a:t>“If you really love me...you will...”</a:t>
            </a:r>
            <a:endParaRPr dirty="0">
              <a:solidFill>
                <a:srgbClr val="FFFFFF"/>
              </a:solidFill>
            </a:endParaRPr>
          </a:p>
        </p:txBody>
      </p:sp>
      <p:sp>
        <p:nvSpPr>
          <p:cNvPr id="106" name="Shape 106"/>
          <p:cNvSpPr/>
          <p:nvPr/>
        </p:nvSpPr>
        <p:spPr>
          <a:xfrm>
            <a:off x="1887100" y="3148575"/>
            <a:ext cx="1562100" cy="1358400"/>
          </a:xfrm>
          <a:prstGeom prst="flowChartMagneticTap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rPr>
              <a:t>“Why are you wearing that. Go change.”</a:t>
            </a:r>
            <a:endParaRPr>
              <a:solidFill>
                <a:srgbClr val="FFFFFF"/>
              </a:solidFill>
            </a:endParaRPr>
          </a:p>
        </p:txBody>
      </p:sp>
      <p:sp>
        <p:nvSpPr>
          <p:cNvPr id="107" name="Shape 107"/>
          <p:cNvSpPr/>
          <p:nvPr/>
        </p:nvSpPr>
        <p:spPr>
          <a:xfrm rot="-740486">
            <a:off x="645438" y="1831902"/>
            <a:ext cx="1562201" cy="1358242"/>
          </a:xfrm>
          <a:prstGeom prst="flowChartMagneticTap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rPr>
              <a:t>“Why are you so sensitive? It was just a joke.”</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111"/>
        <p:cNvGrpSpPr/>
        <p:nvPr/>
      </p:nvGrpSpPr>
      <p:grpSpPr>
        <a:xfrm>
          <a:off x="0" y="0"/>
          <a:ext cx="0" cy="0"/>
          <a:chOff x="0" y="0"/>
          <a:chExt cx="0" cy="0"/>
        </a:xfrm>
      </p:grpSpPr>
      <p:sp>
        <p:nvSpPr>
          <p:cNvPr id="112" name="Shape 112"/>
          <p:cNvSpPr txBox="1"/>
          <p:nvPr/>
        </p:nvSpPr>
        <p:spPr>
          <a:xfrm>
            <a:off x="1169534" y="1275324"/>
            <a:ext cx="70539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dk1"/>
                </a:solidFill>
                <a:latin typeface="Bangers"/>
                <a:ea typeface="Bangers"/>
                <a:cs typeface="Bangers"/>
                <a:sym typeface="Bangers"/>
              </a:rPr>
              <a:t>2 out of 3 teens who experience </a:t>
            </a:r>
            <a:endParaRPr sz="3600" dirty="0">
              <a:solidFill>
                <a:schemeClr val="dk1"/>
              </a:solidFill>
              <a:latin typeface="Bangers"/>
              <a:ea typeface="Bangers"/>
              <a:cs typeface="Bangers"/>
              <a:sym typeface="Bangers"/>
            </a:endParaRPr>
          </a:p>
          <a:p>
            <a:pPr marL="0" lvl="0" indent="0" algn="ctr" rtl="0">
              <a:spcBef>
                <a:spcPts val="0"/>
              </a:spcBef>
              <a:spcAft>
                <a:spcPts val="0"/>
              </a:spcAft>
              <a:buNone/>
            </a:pPr>
            <a:r>
              <a:rPr lang="en" sz="3600" dirty="0">
                <a:solidFill>
                  <a:schemeClr val="dk1"/>
                </a:solidFill>
                <a:latin typeface="Bangers"/>
                <a:ea typeface="Bangers"/>
                <a:cs typeface="Bangers"/>
                <a:sym typeface="Bangers"/>
              </a:rPr>
              <a:t>Teen dating violence will not tell anyone about it.</a:t>
            </a:r>
            <a:endParaRPr sz="3600" dirty="0">
              <a:solidFill>
                <a:schemeClr val="dk1"/>
              </a:solidFill>
              <a:latin typeface="Bangers"/>
              <a:ea typeface="Bangers"/>
              <a:cs typeface="Bangers"/>
              <a:sym typeface="Bangers"/>
            </a:endParaRPr>
          </a:p>
          <a:p>
            <a:pPr marL="0" lvl="0" indent="0" algn="ctr" rtl="0">
              <a:spcBef>
                <a:spcPts val="0"/>
              </a:spcBef>
              <a:spcAft>
                <a:spcPts val="0"/>
              </a:spcAft>
              <a:buNone/>
            </a:pPr>
            <a:endParaRPr sz="3600" dirty="0">
              <a:solidFill>
                <a:schemeClr val="dk1"/>
              </a:solidFill>
              <a:latin typeface="Bangers"/>
              <a:ea typeface="Bangers"/>
              <a:cs typeface="Bangers"/>
              <a:sym typeface="Bangers"/>
            </a:endParaRPr>
          </a:p>
          <a:p>
            <a:pPr marL="0" lvl="0" indent="0" algn="ctr" rtl="0">
              <a:spcBef>
                <a:spcPts val="0"/>
              </a:spcBef>
              <a:spcAft>
                <a:spcPts val="0"/>
              </a:spcAft>
              <a:buNone/>
            </a:pPr>
            <a:r>
              <a:rPr lang="en" sz="3600" dirty="0">
                <a:solidFill>
                  <a:schemeClr val="dk1"/>
                </a:solidFill>
                <a:latin typeface="Bangers"/>
                <a:ea typeface="Bangers"/>
                <a:cs typeface="Bangers"/>
                <a:sym typeface="Bangers"/>
              </a:rPr>
              <a:t>Remember: Abuse thrives in silence</a:t>
            </a:r>
            <a:endParaRPr sz="3600" dirty="0">
              <a:solidFill>
                <a:schemeClr val="dk1"/>
              </a:solidFill>
              <a:latin typeface="Bangers"/>
              <a:ea typeface="Bangers"/>
              <a:cs typeface="Bangers"/>
              <a:sym typeface="Bangers"/>
            </a:endParaRPr>
          </a:p>
          <a:p>
            <a:pPr marL="0" lvl="0" indent="0" algn="ctr" rtl="0">
              <a:spcBef>
                <a:spcPts val="0"/>
              </a:spcBef>
              <a:spcAft>
                <a:spcPts val="0"/>
              </a:spcAft>
              <a:buNone/>
            </a:pPr>
            <a:endParaRPr sz="3600" dirty="0">
              <a:solidFill>
                <a:schemeClr val="dk1"/>
              </a:solidFill>
              <a:latin typeface="Bangers"/>
              <a:ea typeface="Bangers"/>
              <a:cs typeface="Bangers"/>
              <a:sym typeface="Bangers"/>
            </a:endParaRPr>
          </a:p>
          <a:p>
            <a:pPr marL="0" lvl="0" indent="0" rtl="0">
              <a:spcBef>
                <a:spcPts val="0"/>
              </a:spcBef>
              <a:spcAft>
                <a:spcPts val="0"/>
              </a:spcAft>
              <a:buNone/>
            </a:pPr>
            <a:endParaRPr dirty="0"/>
          </a:p>
        </p:txBody>
      </p:sp>
      <p:sp>
        <p:nvSpPr>
          <p:cNvPr id="113" name="Shape 113"/>
          <p:cNvSpPr/>
          <p:nvPr/>
        </p:nvSpPr>
        <p:spPr>
          <a:xfrm>
            <a:off x="633943" y="665685"/>
            <a:ext cx="761056" cy="1219279"/>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17"/>
        <p:cNvGrpSpPr/>
        <p:nvPr/>
      </p:nvGrpSpPr>
      <p:grpSpPr>
        <a:xfrm>
          <a:off x="0" y="0"/>
          <a:ext cx="0" cy="0"/>
          <a:chOff x="0" y="0"/>
          <a:chExt cx="0" cy="0"/>
        </a:xfrm>
      </p:grpSpPr>
      <p:pic>
        <p:nvPicPr>
          <p:cNvPr id="118" name="Shape 118" descr="We've all seen a couple arguing at a party. Maybe he doesn't like what she's wearing, or who she's been hanging out with. Does this sound normal to you? Well, take another look - it could be abuse.&#10;&#10;Go to http://thisisabuse.direct.gov.uk/ for more information" title="Ryan &amp; Jade - teenage relationship abuse advert (full version)">
            <a:hlinkClick r:id="rId3"/>
          </p:cNvPr>
          <p:cNvPicPr preferRelativeResize="0"/>
          <p:nvPr/>
        </p:nvPicPr>
        <p:blipFill>
          <a:blip r:embed="rId4">
            <a:alphaModFix/>
          </a:blip>
          <a:stretch>
            <a:fillRect/>
          </a:stretch>
        </p:blipFill>
        <p:spPr>
          <a:xfrm>
            <a:off x="2465472" y="1650475"/>
            <a:ext cx="3812355" cy="2769526"/>
          </a:xfrm>
          <a:prstGeom prst="rect">
            <a:avLst/>
          </a:prstGeom>
          <a:noFill/>
          <a:ln>
            <a:noFill/>
          </a:ln>
        </p:spPr>
      </p:pic>
      <p:sp>
        <p:nvSpPr>
          <p:cNvPr id="119" name="Shape 119"/>
          <p:cNvSpPr txBox="1"/>
          <p:nvPr/>
        </p:nvSpPr>
        <p:spPr>
          <a:xfrm>
            <a:off x="1103900" y="842575"/>
            <a:ext cx="65355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dk1"/>
                </a:solidFill>
                <a:latin typeface="Bangers"/>
                <a:ea typeface="Bangers"/>
                <a:cs typeface="Bangers"/>
                <a:sym typeface="Bangers"/>
              </a:rPr>
              <a:t>Pick out the unhealthy characteristics in this scenario</a:t>
            </a:r>
            <a:endParaRPr sz="2400" dirty="0">
              <a:solidFill>
                <a:schemeClr val="dk1"/>
              </a:solidFill>
              <a:latin typeface="Bangers"/>
              <a:ea typeface="Bangers"/>
              <a:cs typeface="Bangers"/>
              <a:sym typeface="Bangers"/>
            </a:endParaRPr>
          </a:p>
          <a:p>
            <a:pPr marL="0" lvl="0" indent="0" rtl="0">
              <a:spcBef>
                <a:spcPts val="0"/>
              </a:spcBef>
              <a:spcAft>
                <a:spcPts val="0"/>
              </a:spcAft>
              <a:buNone/>
            </a:pPr>
            <a:endParaRPr dirty="0"/>
          </a:p>
        </p:txBody>
      </p:sp>
      <p:sp>
        <p:nvSpPr>
          <p:cNvPr id="5" name="Rectangle 4">
            <a:extLst>
              <a:ext uri="{FF2B5EF4-FFF2-40B4-BE49-F238E27FC236}">
                <a16:creationId xmlns:a16="http://schemas.microsoft.com/office/drawing/2014/main" id="{227EDD9A-62CF-1444-9187-045AD809F2E8}"/>
              </a:ext>
            </a:extLst>
          </p:cNvPr>
          <p:cNvSpPr/>
          <p:nvPr/>
        </p:nvSpPr>
        <p:spPr>
          <a:xfrm>
            <a:off x="3094698" y="3456363"/>
            <a:ext cx="2553904" cy="307777"/>
          </a:xfrm>
          <a:prstGeom prst="rect">
            <a:avLst/>
          </a:prstGeom>
        </p:spPr>
        <p:txBody>
          <a:bodyPr wrap="none">
            <a:spAutoFit/>
          </a:bodyPr>
          <a:lstStyle/>
          <a:p>
            <a:r>
              <a:rPr lang="en-US" dirty="0">
                <a:solidFill>
                  <a:schemeClr val="bg1"/>
                </a:solidFill>
              </a:rPr>
              <a:t>https://youtu.be/zOLAelTPs6c</a:t>
            </a:r>
          </a:p>
        </p:txBody>
      </p:sp>
    </p:spTree>
  </p:cSld>
  <p:clrMapOvr>
    <a:masterClrMapping/>
  </p:clrMapOvr>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1510</Words>
  <Application>Microsoft Macintosh PowerPoint</Application>
  <PresentationFormat>On-screen Show (16:9)</PresentationFormat>
  <Paragraphs>171</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Sniglet</vt:lpstr>
      <vt:lpstr>Bangers</vt:lpstr>
      <vt:lpstr>Times New Roman</vt:lpstr>
      <vt:lpstr>Jachimo template</vt:lpstr>
      <vt:lpstr>Love Shouldn’t hurt</vt:lpstr>
      <vt:lpstr>Relationship spectrum:</vt:lpstr>
      <vt:lpstr>PowerPoint Presentation</vt:lpstr>
      <vt:lpstr>PowerPoint Presentation</vt:lpstr>
      <vt:lpstr>  1 in 3 teens will find themselves in an unhealthy relationship </vt:lpstr>
      <vt:lpstr>But only 1 in 8 teens will be physically abused by a dating partner in the US every year (CDC,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Victim blaming is common:</vt:lpstr>
      <vt:lpstr>Why do victims they stay?</vt:lpstr>
      <vt:lpstr>PowerPoint Presentation</vt:lpstr>
      <vt:lpstr>Abuse is about  Power &amp; control</vt:lpstr>
      <vt:lpstr>PowerPoint Presentation</vt:lpstr>
      <vt:lpstr>Click here to view safety plan.</vt:lpstr>
      <vt:lpstr>Tips for safety plan:</vt:lpstr>
      <vt:lpstr>Tips for safety plan:</vt:lpstr>
      <vt:lpstr>REferences: </vt:lpstr>
      <vt:lpstr>REsources: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Shouldn’t hurt</dc:title>
  <cp:lastModifiedBy>Microsoft Office User</cp:lastModifiedBy>
  <cp:revision>2</cp:revision>
  <dcterms:modified xsi:type="dcterms:W3CDTF">2018-06-27T02:56:11Z</dcterms:modified>
</cp:coreProperties>
</file>