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embeddedFontLst>
    <p:embeddedFont>
      <p:font typeface="Amatic SC" panose="020B0604020202020204" charset="-79"/>
      <p:regular r:id="rId31"/>
      <p:bold r:id="rId32"/>
    </p:embeddedFont>
    <p:embeddedFont>
      <p:font typeface="Luckiest Guy" panose="020B0604020202020204" charset="0"/>
      <p:regular r:id="rId33"/>
    </p:embeddedFont>
    <p:embeddedFont>
      <p:font typeface="Source Code Pro" panose="020B0604020202020204" charset="0"/>
      <p:regular r:id="rId34"/>
      <p:bold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Short Stack" panose="020B0604020202020204" charset="0"/>
      <p:regular r:id="rId40"/>
    </p:embeddedFont>
    <p:embeddedFont>
      <p:font typeface="Alegreya" panose="020B0604020202020204" charset="0"/>
      <p:regular r:id="rId41"/>
      <p:bold r:id="rId42"/>
      <p:italic r:id="rId43"/>
      <p:boldItalic r:id="rId44"/>
    </p:embeddedFont>
    <p:embeddedFont>
      <p:font typeface="Source Sans Pro" panose="020B0604020202020204" charset="0"/>
      <p:regular r:id="rId45"/>
      <p:bold r:id="rId46"/>
      <p:italic r:id="rId47"/>
      <p:boldItalic r:id="rId48"/>
    </p:embeddedFont>
    <p:embeddedFont>
      <p:font typeface="Architects Daughter" panose="020B0604020202020204" charset="0"/>
      <p:regular r:id="rId49"/>
    </p:embeddedFont>
    <p:embeddedFont>
      <p:font typeface="Jim Nightshade" panose="020B0604020202020204" charset="0"/>
      <p:regular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Bree Serif" panose="020B0604020202020204" charset="0"/>
      <p:regular r:id="rId55"/>
    </p:embeddedFont>
    <p:embeddedFont>
      <p:font typeface="Ribeye" panose="020B0604020202020204" charset="0"/>
      <p:regular r:id="rId56"/>
    </p:embeddedFont>
    <p:embeddedFont>
      <p:font typeface="Anton"/>
      <p:regular r:id="rId57"/>
    </p:embeddedFont>
    <p:embeddedFont>
      <p:font typeface="Helvetica Neue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3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4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01600" tIns="101600" rIns="101600" bIns="1016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8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 rtl="0">
              <a:spcBef>
                <a:spcPts val="18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8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8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8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8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8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8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800"/>
              </a:spcBef>
              <a:spcAft>
                <a:spcPts val="18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8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8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412467"/>
            <a:ext cx="8537700" cy="9978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01600" tIns="101600" rIns="101600" bIns="1016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101600" tIns="101600" rIns="101600" bIns="1016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6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23850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23850" rtl="0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matic SC"/>
              <a:buNone/>
              <a:defRPr sz="2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spcFirstLastPara="1" wrap="square" lIns="101600" tIns="101600" rIns="101600" bIns="1016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6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/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23850" algn="ct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23850" algn="ctr" rtl="0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 b="1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Jim Nightshade"/>
              <a:buNone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im Nightshade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Jim Nightshade"/>
              <a:buNone/>
              <a:defRPr sz="1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im Nightshade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Jim Nightshade"/>
              <a:buChar char="–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im Nightshade"/>
              <a:buChar char="–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Jim Nightshade"/>
              <a:buChar char="–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im Nightshade"/>
              <a:buChar char="–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matic SC"/>
              <a:buNone/>
              <a:defRPr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/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Code Pro"/>
              <a:buChar char="●"/>
              <a:defRPr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○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■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●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○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■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●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2385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Code Pro"/>
              <a:buChar char="○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2385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500"/>
              <a:buFont typeface="Source Code Pro"/>
              <a:buChar char="■"/>
              <a:defRPr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>
            <a:lvl1pPr lvl="0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 idx="4294967295"/>
          </p:nvPr>
        </p:nvSpPr>
        <p:spPr>
          <a:xfrm>
            <a:off x="777870" y="731835"/>
            <a:ext cx="7656818" cy="144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rgbClr val="FF3399"/>
                </a:solidFill>
                <a:latin typeface="Ribeye"/>
                <a:ea typeface="Ribeye"/>
                <a:cs typeface="Ribeye"/>
                <a:sym typeface="Ribeye"/>
              </a:rPr>
              <a:t>Teen Dating</a:t>
            </a:r>
            <a:endParaRPr sz="6000">
              <a:solidFill>
                <a:srgbClr val="FF3399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250" y="2037959"/>
            <a:ext cx="7777493" cy="437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" y="0"/>
            <a:ext cx="4023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ctrTitle" idx="4294967295"/>
          </p:nvPr>
        </p:nvSpPr>
        <p:spPr>
          <a:xfrm>
            <a:off x="213175" y="1687600"/>
            <a:ext cx="35970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Building Healthy Relationships &amp; Communication</a:t>
            </a:r>
            <a:endParaRPr sz="30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28300" y="101350"/>
            <a:ext cx="42320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 idx="4294967295"/>
          </p:nvPr>
        </p:nvSpPr>
        <p:spPr>
          <a:xfrm>
            <a:off x="549270" y="320670"/>
            <a:ext cx="8114017" cy="111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Communication</a:t>
            </a:r>
            <a:endParaRPr sz="1300"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4294967295"/>
          </p:nvPr>
        </p:nvSpPr>
        <p:spPr>
          <a:xfrm>
            <a:off x="549275" y="1646227"/>
            <a:ext cx="8114100" cy="3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25400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lang="en-US" sz="3200" b="1" i="1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COMMUNICATION: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 process through which you send messages to and receive messages from others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342900" marR="0" lvl="0" indent="-254000" algn="l" rtl="0">
              <a:lnSpc>
                <a:spcPct val="10781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ree Serif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Effective communication is a 2 way street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342900" marR="0" lvl="0" indent="-254000" algn="l" rtl="0">
              <a:lnSpc>
                <a:spcPct val="10781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ree Serif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There are 3 basic skills necessary for effective communication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685800" marR="0" lvl="1" indent="-508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 Speaking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685800" marR="0" lvl="1" indent="-508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2. Listening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685800" marR="0" lvl="1" indent="-508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3. Body Language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891" y="5057913"/>
            <a:ext cx="1898549" cy="13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075" y="4865288"/>
            <a:ext cx="18288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4950" y="5001100"/>
            <a:ext cx="1776025" cy="15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 idx="4294967295"/>
          </p:nvPr>
        </p:nvSpPr>
        <p:spPr>
          <a:xfrm>
            <a:off x="549270" y="274635"/>
            <a:ext cx="8114017" cy="147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The 4 C’s to Building Healthy Relationships</a:t>
            </a:r>
            <a:endParaRPr sz="1300"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4294967295"/>
          </p:nvPr>
        </p:nvSpPr>
        <p:spPr>
          <a:xfrm>
            <a:off x="549270" y="1646235"/>
            <a:ext cx="8114017" cy="4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2540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ree Serif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For a relationship to succeed and be healthy, the people involved need certain skills.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ree Serif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4 C’s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 Communication</a:t>
            </a:r>
            <a:endParaRPr sz="13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Font typeface="Arial"/>
              <a:buNone/>
            </a:pPr>
            <a:r>
              <a:rPr lang="en-US" sz="2800" i="0" u="none" strike="noStrike" cap="none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2. Cooperation</a:t>
            </a:r>
            <a:endParaRPr sz="13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sz="2800" i="0" u="none" strike="noStrike" cap="none">
                <a:solidFill>
                  <a:srgbClr val="008000"/>
                </a:solidFill>
                <a:latin typeface="Bree Serif"/>
                <a:ea typeface="Bree Serif"/>
                <a:cs typeface="Bree Serif"/>
                <a:sym typeface="Bree Serif"/>
              </a:rPr>
              <a:t>3. Compromise</a:t>
            </a:r>
            <a:endParaRPr sz="13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i="0" u="none" strike="noStrike" cap="none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4. Character</a:t>
            </a:r>
            <a:endParaRPr sz="13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7268" y="2828925"/>
            <a:ext cx="1562084" cy="201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7268" y="4791060"/>
            <a:ext cx="1562084" cy="201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60" y="2809868"/>
            <a:ext cx="1562084" cy="201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9835" y="4791060"/>
            <a:ext cx="1562084" cy="201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4294967295"/>
          </p:nvPr>
        </p:nvSpPr>
        <p:spPr>
          <a:xfrm>
            <a:off x="285547" y="568732"/>
            <a:ext cx="8282025" cy="605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Ribeye"/>
                <a:ea typeface="Ribeye"/>
                <a:cs typeface="Ribeye"/>
                <a:sym typeface="Ribeye"/>
              </a:rPr>
              <a:t>1. Communication</a:t>
            </a:r>
            <a:endParaRPr sz="1300">
              <a:solidFill>
                <a:srgbClr val="FFFFFF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342900" marR="0" lvl="0" indent="-2286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ree Serif"/>
              <a:buChar char="●"/>
            </a:pPr>
            <a:r>
              <a:rPr lang="en-US" sz="28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way you </a:t>
            </a:r>
            <a:r>
              <a:rPr lang="en-US" sz="2800" i="0" u="sng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send and receive</a:t>
            </a:r>
            <a:r>
              <a:rPr lang="en-US" sz="28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messages           from others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1016000" marR="0" lvl="1" indent="-4318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ree Serif"/>
              <a:buChar char="○"/>
            </a:pPr>
            <a:r>
              <a:rPr lang="en-US" sz="240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What are some ways we communicate?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508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090" y="253350"/>
            <a:ext cx="1556700" cy="17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00" y="2868201"/>
            <a:ext cx="2543701" cy="276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1275" y="3209426"/>
            <a:ext cx="1908701" cy="19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1900" y="2787250"/>
            <a:ext cx="2869474" cy="36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4700" y="5250175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72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9600" b="0" i="0" u="none" strike="noStrike" cap="none">
                <a:solidFill>
                  <a:schemeClr val="hlink"/>
                </a:solidFill>
                <a:latin typeface="Luckiest Guy"/>
                <a:ea typeface="Luckiest Guy"/>
                <a:cs typeface="Luckiest Guy"/>
                <a:sym typeface="Luckiest Guy"/>
              </a:rPr>
              <a:t>Passive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Architects Daughter"/>
              <a:buChar char="●"/>
            </a:pPr>
            <a:r>
              <a:rPr lang="en-US" sz="4800" b="0" i="0" u="none" strike="noStrike" cap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Holding back your feelings and yielding to others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88" name="Shape 288" descr="teenage_boy_girl_stealing_looks_hg_cl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752600"/>
            <a:ext cx="44751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9600" b="0" i="0" u="none" strike="noStrike" cap="none">
                <a:solidFill>
                  <a:schemeClr val="hlink"/>
                </a:solidFill>
                <a:latin typeface="Luckiest Guy"/>
                <a:ea typeface="Luckiest Guy"/>
                <a:cs typeface="Luckiest Guy"/>
                <a:sym typeface="Luckiest Guy"/>
              </a:rPr>
              <a:t>Aggressive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5257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0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Architects Daughter"/>
              <a:buChar char="●"/>
            </a:pPr>
            <a:r>
              <a:rPr lang="en-US" sz="4800" b="0" i="0" u="none" strike="noStrike" cap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Communicating your ideas and feelings in a forceful or threatening way</a:t>
            </a:r>
            <a:endParaRPr sz="4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95" name="Shape 295" descr="boss_dog_angry_pointing_employee_hg_cl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2286000"/>
            <a:ext cx="3708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9600" b="0" i="0" u="none" strike="noStrike" cap="none">
                <a:solidFill>
                  <a:schemeClr val="hlink"/>
                </a:solidFill>
                <a:latin typeface="Luckiest Guy"/>
                <a:ea typeface="Luckiest Guy"/>
                <a:cs typeface="Luckiest Guy"/>
                <a:sym typeface="Luckiest Guy"/>
              </a:rPr>
              <a:t>Assertive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5648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Architects Daughter"/>
              <a:buChar char="●"/>
            </a:pPr>
            <a:r>
              <a:rPr lang="en-US" sz="4800" b="0" i="0" u="none" strike="noStrike" cap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Able to stand up for yourself and express your feelings in a non-threatening way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02" name="Shape 302" descr="hippie_protest_hg_cl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9962" y="1371600"/>
            <a:ext cx="30939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 descr="agresivnost-ali-asertivno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536575"/>
            <a:ext cx="84549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4294967295"/>
          </p:nvPr>
        </p:nvSpPr>
        <p:spPr>
          <a:xfrm>
            <a:off x="285550" y="568725"/>
            <a:ext cx="8667000" cy="60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i="0" u="none" strike="noStrike" cap="none">
                <a:solidFill>
                  <a:srgbClr val="CC0000"/>
                </a:solidFill>
                <a:latin typeface="Ribeye"/>
                <a:ea typeface="Ribeye"/>
                <a:cs typeface="Ribeye"/>
                <a:sym typeface="Ribeye"/>
              </a:rPr>
              <a:t>2. Cooperation</a:t>
            </a:r>
            <a:endParaRPr sz="1300">
              <a:solidFill>
                <a:srgbClr val="CC00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342900" marR="0" lvl="0" indent="-2286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hort Stack"/>
              <a:buChar char="●"/>
            </a:pPr>
            <a:r>
              <a:rPr lang="en-US" sz="2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Working with others to accomplish a goal.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286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hort Stack"/>
              <a:buChar char="●"/>
            </a:pPr>
            <a:r>
              <a:rPr lang="en-US" sz="2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Relationship=Common goal=Cooperation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17593"/>
          <a:stretch/>
        </p:blipFill>
        <p:spPr>
          <a:xfrm>
            <a:off x="1417702" y="3423375"/>
            <a:ext cx="6308600" cy="27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4294967295"/>
          </p:nvPr>
        </p:nvSpPr>
        <p:spPr>
          <a:xfrm>
            <a:off x="129327" y="204925"/>
            <a:ext cx="6480900" cy="5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800" i="0" u="none" strike="noStrike" cap="none">
                <a:solidFill>
                  <a:srgbClr val="38761D"/>
                </a:solidFill>
                <a:latin typeface="Ribeye"/>
                <a:ea typeface="Ribeye"/>
                <a:cs typeface="Ribeye"/>
                <a:sym typeface="Ribeye"/>
              </a:rPr>
              <a:t>3. Compromise</a:t>
            </a:r>
            <a:endParaRPr sz="4800">
              <a:solidFill>
                <a:srgbClr val="38761D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342900" marR="0" lvl="0" indent="-203200" algn="l" rtl="0">
              <a:lnSpc>
                <a:spcPct val="11979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Char char="●"/>
            </a:pPr>
            <a:r>
              <a:rPr lang="en-US" sz="24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Giving up something so that all can</a:t>
            </a:r>
            <a:r>
              <a:rPr lang="en-US"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reach a satisfying solution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03200" algn="l" rtl="0">
              <a:lnSpc>
                <a:spcPct val="11979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Char char="●"/>
            </a:pPr>
            <a:r>
              <a:rPr lang="en-US" sz="24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WIN-WIN SITUATION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286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hort Stack"/>
              <a:buChar char="●"/>
            </a:pPr>
            <a:r>
              <a:rPr lang="en-US" sz="2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Involves a “give and take” which can strengthen relationships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286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hort Stack"/>
              <a:buChar char="●"/>
            </a:pPr>
            <a:r>
              <a:rPr lang="en-US" sz="2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All must be satisfied with the solution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77800" algn="l" rtl="0">
              <a:lnSpc>
                <a:spcPct val="119791"/>
              </a:lnSpc>
              <a:spcBef>
                <a:spcPts val="40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Short Stack"/>
              <a:buChar char="o"/>
            </a:pPr>
            <a:r>
              <a:rPr lang="en-US" sz="2100" b="1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This does not include giving up your                                                                                                               values or beliefs to compromise on a                                     situation</a:t>
            </a:r>
            <a:endParaRPr sz="1300">
              <a:solidFill>
                <a:srgbClr val="FF3399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9690"/>
          <a:stretch/>
        </p:blipFill>
        <p:spPr>
          <a:xfrm>
            <a:off x="6897350" y="4808475"/>
            <a:ext cx="2182100" cy="19707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025" y="0"/>
            <a:ext cx="3148975" cy="20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ibeye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Pair / Share: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Discuss with your partner: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r>
              <a:rPr lang="en-US" sz="3600" i="0" u="none" strike="noStrike" cap="none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"What does a healthy relationship</a:t>
            </a:r>
            <a:br>
              <a:rPr lang="en-US" sz="3600" i="0" u="none" strike="noStrike" cap="none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</a:br>
            <a:r>
              <a:rPr lang="en-US" sz="3600" i="0" u="none" strike="noStrike" cap="none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look like???"  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r>
              <a:rPr lang="en-US" sz="3600" i="0" u="none" strike="noStrike" cap="none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List some traits: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 idx="4294967295"/>
          </p:nvPr>
        </p:nvSpPr>
        <p:spPr>
          <a:xfrm>
            <a:off x="357845" y="46770"/>
            <a:ext cx="8114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800" i="0" u="none" strike="noStrike" cap="none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4. Character</a:t>
            </a:r>
            <a:r>
              <a:rPr lang="en-US" sz="32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4294967295"/>
          </p:nvPr>
        </p:nvSpPr>
        <p:spPr>
          <a:xfrm>
            <a:off x="424920" y="973203"/>
            <a:ext cx="81141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There are 6 major character traits that are needed for relationships to be healthy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Trustworthiness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honesty, loyalty, courage to do what is right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Respect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good manners, consideration, tolerant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Responsibility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accountable for actions, self control, trying your best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Fairness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take turns, plays by rules, do not take advantage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Caring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demonstrates kindness, shows compassion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Citizenship</a:t>
            </a:r>
            <a:r>
              <a:rPr lang="en-US" sz="18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– cooperation. Doing your share to help others, respect authority, obey laws, vote (learn about issues)</a:t>
            </a:r>
            <a:endParaRPr sz="18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550" y="5098550"/>
            <a:ext cx="4774700" cy="16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 idx="4294967295"/>
          </p:nvPr>
        </p:nvSpPr>
        <p:spPr>
          <a:xfrm>
            <a:off x="2240952" y="320675"/>
            <a:ext cx="6422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FF3399"/>
                </a:solidFill>
                <a:latin typeface="Ribeye"/>
                <a:ea typeface="Ribeye"/>
                <a:cs typeface="Ribeye"/>
                <a:sym typeface="Ribeye"/>
              </a:rPr>
              <a:t>Dating Relationships</a:t>
            </a:r>
            <a:endParaRPr sz="1300">
              <a:solidFill>
                <a:srgbClr val="FF3399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4294967295"/>
          </p:nvPr>
        </p:nvSpPr>
        <p:spPr>
          <a:xfrm>
            <a:off x="549270" y="1646235"/>
            <a:ext cx="8114017" cy="450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2540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Important to remember that the teen years are a time of trying different relationships and roles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5400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Breaking up, making up, and breaking up again can be painful, but it is part of a process of becoming emotionally mature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5400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Honest and open communication are essential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10" y="192393"/>
            <a:ext cx="1819200" cy="12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515000" y="1522350"/>
            <a:ext cx="84600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2540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Dating is a way that teenagers get to know people to whom they are attracted.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5400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Dating gives you a chance to become more comfortable with others.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54000" algn="l" rtl="0">
              <a:lnSpc>
                <a:spcPct val="11992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Dating provides the opportunity to practice GOOD decision making and communication skills.</a:t>
            </a:r>
            <a:endParaRPr sz="1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title" idx="4294967295"/>
          </p:nvPr>
        </p:nvSpPr>
        <p:spPr>
          <a:xfrm>
            <a:off x="2240952" y="320675"/>
            <a:ext cx="6422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FF3399"/>
                </a:solidFill>
                <a:latin typeface="Ribeye"/>
                <a:ea typeface="Ribeye"/>
                <a:cs typeface="Ribeye"/>
                <a:sym typeface="Ribeye"/>
              </a:rPr>
              <a:t>Dating Relationships</a:t>
            </a:r>
            <a:endParaRPr sz="1300">
              <a:solidFill>
                <a:srgbClr val="FF3399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10" y="192393"/>
            <a:ext cx="1819200" cy="12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09537" y="457200"/>
            <a:ext cx="8882100" cy="112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 sz="36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YOUR ASSIGNMENT:</a:t>
            </a:r>
            <a:endParaRPr sz="3600" i="0" u="none" strike="noStrike" cap="none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H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E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A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L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T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H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Y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">
            <a:off x="5147937" y="975100"/>
            <a:ext cx="3921125" cy="41211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750"/>
              </a:srgbClr>
            </a:outerShdw>
          </a:effectLst>
        </p:spPr>
      </p:pic>
      <p:sp>
        <p:nvSpPr>
          <p:cNvPr id="349" name="Shape 349"/>
          <p:cNvSpPr txBox="1"/>
          <p:nvPr/>
        </p:nvSpPr>
        <p:spPr>
          <a:xfrm>
            <a:off x="1479550" y="4571975"/>
            <a:ext cx="7512000" cy="21861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10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4E3B30">
                <a:alpha val="596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AutoNum type="arabicPeriod"/>
            </a:pPr>
            <a:r>
              <a:rPr lang="en-US" sz="240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Write the words “Healthy Relationship” down </a:t>
            </a:r>
            <a:r>
              <a:rPr lang="en-US" sz="220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left side of your paper in a creative font on a computer, or in nice lettering by hand.</a:t>
            </a:r>
            <a:endParaRPr sz="220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ource Sans Pro"/>
              <a:buNone/>
            </a:pPr>
            <a:r>
              <a:rPr lang="en-US" sz="220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Read the given worksheet on “healthy relationships,” then…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R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E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L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A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T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I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O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N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S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H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I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P</a:t>
            </a:r>
            <a:endParaRPr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0000">
            <a:off x="2778125" y="420687"/>
            <a:ext cx="4152900" cy="4051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750"/>
              </a:srgbClr>
            </a:outerShdw>
          </a:effectLst>
        </p:spPr>
      </p:pic>
      <p:sp>
        <p:nvSpPr>
          <p:cNvPr id="356" name="Shape 356"/>
          <p:cNvSpPr txBox="1"/>
          <p:nvPr/>
        </p:nvSpPr>
        <p:spPr>
          <a:xfrm>
            <a:off x="1371600" y="4572000"/>
            <a:ext cx="7512000" cy="1908300"/>
          </a:xfrm>
          <a:prstGeom prst="rect">
            <a:avLst/>
          </a:prstGeom>
          <a:gradFill>
            <a:gsLst>
              <a:gs pos="0">
                <a:srgbClr val="FFE4C3"/>
              </a:gs>
              <a:gs pos="72000">
                <a:srgbClr val="FFBD56"/>
              </a:gs>
              <a:gs pos="100000">
                <a:srgbClr val="FFB52E"/>
              </a:gs>
            </a:gsLst>
            <a:lin ang="5400012" scaled="0"/>
          </a:gradFill>
          <a:ln w="10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4E3B30">
                <a:alpha val="596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None/>
            </a:pPr>
            <a:r>
              <a:rPr lang="en-US" sz="240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Use each letter as the start of a word or phrase that describes one component of a healthy relationship.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R</a:t>
            </a:r>
            <a:r>
              <a:rPr lang="en-US" sz="2800" b="0" i="0" u="none" strike="noStrike" cap="none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espects your opinion</a:t>
            </a:r>
            <a:endParaRPr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E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L</a:t>
            </a:r>
            <a:endParaRPr sz="3000" i="0" u="none" strike="noStrike" cap="none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A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T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I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O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8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N</a:t>
            </a:r>
            <a:r>
              <a:rPr lang="en-US" sz="2800" b="0" i="0" u="none" strike="noStrike" cap="none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 resorts to violence</a:t>
            </a:r>
            <a:endParaRPr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S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H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I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P</a:t>
            </a:r>
            <a:endParaRPr sz="30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62" name="Shape 362"/>
          <p:cNvSpPr txBox="1"/>
          <p:nvPr/>
        </p:nvSpPr>
        <p:spPr>
          <a:xfrm rot="359815">
            <a:off x="6470585" y="519063"/>
            <a:ext cx="1636757" cy="1539950"/>
          </a:xfrm>
          <a:prstGeom prst="rect">
            <a:avLst/>
          </a:prstGeom>
          <a:gradFill>
            <a:gsLst>
              <a:gs pos="0">
                <a:srgbClr val="FFE4C3"/>
              </a:gs>
              <a:gs pos="72000">
                <a:srgbClr val="FFBD56"/>
              </a:gs>
              <a:gs pos="100000">
                <a:srgbClr val="FFB52E"/>
              </a:gs>
            </a:gsLst>
            <a:lin ang="5400012" scaled="0"/>
          </a:gradFill>
          <a:ln w="10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4E3B30">
                <a:alpha val="596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None/>
            </a:pPr>
            <a:r>
              <a:rPr lang="en-US" sz="2400" b="0" i="0" u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Example: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09537" y="457200"/>
            <a:ext cx="88821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 sz="3000" b="1" i="0" u="none" strike="noStrike" cap="non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HEALTHY RELATIONSHIPS POSTERS:</a:t>
            </a:r>
            <a:endParaRPr sz="3000" b="1" i="0" u="none" strike="noStrike" cap="none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2800"/>
            <a:ext cx="2740499" cy="36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299" y="1782800"/>
            <a:ext cx="2740499" cy="36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8199" y="1782800"/>
            <a:ext cx="2740499" cy="36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4023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ctrTitle" idx="4294967295"/>
          </p:nvPr>
        </p:nvSpPr>
        <p:spPr>
          <a:xfrm>
            <a:off x="-519277" y="2354975"/>
            <a:ext cx="52470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Foundations </a:t>
            </a:r>
            <a:endParaRPr sz="3000" i="0" u="none" strike="noStrike" cap="none">
              <a:solidFill>
                <a:srgbClr val="0000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of Healthy </a:t>
            </a:r>
            <a:endParaRPr sz="3000" i="0" u="none" strike="noStrike" cap="none">
              <a:solidFill>
                <a:srgbClr val="00000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Relationships</a:t>
            </a:r>
            <a:endParaRPr sz="3000"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124700" y="180200"/>
            <a:ext cx="4895400" cy="6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700"/>
              <a:buFont typeface="Short Stack"/>
              <a:buChar char="●"/>
            </a:pPr>
            <a:r>
              <a:rPr lang="en-US" sz="2700">
                <a:solidFill>
                  <a:srgbClr val="2D2D2D"/>
                </a:solidFill>
                <a:latin typeface="Short Stack"/>
                <a:ea typeface="Short Stack"/>
                <a:cs typeface="Short Stack"/>
                <a:sym typeface="Short Stack"/>
              </a:rPr>
              <a:t>A good relationship is more than something we want—it’s something we need to be our happiest, healthiest, most productive selves. </a:t>
            </a:r>
            <a:endParaRPr sz="2700">
              <a:solidFill>
                <a:srgbClr val="2D2D2D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700"/>
              <a:buFont typeface="Short Stack"/>
              <a:buChar char="●"/>
            </a:pPr>
            <a:r>
              <a:rPr lang="en-US" sz="2700">
                <a:solidFill>
                  <a:srgbClr val="2D2D2D"/>
                </a:solidFill>
                <a:latin typeface="Short Stack"/>
                <a:ea typeface="Short Stack"/>
                <a:cs typeface="Short Stack"/>
                <a:sym typeface="Short Stack"/>
              </a:rPr>
              <a:t>But at home or work, supportive, fulfilling relationships don’t come automatically. </a:t>
            </a:r>
            <a:endParaRPr sz="2700">
              <a:solidFill>
                <a:srgbClr val="2D2D2D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lvl="0" indent="-40005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700"/>
              <a:buFont typeface="Short Stack"/>
              <a:buChar char="●"/>
            </a:pPr>
            <a:r>
              <a:rPr lang="en-US" sz="2700">
                <a:solidFill>
                  <a:srgbClr val="2D2D2D"/>
                </a:solidFill>
                <a:latin typeface="Short Stack"/>
                <a:ea typeface="Short Stack"/>
                <a:cs typeface="Short Stack"/>
                <a:sym typeface="Short Stack"/>
              </a:rPr>
              <a:t>They take an investment in time and energy as well as social skills that can be learned.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675220" y="1241293"/>
            <a:ext cx="7893600" cy="49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Mutual Respect-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Each person values who the other person is and understands them. You will not challenge the other person’s boundaries.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Trust-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A little jealousy is okay - jealousy is a natural emotion. It is how you react that is what matters. Trust is essential to a healthy relationship.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Honesty-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Goes hand in hand with trust, if you are caught in a lie once, how can you expect to be trusted the next time?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Safety-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You feel safe when with your significant other and you respect each other’s personal boundaries and beliefs. 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9785" y="272257"/>
            <a:ext cx="92571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What Makes a Healthy Relationship?</a:t>
            </a:r>
            <a:endParaRPr sz="13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611601" y="1374475"/>
            <a:ext cx="8250900" cy="4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342900" marR="0" lvl="0" indent="-19050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Fairness/Equality-</a:t>
            </a:r>
            <a:r>
              <a:rPr lang="en-US" sz="2200" i="0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Give and take relationship. Things need to be even, decisions and power need to be equal.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Good Communication-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Do not keep things “bottled up” - express your feelings and concerns. Essential to a healthy relationship. 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Support-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Your significant other should be your shoulder to cry on and a person to celebrate with together.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905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FF3399"/>
              </a:buClr>
              <a:buSzPts val="2200"/>
              <a:buFont typeface="Arial"/>
              <a:buChar char="●"/>
            </a:pPr>
            <a:r>
              <a:rPr lang="en-US" sz="2200" b="1" i="1" u="none" strike="noStrike" cap="none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Separate Identities-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You need to make compromises, however not by sacrificing who you are. Feel free to develop new things while staying “within yourself”.</a:t>
            </a:r>
            <a:endParaRPr sz="22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244463" y="-106357"/>
            <a:ext cx="9257017" cy="163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What Makes a Healthy Relationship?</a:t>
            </a:r>
            <a:endParaRPr sz="13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-21013"/>
            <a:ext cx="8520660" cy="106812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ibeye"/>
                <a:ea typeface="Ribeye"/>
                <a:cs typeface="Ribeye"/>
                <a:sym typeface="Ribeye"/>
              </a:rPr>
              <a:t>What affects our relationships (pillars)</a:t>
            </a:r>
            <a:endParaRPr sz="3000"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693" y="540945"/>
            <a:ext cx="6857190" cy="445365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Physical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-are you attracted</a:t>
            </a:r>
            <a:endParaRPr sz="3200" b="1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Intellectual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-beliefs</a:t>
            </a:r>
            <a:endParaRPr sz="3200" b="1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Emotional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-what makes you laugh, cry, inspires you</a:t>
            </a:r>
            <a:endParaRPr sz="3200" b="1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Social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- people person, more to yourself</a:t>
            </a:r>
            <a:endParaRPr sz="3200" b="1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Spiritual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- how do you answer life’s big questions</a:t>
            </a:r>
            <a:endParaRPr sz="3200" b="1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hort Stack"/>
              <a:buChar char="●"/>
            </a:pPr>
            <a:r>
              <a:rPr lang="en-US" sz="3200" b="1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Financial</a:t>
            </a:r>
            <a:r>
              <a:rPr lang="en-US" sz="3200" b="1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- number one disagreement for couples</a:t>
            </a:r>
            <a:endParaRPr sz="3200" b="1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665645" y="3910956"/>
            <a:ext cx="2478353" cy="257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68925" y="187775"/>
            <a:ext cx="5810700" cy="87090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ibeye"/>
                <a:ea typeface="Ribeye"/>
                <a:cs typeface="Ribeye"/>
                <a:sym typeface="Ribeye"/>
              </a:rPr>
              <a:t>Cake Relationship Example</a:t>
            </a:r>
            <a:endParaRPr sz="3000"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693" y="941483"/>
            <a:ext cx="8520600" cy="5327400"/>
          </a:xfrm>
          <a:prstGeom prst="rect">
            <a:avLst/>
          </a:prstGeom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064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●"/>
            </a:pP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When baking a cake, do you follow a                                   recipe, when do you ice the cake?  Just like                   baking a cake there is a right way to                                  build a relationship:  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L1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talking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L2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dating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L3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values and boundaries (understanding each other's)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L4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trust (should take time)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L5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commitment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8255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○"/>
            </a:pP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L6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= The sex should be the icing, some cake may not be ready for or need  icing.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064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hort Stack"/>
              <a:buChar char="●"/>
            </a:pP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Consequences of Sex; pregnancy, STD, get emotionally attached when physically intimate, chemical </a:t>
            </a:r>
            <a:r>
              <a:rPr lang="en-US" sz="1800" b="1" dirty="0">
                <a:solidFill>
                  <a:srgbClr val="FF3399"/>
                </a:solidFill>
                <a:latin typeface="Short Stack"/>
                <a:ea typeface="Short Stack"/>
                <a:cs typeface="Short Stack"/>
                <a:sym typeface="Short Stack"/>
              </a:rPr>
              <a:t>oxytocin</a:t>
            </a:r>
            <a:r>
              <a:rPr lang="en-US" sz="1800" b="1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release.</a:t>
            </a:r>
            <a:endParaRPr sz="1800" b="1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684" y="340611"/>
            <a:ext cx="2357437" cy="156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" y="0"/>
            <a:ext cx="4023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ctrTitle" idx="4294967295"/>
          </p:nvPr>
        </p:nvSpPr>
        <p:spPr>
          <a:xfrm>
            <a:off x="213175" y="1687600"/>
            <a:ext cx="35970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My Top 10</a:t>
            </a:r>
            <a:endParaRPr sz="60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28300" y="101350"/>
            <a:ext cx="42320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457200" y="304800"/>
            <a:ext cx="8382000" cy="6432600"/>
          </a:xfrm>
          <a:prstGeom prst="rect">
            <a:avLst/>
          </a:prstGeom>
          <a:solidFill>
            <a:srgbClr val="FF3399"/>
          </a:solidFill>
          <a:ln w="100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4E3B30">
                <a:alpha val="596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b="1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1" i="0" u="none" dirty="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en-US" sz="3200" b="1" i="0" u="sng" dirty="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Healthy Relationships:</a:t>
            </a:r>
            <a:endParaRPr dirty="0">
              <a:latin typeface="Ribeye"/>
              <a:ea typeface="Ribeye"/>
              <a:cs typeface="Ribeye"/>
              <a:sym typeface="Ribey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2400" i="0" u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What are the </a:t>
            </a:r>
            <a:r>
              <a:rPr lang="en-US" sz="2400" b="1" i="0" u="sng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10 most importan</a:t>
            </a:r>
            <a:r>
              <a:rPr lang="en-US" sz="2400" i="0" u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t </a:t>
            </a:r>
            <a:r>
              <a:rPr lang="en-US" sz="2400" b="1" i="0" u="sng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qualities</a:t>
            </a:r>
            <a:r>
              <a:rPr lang="en-US" sz="2400" i="0" u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for </a:t>
            </a:r>
            <a:r>
              <a:rPr lang="en-US" sz="2400" i="0" u="none" dirty="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you</a:t>
            </a:r>
            <a:r>
              <a:rPr lang="en-US" sz="2400" i="0" u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to have in a future spouse? Make a list of your top </a:t>
            </a:r>
            <a:r>
              <a:rPr lang="en-US" sz="2400" b="1" i="0" u="sng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10</a:t>
            </a:r>
            <a:r>
              <a:rPr lang="en-US" sz="2400" i="0" u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qualities (physical traits and personality traits)</a:t>
            </a:r>
            <a:endParaRPr sz="2400"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nton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	</a:t>
            </a:r>
            <a:r>
              <a:rPr lang="en-US" sz="2400" b="1" i="0" u="none" dirty="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Keep your expectations in mind as you date and look for your future spouse + don’t compromise!!</a:t>
            </a:r>
            <a:endParaRPr dirty="0"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371600" y="2895600"/>
            <a:ext cx="5867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AutoNum type="arabicPlain"/>
            </a:pPr>
            <a:r>
              <a:rPr lang="en-US" sz="2400" i="0" u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              6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AutoNum type="arabicPlain"/>
            </a:pPr>
            <a:r>
              <a:rPr lang="en-US" sz="2400" i="0" u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              7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AutoNum type="arabicPlain"/>
            </a:pPr>
            <a:r>
              <a:rPr lang="en-US" sz="2400" i="0" u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              8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AutoNum type="arabicPlain"/>
            </a:pPr>
            <a:r>
              <a:rPr lang="en-US" sz="2400" i="0" u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              9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AutoNum type="arabicPlain"/>
            </a:pPr>
            <a:r>
              <a:rPr lang="en-US" sz="2400" i="0" u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             10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972" y="2702650"/>
            <a:ext cx="2334525" cy="229275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936</Words>
  <Application>Microsoft Office PowerPoint</Application>
  <PresentationFormat>On-screen Show (4:3)</PresentationFormat>
  <Paragraphs>148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Amatic SC</vt:lpstr>
      <vt:lpstr>Luckiest Guy</vt:lpstr>
      <vt:lpstr>Source Code Pro</vt:lpstr>
      <vt:lpstr>Book Antiqua</vt:lpstr>
      <vt:lpstr>Short Stack</vt:lpstr>
      <vt:lpstr>Alegreya</vt:lpstr>
      <vt:lpstr>Source Sans Pro</vt:lpstr>
      <vt:lpstr>Architects Daughter</vt:lpstr>
      <vt:lpstr>Jim Nightshade</vt:lpstr>
      <vt:lpstr>Trebuchet MS</vt:lpstr>
      <vt:lpstr>Noto Sans Symbols</vt:lpstr>
      <vt:lpstr>Bree Serif</vt:lpstr>
      <vt:lpstr>Ribeye</vt:lpstr>
      <vt:lpstr>Anton</vt:lpstr>
      <vt:lpstr>Helvetica Neue</vt:lpstr>
      <vt:lpstr>Arial</vt:lpstr>
      <vt:lpstr>Simple Dark</vt:lpstr>
      <vt:lpstr>Beach Day</vt:lpstr>
      <vt:lpstr>Simple Dark</vt:lpstr>
      <vt:lpstr>Teen Dating</vt:lpstr>
      <vt:lpstr>Pair / Share:</vt:lpstr>
      <vt:lpstr>Foundations  of Healthy  Relationships</vt:lpstr>
      <vt:lpstr>PowerPoint Presentation</vt:lpstr>
      <vt:lpstr>PowerPoint Presentation</vt:lpstr>
      <vt:lpstr>What affects our relationships (pillars)</vt:lpstr>
      <vt:lpstr>Cake Relationship Example</vt:lpstr>
      <vt:lpstr> My Top 10</vt:lpstr>
      <vt:lpstr>PowerPoint Presentation</vt:lpstr>
      <vt:lpstr> Building Healthy Relationships &amp; Communication</vt:lpstr>
      <vt:lpstr>Communication</vt:lpstr>
      <vt:lpstr>The 4 C’s to Building Healthy Relationships</vt:lpstr>
      <vt:lpstr>PowerPoint Presentation</vt:lpstr>
      <vt:lpstr>Passive</vt:lpstr>
      <vt:lpstr>Aggressive</vt:lpstr>
      <vt:lpstr>Assertive</vt:lpstr>
      <vt:lpstr>PowerPoint Presentation</vt:lpstr>
      <vt:lpstr>PowerPoint Presentation</vt:lpstr>
      <vt:lpstr>PowerPoint Presentation</vt:lpstr>
      <vt:lpstr>4. Character </vt:lpstr>
      <vt:lpstr>Dating Relationships</vt:lpstr>
      <vt:lpstr>Dating Relationships</vt:lpstr>
      <vt:lpstr>YOUR ASSIGNMENT:</vt:lpstr>
      <vt:lpstr>PowerPoint Presentation</vt:lpstr>
      <vt:lpstr>PowerPoint Presentation</vt:lpstr>
      <vt:lpstr>HEALTHY RELATIONSHIPS POSTERS: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Dating</dc:title>
  <cp:lastModifiedBy>Kristy T. Liercke</cp:lastModifiedBy>
  <cp:revision>1</cp:revision>
  <dcterms:modified xsi:type="dcterms:W3CDTF">2018-06-15T13:20:35Z</dcterms:modified>
</cp:coreProperties>
</file>