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Bangers"/>
      <p:regular r:id="rId17"/>
    </p:embeddedFont>
    <p:embeddedFont>
      <p:font typeface="Pangolin"/>
      <p:regular r:id="rId18"/>
    </p:embeddedFont>
    <p:embeddedFont>
      <p:font typeface="Sniglet" pitchFamily="82"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3393"/>
  </p:normalViewPr>
  <p:slideViewPr>
    <p:cSldViewPr snapToGrid="0" snapToObjects="1">
      <p:cViewPr varScale="1">
        <p:scale>
          <a:sx n="105" d="100"/>
          <a:sy n="105" d="100"/>
        </p:scale>
        <p:origin x="1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kJOKRYbgDh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oveisrespect.org/healthy-relationships/setting-boundari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zOLAelTPs6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oveisrespect.org/healthy-relationships/setting-boundari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oveisrespect.org/healthy-relationships/setting-boundari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consent? </a:t>
            </a:r>
            <a:endParaRPr/>
          </a:p>
          <a:p>
            <a:pPr marL="0" lvl="0" indent="0">
              <a:spcBef>
                <a:spcPts val="0"/>
              </a:spcBef>
              <a:spcAft>
                <a:spcPts val="0"/>
              </a:spcAft>
              <a:buNone/>
            </a:pPr>
            <a:r>
              <a:rPr lang="en"/>
              <a:t>CampusClarity</a:t>
            </a:r>
            <a:endParaRPr/>
          </a:p>
          <a:p>
            <a:pPr marL="0" lvl="0" indent="0">
              <a:spcBef>
                <a:spcPts val="0"/>
              </a:spcBef>
              <a:spcAft>
                <a:spcPts val="0"/>
              </a:spcAft>
              <a:buNone/>
            </a:pPr>
            <a:r>
              <a:rPr lang="en"/>
              <a:t>Published on Mar 5, 2014</a:t>
            </a:r>
            <a:endParaRPr/>
          </a:p>
          <a:p>
            <a:pPr marL="0" lvl="0" indent="0">
              <a:spcBef>
                <a:spcPts val="0"/>
              </a:spcBef>
              <a:spcAft>
                <a:spcPts val="0"/>
              </a:spcAft>
              <a:buNone/>
            </a:pPr>
            <a:r>
              <a:rPr lang="en" u="sng">
                <a:solidFill>
                  <a:schemeClr val="hlink"/>
                </a:solidFill>
                <a:hlinkClick r:id="rId3"/>
              </a:rPr>
              <a:t>https://youtu.be/kJOKRYbgDh8</a:t>
            </a:r>
            <a:endParaRPr/>
          </a:p>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Tea Consent (Clean)</a:t>
            </a:r>
            <a:endParaRPr/>
          </a:p>
          <a:p>
            <a:pPr marL="0" lvl="0" indent="0">
              <a:spcBef>
                <a:spcPts val="0"/>
              </a:spcBef>
              <a:spcAft>
                <a:spcPts val="0"/>
              </a:spcAft>
              <a:buNone/>
            </a:pPr>
            <a:r>
              <a:rPr lang="en"/>
              <a:t>Juno Beach Squadron Published on Nov 2, 2015</a:t>
            </a:r>
            <a:endParaRPr/>
          </a:p>
          <a:p>
            <a:pPr marL="0" lvl="0" indent="0" rtl="0">
              <a:spcBef>
                <a:spcPts val="0"/>
              </a:spcBef>
              <a:spcAft>
                <a:spcPts val="0"/>
              </a:spcAft>
              <a:buNone/>
            </a:pPr>
            <a:r>
              <a:rPr lang="en"/>
              <a:t>https://youtu.be/eS5wYFtfaeU</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As students walk into the classroom have them pair up with a partner and discuss, “What characteristics make up a healthy relationship”? </a:t>
            </a:r>
            <a:endParaRPr/>
          </a:p>
          <a:p>
            <a:pPr marL="0" lvl="0" indent="0">
              <a:spcBef>
                <a:spcPts val="0"/>
              </a:spcBef>
              <a:spcAft>
                <a:spcPts val="0"/>
              </a:spcAft>
              <a:buNone/>
            </a:pPr>
            <a:r>
              <a:rPr lang="en"/>
              <a:t>Students can write down their answers and share with each other. On the main whiteboard students can come up and write at least one healthy characteristic they want in a healthy relationship.</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Show 2 minute video on, </a:t>
            </a:r>
            <a:endParaRPr dirty="0"/>
          </a:p>
          <a:p>
            <a:pPr marL="0" lvl="0" indent="0">
              <a:spcBef>
                <a:spcPts val="0"/>
              </a:spcBef>
              <a:spcAft>
                <a:spcPts val="0"/>
              </a:spcAft>
              <a:buNone/>
            </a:pPr>
            <a:r>
              <a:rPr lang="en" dirty="0"/>
              <a:t>What makes a healthy relationship? </a:t>
            </a:r>
            <a:endParaRPr dirty="0"/>
          </a:p>
          <a:p>
            <a:pPr marL="0" lvl="0" indent="0">
              <a:spcBef>
                <a:spcPts val="0"/>
              </a:spcBef>
              <a:spcAft>
                <a:spcPts val="0"/>
              </a:spcAft>
              <a:buNone/>
            </a:pPr>
            <a:r>
              <a:rPr lang="en" dirty="0"/>
              <a:t>Kimberly Ohara Published June 16, 2018</a:t>
            </a:r>
            <a:endParaRPr dirty="0"/>
          </a:p>
          <a:p>
            <a:pPr marL="0" lvl="0" indent="0" rtl="0">
              <a:spcBef>
                <a:spcPts val="0"/>
              </a:spcBef>
              <a:spcAft>
                <a:spcPts val="0"/>
              </a:spcAft>
              <a:buNone/>
            </a:pPr>
            <a:r>
              <a:rPr lang="en" dirty="0"/>
              <a:t>https://</a:t>
            </a:r>
            <a:r>
              <a:rPr lang="en" dirty="0" err="1"/>
              <a:t>www.youtube.com</a:t>
            </a:r>
            <a:r>
              <a:rPr lang="en" dirty="0"/>
              <a:t>/</a:t>
            </a:r>
            <a:r>
              <a:rPr lang="en" dirty="0" err="1"/>
              <a:t>watch?v</a:t>
            </a:r>
            <a:r>
              <a:rPr lang="en" dirty="0"/>
              <a:t>=kwzzfN2gKtY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200">
                <a:solidFill>
                  <a:srgbClr val="333333"/>
                </a:solidFill>
                <a:highlight>
                  <a:srgbClr val="FFFFFF"/>
                </a:highlight>
                <a:latin typeface="Times New Roman"/>
                <a:ea typeface="Times New Roman"/>
                <a:cs typeface="Times New Roman"/>
                <a:sym typeface="Times New Roman"/>
              </a:rPr>
              <a:t>Setting Boundaries. (n.d.). Retrieved from </a:t>
            </a:r>
            <a:r>
              <a:rPr lang="en" sz="1200" u="sng">
                <a:solidFill>
                  <a:schemeClr val="hlink"/>
                </a:solidFill>
                <a:highlight>
                  <a:srgbClr val="FFFFFF"/>
                </a:highlight>
                <a:latin typeface="Times New Roman"/>
                <a:ea typeface="Times New Roman"/>
                <a:cs typeface="Times New Roman"/>
                <a:sym typeface="Times New Roman"/>
                <a:hlinkClick r:id="rId3"/>
              </a:rPr>
              <a:t>http://www.loveisrespect.org/healthy-relationships/setting-boundaries/</a:t>
            </a:r>
            <a:endParaRPr>
              <a:solidFill>
                <a:schemeClr val="dk1"/>
              </a:solidFill>
            </a:endParaRPr>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After watching the 40 second video.  Students will identify all the unhealthy warning signs of this relationship. Warning Signs: Who is Nicole? Partner is checking up on her and reading text messages. Tells her he doesn’t want her hangout with Nicole. Partner says “Why do you have to be like that?” Partner gets angry raises voice and says, be like what?” Partner is suspicious of partner sneaking behind their back. Partner says, “If I find out your are lying to me you will see what happens.” This is a threat.</a:t>
            </a:r>
            <a:endParaRPr dirty="0"/>
          </a:p>
          <a:p>
            <a:pPr marL="0" lvl="0" indent="0">
              <a:spcBef>
                <a:spcPts val="0"/>
              </a:spcBef>
              <a:spcAft>
                <a:spcPts val="0"/>
              </a:spcAft>
              <a:buNone/>
            </a:pPr>
            <a:endParaRPr dirty="0"/>
          </a:p>
          <a:p>
            <a:pPr marL="0" lvl="0" indent="0">
              <a:spcBef>
                <a:spcPts val="0"/>
              </a:spcBef>
              <a:spcAft>
                <a:spcPts val="0"/>
              </a:spcAft>
              <a:buNone/>
            </a:pPr>
            <a:r>
              <a:rPr lang="en" dirty="0"/>
              <a:t>Ryan &amp; Jade Teenage Relationship Abuse Advert (full version)</a:t>
            </a:r>
            <a:endParaRPr dirty="0"/>
          </a:p>
          <a:p>
            <a:pPr marL="0" lvl="0" indent="0">
              <a:spcBef>
                <a:spcPts val="0"/>
              </a:spcBef>
              <a:spcAft>
                <a:spcPts val="0"/>
              </a:spcAft>
              <a:buNone/>
            </a:pPr>
            <a:r>
              <a:rPr lang="en" dirty="0"/>
              <a:t>Home Office Published on March 4 2013</a:t>
            </a:r>
            <a:endParaRPr dirty="0"/>
          </a:p>
          <a:p>
            <a:pPr marL="0" lvl="0" indent="0">
              <a:spcBef>
                <a:spcPts val="0"/>
              </a:spcBef>
              <a:spcAft>
                <a:spcPts val="0"/>
              </a:spcAft>
              <a:buNone/>
            </a:pPr>
            <a:r>
              <a:rPr lang="en" u="sng" dirty="0">
                <a:solidFill>
                  <a:schemeClr val="hlink"/>
                </a:solidFill>
                <a:hlinkClick r:id="rId3"/>
              </a:rPr>
              <a:t>https://youtu.be/zOLAelTPs6c</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200">
                <a:solidFill>
                  <a:srgbClr val="333333"/>
                </a:solidFill>
                <a:highlight>
                  <a:srgbClr val="FFFFFF"/>
                </a:highlight>
                <a:latin typeface="Times New Roman"/>
                <a:ea typeface="Times New Roman"/>
                <a:cs typeface="Times New Roman"/>
                <a:sym typeface="Times New Roman"/>
              </a:rPr>
              <a:t>Setting Boundaries. (n.d.). Retrieved from </a:t>
            </a:r>
            <a:r>
              <a:rPr lang="en" sz="1200" u="sng">
                <a:solidFill>
                  <a:schemeClr val="hlink"/>
                </a:solidFill>
                <a:highlight>
                  <a:srgbClr val="FFFFFF"/>
                </a:highlight>
                <a:latin typeface="Times New Roman"/>
                <a:ea typeface="Times New Roman"/>
                <a:cs typeface="Times New Roman"/>
                <a:sym typeface="Times New Roman"/>
                <a:hlinkClick r:id="rId3"/>
              </a:rPr>
              <a:t>http://www.loveisrespect.org/healthy-relationships/setting-boundaries/</a:t>
            </a:r>
            <a:endParaRPr>
              <a:solidFill>
                <a:schemeClr val="dk1"/>
              </a:solidFill>
            </a:endParaRPr>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200">
                <a:solidFill>
                  <a:srgbClr val="333333"/>
                </a:solidFill>
                <a:highlight>
                  <a:srgbClr val="FFFFFF"/>
                </a:highlight>
                <a:latin typeface="Times New Roman"/>
                <a:ea typeface="Times New Roman"/>
                <a:cs typeface="Times New Roman"/>
                <a:sym typeface="Times New Roman"/>
              </a:rPr>
              <a:t>Setting Boundaries. (n.d.). Retrieved from </a:t>
            </a:r>
            <a:r>
              <a:rPr lang="en" sz="1200" u="sng">
                <a:solidFill>
                  <a:schemeClr val="hlink"/>
                </a:solidFill>
                <a:highlight>
                  <a:srgbClr val="FFFFFF"/>
                </a:highlight>
                <a:latin typeface="Times New Roman"/>
                <a:ea typeface="Times New Roman"/>
                <a:cs typeface="Times New Roman"/>
                <a:sym typeface="Times New Roman"/>
                <a:hlinkClick r:id="rId3"/>
              </a:rPr>
              <a:t>http://www.loveisrespect.org/healthy-relationships/setting-boundaries/</a:t>
            </a:r>
            <a:endParaRPr>
              <a:solidFill>
                <a:schemeClr val="dk1"/>
              </a:solidFill>
            </a:endParaRPr>
          </a:p>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pic>
        <p:nvPicPr>
          <p:cNvPr id="9" name="Shape 9"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0" name="Shape 10"/>
          <p:cNvSpPr/>
          <p:nvPr/>
        </p:nvSpPr>
        <p:spPr>
          <a:xfrm>
            <a:off x="1315275" y="9212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1" name="Shape 11"/>
          <p:cNvSpPr/>
          <p:nvPr/>
        </p:nvSpPr>
        <p:spPr>
          <a:xfrm>
            <a:off x="1010475" y="6164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2" name="Shape 12"/>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pic>
        <p:nvPicPr>
          <p:cNvPr id="14" name="Shape 14"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5" name="Shape 15"/>
          <p:cNvSpPr/>
          <p:nvPr/>
        </p:nvSpPr>
        <p:spPr>
          <a:xfrm rot="169468" flipH="1">
            <a:off x="3608972" y="646196"/>
            <a:ext cx="5247975" cy="3809532"/>
          </a:xfrm>
          <a:prstGeom prst="wedgeEllipseCallout">
            <a:avLst>
              <a:gd name="adj1" fmla="val -42509"/>
              <a:gd name="adj2" fmla="val 62980"/>
            </a:avLst>
          </a:prstGeom>
          <a:solidFill>
            <a:srgbClr val="001936">
              <a:alpha val="219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txBox="1">
            <a:spLocks noGrp="1"/>
          </p:cNvSpPr>
          <p:nvPr>
            <p:ph type="ctrTitle"/>
          </p:nvPr>
        </p:nvSpPr>
        <p:spPr>
          <a:xfrm>
            <a:off x="4101125" y="1659550"/>
            <a:ext cx="37674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Shape 18"/>
          <p:cNvSpPr txBox="1">
            <a:spLocks noGrp="1"/>
          </p:cNvSpPr>
          <p:nvPr>
            <p:ph type="subTitle" idx="1"/>
          </p:nvPr>
        </p:nvSpPr>
        <p:spPr>
          <a:xfrm>
            <a:off x="4101125" y="2687651"/>
            <a:ext cx="3767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800"/>
              <a:buNone/>
              <a:defRPr sz="1800">
                <a:solidFill>
                  <a:srgbClr val="000000"/>
                </a:solidFill>
              </a:defRPr>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pic>
        <p:nvPicPr>
          <p:cNvPr id="20" name="Shape 20"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1" name="Shape 21"/>
          <p:cNvSpPr/>
          <p:nvPr/>
        </p:nvSpPr>
        <p:spPr>
          <a:xfrm>
            <a:off x="1992350" y="37775"/>
            <a:ext cx="5616577" cy="5220440"/>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2" name="Shape 22"/>
          <p:cNvSpPr/>
          <p:nvPr/>
        </p:nvSpPr>
        <p:spPr>
          <a:xfrm>
            <a:off x="1763750" y="-114625"/>
            <a:ext cx="5616577" cy="5220440"/>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23" name="Shape 23"/>
          <p:cNvSpPr txBox="1">
            <a:spLocks noGrp="1"/>
          </p:cNvSpPr>
          <p:nvPr>
            <p:ph type="body" idx="1"/>
          </p:nvPr>
        </p:nvSpPr>
        <p:spPr>
          <a:xfrm>
            <a:off x="2905800" y="2161800"/>
            <a:ext cx="33324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marL="914400" lvl="1"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pic>
        <p:nvPicPr>
          <p:cNvPr id="25" name="Shape 25"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6" name="Shape 26"/>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27" name="Shape 27"/>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28" name="Shape 28"/>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Shape 29"/>
          <p:cNvSpPr txBox="1">
            <a:spLocks noGrp="1"/>
          </p:cNvSpPr>
          <p:nvPr>
            <p:ph type="body" idx="1"/>
          </p:nvPr>
        </p:nvSpPr>
        <p:spPr>
          <a:xfrm>
            <a:off x="1052050" y="1545942"/>
            <a:ext cx="7710900" cy="33036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pic>
        <p:nvPicPr>
          <p:cNvPr id="31" name="Shape 31"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2" name="Shape 32"/>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3" name="Shape 33"/>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4" name="Shape 34"/>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Shape 35"/>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6" name="Shape 36"/>
          <p:cNvSpPr txBox="1">
            <a:spLocks noGrp="1"/>
          </p:cNvSpPr>
          <p:nvPr>
            <p:ph type="body" idx="2"/>
          </p:nvPr>
        </p:nvSpPr>
        <p:spPr>
          <a:xfrm>
            <a:off x="4674251" y="1550125"/>
            <a:ext cx="3396300" cy="26661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pic>
        <p:nvPicPr>
          <p:cNvPr id="38" name="Shape 38"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9" name="Shape 39"/>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0" name="Shape 40"/>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41" name="Shape 41"/>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Shape 42"/>
          <p:cNvSpPr txBox="1">
            <a:spLocks noGrp="1"/>
          </p:cNvSpPr>
          <p:nvPr>
            <p:ph type="body" idx="1"/>
          </p:nvPr>
        </p:nvSpPr>
        <p:spPr>
          <a:xfrm>
            <a:off x="902950" y="1556175"/>
            <a:ext cx="2295300" cy="282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3" name="Shape 43"/>
          <p:cNvSpPr txBox="1">
            <a:spLocks noGrp="1"/>
          </p:cNvSpPr>
          <p:nvPr>
            <p:ph type="body" idx="2"/>
          </p:nvPr>
        </p:nvSpPr>
        <p:spPr>
          <a:xfrm>
            <a:off x="3315993" y="1556175"/>
            <a:ext cx="2295300" cy="282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Shape 44"/>
          <p:cNvSpPr txBox="1">
            <a:spLocks noGrp="1"/>
          </p:cNvSpPr>
          <p:nvPr>
            <p:ph type="body" idx="3"/>
          </p:nvPr>
        </p:nvSpPr>
        <p:spPr>
          <a:xfrm>
            <a:off x="5729035" y="1556175"/>
            <a:ext cx="2295300" cy="282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pic>
        <p:nvPicPr>
          <p:cNvPr id="46" name="Shape 46"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47" name="Shape 47"/>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8" name="Shape 48"/>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49" name="Shape 49"/>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Shape 51"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52" name="Shape 52"/>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53" name="Shape 53"/>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54" name="Shape 54"/>
          <p:cNvSpPr txBox="1">
            <a:spLocks noGrp="1"/>
          </p:cNvSpPr>
          <p:nvPr>
            <p:ph type="body" idx="1"/>
          </p:nvPr>
        </p:nvSpPr>
        <p:spPr>
          <a:xfrm rot="-120953">
            <a:off x="457216" y="4025232"/>
            <a:ext cx="8229893" cy="519622"/>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pic>
        <p:nvPicPr>
          <p:cNvPr id="56" name="Shape 56"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Shape 7"/>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mc:AlternateContent xmlns:mc="http://schemas.openxmlformats.org/markup-compatibility/2006" xmlns:p14="http://schemas.microsoft.com/office/powerpoint/2010/main">
    <mc:Choice Requires="p14">
      <p:transition>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kJOKRYbgDh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eS5wYFtfaeU"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zOLAelTPs6c"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youtube.com/watch?v=kwzzfN2gKtY" TargetMode="External"/><Relationship Id="rId5" Type="http://schemas.openxmlformats.org/officeDocument/2006/relationships/hyperlink" Target="https://youtu.be/kJOKRYbgDh8" TargetMode="External"/><Relationship Id="rId4" Type="http://schemas.openxmlformats.org/officeDocument/2006/relationships/hyperlink" Target="https://youtu.be/eS5wYFtfae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oveisrespect.org/healthy-relationships/setting-boundarie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kwzzfN2gKtY"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zOLAelTPs6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7.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6000"/>
              <a:t>What makes a healthy relationship?</a:t>
            </a:r>
            <a:endParaRPr sz="6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815297" y="395895"/>
            <a:ext cx="7241256"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9600" dirty="0">
                <a:solidFill>
                  <a:srgbClr val="000000"/>
                </a:solidFill>
              </a:rPr>
              <a:t>Consent is...</a:t>
            </a:r>
            <a:endParaRPr sz="9600" dirty="0">
              <a:solidFill>
                <a:srgbClr val="000000"/>
              </a:solidFill>
            </a:endParaRPr>
          </a:p>
        </p:txBody>
      </p:sp>
      <p:sp>
        <p:nvSpPr>
          <p:cNvPr id="135" name="Shape 135"/>
          <p:cNvSpPr txBox="1">
            <a:spLocks noGrp="1"/>
          </p:cNvSpPr>
          <p:nvPr>
            <p:ph type="subTitle" idx="4294967295"/>
          </p:nvPr>
        </p:nvSpPr>
        <p:spPr>
          <a:xfrm>
            <a:off x="524675" y="1369875"/>
            <a:ext cx="7581300" cy="1283100"/>
          </a:xfrm>
          <a:prstGeom prst="rect">
            <a:avLst/>
          </a:prstGeom>
        </p:spPr>
        <p:txBody>
          <a:bodyPr spcFirstLastPara="1" wrap="square" lIns="91425" tIns="91425" rIns="91425" bIns="91425" anchor="t" anchorCtr="0">
            <a:noAutofit/>
          </a:bodyPr>
          <a:lstStyle/>
          <a:p>
            <a:pPr marL="0" lvl="0" indent="0">
              <a:spcBef>
                <a:spcPts val="600"/>
              </a:spcBef>
              <a:spcAft>
                <a:spcPts val="0"/>
              </a:spcAft>
              <a:buClr>
                <a:schemeClr val="dk1"/>
              </a:buClr>
              <a:buSzPts val="1100"/>
              <a:buFont typeface="Arial"/>
              <a:buNone/>
            </a:pPr>
            <a:r>
              <a:rPr lang="en" sz="2400">
                <a:solidFill>
                  <a:srgbClr val="FFFFFF"/>
                </a:solidFill>
              </a:rPr>
              <a:t>Permission. Talking openly with your partner(s) on what you agree on.  It doesn’t always have to be physical or sexual.  </a:t>
            </a:r>
            <a:endParaRPr sz="2400">
              <a:solidFill>
                <a:srgbClr val="FFFFFF"/>
              </a:solidFill>
            </a:endParaRPr>
          </a:p>
          <a:p>
            <a:pPr marL="0" lvl="0" indent="0" rtl="0">
              <a:spcBef>
                <a:spcPts val="600"/>
              </a:spcBef>
              <a:spcAft>
                <a:spcPts val="0"/>
              </a:spcAft>
              <a:buNone/>
            </a:pPr>
            <a:r>
              <a:rPr lang="en" sz="1800">
                <a:solidFill>
                  <a:srgbClr val="FFFFFF"/>
                </a:solidFill>
              </a:rPr>
              <a:t>Examples:</a:t>
            </a:r>
            <a:endParaRPr sz="1800">
              <a:solidFill>
                <a:srgbClr val="FFFFFF"/>
              </a:solidFill>
            </a:endParaRPr>
          </a:p>
          <a:p>
            <a:pPr marL="457200" lvl="0" indent="-342900" rtl="0">
              <a:spcBef>
                <a:spcPts val="600"/>
              </a:spcBef>
              <a:spcAft>
                <a:spcPts val="0"/>
              </a:spcAft>
              <a:buClr>
                <a:srgbClr val="FFFFFF"/>
              </a:buClr>
              <a:buSzPts val="1800"/>
              <a:buChar char="×"/>
            </a:pPr>
            <a:r>
              <a:rPr lang="en" sz="1800">
                <a:solidFill>
                  <a:srgbClr val="FFFFFF"/>
                </a:solidFill>
              </a:rPr>
              <a:t>Can I help you?</a:t>
            </a:r>
            <a:endParaRPr sz="1800">
              <a:solidFill>
                <a:srgbClr val="FFFFFF"/>
              </a:solidFill>
            </a:endParaRPr>
          </a:p>
          <a:p>
            <a:pPr marL="457200" lvl="0" indent="-342900" rtl="0">
              <a:spcBef>
                <a:spcPts val="0"/>
              </a:spcBef>
              <a:spcAft>
                <a:spcPts val="0"/>
              </a:spcAft>
              <a:buClr>
                <a:srgbClr val="FFFFFF"/>
              </a:buClr>
              <a:buSzPts val="1800"/>
              <a:buChar char="×"/>
            </a:pPr>
            <a:r>
              <a:rPr lang="en" sz="1800">
                <a:solidFill>
                  <a:srgbClr val="FFFFFF"/>
                </a:solidFill>
              </a:rPr>
              <a:t>Can I call you?</a:t>
            </a:r>
            <a:endParaRPr sz="1800">
              <a:solidFill>
                <a:srgbClr val="FFFFFF"/>
              </a:solidFill>
            </a:endParaRPr>
          </a:p>
          <a:p>
            <a:pPr marL="457200" lvl="0" indent="-342900" rtl="0">
              <a:spcBef>
                <a:spcPts val="0"/>
              </a:spcBef>
              <a:spcAft>
                <a:spcPts val="0"/>
              </a:spcAft>
              <a:buClr>
                <a:srgbClr val="FFFFFF"/>
              </a:buClr>
              <a:buSzPts val="1800"/>
              <a:buChar char="×"/>
            </a:pPr>
            <a:r>
              <a:rPr lang="en" sz="1800">
                <a:solidFill>
                  <a:srgbClr val="FFFFFF"/>
                </a:solidFill>
              </a:rPr>
              <a:t>Can I post this picture on Snapchat of  you?</a:t>
            </a:r>
            <a:endParaRPr sz="1800">
              <a:solidFill>
                <a:srgbClr val="FFFFFF"/>
              </a:solidFill>
            </a:endParaRPr>
          </a:p>
          <a:p>
            <a:pPr marL="457200" lvl="0" indent="-342900" rtl="0">
              <a:spcBef>
                <a:spcPts val="0"/>
              </a:spcBef>
              <a:spcAft>
                <a:spcPts val="0"/>
              </a:spcAft>
              <a:buClr>
                <a:srgbClr val="FFFFFF"/>
              </a:buClr>
              <a:buSzPts val="1800"/>
              <a:buChar char="×"/>
            </a:pPr>
            <a:r>
              <a:rPr lang="en" sz="1800">
                <a:solidFill>
                  <a:srgbClr val="FFFFFF"/>
                </a:solidFill>
              </a:rPr>
              <a:t>Can I hold your hand?</a:t>
            </a:r>
            <a:endParaRPr sz="1800">
              <a:solidFill>
                <a:srgbClr val="FFFFFF"/>
              </a:solidFill>
            </a:endParaRPr>
          </a:p>
          <a:p>
            <a:pPr marL="457200" lvl="0" indent="-342900">
              <a:spcBef>
                <a:spcPts val="0"/>
              </a:spcBef>
              <a:spcAft>
                <a:spcPts val="0"/>
              </a:spcAft>
              <a:buClr>
                <a:srgbClr val="FFFFFF"/>
              </a:buClr>
              <a:buSzPts val="1800"/>
              <a:buChar char="×"/>
            </a:pPr>
            <a:r>
              <a:rPr lang="en" sz="1800">
                <a:solidFill>
                  <a:srgbClr val="FFFFFF"/>
                </a:solidFill>
              </a:rPr>
              <a:t>Do you mind if I kiss you?</a:t>
            </a:r>
            <a:endParaRPr sz="1800">
              <a:solidFill>
                <a:srgbClr val="FFFFFF"/>
              </a:solidFill>
            </a:endParaRPr>
          </a:p>
        </p:txBody>
      </p:sp>
      <p:sp>
        <p:nvSpPr>
          <p:cNvPr id="136" name="Shape 136"/>
          <p:cNvSpPr txBox="1"/>
          <p:nvPr/>
        </p:nvSpPr>
        <p:spPr>
          <a:xfrm>
            <a:off x="524675" y="4578200"/>
            <a:ext cx="7822500" cy="46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FFFFFF"/>
                </a:solidFill>
                <a:latin typeface="Sniglet"/>
                <a:ea typeface="Sniglet"/>
                <a:cs typeface="Sniglet"/>
                <a:sym typeface="Sniglet"/>
              </a:rPr>
              <a:t>“To have consent means you have an enthusiastic “yes”.</a:t>
            </a:r>
            <a:endParaRPr sz="2400">
              <a:solidFill>
                <a:srgbClr val="FFFFFF"/>
              </a:solidFill>
              <a:latin typeface="Sniglet"/>
              <a:ea typeface="Sniglet"/>
              <a:cs typeface="Sniglet"/>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10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0" end="0"/>
                                            </p:txEl>
                                          </p:spTgt>
                                        </p:tgtEl>
                                        <p:attrNameLst>
                                          <p:attrName>style.visibility</p:attrName>
                                        </p:attrNameLst>
                                      </p:cBhvr>
                                      <p:to>
                                        <p:strVal val="visible"/>
                                      </p:to>
                                    </p:set>
                                    <p:animEffect transition="in" filter="fade">
                                      <p:cBhvr>
                                        <p:cTn id="12" dur="1000"/>
                                        <p:tgtEl>
                                          <p:spTgt spid="1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1" end="1"/>
                                            </p:txEl>
                                          </p:spTgt>
                                        </p:tgtEl>
                                        <p:attrNameLst>
                                          <p:attrName>style.visibility</p:attrName>
                                        </p:attrNameLst>
                                      </p:cBhvr>
                                      <p:to>
                                        <p:strVal val="visible"/>
                                      </p:to>
                                    </p:set>
                                    <p:animEffect transition="in" filter="fade">
                                      <p:cBhvr>
                                        <p:cTn id="17" dur="1000"/>
                                        <p:tgtEl>
                                          <p:spTgt spid="1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2" end="2"/>
                                            </p:txEl>
                                          </p:spTgt>
                                        </p:tgtEl>
                                        <p:attrNameLst>
                                          <p:attrName>style.visibility</p:attrName>
                                        </p:attrNameLst>
                                      </p:cBhvr>
                                      <p:to>
                                        <p:strVal val="visible"/>
                                      </p:to>
                                    </p:set>
                                    <p:animEffect transition="in" filter="fade">
                                      <p:cBhvr>
                                        <p:cTn id="22" dur="1000"/>
                                        <p:tgtEl>
                                          <p:spTgt spid="1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3" end="3"/>
                                            </p:txEl>
                                          </p:spTgt>
                                        </p:tgtEl>
                                        <p:attrNameLst>
                                          <p:attrName>style.visibility</p:attrName>
                                        </p:attrNameLst>
                                      </p:cBhvr>
                                      <p:to>
                                        <p:strVal val="visible"/>
                                      </p:to>
                                    </p:set>
                                    <p:animEffect transition="in" filter="fade">
                                      <p:cBhvr>
                                        <p:cTn id="27" dur="1000"/>
                                        <p:tgtEl>
                                          <p:spTgt spid="1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pRg st="4" end="4"/>
                                            </p:txEl>
                                          </p:spTgt>
                                        </p:tgtEl>
                                        <p:attrNameLst>
                                          <p:attrName>style.visibility</p:attrName>
                                        </p:attrNameLst>
                                      </p:cBhvr>
                                      <p:to>
                                        <p:strVal val="visible"/>
                                      </p:to>
                                    </p:set>
                                    <p:animEffect transition="in" filter="fade">
                                      <p:cBhvr>
                                        <p:cTn id="32" dur="1000"/>
                                        <p:tgtEl>
                                          <p:spTgt spid="13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pRg st="5" end="5"/>
                                            </p:txEl>
                                          </p:spTgt>
                                        </p:tgtEl>
                                        <p:attrNameLst>
                                          <p:attrName>style.visibility</p:attrName>
                                        </p:attrNameLst>
                                      </p:cBhvr>
                                      <p:to>
                                        <p:strVal val="visible"/>
                                      </p:to>
                                    </p:set>
                                    <p:animEffect transition="in" filter="fade">
                                      <p:cBhvr>
                                        <p:cTn id="37" dur="1000"/>
                                        <p:tgtEl>
                                          <p:spTgt spid="13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pRg st="6" end="6"/>
                                            </p:txEl>
                                          </p:spTgt>
                                        </p:tgtEl>
                                        <p:attrNameLst>
                                          <p:attrName>style.visibility</p:attrName>
                                        </p:attrNameLst>
                                      </p:cBhvr>
                                      <p:to>
                                        <p:strVal val="visible"/>
                                      </p:to>
                                    </p:set>
                                    <p:animEffect transition="in" filter="fade">
                                      <p:cBhvr>
                                        <p:cTn id="42" dur="1000"/>
                                        <p:tgtEl>
                                          <p:spTgt spid="1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140"/>
        <p:cNvGrpSpPr/>
        <p:nvPr/>
      </p:nvGrpSpPr>
      <p:grpSpPr>
        <a:xfrm>
          <a:off x="0" y="0"/>
          <a:ext cx="0" cy="0"/>
          <a:chOff x="0" y="0"/>
          <a:chExt cx="0" cy="0"/>
        </a:xfrm>
      </p:grpSpPr>
      <p:pic>
        <p:nvPicPr>
          <p:cNvPr id="141" name="Shape 141" descr="Can two-minutes and a smart phone change the way you (or your students) think about consent? This video, originally created as part of CampusClarity's award-winning online training program Think About It, teaches the concept of consent by considering a series of realistic scenarios in an approachable manner.&#10; &#10;To learn more about CampusClarity, Think About It, and Talk About It, check out the following links, or follow us on Facebook and Twitter:&#10;https://www.campusclarity.com/&#10;http://blog.campusclarity.com/&#10;http://www.usfca.edu/hps/think-about-it/talk/&#10;https://www.facebook.com/campus.clarity&#10;https://twitter.com/CampusClarity&#10;&#10;Copyright © 2014, CampusClarity, a service of LawRoom. All rights reserved." title="What Is Consent?">
            <a:hlinkClick r:id="rId3"/>
          </p:cNvPr>
          <p:cNvPicPr preferRelativeResize="0"/>
          <p:nvPr/>
        </p:nvPicPr>
        <p:blipFill>
          <a:blip r:embed="rId4">
            <a:alphaModFix/>
          </a:blip>
          <a:stretch>
            <a:fillRect/>
          </a:stretch>
        </p:blipFill>
        <p:spPr>
          <a:xfrm>
            <a:off x="2232175" y="896325"/>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145"/>
        <p:cNvGrpSpPr/>
        <p:nvPr/>
      </p:nvGrpSpPr>
      <p:grpSpPr>
        <a:xfrm>
          <a:off x="0" y="0"/>
          <a:ext cx="0" cy="0"/>
          <a:chOff x="0" y="0"/>
          <a:chExt cx="0" cy="0"/>
        </a:xfrm>
      </p:grpSpPr>
      <p:pic>
        <p:nvPicPr>
          <p:cNvPr id="146" name="Shape 146" descr="Description" title="Tea Consent (Clean)">
            <a:hlinkClick r:id="rId3"/>
          </p:cNvPr>
          <p:cNvPicPr preferRelativeResize="0"/>
          <p:nvPr/>
        </p:nvPicPr>
        <p:blipFill>
          <a:blip r:embed="rId4">
            <a:alphaModFix/>
          </a:blip>
          <a:stretch>
            <a:fillRect/>
          </a:stretch>
        </p:blipFill>
        <p:spPr>
          <a:xfrm>
            <a:off x="1760250" y="857250"/>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rot="161729">
            <a:off x="984211" y="749706"/>
            <a:ext cx="7029878" cy="760139"/>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Video References:</a:t>
            </a:r>
            <a:endParaRPr/>
          </a:p>
        </p:txBody>
      </p:sp>
      <p:sp>
        <p:nvSpPr>
          <p:cNvPr id="152" name="Shape 152"/>
          <p:cNvSpPr txBox="1">
            <a:spLocks noGrp="1"/>
          </p:cNvSpPr>
          <p:nvPr>
            <p:ph type="body" idx="1"/>
          </p:nvPr>
        </p:nvSpPr>
        <p:spPr>
          <a:xfrm>
            <a:off x="826775" y="1271875"/>
            <a:ext cx="4253100" cy="26661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Char char="×"/>
            </a:pPr>
            <a:r>
              <a:rPr lang="en" sz="1200">
                <a:latin typeface="Arial"/>
                <a:ea typeface="Arial"/>
                <a:cs typeface="Arial"/>
                <a:sym typeface="Arial"/>
              </a:rPr>
              <a:t>Ryan &amp; Jade Teenage Relationship Abuse Advert (full version)</a:t>
            </a:r>
            <a:endParaRPr sz="1200">
              <a:latin typeface="Arial"/>
              <a:ea typeface="Arial"/>
              <a:cs typeface="Arial"/>
              <a:sym typeface="Arial"/>
            </a:endParaRPr>
          </a:p>
          <a:p>
            <a:pPr marL="0" lvl="0" indent="457200" rtl="0">
              <a:spcBef>
                <a:spcPts val="0"/>
              </a:spcBef>
              <a:spcAft>
                <a:spcPts val="0"/>
              </a:spcAft>
              <a:buNone/>
            </a:pPr>
            <a:r>
              <a:rPr lang="en" sz="1200">
                <a:latin typeface="Arial"/>
                <a:ea typeface="Arial"/>
                <a:cs typeface="Arial"/>
                <a:sym typeface="Arial"/>
              </a:rPr>
              <a:t>Home Office Published on March 4 2013 </a:t>
            </a:r>
            <a:endParaRPr sz="1200">
              <a:latin typeface="Arial"/>
              <a:ea typeface="Arial"/>
              <a:cs typeface="Arial"/>
              <a:sym typeface="Arial"/>
            </a:endParaRPr>
          </a:p>
          <a:p>
            <a:pPr marL="0" lvl="0" indent="457200" rtl="0">
              <a:spcBef>
                <a:spcPts val="0"/>
              </a:spcBef>
              <a:spcAft>
                <a:spcPts val="0"/>
              </a:spcAft>
              <a:buNone/>
            </a:pPr>
            <a:r>
              <a:rPr lang="en" sz="1200">
                <a:latin typeface="Arial"/>
                <a:ea typeface="Arial"/>
                <a:cs typeface="Arial"/>
                <a:sym typeface="Arial"/>
              </a:rPr>
              <a:t>YouTube. </a:t>
            </a:r>
            <a:r>
              <a:rPr lang="en" sz="1200" u="sng">
                <a:solidFill>
                  <a:schemeClr val="hlink"/>
                </a:solidFill>
                <a:latin typeface="Arial"/>
                <a:ea typeface="Arial"/>
                <a:cs typeface="Arial"/>
                <a:sym typeface="Arial"/>
                <a:hlinkClick r:id="rId3"/>
              </a:rPr>
              <a:t>https://youtu.be/zOLAelTPs6c</a:t>
            </a:r>
            <a:endParaRPr sz="1200"/>
          </a:p>
          <a:p>
            <a:pPr marL="0" lvl="0" indent="0" rtl="0">
              <a:spcBef>
                <a:spcPts val="0"/>
              </a:spcBef>
              <a:spcAft>
                <a:spcPts val="0"/>
              </a:spcAft>
              <a:buNone/>
            </a:pPr>
            <a:endParaRPr sz="1200">
              <a:latin typeface="Arial"/>
              <a:ea typeface="Arial"/>
              <a:cs typeface="Arial"/>
              <a:sym typeface="Arial"/>
            </a:endParaRPr>
          </a:p>
          <a:p>
            <a:pPr marL="457200" lvl="0" indent="-304800" rtl="0">
              <a:spcBef>
                <a:spcPts val="0"/>
              </a:spcBef>
              <a:spcAft>
                <a:spcPts val="0"/>
              </a:spcAft>
              <a:buSzPts val="1200"/>
              <a:buFont typeface="Arial"/>
              <a:buChar char="×"/>
            </a:pPr>
            <a:r>
              <a:rPr lang="en" sz="1200">
                <a:latin typeface="Arial"/>
                <a:ea typeface="Arial"/>
                <a:cs typeface="Arial"/>
                <a:sym typeface="Arial"/>
              </a:rPr>
              <a:t>Tea Consent (Clean)</a:t>
            </a:r>
            <a:endParaRPr sz="1200">
              <a:latin typeface="Arial"/>
              <a:ea typeface="Arial"/>
              <a:cs typeface="Arial"/>
              <a:sym typeface="Arial"/>
            </a:endParaRPr>
          </a:p>
          <a:p>
            <a:pPr marL="0" lvl="0" indent="457200" rtl="0">
              <a:spcBef>
                <a:spcPts val="0"/>
              </a:spcBef>
              <a:spcAft>
                <a:spcPts val="0"/>
              </a:spcAft>
              <a:buClr>
                <a:schemeClr val="dk1"/>
              </a:buClr>
              <a:buSzPts val="1100"/>
              <a:buFont typeface="Arial"/>
              <a:buNone/>
            </a:pPr>
            <a:r>
              <a:rPr lang="en" sz="1200">
                <a:latin typeface="Arial"/>
                <a:ea typeface="Arial"/>
                <a:cs typeface="Arial"/>
                <a:sym typeface="Arial"/>
              </a:rPr>
              <a:t>Juno Beach Squadron Published on Nov 2, 2015</a:t>
            </a:r>
            <a:endParaRPr sz="1200">
              <a:latin typeface="Arial"/>
              <a:ea typeface="Arial"/>
              <a:cs typeface="Arial"/>
              <a:sym typeface="Arial"/>
            </a:endParaRPr>
          </a:p>
          <a:p>
            <a:pPr marL="0" lvl="0" indent="457200" rtl="0">
              <a:spcBef>
                <a:spcPts val="0"/>
              </a:spcBef>
              <a:spcAft>
                <a:spcPts val="0"/>
              </a:spcAft>
              <a:buNone/>
            </a:pPr>
            <a:r>
              <a:rPr lang="en" sz="1200" u="sng">
                <a:solidFill>
                  <a:schemeClr val="hlink"/>
                </a:solidFill>
                <a:latin typeface="Arial"/>
                <a:ea typeface="Arial"/>
                <a:cs typeface="Arial"/>
                <a:sym typeface="Arial"/>
                <a:hlinkClick r:id="rId4"/>
              </a:rPr>
              <a:t>https://youtu.be/eS5wYFtfaeU</a:t>
            </a:r>
            <a:endParaRPr sz="1200">
              <a:latin typeface="Arial"/>
              <a:ea typeface="Arial"/>
              <a:cs typeface="Arial"/>
              <a:sym typeface="Arial"/>
            </a:endParaRPr>
          </a:p>
          <a:p>
            <a:pPr marL="0" lvl="0" indent="457200" rtl="0">
              <a:spcBef>
                <a:spcPts val="0"/>
              </a:spcBef>
              <a:spcAft>
                <a:spcPts val="0"/>
              </a:spcAft>
              <a:buNone/>
            </a:pPr>
            <a:endParaRPr sz="1200">
              <a:latin typeface="Arial"/>
              <a:ea typeface="Arial"/>
              <a:cs typeface="Arial"/>
              <a:sym typeface="Arial"/>
            </a:endParaRPr>
          </a:p>
          <a:p>
            <a:pPr marL="457200" lvl="0" indent="-304800" rtl="0">
              <a:spcBef>
                <a:spcPts val="0"/>
              </a:spcBef>
              <a:spcAft>
                <a:spcPts val="0"/>
              </a:spcAft>
              <a:buSzPts val="1200"/>
              <a:buFont typeface="Arial"/>
              <a:buChar char="×"/>
            </a:pPr>
            <a:r>
              <a:rPr lang="en" sz="1200">
                <a:latin typeface="Arial"/>
                <a:ea typeface="Arial"/>
                <a:cs typeface="Arial"/>
                <a:sym typeface="Arial"/>
              </a:rPr>
              <a:t>What is Consent? </a:t>
            </a:r>
            <a:endParaRPr sz="1200">
              <a:latin typeface="Arial"/>
              <a:ea typeface="Arial"/>
              <a:cs typeface="Arial"/>
              <a:sym typeface="Arial"/>
            </a:endParaRPr>
          </a:p>
          <a:p>
            <a:pPr marL="0" lvl="0" indent="457200" rtl="0">
              <a:spcBef>
                <a:spcPts val="0"/>
              </a:spcBef>
              <a:spcAft>
                <a:spcPts val="0"/>
              </a:spcAft>
              <a:buNone/>
            </a:pPr>
            <a:r>
              <a:rPr lang="en" sz="1200">
                <a:latin typeface="Arial"/>
                <a:ea typeface="Arial"/>
                <a:cs typeface="Arial"/>
                <a:sym typeface="Arial"/>
              </a:rPr>
              <a:t>CampusClarity</a:t>
            </a:r>
            <a:endParaRPr sz="1200">
              <a:latin typeface="Arial"/>
              <a:ea typeface="Arial"/>
              <a:cs typeface="Arial"/>
              <a:sym typeface="Arial"/>
            </a:endParaRPr>
          </a:p>
          <a:p>
            <a:pPr marL="0" lvl="0" indent="457200" rtl="0">
              <a:spcBef>
                <a:spcPts val="0"/>
              </a:spcBef>
              <a:spcAft>
                <a:spcPts val="0"/>
              </a:spcAft>
              <a:buNone/>
            </a:pPr>
            <a:r>
              <a:rPr lang="en" sz="1200">
                <a:latin typeface="Arial"/>
                <a:ea typeface="Arial"/>
                <a:cs typeface="Arial"/>
                <a:sym typeface="Arial"/>
              </a:rPr>
              <a:t>Published on Mar 5, 2014</a:t>
            </a:r>
            <a:endParaRPr sz="1200">
              <a:latin typeface="Arial"/>
              <a:ea typeface="Arial"/>
              <a:cs typeface="Arial"/>
              <a:sym typeface="Arial"/>
            </a:endParaRPr>
          </a:p>
          <a:p>
            <a:pPr marL="0" lvl="0" indent="457200" rtl="0">
              <a:spcBef>
                <a:spcPts val="0"/>
              </a:spcBef>
              <a:spcAft>
                <a:spcPts val="0"/>
              </a:spcAft>
              <a:buNone/>
            </a:pPr>
            <a:r>
              <a:rPr lang="en" sz="1200" u="sng">
                <a:solidFill>
                  <a:schemeClr val="hlink"/>
                </a:solidFill>
                <a:latin typeface="Arial"/>
                <a:ea typeface="Arial"/>
                <a:cs typeface="Arial"/>
                <a:sym typeface="Arial"/>
                <a:hlinkClick r:id="rId5"/>
              </a:rPr>
              <a:t>https://youtu.be/kJOKRYbgDh8</a:t>
            </a:r>
            <a:endParaRPr sz="1200">
              <a:latin typeface="Arial"/>
              <a:ea typeface="Arial"/>
              <a:cs typeface="Arial"/>
              <a:sym typeface="Arial"/>
            </a:endParaRPr>
          </a:p>
          <a:p>
            <a:pPr marL="0" lvl="0" indent="457200" rtl="0">
              <a:spcBef>
                <a:spcPts val="0"/>
              </a:spcBef>
              <a:spcAft>
                <a:spcPts val="0"/>
              </a:spcAft>
              <a:buNone/>
            </a:pPr>
            <a:endParaRPr sz="1200">
              <a:latin typeface="Arial"/>
              <a:ea typeface="Arial"/>
              <a:cs typeface="Arial"/>
              <a:sym typeface="Arial"/>
            </a:endParaRPr>
          </a:p>
          <a:p>
            <a:pPr marL="457200" lvl="0" indent="-304800" rtl="0">
              <a:spcBef>
                <a:spcPts val="0"/>
              </a:spcBef>
              <a:spcAft>
                <a:spcPts val="0"/>
              </a:spcAft>
              <a:buSzPts val="1200"/>
              <a:buFont typeface="Arial"/>
              <a:buChar char="×"/>
            </a:pPr>
            <a:r>
              <a:rPr lang="en" sz="1200">
                <a:latin typeface="Arial"/>
                <a:ea typeface="Arial"/>
                <a:cs typeface="Arial"/>
                <a:sym typeface="Arial"/>
              </a:rPr>
              <a:t>What Makes a Healthy Relationship?</a:t>
            </a:r>
            <a:endParaRPr sz="1200">
              <a:latin typeface="Arial"/>
              <a:ea typeface="Arial"/>
              <a:cs typeface="Arial"/>
              <a:sym typeface="Arial"/>
            </a:endParaRPr>
          </a:p>
          <a:p>
            <a:pPr marL="0" lvl="0" indent="0" rtl="0">
              <a:spcBef>
                <a:spcPts val="0"/>
              </a:spcBef>
              <a:spcAft>
                <a:spcPts val="0"/>
              </a:spcAft>
              <a:buNone/>
            </a:pPr>
            <a:r>
              <a:rPr lang="en" sz="1200">
                <a:latin typeface="Arial"/>
                <a:ea typeface="Arial"/>
                <a:cs typeface="Arial"/>
                <a:sym typeface="Arial"/>
              </a:rPr>
              <a:t>	Kimberly Ohara Published on June 18, 2018</a:t>
            </a:r>
            <a:endParaRPr sz="1200">
              <a:latin typeface="Arial"/>
              <a:ea typeface="Arial"/>
              <a:cs typeface="Arial"/>
              <a:sym typeface="Arial"/>
            </a:endParaRPr>
          </a:p>
          <a:p>
            <a:pPr marL="0" lvl="0" indent="0" rtl="0">
              <a:spcBef>
                <a:spcPts val="0"/>
              </a:spcBef>
              <a:spcAft>
                <a:spcPts val="0"/>
              </a:spcAft>
              <a:buNone/>
            </a:pPr>
            <a:r>
              <a:rPr lang="en" sz="1200" u="sng">
                <a:solidFill>
                  <a:schemeClr val="hlink"/>
                </a:solidFill>
                <a:latin typeface="Arial"/>
                <a:ea typeface="Arial"/>
                <a:cs typeface="Arial"/>
                <a:sym typeface="Arial"/>
                <a:hlinkClick r:id="rId6"/>
              </a:rPr>
              <a:t>	https://www.youtube.com/watch?v=kwzzfN2gKtY</a:t>
            </a:r>
            <a:endParaRPr sz="1200">
              <a:latin typeface="Arial"/>
              <a:ea typeface="Arial"/>
              <a:cs typeface="Arial"/>
              <a:sym typeface="Arial"/>
            </a:endParaRPr>
          </a:p>
          <a:p>
            <a:pPr marL="0" lvl="0" indent="457200" rtl="0">
              <a:spcBef>
                <a:spcPts val="0"/>
              </a:spcBef>
              <a:spcAft>
                <a:spcPts val="0"/>
              </a:spcAft>
              <a:buNone/>
            </a:pPr>
            <a:endParaRPr sz="1200">
              <a:latin typeface="Arial"/>
              <a:ea typeface="Arial"/>
              <a:cs typeface="Arial"/>
              <a:sym typeface="Arial"/>
            </a:endParaRPr>
          </a:p>
          <a:p>
            <a:pPr marL="0" lvl="0" indent="0" rtl="0">
              <a:spcBef>
                <a:spcPts val="0"/>
              </a:spcBef>
              <a:spcAft>
                <a:spcPts val="0"/>
              </a:spcAft>
              <a:buNone/>
            </a:pPr>
            <a:endParaRPr sz="1100">
              <a:latin typeface="Arial"/>
              <a:ea typeface="Arial"/>
              <a:cs typeface="Arial"/>
              <a:sym typeface="Arial"/>
            </a:endParaRPr>
          </a:p>
          <a:p>
            <a:pPr marL="0" lvl="0" indent="457200" rtl="0">
              <a:spcBef>
                <a:spcPts val="0"/>
              </a:spcBef>
              <a:spcAft>
                <a:spcPts val="0"/>
              </a:spcAft>
              <a:buNone/>
            </a:pP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153" name="Shape 153"/>
          <p:cNvSpPr txBox="1"/>
          <p:nvPr/>
        </p:nvSpPr>
        <p:spPr>
          <a:xfrm>
            <a:off x="5008350" y="1271975"/>
            <a:ext cx="4579200" cy="53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References:</a:t>
            </a:r>
            <a:endParaRPr/>
          </a:p>
        </p:txBody>
      </p:sp>
      <p:sp>
        <p:nvSpPr>
          <p:cNvPr id="159" name="Shape 159"/>
          <p:cNvSpPr txBox="1">
            <a:spLocks noGrp="1"/>
          </p:cNvSpPr>
          <p:nvPr>
            <p:ph type="body" idx="1"/>
          </p:nvPr>
        </p:nvSpPr>
        <p:spPr>
          <a:xfrm>
            <a:off x="1073625" y="1550125"/>
            <a:ext cx="6677400" cy="26661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Char char="×"/>
            </a:pPr>
            <a:r>
              <a:rPr lang="en" sz="1200">
                <a:solidFill>
                  <a:srgbClr val="333333"/>
                </a:solidFill>
                <a:highlight>
                  <a:srgbClr val="FFFFFF"/>
                </a:highlight>
                <a:latin typeface="Times New Roman"/>
                <a:ea typeface="Times New Roman"/>
                <a:cs typeface="Times New Roman"/>
                <a:sym typeface="Times New Roman"/>
              </a:rPr>
              <a:t>Setting Boundaries. (n.d.). Retrieved from </a:t>
            </a:r>
            <a:r>
              <a:rPr lang="en" sz="1200" u="sng">
                <a:solidFill>
                  <a:schemeClr val="hlink"/>
                </a:solidFill>
                <a:highlight>
                  <a:srgbClr val="FFFFFF"/>
                </a:highlight>
                <a:latin typeface="Times New Roman"/>
                <a:ea typeface="Times New Roman"/>
                <a:cs typeface="Times New Roman"/>
                <a:sym typeface="Times New Roman"/>
                <a:hlinkClick r:id="rId3"/>
              </a:rPr>
              <a:t>http://www.loveisrespect.org/healthy-relationships/setting-boundaries/</a:t>
            </a:r>
            <a:endParaRPr sz="1100">
              <a:latin typeface="Arial"/>
              <a:ea typeface="Arial"/>
              <a:cs typeface="Arial"/>
              <a:sym typeface="Arial"/>
            </a:endParaRPr>
          </a:p>
          <a:p>
            <a:pPr marL="0" lvl="0" indent="0">
              <a:spcBef>
                <a:spcPts val="600"/>
              </a:spcBef>
              <a:spcAft>
                <a:spcPts val="0"/>
              </a:spcAft>
              <a:buNone/>
            </a:pP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4101125" y="1659550"/>
            <a:ext cx="37674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a:t>1.</a:t>
            </a:r>
            <a:endParaRPr sz="7200"/>
          </a:p>
          <a:p>
            <a:pPr marL="0" lvl="0" indent="0" rtl="0">
              <a:spcBef>
                <a:spcPts val="0"/>
              </a:spcBef>
              <a:spcAft>
                <a:spcPts val="0"/>
              </a:spcAft>
              <a:buNone/>
            </a:pPr>
            <a:r>
              <a:rPr lang="en"/>
              <a:t>Do now activity:</a:t>
            </a:r>
            <a:endParaRPr/>
          </a:p>
        </p:txBody>
      </p:sp>
      <p:sp>
        <p:nvSpPr>
          <p:cNvPr id="67" name="Shape 67"/>
          <p:cNvSpPr txBox="1">
            <a:spLocks noGrp="1"/>
          </p:cNvSpPr>
          <p:nvPr>
            <p:ph type="subTitle" idx="1"/>
          </p:nvPr>
        </p:nvSpPr>
        <p:spPr>
          <a:xfrm>
            <a:off x="4101125" y="2687651"/>
            <a:ext cx="37674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What characteristics make up a healthy relationship?</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71"/>
        <p:cNvGrpSpPr/>
        <p:nvPr/>
      </p:nvGrpSpPr>
      <p:grpSpPr>
        <a:xfrm>
          <a:off x="0" y="0"/>
          <a:ext cx="0" cy="0"/>
          <a:chOff x="0" y="0"/>
          <a:chExt cx="0" cy="0"/>
        </a:xfrm>
      </p:grpSpPr>
      <p:sp>
        <p:nvSpPr>
          <p:cNvPr id="72" name="Shape 72"/>
          <p:cNvSpPr/>
          <p:nvPr/>
        </p:nvSpPr>
        <p:spPr>
          <a:xfrm>
            <a:off x="4181017" y="994513"/>
            <a:ext cx="4184700" cy="2672100"/>
          </a:xfrm>
          <a:prstGeom prst="rect">
            <a:avLst/>
          </a:prstGeom>
          <a:solidFill>
            <a:srgbClr val="001936">
              <a:alpha val="219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Sniglet"/>
                <a:ea typeface="Sniglet"/>
                <a:cs typeface="Sniglet"/>
                <a:sym typeface="Sniglet"/>
              </a:rPr>
              <a:t>Place your screenshot here</a:t>
            </a:r>
            <a:endParaRPr sz="1000">
              <a:solidFill>
                <a:srgbClr val="FFFFFF"/>
              </a:solidFill>
              <a:latin typeface="Sniglet"/>
              <a:ea typeface="Sniglet"/>
              <a:cs typeface="Sniglet"/>
              <a:sym typeface="Sniglet"/>
            </a:endParaRPr>
          </a:p>
        </p:txBody>
      </p:sp>
      <p:sp>
        <p:nvSpPr>
          <p:cNvPr id="73" name="Shape 73"/>
          <p:cNvSpPr/>
          <p:nvPr/>
        </p:nvSpPr>
        <p:spPr>
          <a:xfrm>
            <a:off x="3989900" y="805701"/>
            <a:ext cx="4566939" cy="3555414"/>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body" idx="4294967295"/>
          </p:nvPr>
        </p:nvSpPr>
        <p:spPr>
          <a:xfrm>
            <a:off x="413950" y="588825"/>
            <a:ext cx="3302700" cy="3614100"/>
          </a:xfrm>
          <a:prstGeom prst="rect">
            <a:avLst/>
          </a:prstGeom>
        </p:spPr>
        <p:txBody>
          <a:bodyPr spcFirstLastPara="1" wrap="square" lIns="91425" tIns="91425" rIns="91425" bIns="91425" anchor="b" anchorCtr="0">
            <a:noAutofit/>
          </a:bodyPr>
          <a:lstStyle/>
          <a:p>
            <a:pPr marL="0" lvl="0" indent="0">
              <a:spcBef>
                <a:spcPts val="600"/>
              </a:spcBef>
              <a:spcAft>
                <a:spcPts val="0"/>
              </a:spcAft>
              <a:buNone/>
            </a:pPr>
            <a:r>
              <a:rPr lang="en" sz="4800">
                <a:solidFill>
                  <a:srgbClr val="000000"/>
                </a:solidFill>
                <a:latin typeface="Bangers"/>
                <a:ea typeface="Bangers"/>
                <a:cs typeface="Bangers"/>
                <a:sym typeface="Bangers"/>
              </a:rPr>
              <a:t>What makes a Healthy Relationship?</a:t>
            </a:r>
            <a:endParaRPr sz="4800">
              <a:solidFill>
                <a:srgbClr val="000000"/>
              </a:solidFill>
              <a:latin typeface="Bangers"/>
              <a:ea typeface="Bangers"/>
              <a:cs typeface="Bangers"/>
              <a:sym typeface="Bangers"/>
            </a:endParaRPr>
          </a:p>
          <a:p>
            <a:pPr marL="0" lvl="0" indent="0" rtl="0">
              <a:spcBef>
                <a:spcPts val="600"/>
              </a:spcBef>
              <a:spcAft>
                <a:spcPts val="0"/>
              </a:spcAft>
              <a:buNone/>
            </a:pPr>
            <a:endParaRPr sz="4800">
              <a:solidFill>
                <a:srgbClr val="000000"/>
              </a:solidFill>
              <a:latin typeface="Bangers"/>
              <a:ea typeface="Bangers"/>
              <a:cs typeface="Bangers"/>
              <a:sym typeface="Bangers"/>
            </a:endParaRPr>
          </a:p>
        </p:txBody>
      </p:sp>
      <p:pic>
        <p:nvPicPr>
          <p:cNvPr id="75" name="Shape 75" descr="--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title="What Makes a Healthy Relationship?">
            <a:hlinkClick r:id="rId3"/>
          </p:cNvPr>
          <p:cNvPicPr preferRelativeResize="0"/>
          <p:nvPr/>
        </p:nvPicPr>
        <p:blipFill>
          <a:blip r:embed="rId4">
            <a:alphaModFix/>
          </a:blip>
          <a:stretch>
            <a:fillRect/>
          </a:stretch>
        </p:blipFill>
        <p:spPr>
          <a:xfrm>
            <a:off x="4126525" y="994525"/>
            <a:ext cx="4239200" cy="267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79"/>
        <p:cNvGrpSpPr/>
        <p:nvPr/>
      </p:nvGrpSpPr>
      <p:grpSpPr>
        <a:xfrm>
          <a:off x="0" y="0"/>
          <a:ext cx="0" cy="0"/>
          <a:chOff x="0" y="0"/>
          <a:chExt cx="0" cy="0"/>
        </a:xfrm>
      </p:grpSpPr>
      <p:sp>
        <p:nvSpPr>
          <p:cNvPr id="80" name="Shape 80"/>
          <p:cNvSpPr txBox="1">
            <a:spLocks noGrp="1"/>
          </p:cNvSpPr>
          <p:nvPr>
            <p:ph type="ctrTitle" idx="4294967295"/>
          </p:nvPr>
        </p:nvSpPr>
        <p:spPr>
          <a:xfrm>
            <a:off x="868650" y="2124300"/>
            <a:ext cx="7772400" cy="894900"/>
          </a:xfrm>
          <a:prstGeom prst="rect">
            <a:avLst/>
          </a:prstGeom>
        </p:spPr>
        <p:txBody>
          <a:bodyPr spcFirstLastPara="1" wrap="square" lIns="91425" tIns="91425" rIns="91425" bIns="91425" anchor="b" anchorCtr="0">
            <a:noAutofit/>
          </a:bodyPr>
          <a:lstStyle/>
          <a:p>
            <a:pPr marL="457200" lvl="0" indent="-609600" algn="l" rtl="0">
              <a:spcBef>
                <a:spcPts val="0"/>
              </a:spcBef>
              <a:spcAft>
                <a:spcPts val="0"/>
              </a:spcAft>
              <a:buClr>
                <a:srgbClr val="FFFFFF"/>
              </a:buClr>
              <a:buSzPts val="6000"/>
              <a:buAutoNum type="arabicPeriod"/>
            </a:pPr>
            <a:r>
              <a:rPr lang="en" sz="6000">
                <a:solidFill>
                  <a:srgbClr val="FFFFFF"/>
                </a:solidFill>
              </a:rPr>
              <a:t>Open communication</a:t>
            </a:r>
            <a:endParaRPr sz="6000">
              <a:solidFill>
                <a:srgbClr val="FFFFFF"/>
              </a:solidFill>
            </a:endParaRPr>
          </a:p>
        </p:txBody>
      </p:sp>
      <p:sp>
        <p:nvSpPr>
          <p:cNvPr id="81" name="Shape 81"/>
          <p:cNvSpPr txBox="1">
            <a:spLocks noGrp="1"/>
          </p:cNvSpPr>
          <p:nvPr>
            <p:ph type="ctrTitle" idx="4294967295"/>
          </p:nvPr>
        </p:nvSpPr>
        <p:spPr>
          <a:xfrm>
            <a:off x="685800" y="3955325"/>
            <a:ext cx="77724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FFFFFF"/>
                </a:solidFill>
              </a:rPr>
              <a:t>3. Healthy boundaries</a:t>
            </a:r>
            <a:endParaRPr sz="6000">
              <a:solidFill>
                <a:srgbClr val="FFFFFF"/>
              </a:solidFill>
            </a:endParaRPr>
          </a:p>
        </p:txBody>
      </p:sp>
      <p:sp>
        <p:nvSpPr>
          <p:cNvPr id="82" name="Shape 82"/>
          <p:cNvSpPr txBox="1">
            <a:spLocks noGrp="1"/>
          </p:cNvSpPr>
          <p:nvPr>
            <p:ph type="ctrTitle" idx="4294967295"/>
          </p:nvPr>
        </p:nvSpPr>
        <p:spPr>
          <a:xfrm>
            <a:off x="685800" y="2982750"/>
            <a:ext cx="77724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FFFFFF"/>
                </a:solidFill>
              </a:rPr>
              <a:t>2. Mutual respect</a:t>
            </a:r>
            <a:endParaRPr sz="6000">
              <a:solidFill>
                <a:srgbClr val="FFFFFF"/>
              </a:solidFill>
            </a:endParaRPr>
          </a:p>
        </p:txBody>
      </p:sp>
      <p:sp>
        <p:nvSpPr>
          <p:cNvPr id="83" name="Shape 83"/>
          <p:cNvSpPr txBox="1"/>
          <p:nvPr/>
        </p:nvSpPr>
        <p:spPr>
          <a:xfrm>
            <a:off x="176250" y="375000"/>
            <a:ext cx="8616300"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a:solidFill>
                  <a:schemeClr val="lt1"/>
                </a:solidFill>
                <a:latin typeface="Bangers"/>
                <a:ea typeface="Bangers"/>
                <a:cs typeface="Bangers"/>
                <a:sym typeface="Bangers"/>
              </a:rPr>
              <a:t>All Relationships are different but have these 3 things in common:</a:t>
            </a:r>
            <a:endParaRPr sz="4800">
              <a:solidFill>
                <a:schemeClr val="lt1"/>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xEl>
                                              <p:pRg st="0" end="0"/>
                                            </p:txEl>
                                          </p:spTgt>
                                        </p:tgtEl>
                                        <p:attrNameLst>
                                          <p:attrName>style.visibility</p:attrName>
                                        </p:attrNameLst>
                                      </p:cBhvr>
                                      <p:to>
                                        <p:strVal val="visible"/>
                                      </p:to>
                                    </p:set>
                                    <p:animEffect transition="in" filter="fade">
                                      <p:cBhvr>
                                        <p:cTn id="12" dur="1000"/>
                                        <p:tgtEl>
                                          <p:spTgt spid="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
                                            <p:txEl>
                                              <p:pRg st="0" end="0"/>
                                            </p:txEl>
                                          </p:spTgt>
                                        </p:tgtEl>
                                        <p:attrNameLst>
                                          <p:attrName>style.visibility</p:attrName>
                                        </p:attrNameLst>
                                      </p:cBhvr>
                                      <p:to>
                                        <p:strVal val="visible"/>
                                      </p:to>
                                    </p:set>
                                    <p:animEffect transition="in" filter="fade">
                                      <p:cBhvr>
                                        <p:cTn id="22" dur="1000"/>
                                        <p:tgtEl>
                                          <p:spTgt spid="8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xEl>
                                              <p:pRg st="0" end="0"/>
                                            </p:txEl>
                                          </p:spTgt>
                                        </p:tgtEl>
                                        <p:attrNameLst>
                                          <p:attrName>style.visibility</p:attrName>
                                        </p:attrNameLst>
                                      </p:cBhvr>
                                      <p:to>
                                        <p:strVal val="visible"/>
                                      </p:to>
                                    </p:set>
                                    <p:animEffect transition="in" filter="fade">
                                      <p:cBhvr>
                                        <p:cTn id="27" dur="1000"/>
                                        <p:tgtEl>
                                          <p:spTgt spid="8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xEl>
                                              <p:pRg st="0" end="0"/>
                                            </p:txEl>
                                          </p:spTgt>
                                        </p:tgtEl>
                                        <p:attrNameLst>
                                          <p:attrName>style.visibility</p:attrName>
                                        </p:attrNameLst>
                                      </p:cBhvr>
                                      <p:to>
                                        <p:strVal val="visible"/>
                                      </p:to>
                                    </p:set>
                                    <p:animEffect transition="in" filter="fade">
                                      <p:cBhvr>
                                        <p:cTn id="32" dur="10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87"/>
        <p:cNvGrpSpPr/>
        <p:nvPr/>
      </p:nvGrpSpPr>
      <p:grpSpPr>
        <a:xfrm>
          <a:off x="0" y="0"/>
          <a:ext cx="0" cy="0"/>
          <a:chOff x="0" y="0"/>
          <a:chExt cx="0" cy="0"/>
        </a:xfrm>
      </p:grpSpPr>
      <p:sp>
        <p:nvSpPr>
          <p:cNvPr id="88" name="Shape 88"/>
          <p:cNvSpPr txBox="1">
            <a:spLocks noGrp="1"/>
          </p:cNvSpPr>
          <p:nvPr>
            <p:ph type="ctrTitle" idx="4294967295"/>
          </p:nvPr>
        </p:nvSpPr>
        <p:spPr>
          <a:xfrm>
            <a:off x="304800" y="1797138"/>
            <a:ext cx="6334925"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10400" dirty="0">
                <a:solidFill>
                  <a:srgbClr val="FAD900"/>
                </a:solidFill>
              </a:rPr>
              <a:t>Boundaries </a:t>
            </a:r>
            <a:endParaRPr sz="10400" dirty="0">
              <a:solidFill>
                <a:srgbClr val="FAD900"/>
              </a:solidFill>
            </a:endParaRPr>
          </a:p>
        </p:txBody>
      </p:sp>
      <p:sp>
        <p:nvSpPr>
          <p:cNvPr id="89" name="Shape 89"/>
          <p:cNvSpPr txBox="1">
            <a:spLocks noGrp="1"/>
          </p:cNvSpPr>
          <p:nvPr>
            <p:ph type="subTitle" idx="4294967295"/>
          </p:nvPr>
        </p:nvSpPr>
        <p:spPr>
          <a:xfrm>
            <a:off x="1019400" y="2898317"/>
            <a:ext cx="71052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solidFill>
                  <a:srgbClr val="FFFFFF"/>
                </a:solidFill>
              </a:rPr>
              <a:t>Help define what we are comfortable with and how you would like to be treated by others. </a:t>
            </a:r>
            <a:endParaRPr>
              <a:solidFill>
                <a:srgbClr val="FFFFFF"/>
              </a:solidFill>
            </a:endParaRPr>
          </a:p>
        </p:txBody>
      </p:sp>
      <p:sp>
        <p:nvSpPr>
          <p:cNvPr id="90" name="Shape 90"/>
          <p:cNvSpPr/>
          <p:nvPr/>
        </p:nvSpPr>
        <p:spPr>
          <a:xfrm>
            <a:off x="7744456" y="2666954"/>
            <a:ext cx="229545" cy="219177"/>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BC00"/>
              </a:solidFill>
            </a:endParaRPr>
          </a:p>
        </p:txBody>
      </p:sp>
      <p:sp>
        <p:nvSpPr>
          <p:cNvPr id="91" name="Shape 91"/>
          <p:cNvSpPr/>
          <p:nvPr/>
        </p:nvSpPr>
        <p:spPr>
          <a:xfrm rot="2466625">
            <a:off x="6568799" y="1131498"/>
            <a:ext cx="318882" cy="30447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BC00"/>
              </a:solidFill>
            </a:endParaRPr>
          </a:p>
        </p:txBody>
      </p:sp>
      <p:sp>
        <p:nvSpPr>
          <p:cNvPr id="92" name="Shape 92"/>
          <p:cNvSpPr/>
          <p:nvPr/>
        </p:nvSpPr>
        <p:spPr>
          <a:xfrm rot="-1609120">
            <a:off x="6676819" y="2267467"/>
            <a:ext cx="229509" cy="21914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BC00"/>
              </a:solidFill>
            </a:endParaRPr>
          </a:p>
        </p:txBody>
      </p:sp>
      <p:sp>
        <p:nvSpPr>
          <p:cNvPr id="93" name="Shape 93"/>
          <p:cNvSpPr/>
          <p:nvPr/>
        </p:nvSpPr>
        <p:spPr>
          <a:xfrm rot="2926137">
            <a:off x="8650668" y="1584670"/>
            <a:ext cx="171867" cy="164105"/>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BC00"/>
              </a:solidFill>
            </a:endParaRPr>
          </a:p>
        </p:txBody>
      </p:sp>
      <p:sp>
        <p:nvSpPr>
          <p:cNvPr id="94" name="Shape 94"/>
          <p:cNvSpPr/>
          <p:nvPr/>
        </p:nvSpPr>
        <p:spPr>
          <a:xfrm rot="-1608940">
            <a:off x="7479503" y="829293"/>
            <a:ext cx="154840" cy="147847"/>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BC00"/>
              </a:solidFill>
            </a:endParaRPr>
          </a:p>
        </p:txBody>
      </p:sp>
      <p:pic>
        <p:nvPicPr>
          <p:cNvPr id="95" name="Shape 95"/>
          <p:cNvPicPr preferRelativeResize="0"/>
          <p:nvPr/>
        </p:nvPicPr>
        <p:blipFill>
          <a:blip r:embed="rId3">
            <a:alphaModFix/>
          </a:blip>
          <a:stretch>
            <a:fillRect/>
          </a:stretch>
        </p:blipFill>
        <p:spPr>
          <a:xfrm>
            <a:off x="6943415" y="1186037"/>
            <a:ext cx="1690972" cy="1268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Different types of boundaries:</a:t>
            </a:r>
            <a:endParaRPr sz="3600"/>
          </a:p>
        </p:txBody>
      </p:sp>
      <p:sp>
        <p:nvSpPr>
          <p:cNvPr id="101" name="Shape 101"/>
          <p:cNvSpPr txBox="1">
            <a:spLocks noGrp="1"/>
          </p:cNvSpPr>
          <p:nvPr>
            <p:ph type="body" idx="1"/>
          </p:nvPr>
        </p:nvSpPr>
        <p:spPr>
          <a:xfrm>
            <a:off x="796150" y="1500175"/>
            <a:ext cx="2582100" cy="2822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Emotional:</a:t>
            </a:r>
            <a:endParaRPr sz="2400"/>
          </a:p>
          <a:p>
            <a:pPr marL="0" lvl="0" indent="0" rtl="0">
              <a:spcBef>
                <a:spcPts val="600"/>
              </a:spcBef>
              <a:spcAft>
                <a:spcPts val="0"/>
              </a:spcAft>
              <a:buNone/>
            </a:pPr>
            <a:r>
              <a:rPr lang="en" sz="1400" u="sng"/>
              <a:t>The “L” word</a:t>
            </a:r>
            <a:r>
              <a:rPr lang="en" sz="1400"/>
              <a:t>:</a:t>
            </a:r>
            <a:endParaRPr sz="1400"/>
          </a:p>
          <a:p>
            <a:pPr marL="0" lvl="0" indent="0" rtl="0">
              <a:spcBef>
                <a:spcPts val="600"/>
              </a:spcBef>
              <a:spcAft>
                <a:spcPts val="0"/>
              </a:spcAft>
              <a:buNone/>
            </a:pPr>
            <a:r>
              <a:rPr lang="en" sz="1400"/>
              <a:t>Saying, “I love you,” happens at different times in a relationship. Just because your partner says it doesn’t mean you have to say it.</a:t>
            </a:r>
            <a:endParaRPr sz="1400"/>
          </a:p>
          <a:p>
            <a:pPr marL="0" lvl="0" indent="0" rtl="0">
              <a:spcBef>
                <a:spcPts val="600"/>
              </a:spcBef>
              <a:spcAft>
                <a:spcPts val="0"/>
              </a:spcAft>
              <a:buNone/>
            </a:pPr>
            <a:r>
              <a:rPr lang="en" sz="1400" u="sng"/>
              <a:t>Time Apart</a:t>
            </a:r>
            <a:r>
              <a:rPr lang="en" sz="1400"/>
              <a:t>:</a:t>
            </a:r>
            <a:endParaRPr sz="1400"/>
          </a:p>
          <a:p>
            <a:pPr marL="0" lvl="0" indent="0">
              <a:spcBef>
                <a:spcPts val="600"/>
              </a:spcBef>
              <a:spcAft>
                <a:spcPts val="0"/>
              </a:spcAft>
              <a:buNone/>
            </a:pPr>
            <a:r>
              <a:rPr lang="en" sz="1400"/>
              <a:t>It’s good to spend time with family, friends and have time along.  It is good to have separate identities. </a:t>
            </a:r>
            <a:endParaRPr sz="1400"/>
          </a:p>
        </p:txBody>
      </p:sp>
      <p:sp>
        <p:nvSpPr>
          <p:cNvPr id="102" name="Shape 102"/>
          <p:cNvSpPr txBox="1">
            <a:spLocks noGrp="1"/>
          </p:cNvSpPr>
          <p:nvPr>
            <p:ph type="body" idx="2"/>
          </p:nvPr>
        </p:nvSpPr>
        <p:spPr>
          <a:xfrm>
            <a:off x="3334351" y="1500175"/>
            <a:ext cx="2475300" cy="2822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Physical:</a:t>
            </a:r>
            <a:endParaRPr sz="2400"/>
          </a:p>
          <a:p>
            <a:pPr marL="0" lvl="0" indent="0">
              <a:spcBef>
                <a:spcPts val="600"/>
              </a:spcBef>
              <a:spcAft>
                <a:spcPts val="0"/>
              </a:spcAft>
              <a:buNone/>
            </a:pPr>
            <a:r>
              <a:rPr lang="en" sz="1400" u="sng"/>
              <a:t>Take your time</a:t>
            </a:r>
            <a:r>
              <a:rPr lang="en" sz="1400"/>
              <a:t>:</a:t>
            </a:r>
            <a:endParaRPr sz="1400"/>
          </a:p>
          <a:p>
            <a:pPr marL="0" lvl="0" indent="0">
              <a:spcBef>
                <a:spcPts val="600"/>
              </a:spcBef>
              <a:spcAft>
                <a:spcPts val="0"/>
              </a:spcAft>
              <a:buNone/>
            </a:pPr>
            <a:r>
              <a:rPr lang="en" sz="1400"/>
              <a:t>Don’t rush to be physical if you are not ready. Both partners communicate how far each other wants to go.</a:t>
            </a:r>
            <a:endParaRPr sz="1400"/>
          </a:p>
          <a:p>
            <a:pPr marL="0" lvl="0" indent="0">
              <a:spcBef>
                <a:spcPts val="600"/>
              </a:spcBef>
              <a:spcAft>
                <a:spcPts val="0"/>
              </a:spcAft>
              <a:buNone/>
            </a:pPr>
            <a:r>
              <a:rPr lang="en" sz="1400" u="sng"/>
              <a:t>Sex isn’t currency:</a:t>
            </a:r>
            <a:endParaRPr sz="1400" u="sng"/>
          </a:p>
          <a:p>
            <a:pPr marL="0" lvl="0" indent="0">
              <a:spcBef>
                <a:spcPts val="600"/>
              </a:spcBef>
              <a:spcAft>
                <a:spcPts val="0"/>
              </a:spcAft>
              <a:buNone/>
            </a:pPr>
            <a:r>
              <a:rPr lang="en" sz="1400"/>
              <a:t>You don’t owe your partner anything. Even if they take you to an expensive dinner &amp; concert.</a:t>
            </a:r>
            <a:endParaRPr sz="1400"/>
          </a:p>
        </p:txBody>
      </p:sp>
      <p:sp>
        <p:nvSpPr>
          <p:cNvPr id="103" name="Shape 103"/>
          <p:cNvSpPr txBox="1">
            <a:spLocks noGrp="1"/>
          </p:cNvSpPr>
          <p:nvPr>
            <p:ph type="body" idx="3"/>
          </p:nvPr>
        </p:nvSpPr>
        <p:spPr>
          <a:xfrm>
            <a:off x="5713025" y="1500175"/>
            <a:ext cx="2582100" cy="2822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Digital:</a:t>
            </a:r>
            <a:endParaRPr sz="2400"/>
          </a:p>
          <a:p>
            <a:pPr marL="0" lvl="0" indent="0">
              <a:spcBef>
                <a:spcPts val="600"/>
              </a:spcBef>
              <a:spcAft>
                <a:spcPts val="0"/>
              </a:spcAft>
              <a:buNone/>
            </a:pPr>
            <a:r>
              <a:rPr lang="en" sz="1400"/>
              <a:t>When it comes to a digital relationship. Where do you draw the boundaries?</a:t>
            </a:r>
            <a:endParaRPr sz="1400"/>
          </a:p>
          <a:p>
            <a:pPr marL="0" lvl="0" indent="0">
              <a:spcBef>
                <a:spcPts val="600"/>
              </a:spcBef>
              <a:spcAft>
                <a:spcPts val="0"/>
              </a:spcAft>
              <a:buNone/>
            </a:pPr>
            <a:r>
              <a:rPr lang="en" sz="1400" b="1" u="sng">
                <a:solidFill>
                  <a:srgbClr val="080808"/>
                </a:solidFill>
                <a:latin typeface="Pangolin"/>
                <a:ea typeface="Pangolin"/>
                <a:cs typeface="Pangolin"/>
                <a:sym typeface="Pangolin"/>
              </a:rPr>
              <a:t>Passwords are private:</a:t>
            </a:r>
            <a:endParaRPr sz="1400" b="1" u="sng">
              <a:solidFill>
                <a:srgbClr val="080808"/>
              </a:solidFill>
              <a:latin typeface="Pangolin"/>
              <a:ea typeface="Pangolin"/>
              <a:cs typeface="Pangolin"/>
              <a:sym typeface="Pangolin"/>
            </a:endParaRPr>
          </a:p>
          <a:p>
            <a:pPr marL="0" lvl="0" indent="0">
              <a:spcBef>
                <a:spcPts val="600"/>
              </a:spcBef>
              <a:spcAft>
                <a:spcPts val="0"/>
              </a:spcAft>
              <a:buNone/>
            </a:pPr>
            <a:r>
              <a:rPr lang="en" sz="1400">
                <a:solidFill>
                  <a:srgbClr val="080808"/>
                </a:solidFill>
                <a:latin typeface="Pangolin"/>
                <a:ea typeface="Pangolin"/>
                <a:cs typeface="Pangolin"/>
                <a:sym typeface="Pangolin"/>
              </a:rPr>
              <a:t>Even if your partner has trust.</a:t>
            </a:r>
            <a:endParaRPr sz="1400">
              <a:solidFill>
                <a:srgbClr val="080808"/>
              </a:solidFill>
              <a:latin typeface="Pangolin"/>
              <a:ea typeface="Pangolin"/>
              <a:cs typeface="Pangolin"/>
              <a:sym typeface="Pangolin"/>
            </a:endParaRPr>
          </a:p>
          <a:p>
            <a:pPr marL="0" lvl="0" indent="0">
              <a:spcBef>
                <a:spcPts val="600"/>
              </a:spcBef>
              <a:spcAft>
                <a:spcPts val="0"/>
              </a:spcAft>
              <a:buNone/>
            </a:pPr>
            <a:r>
              <a:rPr lang="en" sz="1400" b="1" u="sng">
                <a:solidFill>
                  <a:srgbClr val="080808"/>
                </a:solidFill>
                <a:latin typeface="Pangolin"/>
                <a:ea typeface="Pangolin"/>
                <a:cs typeface="Pangolin"/>
                <a:sym typeface="Pangolin"/>
              </a:rPr>
              <a:t>Photos and sexting</a:t>
            </a:r>
            <a:r>
              <a:rPr lang="en" sz="1400" b="1">
                <a:solidFill>
                  <a:srgbClr val="080808"/>
                </a:solidFill>
                <a:latin typeface="Pangolin"/>
                <a:ea typeface="Pangolin"/>
                <a:cs typeface="Pangolin"/>
                <a:sym typeface="Pangolin"/>
              </a:rPr>
              <a:t>:</a:t>
            </a:r>
            <a:endParaRPr sz="1400" b="1">
              <a:solidFill>
                <a:srgbClr val="080808"/>
              </a:solidFill>
              <a:latin typeface="Pangolin"/>
              <a:ea typeface="Pangolin"/>
              <a:cs typeface="Pangolin"/>
              <a:sym typeface="Pangolin"/>
            </a:endParaRPr>
          </a:p>
          <a:p>
            <a:pPr marL="0" lvl="0" indent="0">
              <a:spcBef>
                <a:spcPts val="600"/>
              </a:spcBef>
              <a:spcAft>
                <a:spcPts val="0"/>
              </a:spcAft>
              <a:buNone/>
            </a:pPr>
            <a:r>
              <a:rPr lang="en" sz="1400">
                <a:solidFill>
                  <a:srgbClr val="080808"/>
                </a:solidFill>
                <a:latin typeface="Pangolin"/>
                <a:ea typeface="Pangolin"/>
                <a:cs typeface="Pangolin"/>
                <a:sym typeface="Pangolin"/>
              </a:rPr>
              <a:t>One you hit send you lose control of who sees the photos.</a:t>
            </a:r>
            <a:endParaRPr sz="1400">
              <a:solidFill>
                <a:srgbClr val="080808"/>
              </a:solidFill>
              <a:latin typeface="Pangolin"/>
              <a:ea typeface="Pangolin"/>
              <a:cs typeface="Pangolin"/>
              <a:sym typeface="Pangolin"/>
            </a:endParaRPr>
          </a:p>
        </p:txBody>
      </p:sp>
      <p:pic>
        <p:nvPicPr>
          <p:cNvPr id="104" name="Shape 104"/>
          <p:cNvPicPr preferRelativeResize="0"/>
          <p:nvPr/>
        </p:nvPicPr>
        <p:blipFill>
          <a:blip r:embed="rId3">
            <a:alphaModFix/>
          </a:blip>
          <a:stretch>
            <a:fillRect/>
          </a:stretch>
        </p:blipFill>
        <p:spPr>
          <a:xfrm>
            <a:off x="7567276" y="1017251"/>
            <a:ext cx="614600" cy="614600"/>
          </a:xfrm>
          <a:prstGeom prst="rect">
            <a:avLst/>
          </a:prstGeom>
          <a:noFill/>
          <a:ln>
            <a:noFill/>
          </a:ln>
        </p:spPr>
      </p:pic>
      <p:pic>
        <p:nvPicPr>
          <p:cNvPr id="105" name="Shape 105"/>
          <p:cNvPicPr preferRelativeResize="0"/>
          <p:nvPr/>
        </p:nvPicPr>
        <p:blipFill>
          <a:blip r:embed="rId4">
            <a:alphaModFix/>
          </a:blip>
          <a:stretch>
            <a:fillRect/>
          </a:stretch>
        </p:blipFill>
        <p:spPr>
          <a:xfrm>
            <a:off x="6943331" y="1500175"/>
            <a:ext cx="533824" cy="529425"/>
          </a:xfrm>
          <a:prstGeom prst="rect">
            <a:avLst/>
          </a:prstGeom>
          <a:noFill/>
          <a:ln>
            <a:noFill/>
          </a:ln>
        </p:spPr>
      </p:pic>
      <p:pic>
        <p:nvPicPr>
          <p:cNvPr id="106" name="Shape 106"/>
          <p:cNvPicPr preferRelativeResize="0"/>
          <p:nvPr/>
        </p:nvPicPr>
        <p:blipFill>
          <a:blip r:embed="rId5">
            <a:alphaModFix/>
          </a:blip>
          <a:stretch>
            <a:fillRect/>
          </a:stretch>
        </p:blipFill>
        <p:spPr>
          <a:xfrm>
            <a:off x="6433175" y="1039787"/>
            <a:ext cx="434374" cy="434374"/>
          </a:xfrm>
          <a:prstGeom prst="rect">
            <a:avLst/>
          </a:prstGeom>
          <a:noFill/>
          <a:ln>
            <a:noFill/>
          </a:ln>
        </p:spPr>
      </p:pic>
      <p:pic>
        <p:nvPicPr>
          <p:cNvPr id="107" name="Shape 107"/>
          <p:cNvPicPr preferRelativeResize="0"/>
          <p:nvPr/>
        </p:nvPicPr>
        <p:blipFill>
          <a:blip r:embed="rId6">
            <a:alphaModFix/>
          </a:blip>
          <a:stretch>
            <a:fillRect/>
          </a:stretch>
        </p:blipFill>
        <p:spPr>
          <a:xfrm>
            <a:off x="6867560" y="1017250"/>
            <a:ext cx="614600" cy="4233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1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0" end="0"/>
                                            </p:txEl>
                                          </p:spTgt>
                                        </p:tgtEl>
                                        <p:attrNameLst>
                                          <p:attrName>style.visibility</p:attrName>
                                        </p:attrNameLst>
                                      </p:cBhvr>
                                      <p:to>
                                        <p:strVal val="visible"/>
                                      </p:to>
                                    </p:set>
                                    <p:animEffect transition="in" filter="fade">
                                      <p:cBhvr>
                                        <p:cTn id="17" dur="1000"/>
                                        <p:tgtEl>
                                          <p:spTgt spid="10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1" end="1"/>
                                            </p:txEl>
                                          </p:spTgt>
                                        </p:tgtEl>
                                        <p:attrNameLst>
                                          <p:attrName>style.visibility</p:attrName>
                                        </p:attrNameLst>
                                      </p:cBhvr>
                                      <p:to>
                                        <p:strVal val="visible"/>
                                      </p:to>
                                    </p:set>
                                    <p:animEffect transition="in" filter="fade">
                                      <p:cBhvr>
                                        <p:cTn id="22" dur="1000"/>
                                        <p:tgtEl>
                                          <p:spTgt spid="10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2" end="2"/>
                                            </p:txEl>
                                          </p:spTgt>
                                        </p:tgtEl>
                                        <p:attrNameLst>
                                          <p:attrName>style.visibility</p:attrName>
                                        </p:attrNameLst>
                                      </p:cBhvr>
                                      <p:to>
                                        <p:strVal val="visible"/>
                                      </p:to>
                                    </p:set>
                                    <p:animEffect transition="in" filter="fade">
                                      <p:cBhvr>
                                        <p:cTn id="27" dur="1000"/>
                                        <p:tgtEl>
                                          <p:spTgt spid="10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3" end="3"/>
                                            </p:txEl>
                                          </p:spTgt>
                                        </p:tgtEl>
                                        <p:attrNameLst>
                                          <p:attrName>style.visibility</p:attrName>
                                        </p:attrNameLst>
                                      </p:cBhvr>
                                      <p:to>
                                        <p:strVal val="visible"/>
                                      </p:to>
                                    </p:set>
                                    <p:animEffect transition="in" filter="fade">
                                      <p:cBhvr>
                                        <p:cTn id="32" dur="1000"/>
                                        <p:tgtEl>
                                          <p:spTgt spid="10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4" end="4"/>
                                            </p:txEl>
                                          </p:spTgt>
                                        </p:tgtEl>
                                        <p:attrNameLst>
                                          <p:attrName>style.visibility</p:attrName>
                                        </p:attrNameLst>
                                      </p:cBhvr>
                                      <p:to>
                                        <p:strVal val="visible"/>
                                      </p:to>
                                    </p:set>
                                    <p:animEffect transition="in" filter="fade">
                                      <p:cBhvr>
                                        <p:cTn id="37" dur="1000"/>
                                        <p:tgtEl>
                                          <p:spTgt spid="10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
                                            <p:txEl>
                                              <p:pRg st="0" end="0"/>
                                            </p:txEl>
                                          </p:spTgt>
                                        </p:tgtEl>
                                        <p:attrNameLst>
                                          <p:attrName>style.visibility</p:attrName>
                                        </p:attrNameLst>
                                      </p:cBhvr>
                                      <p:to>
                                        <p:strVal val="visible"/>
                                      </p:to>
                                    </p:set>
                                    <p:animEffect transition="in" filter="fade">
                                      <p:cBhvr>
                                        <p:cTn id="42" dur="1000"/>
                                        <p:tgtEl>
                                          <p:spTgt spid="10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
                                            <p:txEl>
                                              <p:pRg st="1" end="1"/>
                                            </p:txEl>
                                          </p:spTgt>
                                        </p:tgtEl>
                                        <p:attrNameLst>
                                          <p:attrName>style.visibility</p:attrName>
                                        </p:attrNameLst>
                                      </p:cBhvr>
                                      <p:to>
                                        <p:strVal val="visible"/>
                                      </p:to>
                                    </p:set>
                                    <p:animEffect transition="in" filter="fade">
                                      <p:cBhvr>
                                        <p:cTn id="47" dur="1000"/>
                                        <p:tgtEl>
                                          <p:spTgt spid="10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
                                            <p:txEl>
                                              <p:pRg st="2" end="2"/>
                                            </p:txEl>
                                          </p:spTgt>
                                        </p:tgtEl>
                                        <p:attrNameLst>
                                          <p:attrName>style.visibility</p:attrName>
                                        </p:attrNameLst>
                                      </p:cBhvr>
                                      <p:to>
                                        <p:strVal val="visible"/>
                                      </p:to>
                                    </p:set>
                                    <p:animEffect transition="in" filter="fade">
                                      <p:cBhvr>
                                        <p:cTn id="52" dur="1000"/>
                                        <p:tgtEl>
                                          <p:spTgt spid="10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2">
                                            <p:txEl>
                                              <p:pRg st="3" end="3"/>
                                            </p:txEl>
                                          </p:spTgt>
                                        </p:tgtEl>
                                        <p:attrNameLst>
                                          <p:attrName>style.visibility</p:attrName>
                                        </p:attrNameLst>
                                      </p:cBhvr>
                                      <p:to>
                                        <p:strVal val="visible"/>
                                      </p:to>
                                    </p:set>
                                    <p:animEffect transition="in" filter="fade">
                                      <p:cBhvr>
                                        <p:cTn id="57" dur="1000"/>
                                        <p:tgtEl>
                                          <p:spTgt spid="10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2">
                                            <p:txEl>
                                              <p:pRg st="4" end="4"/>
                                            </p:txEl>
                                          </p:spTgt>
                                        </p:tgtEl>
                                        <p:attrNameLst>
                                          <p:attrName>style.visibility</p:attrName>
                                        </p:attrNameLst>
                                      </p:cBhvr>
                                      <p:to>
                                        <p:strVal val="visible"/>
                                      </p:to>
                                    </p:set>
                                    <p:animEffect transition="in" filter="fade">
                                      <p:cBhvr>
                                        <p:cTn id="62" dur="1000"/>
                                        <p:tgtEl>
                                          <p:spTgt spid="10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2">
                                            <p:txEl>
                                              <p:pRg st="0" end="0"/>
                                            </p:txEl>
                                          </p:spTgt>
                                        </p:tgtEl>
                                        <p:attrNameLst>
                                          <p:attrName>style.visibility</p:attrName>
                                        </p:attrNameLst>
                                      </p:cBhvr>
                                      <p:to>
                                        <p:strVal val="visible"/>
                                      </p:to>
                                    </p:set>
                                    <p:animEffect transition="in" filter="fade">
                                      <p:cBhvr>
                                        <p:cTn id="67" dur="1000"/>
                                        <p:tgtEl>
                                          <p:spTgt spid="10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2">
                                            <p:txEl>
                                              <p:pRg st="1" end="1"/>
                                            </p:txEl>
                                          </p:spTgt>
                                        </p:tgtEl>
                                        <p:attrNameLst>
                                          <p:attrName>style.visibility</p:attrName>
                                        </p:attrNameLst>
                                      </p:cBhvr>
                                      <p:to>
                                        <p:strVal val="visible"/>
                                      </p:to>
                                    </p:set>
                                    <p:animEffect transition="in" filter="fade">
                                      <p:cBhvr>
                                        <p:cTn id="72" dur="1000"/>
                                        <p:tgtEl>
                                          <p:spTgt spid="102">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2">
                                            <p:txEl>
                                              <p:pRg st="2" end="2"/>
                                            </p:txEl>
                                          </p:spTgt>
                                        </p:tgtEl>
                                        <p:attrNameLst>
                                          <p:attrName>style.visibility</p:attrName>
                                        </p:attrNameLst>
                                      </p:cBhvr>
                                      <p:to>
                                        <p:strVal val="visible"/>
                                      </p:to>
                                    </p:set>
                                    <p:animEffect transition="in" filter="fade">
                                      <p:cBhvr>
                                        <p:cTn id="77" dur="1000"/>
                                        <p:tgtEl>
                                          <p:spTgt spid="102">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2">
                                            <p:txEl>
                                              <p:pRg st="3" end="3"/>
                                            </p:txEl>
                                          </p:spTgt>
                                        </p:tgtEl>
                                        <p:attrNameLst>
                                          <p:attrName>style.visibility</p:attrName>
                                        </p:attrNameLst>
                                      </p:cBhvr>
                                      <p:to>
                                        <p:strVal val="visible"/>
                                      </p:to>
                                    </p:set>
                                    <p:animEffect transition="in" filter="fade">
                                      <p:cBhvr>
                                        <p:cTn id="82" dur="1000"/>
                                        <p:tgtEl>
                                          <p:spTgt spid="10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2">
                                            <p:txEl>
                                              <p:pRg st="4" end="4"/>
                                            </p:txEl>
                                          </p:spTgt>
                                        </p:tgtEl>
                                        <p:attrNameLst>
                                          <p:attrName>style.visibility</p:attrName>
                                        </p:attrNameLst>
                                      </p:cBhvr>
                                      <p:to>
                                        <p:strVal val="visible"/>
                                      </p:to>
                                    </p:set>
                                    <p:animEffect transition="in" filter="fade">
                                      <p:cBhvr>
                                        <p:cTn id="87" dur="1000"/>
                                        <p:tgtEl>
                                          <p:spTgt spid="102">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03">
                                            <p:txEl>
                                              <p:pRg st="0" end="0"/>
                                            </p:txEl>
                                          </p:spTgt>
                                        </p:tgtEl>
                                        <p:attrNameLst>
                                          <p:attrName>style.visibility</p:attrName>
                                        </p:attrNameLst>
                                      </p:cBhvr>
                                      <p:to>
                                        <p:strVal val="visible"/>
                                      </p:to>
                                    </p:set>
                                    <p:animEffect transition="in" filter="fade">
                                      <p:cBhvr>
                                        <p:cTn id="92" dur="1000"/>
                                        <p:tgtEl>
                                          <p:spTgt spid="10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3">
                                            <p:txEl>
                                              <p:pRg st="1" end="1"/>
                                            </p:txEl>
                                          </p:spTgt>
                                        </p:tgtEl>
                                        <p:attrNameLst>
                                          <p:attrName>style.visibility</p:attrName>
                                        </p:attrNameLst>
                                      </p:cBhvr>
                                      <p:to>
                                        <p:strVal val="visible"/>
                                      </p:to>
                                    </p:set>
                                    <p:animEffect transition="in" filter="fade">
                                      <p:cBhvr>
                                        <p:cTn id="97" dur="1000"/>
                                        <p:tgtEl>
                                          <p:spTgt spid="103">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03">
                                            <p:txEl>
                                              <p:pRg st="2" end="2"/>
                                            </p:txEl>
                                          </p:spTgt>
                                        </p:tgtEl>
                                        <p:attrNameLst>
                                          <p:attrName>style.visibility</p:attrName>
                                        </p:attrNameLst>
                                      </p:cBhvr>
                                      <p:to>
                                        <p:strVal val="visible"/>
                                      </p:to>
                                    </p:set>
                                    <p:animEffect transition="in" filter="fade">
                                      <p:cBhvr>
                                        <p:cTn id="102" dur="1000"/>
                                        <p:tgtEl>
                                          <p:spTgt spid="103">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03">
                                            <p:txEl>
                                              <p:pRg st="3" end="3"/>
                                            </p:txEl>
                                          </p:spTgt>
                                        </p:tgtEl>
                                        <p:attrNameLst>
                                          <p:attrName>style.visibility</p:attrName>
                                        </p:attrNameLst>
                                      </p:cBhvr>
                                      <p:to>
                                        <p:strVal val="visible"/>
                                      </p:to>
                                    </p:set>
                                    <p:animEffect transition="in" filter="fade">
                                      <p:cBhvr>
                                        <p:cTn id="107" dur="1000"/>
                                        <p:tgtEl>
                                          <p:spTgt spid="103">
                                            <p:txEl>
                                              <p:pRg st="3" end="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03">
                                            <p:txEl>
                                              <p:pRg st="4" end="4"/>
                                            </p:txEl>
                                          </p:spTgt>
                                        </p:tgtEl>
                                        <p:attrNameLst>
                                          <p:attrName>style.visibility</p:attrName>
                                        </p:attrNameLst>
                                      </p:cBhvr>
                                      <p:to>
                                        <p:strVal val="visible"/>
                                      </p:to>
                                    </p:set>
                                    <p:animEffect transition="in" filter="fade">
                                      <p:cBhvr>
                                        <p:cTn id="112" dur="1000"/>
                                        <p:tgtEl>
                                          <p:spTgt spid="103">
                                            <p:txEl>
                                              <p:pRg st="4" end="4"/>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03">
                                            <p:txEl>
                                              <p:pRg st="5" end="5"/>
                                            </p:txEl>
                                          </p:spTgt>
                                        </p:tgtEl>
                                        <p:attrNameLst>
                                          <p:attrName>style.visibility</p:attrName>
                                        </p:attrNameLst>
                                      </p:cBhvr>
                                      <p:to>
                                        <p:strVal val="visible"/>
                                      </p:to>
                                    </p:set>
                                    <p:animEffect transition="in" filter="fade">
                                      <p:cBhvr>
                                        <p:cTn id="117" dur="1000"/>
                                        <p:tgtEl>
                                          <p:spTgt spid="1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111"/>
        <p:cNvGrpSpPr/>
        <p:nvPr/>
      </p:nvGrpSpPr>
      <p:grpSpPr>
        <a:xfrm>
          <a:off x="0" y="0"/>
          <a:ext cx="0" cy="0"/>
          <a:chOff x="0" y="0"/>
          <a:chExt cx="0" cy="0"/>
        </a:xfrm>
      </p:grpSpPr>
      <p:pic>
        <p:nvPicPr>
          <p:cNvPr id="112" name="Shape 112" descr="We've all seen a couple arguing at a party. Maybe he doesn't like what she's wearing, or who she's been hanging out with. Does this sound normal to you? Well, take another look - it could be abuse.&#10;&#10;Go to http://thisisabuse.direct.gov.uk/ for more information" title="Ryan &amp; Jade - teenage relationship abuse advert (full version)">
            <a:hlinkClick r:id="rId3"/>
          </p:cNvPr>
          <p:cNvPicPr preferRelativeResize="0"/>
          <p:nvPr/>
        </p:nvPicPr>
        <p:blipFill>
          <a:blip r:embed="rId4">
            <a:alphaModFix/>
          </a:blip>
          <a:stretch>
            <a:fillRect/>
          </a:stretch>
        </p:blipFill>
        <p:spPr>
          <a:xfrm>
            <a:off x="831925" y="0"/>
            <a:ext cx="73833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Digital boundaries (think about these)?</a:t>
            </a:r>
            <a:endParaRPr/>
          </a:p>
        </p:txBody>
      </p:sp>
      <p:sp>
        <p:nvSpPr>
          <p:cNvPr id="118" name="Shape 118"/>
          <p:cNvSpPr txBox="1">
            <a:spLocks noGrp="1"/>
          </p:cNvSpPr>
          <p:nvPr>
            <p:ph type="body" idx="1"/>
          </p:nvPr>
        </p:nvSpPr>
        <p:spPr>
          <a:xfrm>
            <a:off x="817700" y="1745925"/>
            <a:ext cx="7347000" cy="33036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rgbClr val="080808"/>
              </a:buClr>
              <a:buSzPts val="1800"/>
              <a:buFont typeface="Arial"/>
              <a:buChar char="×"/>
            </a:pPr>
            <a:r>
              <a:rPr lang="en" sz="1800">
                <a:solidFill>
                  <a:srgbClr val="080808"/>
                </a:solidFill>
                <a:latin typeface="Arial"/>
                <a:ea typeface="Arial"/>
                <a:cs typeface="Arial"/>
                <a:sym typeface="Arial"/>
              </a:rPr>
              <a:t>Is it okay to tag or check in?</a:t>
            </a:r>
            <a:endParaRPr sz="1800">
              <a:solidFill>
                <a:srgbClr val="080808"/>
              </a:solidFill>
              <a:latin typeface="Arial"/>
              <a:ea typeface="Arial"/>
              <a:cs typeface="Arial"/>
              <a:sym typeface="Arial"/>
            </a:endParaRPr>
          </a:p>
          <a:p>
            <a:pPr marL="457200" lvl="0" indent="-342900" rtl="0">
              <a:lnSpc>
                <a:spcPct val="115000"/>
              </a:lnSpc>
              <a:spcBef>
                <a:spcPts val="0"/>
              </a:spcBef>
              <a:spcAft>
                <a:spcPts val="0"/>
              </a:spcAft>
              <a:buClr>
                <a:srgbClr val="080808"/>
              </a:buClr>
              <a:buSzPts val="1800"/>
              <a:buFont typeface="Arial"/>
              <a:buChar char="×"/>
            </a:pPr>
            <a:r>
              <a:rPr lang="en" sz="1800">
                <a:solidFill>
                  <a:srgbClr val="080808"/>
                </a:solidFill>
                <a:latin typeface="Arial"/>
                <a:ea typeface="Arial"/>
                <a:cs typeface="Arial"/>
                <a:sym typeface="Arial"/>
              </a:rPr>
              <a:t>Do we post our relationship status?</a:t>
            </a:r>
            <a:endParaRPr sz="1800">
              <a:solidFill>
                <a:srgbClr val="080808"/>
              </a:solidFill>
              <a:latin typeface="Arial"/>
              <a:ea typeface="Arial"/>
              <a:cs typeface="Arial"/>
              <a:sym typeface="Arial"/>
            </a:endParaRPr>
          </a:p>
          <a:p>
            <a:pPr marL="457200" lvl="0" indent="-342900" rtl="0">
              <a:lnSpc>
                <a:spcPct val="115000"/>
              </a:lnSpc>
              <a:spcBef>
                <a:spcPts val="0"/>
              </a:spcBef>
              <a:spcAft>
                <a:spcPts val="0"/>
              </a:spcAft>
              <a:buClr>
                <a:srgbClr val="080808"/>
              </a:buClr>
              <a:buSzPts val="1800"/>
              <a:buFont typeface="Arial"/>
              <a:buChar char="×"/>
            </a:pPr>
            <a:r>
              <a:rPr lang="en" sz="1800">
                <a:solidFill>
                  <a:srgbClr val="080808"/>
                </a:solidFill>
                <a:latin typeface="Arial"/>
                <a:ea typeface="Arial"/>
                <a:cs typeface="Arial"/>
                <a:sym typeface="Arial"/>
              </a:rPr>
              <a:t>Is it okay to friend or follow my friends?</a:t>
            </a:r>
            <a:endParaRPr sz="1800">
              <a:solidFill>
                <a:srgbClr val="080808"/>
              </a:solidFill>
              <a:latin typeface="Arial"/>
              <a:ea typeface="Arial"/>
              <a:cs typeface="Arial"/>
              <a:sym typeface="Arial"/>
            </a:endParaRPr>
          </a:p>
          <a:p>
            <a:pPr marL="457200" lvl="0" indent="-342900" rtl="0">
              <a:lnSpc>
                <a:spcPct val="115000"/>
              </a:lnSpc>
              <a:spcBef>
                <a:spcPts val="0"/>
              </a:spcBef>
              <a:spcAft>
                <a:spcPts val="0"/>
              </a:spcAft>
              <a:buClr>
                <a:srgbClr val="080808"/>
              </a:buClr>
              <a:buSzPts val="1800"/>
              <a:buFont typeface="Arial"/>
              <a:buChar char="×"/>
            </a:pPr>
            <a:r>
              <a:rPr lang="en" sz="1800">
                <a:solidFill>
                  <a:srgbClr val="080808"/>
                </a:solidFill>
                <a:latin typeface="Arial"/>
                <a:ea typeface="Arial"/>
                <a:cs typeface="Arial"/>
                <a:sym typeface="Arial"/>
              </a:rPr>
              <a:t>When is it okay to text me and what is the expectation for when we return it?</a:t>
            </a:r>
            <a:endParaRPr sz="1800">
              <a:solidFill>
                <a:srgbClr val="080808"/>
              </a:solidFill>
              <a:latin typeface="Arial"/>
              <a:ea typeface="Arial"/>
              <a:cs typeface="Arial"/>
              <a:sym typeface="Arial"/>
            </a:endParaRPr>
          </a:p>
          <a:p>
            <a:pPr marL="457200" lvl="0" indent="-342900" rtl="0">
              <a:lnSpc>
                <a:spcPct val="115000"/>
              </a:lnSpc>
              <a:spcBef>
                <a:spcPts val="0"/>
              </a:spcBef>
              <a:spcAft>
                <a:spcPts val="0"/>
              </a:spcAft>
              <a:buClr>
                <a:srgbClr val="080808"/>
              </a:buClr>
              <a:buSzPts val="1800"/>
              <a:buFont typeface="Arial"/>
              <a:buChar char="×"/>
            </a:pPr>
            <a:r>
              <a:rPr lang="en" sz="1800">
                <a:solidFill>
                  <a:srgbClr val="080808"/>
                </a:solidFill>
                <a:latin typeface="Arial"/>
                <a:ea typeface="Arial"/>
                <a:cs typeface="Arial"/>
                <a:sym typeface="Arial"/>
              </a:rPr>
              <a:t>Is it okay to use each other’s devices?</a:t>
            </a:r>
            <a:endParaRPr sz="1800">
              <a:solidFill>
                <a:srgbClr val="080808"/>
              </a:solidFill>
              <a:latin typeface="Arial"/>
              <a:ea typeface="Arial"/>
              <a:cs typeface="Arial"/>
              <a:sym typeface="Arial"/>
            </a:endParaRPr>
          </a:p>
          <a:p>
            <a:pPr marL="457200" lvl="0" indent="-342900" rtl="0">
              <a:lnSpc>
                <a:spcPct val="115000"/>
              </a:lnSpc>
              <a:spcBef>
                <a:spcPts val="0"/>
              </a:spcBef>
              <a:spcAft>
                <a:spcPts val="0"/>
              </a:spcAft>
              <a:buClr>
                <a:srgbClr val="080808"/>
              </a:buClr>
              <a:buSzPts val="1800"/>
              <a:buFont typeface="Arial"/>
              <a:buChar char="×"/>
            </a:pPr>
            <a:r>
              <a:rPr lang="en" sz="1800">
                <a:solidFill>
                  <a:srgbClr val="080808"/>
                </a:solidFill>
                <a:latin typeface="Arial"/>
                <a:ea typeface="Arial"/>
                <a:cs typeface="Arial"/>
                <a:sym typeface="Arial"/>
              </a:rPr>
              <a:t>Is it okay to post, tweet or comment about our relationship?</a:t>
            </a:r>
            <a:endParaRPr sz="1800">
              <a:solidFill>
                <a:srgbClr val="080808"/>
              </a:solidFill>
              <a:latin typeface="Arial"/>
              <a:ea typeface="Arial"/>
              <a:cs typeface="Arial"/>
              <a:sym typeface="Arial"/>
            </a:endParaRPr>
          </a:p>
          <a:p>
            <a:pPr marL="0" lvl="0" indent="0" rtl="0">
              <a:lnSpc>
                <a:spcPct val="115000"/>
              </a:lnSpc>
              <a:spcBef>
                <a:spcPts val="0"/>
              </a:spcBef>
              <a:spcAft>
                <a:spcPts val="0"/>
              </a:spcAft>
              <a:buNone/>
            </a:pPr>
            <a:endParaRPr sz="2400"/>
          </a:p>
        </p:txBody>
      </p:sp>
      <p:pic>
        <p:nvPicPr>
          <p:cNvPr id="119" name="Shape 119"/>
          <p:cNvPicPr preferRelativeResize="0"/>
          <p:nvPr/>
        </p:nvPicPr>
        <p:blipFill>
          <a:blip r:embed="rId3">
            <a:alphaModFix/>
          </a:blip>
          <a:stretch>
            <a:fillRect/>
          </a:stretch>
        </p:blipFill>
        <p:spPr>
          <a:xfrm>
            <a:off x="6943331" y="1500175"/>
            <a:ext cx="533824" cy="529425"/>
          </a:xfrm>
          <a:prstGeom prst="rect">
            <a:avLst/>
          </a:prstGeom>
          <a:noFill/>
          <a:ln>
            <a:noFill/>
          </a:ln>
        </p:spPr>
      </p:pic>
      <p:pic>
        <p:nvPicPr>
          <p:cNvPr id="120" name="Shape 120"/>
          <p:cNvPicPr preferRelativeResize="0"/>
          <p:nvPr/>
        </p:nvPicPr>
        <p:blipFill>
          <a:blip r:embed="rId4">
            <a:alphaModFix/>
          </a:blip>
          <a:stretch>
            <a:fillRect/>
          </a:stretch>
        </p:blipFill>
        <p:spPr>
          <a:xfrm>
            <a:off x="6867560" y="1017250"/>
            <a:ext cx="614600" cy="423392"/>
          </a:xfrm>
          <a:prstGeom prst="rect">
            <a:avLst/>
          </a:prstGeom>
          <a:noFill/>
          <a:ln>
            <a:noFill/>
          </a:ln>
        </p:spPr>
      </p:pic>
      <p:pic>
        <p:nvPicPr>
          <p:cNvPr id="121" name="Shape 121"/>
          <p:cNvPicPr preferRelativeResize="0"/>
          <p:nvPr/>
        </p:nvPicPr>
        <p:blipFill>
          <a:blip r:embed="rId5">
            <a:alphaModFix/>
          </a:blip>
          <a:stretch>
            <a:fillRect/>
          </a:stretch>
        </p:blipFill>
        <p:spPr>
          <a:xfrm>
            <a:off x="7567276" y="1017251"/>
            <a:ext cx="614600" cy="614600"/>
          </a:xfrm>
          <a:prstGeom prst="rect">
            <a:avLst/>
          </a:prstGeom>
          <a:noFill/>
          <a:ln>
            <a:noFill/>
          </a:ln>
        </p:spPr>
      </p:pic>
      <p:pic>
        <p:nvPicPr>
          <p:cNvPr id="122" name="Shape 122"/>
          <p:cNvPicPr preferRelativeResize="0"/>
          <p:nvPr/>
        </p:nvPicPr>
        <p:blipFill>
          <a:blip r:embed="rId6">
            <a:alphaModFix/>
          </a:blip>
          <a:stretch>
            <a:fillRect/>
          </a:stretch>
        </p:blipFill>
        <p:spPr>
          <a:xfrm>
            <a:off x="6345175" y="1679737"/>
            <a:ext cx="434374" cy="434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0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0" end="0"/>
                                            </p:txEl>
                                          </p:spTgt>
                                        </p:tgtEl>
                                        <p:attrNameLst>
                                          <p:attrName>style.visibility</p:attrName>
                                        </p:attrNameLst>
                                      </p:cBhvr>
                                      <p:to>
                                        <p:strVal val="visible"/>
                                      </p:to>
                                    </p:set>
                                    <p:animEffect transition="in" filter="fade">
                                      <p:cBhvr>
                                        <p:cTn id="12" dur="1000"/>
                                        <p:tgtEl>
                                          <p:spTgt spid="1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1" end="1"/>
                                            </p:txEl>
                                          </p:spTgt>
                                        </p:tgtEl>
                                        <p:attrNameLst>
                                          <p:attrName>style.visibility</p:attrName>
                                        </p:attrNameLst>
                                      </p:cBhvr>
                                      <p:to>
                                        <p:strVal val="visible"/>
                                      </p:to>
                                    </p:set>
                                    <p:animEffect transition="in" filter="fade">
                                      <p:cBhvr>
                                        <p:cTn id="17" dur="1000"/>
                                        <p:tgtEl>
                                          <p:spTgt spid="1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xEl>
                                              <p:pRg st="2" end="2"/>
                                            </p:txEl>
                                          </p:spTgt>
                                        </p:tgtEl>
                                        <p:attrNameLst>
                                          <p:attrName>style.visibility</p:attrName>
                                        </p:attrNameLst>
                                      </p:cBhvr>
                                      <p:to>
                                        <p:strVal val="visible"/>
                                      </p:to>
                                    </p:set>
                                    <p:animEffect transition="in" filter="fade">
                                      <p:cBhvr>
                                        <p:cTn id="22" dur="1000"/>
                                        <p:tgtEl>
                                          <p:spTgt spid="1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xEl>
                                              <p:pRg st="3" end="3"/>
                                            </p:txEl>
                                          </p:spTgt>
                                        </p:tgtEl>
                                        <p:attrNameLst>
                                          <p:attrName>style.visibility</p:attrName>
                                        </p:attrNameLst>
                                      </p:cBhvr>
                                      <p:to>
                                        <p:strVal val="visible"/>
                                      </p:to>
                                    </p:set>
                                    <p:animEffect transition="in" filter="fade">
                                      <p:cBhvr>
                                        <p:cTn id="27" dur="1000"/>
                                        <p:tgtEl>
                                          <p:spTgt spid="1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xEl>
                                              <p:pRg st="4" end="4"/>
                                            </p:txEl>
                                          </p:spTgt>
                                        </p:tgtEl>
                                        <p:attrNameLst>
                                          <p:attrName>style.visibility</p:attrName>
                                        </p:attrNameLst>
                                      </p:cBhvr>
                                      <p:to>
                                        <p:strVal val="visible"/>
                                      </p:to>
                                    </p:set>
                                    <p:animEffect transition="in" filter="fade">
                                      <p:cBhvr>
                                        <p:cTn id="32" dur="1000"/>
                                        <p:tgtEl>
                                          <p:spTgt spid="1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8">
                                            <p:txEl>
                                              <p:pRg st="5" end="5"/>
                                            </p:txEl>
                                          </p:spTgt>
                                        </p:tgtEl>
                                        <p:attrNameLst>
                                          <p:attrName>style.visibility</p:attrName>
                                        </p:attrNameLst>
                                      </p:cBhvr>
                                      <p:to>
                                        <p:strVal val="visible"/>
                                      </p:to>
                                    </p:set>
                                    <p:animEffect transition="in" filter="fade">
                                      <p:cBhvr>
                                        <p:cTn id="37" dur="1000"/>
                                        <p:tgtEl>
                                          <p:spTgt spid="1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8">
                                            <p:txEl>
                                              <p:pRg st="6" end="6"/>
                                            </p:txEl>
                                          </p:spTgt>
                                        </p:tgtEl>
                                        <p:attrNameLst>
                                          <p:attrName>style.visibility</p:attrName>
                                        </p:attrNameLst>
                                      </p:cBhvr>
                                      <p:to>
                                        <p:strVal val="visible"/>
                                      </p:to>
                                    </p:set>
                                    <p:animEffect transition="in" filter="fade">
                                      <p:cBhvr>
                                        <p:cTn id="42" dur="1000"/>
                                        <p:tgtEl>
                                          <p:spTgt spid="1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rot="161682">
            <a:off x="977419" y="1056306"/>
            <a:ext cx="4938961" cy="76013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a:t>Can boundaries change?</a:t>
            </a:r>
            <a:endParaRPr sz="4800"/>
          </a:p>
        </p:txBody>
      </p:sp>
      <p:sp>
        <p:nvSpPr>
          <p:cNvPr id="128" name="Shape 128"/>
          <p:cNvSpPr txBox="1">
            <a:spLocks noGrp="1"/>
          </p:cNvSpPr>
          <p:nvPr>
            <p:ph type="body" idx="1"/>
          </p:nvPr>
        </p:nvSpPr>
        <p:spPr>
          <a:xfrm>
            <a:off x="1267100" y="2735300"/>
            <a:ext cx="3943800" cy="1260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800"/>
              <a:t>Yes, as you become more comfortable in a relationship or gain more life experience your boundaries might change.  Make sure you communicate with your partner.</a:t>
            </a:r>
            <a:endParaRPr sz="1800"/>
          </a:p>
        </p:txBody>
      </p:sp>
      <p:pic>
        <p:nvPicPr>
          <p:cNvPr id="129" name="Shape 129" descr="1.jpg"/>
          <p:cNvPicPr preferRelativeResize="0"/>
          <p:nvPr/>
        </p:nvPicPr>
        <p:blipFill rotWithShape="1">
          <a:blip r:embed="rId3">
            <a:alphaModFix/>
          </a:blip>
          <a:srcRect l="5608" r="38142"/>
          <a:stretch/>
        </p:blipFill>
        <p:spPr>
          <a:xfrm>
            <a:off x="5713650" y="1759149"/>
            <a:ext cx="3177900" cy="3177900"/>
          </a:xfrm>
          <a:prstGeom prst="ellipse">
            <a:avLst/>
          </a:prstGeom>
          <a:noFill/>
          <a:ln w="76200"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841</Words>
  <Application>Microsoft Macintosh PowerPoint</Application>
  <PresentationFormat>On-screen Show (16:9)</PresentationFormat>
  <Paragraphs>89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Pangolin</vt:lpstr>
      <vt:lpstr>Sniglet</vt:lpstr>
      <vt:lpstr>Bangers</vt:lpstr>
      <vt:lpstr>Times New Roman</vt:lpstr>
      <vt:lpstr>Jachimo template</vt:lpstr>
      <vt:lpstr>What makes a healthy relationship?</vt:lpstr>
      <vt:lpstr>1. Do now activity:</vt:lpstr>
      <vt:lpstr>PowerPoint Presentation</vt:lpstr>
      <vt:lpstr>Open communication</vt:lpstr>
      <vt:lpstr>Boundaries </vt:lpstr>
      <vt:lpstr>Different types of boundaries:</vt:lpstr>
      <vt:lpstr>PowerPoint Presentation</vt:lpstr>
      <vt:lpstr>Digital boundaries (think about these)?</vt:lpstr>
      <vt:lpstr>Can boundaries change?</vt:lpstr>
      <vt:lpstr>Consent is...</vt:lpstr>
      <vt:lpstr>PowerPoint Presentation</vt:lpstr>
      <vt:lpstr>PowerPoint Presentation</vt:lpstr>
      <vt:lpstr>Video References:</vt:lpstr>
      <vt:lpstr>References: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healthy relationship?</dc:title>
  <cp:lastModifiedBy>Microsoft Office User</cp:lastModifiedBy>
  <cp:revision>1</cp:revision>
  <dcterms:modified xsi:type="dcterms:W3CDTF">2018-06-27T03:27:02Z</dcterms:modified>
</cp:coreProperties>
</file>