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Short Stack" panose="020B0604020202020204" charset="0"/>
      <p:regular r:id="rId18"/>
    </p:embeddedFont>
    <p:embeddedFont>
      <p:font typeface="Walter Turncoat" panose="020B0604020202020204" charset="0"/>
      <p:regular r:id="rId19"/>
    </p:embeddedFont>
    <p:embeddedFont>
      <p:font typeface="Ultra" panose="020B0604020202020204" charset="0"/>
      <p:regular r:id="rId20"/>
    </p:embeddedFont>
    <p:embeddedFont>
      <p:font typeface="Source Code Pro" panose="020B0604020202020204" charset="0"/>
      <p:regular r:id="rId21"/>
      <p:bold r:id="rId22"/>
    </p:embeddedFont>
    <p:embeddedFont>
      <p:font typeface="Trebuchet MS" panose="020B060302020202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2" d="100"/>
          <a:sy n="92" d="100"/>
        </p:scale>
        <p:origin x="-102" y="-7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2874918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tolerance.org/sites/default/files/general/someone%20else's%20shoes.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a:p>
            <a:pPr marL="0" lvl="0" indent="0">
              <a:spcBef>
                <a:spcPts val="0"/>
              </a:spcBef>
              <a:spcAft>
                <a:spcPts val="0"/>
              </a:spcAft>
              <a:buNone/>
            </a:pPr>
            <a:endParaRPr/>
          </a:p>
          <a:p>
            <a:pPr marL="457200" lvl="0" indent="-314325" rtl="0">
              <a:lnSpc>
                <a:spcPct val="115000"/>
              </a:lnSpc>
              <a:spcBef>
                <a:spcPts val="0"/>
              </a:spcBef>
              <a:spcAft>
                <a:spcPts val="0"/>
              </a:spcAft>
              <a:buClr>
                <a:srgbClr val="282828"/>
              </a:buClr>
              <a:buSzPts val="1350"/>
              <a:buChar char="●"/>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Engage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4325" rtl="0">
              <a:lnSpc>
                <a:spcPct val="115000"/>
              </a:lnSpc>
              <a:spcBef>
                <a:spcPts val="0"/>
              </a:spcBef>
              <a:spcAft>
                <a:spcPts val="0"/>
              </a:spcAft>
              <a:buClr>
                <a:srgbClr val="282828"/>
              </a:buClr>
              <a:buSzPts val="1350"/>
              <a:buChar char="●"/>
            </a:pPr>
            <a:endParaRPr sz="1350" i="1" u="sng">
              <a:solidFill>
                <a:srgbClr val="282828"/>
              </a:solidFill>
              <a:hlinkClick r:id="rId3"/>
            </a:endParaRPr>
          </a:p>
          <a:p>
            <a:pPr marL="0" lvl="0" indent="0"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Engage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p:nvPr/>
        </p:nvSpPr>
        <p:spPr>
          <a:xfrm rot="10800000">
            <a:off x="4226100" y="2933550"/>
            <a:ext cx="691800" cy="3885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p:nvPr/>
        </p:nvSpPr>
        <p:spPr>
          <a:xfrm>
            <a:off x="-25" y="0"/>
            <a:ext cx="9144000" cy="31242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
        <p:nvSpPr>
          <p:cNvPr id="13" name="Shape 13"/>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4" name="Shape 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cxnSp>
        <p:nvCxnSpPr>
          <p:cNvPr id="52" name="Shape 52"/>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53" name="Shape 5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Shape 5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5" name="Shape 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Shape 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Shape 16"/>
          <p:cNvSpPr/>
          <p:nvPr/>
        </p:nvSpPr>
        <p:spPr>
          <a:xfrm>
            <a:off x="0" y="1567350"/>
            <a:ext cx="9144000" cy="20088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8" name="Shape 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cxnSp>
        <p:nvCxnSpPr>
          <p:cNvPr id="20" name="Shape 20"/>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1" name="Shape 2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Shape 22"/>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Shape 25"/>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6" name="Shape 2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Shape 27"/>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Shape 28"/>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Shape 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Shape 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Shape 34"/>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35" name="Shape 35"/>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Shape 36"/>
          <p:cNvSpPr txBox="1">
            <a:spLocks noGrp="1"/>
          </p:cNvSpPr>
          <p:nvPr>
            <p:ph type="body" idx="1"/>
          </p:nvPr>
        </p:nvSpPr>
        <p:spPr>
          <a:xfrm>
            <a:off x="311700" y="1618204"/>
            <a:ext cx="2808000" cy="29508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Shape 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41"/>
        <p:cNvGrpSpPr/>
        <p:nvPr/>
      </p:nvGrpSpPr>
      <p:grpSpPr>
        <a:xfrm>
          <a:off x="0" y="0"/>
          <a:ext cx="0" cy="0"/>
          <a:chOff x="0" y="0"/>
          <a:chExt cx="0" cy="0"/>
        </a:xfrm>
      </p:grpSpPr>
      <p:sp>
        <p:nvSpPr>
          <p:cNvPr id="42" name="Shape 42"/>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3" name="Shape 43"/>
          <p:cNvCxnSpPr/>
          <p:nvPr/>
        </p:nvCxnSpPr>
        <p:spPr>
          <a:xfrm>
            <a:off x="5029675" y="4495500"/>
            <a:ext cx="577200" cy="0"/>
          </a:xfrm>
          <a:prstGeom prst="straightConnector1">
            <a:avLst/>
          </a:prstGeom>
          <a:noFill/>
          <a:ln w="19050" cap="flat" cmpd="sng">
            <a:solidFill>
              <a:schemeClr val="dk1"/>
            </a:solidFill>
            <a:prstDash val="lgDash"/>
            <a:round/>
            <a:headEnd type="none" w="sm" len="sm"/>
            <a:tailEnd type="none" w="sm" len="sm"/>
          </a:ln>
        </p:spPr>
      </p:cxnSp>
      <p:sp>
        <p:nvSpPr>
          <p:cNvPr id="44" name="Shape 44"/>
          <p:cNvSpPr txBox="1">
            <a:spLocks noGrp="1"/>
          </p:cNvSpPr>
          <p:nvPr>
            <p:ph type="title"/>
          </p:nvPr>
        </p:nvSpPr>
        <p:spPr>
          <a:xfrm>
            <a:off x="265500" y="1078750"/>
            <a:ext cx="4045200" cy="17892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a:endParaRPr/>
          </a:p>
        </p:txBody>
      </p:sp>
      <p:sp>
        <p:nvSpPr>
          <p:cNvPr id="45" name="Shape 45"/>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46" name="Shape 4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Shape 4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100"/>
              <a:buFont typeface="Oswald"/>
              <a:buNone/>
              <a:defRPr sz="2100">
                <a:latin typeface="Oswald"/>
                <a:ea typeface="Oswald"/>
                <a:cs typeface="Oswald"/>
                <a:sym typeface="Oswald"/>
              </a:defRPr>
            </a:lvl1pPr>
          </a:lstStyle>
          <a:p>
            <a:endParaRPr/>
          </a:p>
        </p:txBody>
      </p:sp>
      <p:sp>
        <p:nvSpPr>
          <p:cNvPr id="50" name="Shape 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1Evwgu369Jw"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1"/>
        <p:cNvGrpSpPr/>
        <p:nvPr/>
      </p:nvGrpSpPr>
      <p:grpSpPr>
        <a:xfrm>
          <a:off x="0" y="0"/>
          <a:ext cx="0" cy="0"/>
          <a:chOff x="0" y="0"/>
          <a:chExt cx="0" cy="0"/>
        </a:xfrm>
      </p:grpSpPr>
      <p:sp>
        <p:nvSpPr>
          <p:cNvPr id="62" name="Shape 62"/>
          <p:cNvSpPr txBox="1">
            <a:spLocks noGrp="1"/>
          </p:cNvSpPr>
          <p:nvPr>
            <p:ph type="ctrTitle"/>
          </p:nvPr>
        </p:nvSpPr>
        <p:spPr>
          <a:xfrm>
            <a:off x="411175" y="644300"/>
            <a:ext cx="8282400" cy="2109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spcBef>
                <a:spcPts val="0"/>
              </a:spcBef>
              <a:spcAft>
                <a:spcPts val="0"/>
              </a:spcAft>
              <a:buNone/>
            </a:pPr>
            <a:r>
              <a:rPr lang="en">
                <a:solidFill>
                  <a:srgbClr val="000000"/>
                </a:solidFill>
                <a:latin typeface="Ultra"/>
                <a:ea typeface="Ultra"/>
                <a:cs typeface="Ultra"/>
                <a:sym typeface="Ultra"/>
              </a:rPr>
              <a:t>Walk a mile in their shoes</a:t>
            </a:r>
            <a:endParaRPr>
              <a:solidFill>
                <a:srgbClr val="000000"/>
              </a:solidFill>
              <a:latin typeface="Ultra"/>
              <a:ea typeface="Ultra"/>
              <a:cs typeface="Ultra"/>
              <a:sym typeface="Ultra"/>
            </a:endParaRPr>
          </a:p>
        </p:txBody>
      </p:sp>
      <p:pic>
        <p:nvPicPr>
          <p:cNvPr id="63" name="Shape 63"/>
          <p:cNvPicPr preferRelativeResize="0"/>
          <p:nvPr/>
        </p:nvPicPr>
        <p:blipFill rotWithShape="1">
          <a:blip r:embed="rId3">
            <a:alphaModFix/>
          </a:blip>
          <a:srcRect l="11853" r="13641"/>
          <a:stretch/>
        </p:blipFill>
        <p:spPr>
          <a:xfrm>
            <a:off x="411175" y="3338450"/>
            <a:ext cx="2369852" cy="1646325"/>
          </a:xfrm>
          <a:prstGeom prst="rect">
            <a:avLst/>
          </a:prstGeom>
          <a:noFill/>
          <a:ln w="76200" cap="flat" cmpd="sng">
            <a:solidFill>
              <a:schemeClr val="dk1"/>
            </a:solidFill>
            <a:prstDash val="solid"/>
            <a:round/>
            <a:headEnd type="none" w="sm" len="sm"/>
            <a:tailEnd type="none" w="sm" len="sm"/>
          </a:ln>
        </p:spPr>
      </p:pic>
      <p:pic>
        <p:nvPicPr>
          <p:cNvPr id="64" name="Shape 64"/>
          <p:cNvPicPr preferRelativeResize="0"/>
          <p:nvPr/>
        </p:nvPicPr>
        <p:blipFill rotWithShape="1">
          <a:blip r:embed="rId3">
            <a:alphaModFix/>
          </a:blip>
          <a:srcRect l="11853" r="13641"/>
          <a:stretch/>
        </p:blipFill>
        <p:spPr>
          <a:xfrm>
            <a:off x="6520450" y="3287500"/>
            <a:ext cx="2369852" cy="1646325"/>
          </a:xfrm>
          <a:prstGeom prst="rect">
            <a:avLst/>
          </a:prstGeom>
          <a:noFill/>
          <a:ln w="76200" cap="flat" cmpd="sng">
            <a:solidFill>
              <a:schemeClr val="dk1"/>
            </a:solidFill>
            <a:prstDash val="solid"/>
            <a:round/>
            <a:headEnd type="none" w="sm" len="sm"/>
            <a:tailEnd type="none" w="sm" len="sm"/>
          </a:ln>
        </p:spPr>
      </p:pic>
      <p:pic>
        <p:nvPicPr>
          <p:cNvPr id="65" name="Shape 65"/>
          <p:cNvPicPr preferRelativeResize="0"/>
          <p:nvPr/>
        </p:nvPicPr>
        <p:blipFill>
          <a:blip r:embed="rId4">
            <a:alphaModFix/>
          </a:blip>
          <a:stretch>
            <a:fillRect/>
          </a:stretch>
        </p:blipFill>
        <p:spPr>
          <a:xfrm>
            <a:off x="3088073" y="2943812"/>
            <a:ext cx="3125345" cy="21089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5266050" y="1723225"/>
            <a:ext cx="3447300" cy="168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3000">
                <a:solidFill>
                  <a:srgbClr val="000000"/>
                </a:solidFill>
                <a:latin typeface="Ultra"/>
                <a:ea typeface="Ultra"/>
                <a:cs typeface="Ultra"/>
                <a:sym typeface="Ultra"/>
              </a:rPr>
              <a:t>Connection</a:t>
            </a:r>
            <a:endParaRPr sz="3000">
              <a:solidFill>
                <a:srgbClr val="000000"/>
              </a:solidFill>
              <a:latin typeface="Ultra"/>
              <a:ea typeface="Ultra"/>
              <a:cs typeface="Ultra"/>
              <a:sym typeface="Ultra"/>
            </a:endParaRPr>
          </a:p>
        </p:txBody>
      </p:sp>
      <p:pic>
        <p:nvPicPr>
          <p:cNvPr id="116" name="Shape 116"/>
          <p:cNvPicPr preferRelativeResize="0"/>
          <p:nvPr/>
        </p:nvPicPr>
        <p:blipFill>
          <a:blip r:embed="rId3">
            <a:alphaModFix/>
          </a:blip>
          <a:stretch>
            <a:fillRect/>
          </a:stretch>
        </p:blipFill>
        <p:spPr>
          <a:xfrm>
            <a:off x="-47325" y="424100"/>
            <a:ext cx="5266050" cy="31464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5266050" y="1364400"/>
            <a:ext cx="3447300" cy="168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3000">
                <a:solidFill>
                  <a:srgbClr val="000000"/>
                </a:solidFill>
                <a:latin typeface="Ultra"/>
                <a:ea typeface="Ultra"/>
                <a:cs typeface="Ultra"/>
                <a:sym typeface="Ultra"/>
              </a:rPr>
              <a:t>Building Empathy</a:t>
            </a:r>
            <a:endParaRPr sz="3000">
              <a:solidFill>
                <a:srgbClr val="000000"/>
              </a:solidFill>
              <a:latin typeface="Ultra"/>
              <a:ea typeface="Ultra"/>
              <a:cs typeface="Ultra"/>
              <a:sym typeface="Ultra"/>
            </a:endParaRPr>
          </a:p>
        </p:txBody>
      </p:sp>
      <p:pic>
        <p:nvPicPr>
          <p:cNvPr id="122" name="Shape 122"/>
          <p:cNvPicPr preferRelativeResize="0"/>
          <p:nvPr/>
        </p:nvPicPr>
        <p:blipFill rotWithShape="1">
          <a:blip r:embed="rId3">
            <a:alphaModFix/>
          </a:blip>
          <a:srcRect l="30639" t="18266" r="27680" b="9133"/>
          <a:stretch/>
        </p:blipFill>
        <p:spPr>
          <a:xfrm>
            <a:off x="684325" y="533375"/>
            <a:ext cx="3923371" cy="42711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6"/>
        <p:cNvGrpSpPr/>
        <p:nvPr/>
      </p:nvGrpSpPr>
      <p:grpSpPr>
        <a:xfrm>
          <a:off x="0" y="0"/>
          <a:ext cx="0" cy="0"/>
          <a:chOff x="0" y="0"/>
          <a:chExt cx="0" cy="0"/>
        </a:xfrm>
      </p:grpSpPr>
      <p:pic>
        <p:nvPicPr>
          <p:cNvPr id="127" name="Shape 127"/>
          <p:cNvPicPr preferRelativeResize="0"/>
          <p:nvPr/>
        </p:nvPicPr>
        <p:blipFill>
          <a:blip r:embed="rId3">
            <a:alphaModFix/>
          </a:blip>
          <a:stretch>
            <a:fillRect/>
          </a:stretch>
        </p:blipFill>
        <p:spPr>
          <a:xfrm>
            <a:off x="719300" y="328050"/>
            <a:ext cx="4340250" cy="4340250"/>
          </a:xfrm>
          <a:prstGeom prst="rect">
            <a:avLst/>
          </a:prstGeom>
          <a:noFill/>
          <a:ln>
            <a:noFill/>
          </a:ln>
        </p:spPr>
      </p:pic>
      <p:pic>
        <p:nvPicPr>
          <p:cNvPr id="128" name="Shape 128"/>
          <p:cNvPicPr preferRelativeResize="0"/>
          <p:nvPr/>
        </p:nvPicPr>
        <p:blipFill rotWithShape="1">
          <a:blip r:embed="rId4">
            <a:alphaModFix/>
          </a:blip>
          <a:srcRect b="50315"/>
          <a:stretch/>
        </p:blipFill>
        <p:spPr>
          <a:xfrm>
            <a:off x="5250025" y="176275"/>
            <a:ext cx="3790950" cy="1893025"/>
          </a:xfrm>
          <a:prstGeom prst="rect">
            <a:avLst/>
          </a:prstGeom>
          <a:noFill/>
          <a:ln>
            <a:noFill/>
          </a:ln>
        </p:spPr>
      </p:pic>
      <p:pic>
        <p:nvPicPr>
          <p:cNvPr id="129" name="Shape 129"/>
          <p:cNvPicPr preferRelativeResize="0"/>
          <p:nvPr/>
        </p:nvPicPr>
        <p:blipFill rotWithShape="1">
          <a:blip r:embed="rId5">
            <a:alphaModFix/>
          </a:blip>
          <a:srcRect t="8200" r="29824" b="12264"/>
          <a:stretch/>
        </p:blipFill>
        <p:spPr>
          <a:xfrm>
            <a:off x="6270575" y="2189000"/>
            <a:ext cx="1954425" cy="2954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3"/>
        <p:cNvGrpSpPr/>
        <p:nvPr/>
      </p:nvGrpSpPr>
      <p:grpSpPr>
        <a:xfrm>
          <a:off x="0" y="0"/>
          <a:ext cx="0" cy="0"/>
          <a:chOff x="0" y="0"/>
          <a:chExt cx="0" cy="0"/>
        </a:xfrm>
      </p:grpSpPr>
      <p:pic>
        <p:nvPicPr>
          <p:cNvPr id="134" name="Shape 134"/>
          <p:cNvPicPr preferRelativeResize="0"/>
          <p:nvPr/>
        </p:nvPicPr>
        <p:blipFill>
          <a:blip r:embed="rId3">
            <a:alphaModFix/>
          </a:blip>
          <a:stretch>
            <a:fillRect/>
          </a:stretch>
        </p:blipFill>
        <p:spPr>
          <a:xfrm rot="-4372780">
            <a:off x="829700" y="30798"/>
            <a:ext cx="2596026" cy="3461379"/>
          </a:xfrm>
          <a:prstGeom prst="rect">
            <a:avLst/>
          </a:prstGeom>
          <a:noFill/>
          <a:ln>
            <a:noFill/>
          </a:ln>
        </p:spPr>
      </p:pic>
      <p:pic>
        <p:nvPicPr>
          <p:cNvPr id="135" name="Shape 135"/>
          <p:cNvPicPr preferRelativeResize="0"/>
          <p:nvPr/>
        </p:nvPicPr>
        <p:blipFill rotWithShape="1">
          <a:blip r:embed="rId4">
            <a:alphaModFix/>
          </a:blip>
          <a:srcRect r="14140"/>
          <a:stretch/>
        </p:blipFill>
        <p:spPr>
          <a:xfrm rot="-5011968">
            <a:off x="5825080" y="-81778"/>
            <a:ext cx="2373901" cy="3686532"/>
          </a:xfrm>
          <a:prstGeom prst="rect">
            <a:avLst/>
          </a:prstGeom>
          <a:noFill/>
          <a:ln>
            <a:noFill/>
          </a:ln>
        </p:spPr>
      </p:pic>
      <p:pic>
        <p:nvPicPr>
          <p:cNvPr id="136" name="Shape 136"/>
          <p:cNvPicPr preferRelativeResize="0"/>
          <p:nvPr/>
        </p:nvPicPr>
        <p:blipFill rotWithShape="1">
          <a:blip r:embed="rId5">
            <a:alphaModFix/>
          </a:blip>
          <a:srcRect t="26035" r="8759"/>
          <a:stretch/>
        </p:blipFill>
        <p:spPr>
          <a:xfrm>
            <a:off x="3426250" y="2864400"/>
            <a:ext cx="3641147" cy="22136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0"/>
        <p:cNvGrpSpPr/>
        <p:nvPr/>
      </p:nvGrpSpPr>
      <p:grpSpPr>
        <a:xfrm>
          <a:off x="0" y="0"/>
          <a:ext cx="0" cy="0"/>
          <a:chOff x="0" y="0"/>
          <a:chExt cx="0" cy="0"/>
        </a:xfrm>
      </p:grpSpPr>
      <p:sp>
        <p:nvSpPr>
          <p:cNvPr id="141" name="Shape 141"/>
          <p:cNvSpPr txBox="1"/>
          <p:nvPr/>
        </p:nvSpPr>
        <p:spPr>
          <a:xfrm>
            <a:off x="481100" y="1845700"/>
            <a:ext cx="8292600" cy="1574700"/>
          </a:xfrm>
          <a:prstGeom prst="rect">
            <a:avLst/>
          </a:prstGeom>
          <a:noFill/>
          <a:ln>
            <a:noFill/>
          </a:ln>
        </p:spPr>
        <p:txBody>
          <a:bodyPr spcFirstLastPara="1" wrap="square" lIns="91425" tIns="91425" rIns="91425" bIns="91425" anchor="t" anchorCtr="0">
            <a:noAutofit/>
          </a:bodyPr>
          <a:lstStyle/>
          <a:p>
            <a:pPr marL="457200" lvl="0" indent="-342900">
              <a:spcBef>
                <a:spcPts val="0"/>
              </a:spcBef>
              <a:spcAft>
                <a:spcPts val="0"/>
              </a:spcAft>
              <a:buSzPts val="1800"/>
              <a:buFont typeface="Short Stack"/>
              <a:buChar char="●"/>
            </a:pPr>
            <a:r>
              <a:rPr lang="en" sz="1800">
                <a:latin typeface="Short Stack"/>
                <a:ea typeface="Short Stack"/>
                <a:cs typeface="Short Stack"/>
                <a:sym typeface="Short Stack"/>
              </a:rPr>
              <a:t>10 Facts on the shoe, it does not have to be from your worksheet</a:t>
            </a:r>
            <a:endParaRPr sz="1800">
              <a:latin typeface="Short Stack"/>
              <a:ea typeface="Short Stack"/>
              <a:cs typeface="Short Stack"/>
              <a:sym typeface="Short Stack"/>
            </a:endParaRPr>
          </a:p>
          <a:p>
            <a:pPr marL="914400" lvl="1" indent="-342900">
              <a:spcBef>
                <a:spcPts val="0"/>
              </a:spcBef>
              <a:spcAft>
                <a:spcPts val="0"/>
              </a:spcAft>
              <a:buSzPts val="1800"/>
              <a:buFont typeface="Short Stack"/>
              <a:buChar char="○"/>
            </a:pPr>
            <a:r>
              <a:rPr lang="en" sz="1800">
                <a:latin typeface="Short Stack"/>
                <a:ea typeface="Short Stack"/>
                <a:cs typeface="Short Stack"/>
                <a:sym typeface="Short Stack"/>
              </a:rPr>
              <a:t>Can be in pictures or words</a:t>
            </a:r>
            <a:endParaRPr sz="1800">
              <a:latin typeface="Short Stack"/>
              <a:ea typeface="Short Stack"/>
              <a:cs typeface="Short Stack"/>
              <a:sym typeface="Short Stack"/>
            </a:endParaRPr>
          </a:p>
          <a:p>
            <a:pPr marL="914400" lvl="1" indent="-342900">
              <a:spcBef>
                <a:spcPts val="0"/>
              </a:spcBef>
              <a:spcAft>
                <a:spcPts val="0"/>
              </a:spcAft>
              <a:buSzPts val="1800"/>
              <a:buFont typeface="Short Stack"/>
              <a:buChar char="○"/>
            </a:pPr>
            <a:r>
              <a:rPr lang="en" sz="1800">
                <a:latin typeface="Short Stack"/>
                <a:ea typeface="Short Stack"/>
                <a:cs typeface="Short Stack"/>
                <a:sym typeface="Short Stack"/>
              </a:rPr>
              <a:t>Back of shoe, you must write what it is like to walk in your shoes in a paragraph form.</a:t>
            </a:r>
            <a:endParaRPr sz="1800">
              <a:latin typeface="Short Stack"/>
              <a:ea typeface="Short Stack"/>
              <a:cs typeface="Short Stack"/>
              <a:sym typeface="Short Stac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5"/>
        <p:cNvGrpSpPr/>
        <p:nvPr/>
      </p:nvGrpSpPr>
      <p:grpSpPr>
        <a:xfrm>
          <a:off x="0" y="0"/>
          <a:ext cx="0" cy="0"/>
          <a:chOff x="0" y="0"/>
          <a:chExt cx="0" cy="0"/>
        </a:xfrm>
      </p:grpSpPr>
      <p:sp>
        <p:nvSpPr>
          <p:cNvPr id="146" name="Shape 146"/>
          <p:cNvSpPr txBox="1"/>
          <p:nvPr/>
        </p:nvSpPr>
        <p:spPr>
          <a:xfrm>
            <a:off x="2894725" y="1602850"/>
            <a:ext cx="6249300" cy="1854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800">
                <a:solidFill>
                  <a:srgbClr val="282828"/>
                </a:solidFill>
                <a:latin typeface="Walter Turncoat"/>
                <a:ea typeface="Walter Turncoat"/>
                <a:cs typeface="Walter Turncoat"/>
                <a:sym typeface="Walter Turncoat"/>
              </a:rPr>
              <a:t>When we put ourselves in another person’s shoes, we are often more sensitive to what that person is experiencing and are less likely to tease or bully them. By explicitly teaching students to be more conscious of other people’s feelings, we can create a more accepting and respectful school community.</a:t>
            </a:r>
            <a:endParaRPr sz="1800">
              <a:latin typeface="Walter Turncoat"/>
              <a:ea typeface="Walter Turncoat"/>
              <a:cs typeface="Walter Turncoat"/>
              <a:sym typeface="Walter Turncoat"/>
            </a:endParaRPr>
          </a:p>
        </p:txBody>
      </p:sp>
      <p:pic>
        <p:nvPicPr>
          <p:cNvPr id="147" name="Shape 147"/>
          <p:cNvPicPr preferRelativeResize="0"/>
          <p:nvPr/>
        </p:nvPicPr>
        <p:blipFill>
          <a:blip r:embed="rId3">
            <a:alphaModFix/>
          </a:blip>
          <a:stretch>
            <a:fillRect/>
          </a:stretch>
        </p:blipFill>
        <p:spPr>
          <a:xfrm>
            <a:off x="224175" y="1234888"/>
            <a:ext cx="2589925" cy="2589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
        <p:cNvGrpSpPr/>
        <p:nvPr/>
      </p:nvGrpSpPr>
      <p:grpSpPr>
        <a:xfrm>
          <a:off x="0" y="0"/>
          <a:ext cx="0" cy="0"/>
          <a:chOff x="0" y="0"/>
          <a:chExt cx="0" cy="0"/>
        </a:xfrm>
      </p:grpSpPr>
      <p:pic>
        <p:nvPicPr>
          <p:cNvPr id="70" name="Shape 70"/>
          <p:cNvPicPr preferRelativeResize="0"/>
          <p:nvPr/>
        </p:nvPicPr>
        <p:blipFill>
          <a:blip r:embed="rId3">
            <a:alphaModFix/>
          </a:blip>
          <a:stretch>
            <a:fillRect/>
          </a:stretch>
        </p:blipFill>
        <p:spPr>
          <a:xfrm>
            <a:off x="152400" y="152400"/>
            <a:ext cx="8715577" cy="48386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3917100" y="1845475"/>
            <a:ext cx="5226900" cy="1734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3000">
                <a:solidFill>
                  <a:srgbClr val="000000"/>
                </a:solidFill>
                <a:latin typeface="Trebuchet MS"/>
                <a:ea typeface="Trebuchet MS"/>
                <a:cs typeface="Trebuchet MS"/>
                <a:sym typeface="Trebuchet MS"/>
              </a:rPr>
              <a:t>What is Empathy?</a:t>
            </a:r>
            <a:endParaRPr sz="3000">
              <a:solidFill>
                <a:srgbClr val="000000"/>
              </a:solidFill>
              <a:latin typeface="Trebuchet MS"/>
              <a:ea typeface="Trebuchet MS"/>
              <a:cs typeface="Trebuchet MS"/>
              <a:sym typeface="Trebuchet MS"/>
            </a:endParaRPr>
          </a:p>
          <a:p>
            <a:pPr marL="0" lvl="0" indent="0">
              <a:spcBef>
                <a:spcPts val="0"/>
              </a:spcBef>
              <a:spcAft>
                <a:spcPts val="0"/>
              </a:spcAft>
              <a:buNone/>
            </a:pPr>
            <a:endParaRPr sz="3000">
              <a:solidFill>
                <a:srgbClr val="000000"/>
              </a:solidFill>
              <a:latin typeface="Trebuchet MS"/>
              <a:ea typeface="Trebuchet MS"/>
              <a:cs typeface="Trebuchet MS"/>
              <a:sym typeface="Trebuchet MS"/>
            </a:endParaRPr>
          </a:p>
          <a:p>
            <a:pPr marL="0" lvl="0" indent="0" rtl="0">
              <a:spcBef>
                <a:spcPts val="0"/>
              </a:spcBef>
              <a:spcAft>
                <a:spcPts val="0"/>
              </a:spcAft>
              <a:buNone/>
            </a:pPr>
            <a:endParaRPr sz="3000">
              <a:latin typeface="Trebuchet MS"/>
              <a:ea typeface="Trebuchet MS"/>
              <a:cs typeface="Trebuchet MS"/>
              <a:sym typeface="Trebuchet MS"/>
            </a:endParaRPr>
          </a:p>
        </p:txBody>
      </p:sp>
      <p:pic>
        <p:nvPicPr>
          <p:cNvPr id="76" name="Shape 76"/>
          <p:cNvPicPr preferRelativeResize="0"/>
          <p:nvPr/>
        </p:nvPicPr>
        <p:blipFill>
          <a:blip r:embed="rId3">
            <a:alphaModFix/>
          </a:blip>
          <a:stretch>
            <a:fillRect/>
          </a:stretch>
        </p:blipFill>
        <p:spPr>
          <a:xfrm>
            <a:off x="416688" y="1092988"/>
            <a:ext cx="3724275" cy="27908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3917100" y="1845475"/>
            <a:ext cx="5226900" cy="1734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3000">
                <a:solidFill>
                  <a:srgbClr val="000000"/>
                </a:solidFill>
                <a:latin typeface="Trebuchet MS"/>
                <a:ea typeface="Trebuchet MS"/>
                <a:cs typeface="Trebuchet MS"/>
                <a:sym typeface="Trebuchet MS"/>
              </a:rPr>
              <a:t>What is Empathy?</a:t>
            </a:r>
            <a:endParaRPr sz="3000">
              <a:solidFill>
                <a:srgbClr val="000000"/>
              </a:solidFill>
              <a:latin typeface="Trebuchet MS"/>
              <a:ea typeface="Trebuchet MS"/>
              <a:cs typeface="Trebuchet MS"/>
              <a:sym typeface="Trebuchet MS"/>
            </a:endParaRPr>
          </a:p>
          <a:p>
            <a:pPr marL="0" lvl="0" indent="0" rtl="0">
              <a:spcBef>
                <a:spcPts val="0"/>
              </a:spcBef>
              <a:spcAft>
                <a:spcPts val="0"/>
              </a:spcAft>
              <a:buNone/>
            </a:pPr>
            <a:r>
              <a:rPr lang="en" sz="3000">
                <a:solidFill>
                  <a:srgbClr val="000000"/>
                </a:solidFill>
                <a:latin typeface="Trebuchet MS"/>
                <a:ea typeface="Trebuchet MS"/>
                <a:cs typeface="Trebuchet MS"/>
                <a:sym typeface="Trebuchet MS"/>
              </a:rPr>
              <a:t>The ability to understand and share the feelings of another.</a:t>
            </a:r>
            <a:endParaRPr sz="3000">
              <a:solidFill>
                <a:srgbClr val="000000"/>
              </a:solidFill>
              <a:latin typeface="Trebuchet MS"/>
              <a:ea typeface="Trebuchet MS"/>
              <a:cs typeface="Trebuchet MS"/>
              <a:sym typeface="Trebuchet MS"/>
            </a:endParaRPr>
          </a:p>
          <a:p>
            <a:pPr marL="0" lvl="0" indent="0" rtl="0">
              <a:spcBef>
                <a:spcPts val="0"/>
              </a:spcBef>
              <a:spcAft>
                <a:spcPts val="0"/>
              </a:spcAft>
              <a:buNone/>
            </a:pPr>
            <a:endParaRPr sz="3000">
              <a:latin typeface="Trebuchet MS"/>
              <a:ea typeface="Trebuchet MS"/>
              <a:cs typeface="Trebuchet MS"/>
              <a:sym typeface="Trebuchet MS"/>
            </a:endParaRPr>
          </a:p>
        </p:txBody>
      </p:sp>
      <p:pic>
        <p:nvPicPr>
          <p:cNvPr id="82" name="Shape 82"/>
          <p:cNvPicPr preferRelativeResize="0"/>
          <p:nvPr/>
        </p:nvPicPr>
        <p:blipFill>
          <a:blip r:embed="rId3">
            <a:alphaModFix/>
          </a:blip>
          <a:stretch>
            <a:fillRect/>
          </a:stretch>
        </p:blipFill>
        <p:spPr>
          <a:xfrm>
            <a:off x="416688" y="1092988"/>
            <a:ext cx="3724275" cy="27908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3216975" y="1583525"/>
            <a:ext cx="6069900" cy="1810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3000">
                <a:solidFill>
                  <a:srgbClr val="000000"/>
                </a:solidFill>
                <a:latin typeface="Trebuchet MS"/>
                <a:ea typeface="Trebuchet MS"/>
                <a:cs typeface="Trebuchet MS"/>
                <a:sym typeface="Trebuchet MS"/>
              </a:rPr>
              <a:t>What is sympathy?</a:t>
            </a:r>
            <a:endParaRPr sz="3000">
              <a:solidFill>
                <a:srgbClr val="000000"/>
              </a:solidFill>
              <a:latin typeface="Trebuchet MS"/>
              <a:ea typeface="Trebuchet MS"/>
              <a:cs typeface="Trebuchet MS"/>
              <a:sym typeface="Trebuchet MS"/>
            </a:endParaRPr>
          </a:p>
          <a:p>
            <a:pPr marL="0" lvl="0" indent="0" rtl="0">
              <a:spcBef>
                <a:spcPts val="0"/>
              </a:spcBef>
              <a:spcAft>
                <a:spcPts val="0"/>
              </a:spcAft>
              <a:buNone/>
            </a:pPr>
            <a:endParaRPr sz="3000">
              <a:solidFill>
                <a:srgbClr val="000000"/>
              </a:solidFill>
              <a:latin typeface="Trebuchet MS"/>
              <a:ea typeface="Trebuchet MS"/>
              <a:cs typeface="Trebuchet MS"/>
              <a:sym typeface="Trebuchet MS"/>
            </a:endParaRPr>
          </a:p>
        </p:txBody>
      </p:sp>
      <p:pic>
        <p:nvPicPr>
          <p:cNvPr id="88" name="Shape 88"/>
          <p:cNvPicPr preferRelativeResize="0"/>
          <p:nvPr/>
        </p:nvPicPr>
        <p:blipFill rotWithShape="1">
          <a:blip r:embed="rId3">
            <a:alphaModFix/>
          </a:blip>
          <a:srcRect l="22708"/>
          <a:stretch/>
        </p:blipFill>
        <p:spPr>
          <a:xfrm>
            <a:off x="0" y="1212075"/>
            <a:ext cx="3484549" cy="2721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216975" y="1583525"/>
            <a:ext cx="6069900" cy="18108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3000">
                <a:solidFill>
                  <a:srgbClr val="000000"/>
                </a:solidFill>
                <a:latin typeface="Trebuchet MS"/>
                <a:ea typeface="Trebuchet MS"/>
                <a:cs typeface="Trebuchet MS"/>
                <a:sym typeface="Trebuchet MS"/>
              </a:rPr>
              <a:t>What is sympathy?</a:t>
            </a:r>
            <a:endParaRPr sz="3000">
              <a:solidFill>
                <a:srgbClr val="000000"/>
              </a:solidFill>
              <a:latin typeface="Trebuchet MS"/>
              <a:ea typeface="Trebuchet MS"/>
              <a:cs typeface="Trebuchet MS"/>
              <a:sym typeface="Trebuchet MS"/>
            </a:endParaRPr>
          </a:p>
          <a:p>
            <a:pPr marL="0" lvl="0" indent="0" rtl="0">
              <a:spcBef>
                <a:spcPts val="0"/>
              </a:spcBef>
              <a:spcAft>
                <a:spcPts val="0"/>
              </a:spcAft>
              <a:buNone/>
            </a:pPr>
            <a:r>
              <a:rPr lang="en" sz="3000">
                <a:solidFill>
                  <a:srgbClr val="000000"/>
                </a:solidFill>
                <a:latin typeface="Trebuchet MS"/>
                <a:ea typeface="Trebuchet MS"/>
                <a:cs typeface="Trebuchet MS"/>
                <a:sym typeface="Trebuchet MS"/>
              </a:rPr>
              <a:t>Feelings of pity and sorrow for someone else’s misfortune.</a:t>
            </a:r>
            <a:endParaRPr sz="3000">
              <a:solidFill>
                <a:srgbClr val="000000"/>
              </a:solidFill>
              <a:latin typeface="Trebuchet MS"/>
              <a:ea typeface="Trebuchet MS"/>
              <a:cs typeface="Trebuchet MS"/>
              <a:sym typeface="Trebuchet MS"/>
            </a:endParaRPr>
          </a:p>
        </p:txBody>
      </p:sp>
      <p:pic>
        <p:nvPicPr>
          <p:cNvPr id="94" name="Shape 94"/>
          <p:cNvPicPr preferRelativeResize="0"/>
          <p:nvPr/>
        </p:nvPicPr>
        <p:blipFill rotWithShape="1">
          <a:blip r:embed="rId3">
            <a:alphaModFix/>
          </a:blip>
          <a:srcRect l="22708"/>
          <a:stretch/>
        </p:blipFill>
        <p:spPr>
          <a:xfrm>
            <a:off x="0" y="1212075"/>
            <a:ext cx="3484549" cy="2721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8"/>
        <p:cNvGrpSpPr/>
        <p:nvPr/>
      </p:nvGrpSpPr>
      <p:grpSpPr>
        <a:xfrm>
          <a:off x="0" y="0"/>
          <a:ext cx="0" cy="0"/>
          <a:chOff x="0" y="0"/>
          <a:chExt cx="0" cy="0"/>
        </a:xfrm>
      </p:grpSpPr>
      <p:pic>
        <p:nvPicPr>
          <p:cNvPr id="99" name="Shape 99"/>
          <p:cNvPicPr preferRelativeResize="0"/>
          <p:nvPr/>
        </p:nvPicPr>
        <p:blipFill>
          <a:blip r:embed="rId3">
            <a:alphaModFix/>
          </a:blip>
          <a:stretch>
            <a:fillRect/>
          </a:stretch>
        </p:blipFill>
        <p:spPr>
          <a:xfrm>
            <a:off x="152400" y="152400"/>
            <a:ext cx="8715577" cy="48386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endParaRPr sz="3000">
              <a:latin typeface="Trebuchet MS"/>
              <a:ea typeface="Trebuchet MS"/>
              <a:cs typeface="Trebuchet MS"/>
              <a:sym typeface="Trebuchet MS"/>
            </a:endParaRPr>
          </a:p>
        </p:txBody>
      </p:sp>
      <p:pic>
        <p:nvPicPr>
          <p:cNvPr id="105" name="Shape 105" descr="What is the best way to ease someone's pain and suffering? In this beautifully animated RSA Short, Dr Brené Brown reminds us that we can only create a genuine empathic connection if we are brave enough to really get in touch with our own fragilities. &#10;&#10;Voice: Dr Brené Brown&#10;Animation: Katy Davis (AKA Gobblynne) www.gobblynne.com&#10;Production and Editing: Al Francis-Sears and Abi Stephenson &#10;&#10;Watch Dr Brené Brown's full talk 'The Power of Vulnerability' here:&#10;https://www.youtube.com/watch?v=sXSjc-pbXk4 &#10;&#10;Dr Brené Brown is a research professor and best-selling author of &quot;Daring Greatly: How the Courage to be Vulnerable Transforms the Way We Live, Love, Parent and Lead&quot; (Penguin Portfolio, 2013).  &#10;She has spent the past decade studying vulnerability, courage, worthiness, and shame. &#10;&#10;Find out more about the RSA: http://www.thersa.org &#10;Follow the RSA on Twitter: http://www.twitter.com/thersaorg&#10;Like the RSA on Facebook: http://www.facebook.com/thersaorg" title="Brené Brown on Empathy">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9"/>
        <p:cNvGrpSpPr/>
        <p:nvPr/>
      </p:nvGrpSpPr>
      <p:grpSpPr>
        <a:xfrm>
          <a:off x="0" y="0"/>
          <a:ext cx="0" cy="0"/>
          <a:chOff x="0" y="0"/>
          <a:chExt cx="0" cy="0"/>
        </a:xfrm>
      </p:grpSpPr>
      <p:pic>
        <p:nvPicPr>
          <p:cNvPr id="110" name="Shape 110"/>
          <p:cNvPicPr preferRelativeResize="0"/>
          <p:nvPr/>
        </p:nvPicPr>
        <p:blipFill>
          <a:blip r:embed="rId3">
            <a:alphaModFix/>
          </a:blip>
          <a:stretch>
            <a:fillRect/>
          </a:stretch>
        </p:blipFill>
        <p:spPr>
          <a:xfrm>
            <a:off x="1419175" y="152400"/>
            <a:ext cx="6454753" cy="4838702"/>
          </a:xfrm>
          <a:prstGeom prst="rect">
            <a:avLst/>
          </a:prstGeom>
          <a:noFill/>
          <a:ln>
            <a:noFill/>
          </a:ln>
        </p:spPr>
      </p:pic>
    </p:spTree>
  </p:cSld>
  <p:clrMapOvr>
    <a:masterClrMapping/>
  </p:clrMapOvr>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144</Words>
  <Application>Microsoft Office PowerPoint</Application>
  <PresentationFormat>On-screen Show (16:9)</PresentationFormat>
  <Paragraphs>16</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Oswald</vt:lpstr>
      <vt:lpstr>Short Stack</vt:lpstr>
      <vt:lpstr>Walter Turncoat</vt:lpstr>
      <vt:lpstr>Ultra</vt:lpstr>
      <vt:lpstr>Source Code Pro</vt:lpstr>
      <vt:lpstr>Trebuchet MS</vt:lpstr>
      <vt:lpstr>Modern Writer</vt:lpstr>
      <vt:lpstr>Walk a mile in their shoes</vt:lpstr>
      <vt:lpstr>PowerPoint Presentation</vt:lpstr>
      <vt:lpstr>What is Empathy?  </vt:lpstr>
      <vt:lpstr>What is Empathy? The ability to understand and share the feelings of another. </vt:lpstr>
      <vt:lpstr>What is sympathy? </vt:lpstr>
      <vt:lpstr>What is sympathy? Feelings of pity and sorrow for someone else’s misfortune.</vt:lpstr>
      <vt:lpstr>PowerPoint Presentation</vt:lpstr>
      <vt:lpstr>PowerPoint Presentation</vt:lpstr>
      <vt:lpstr>PowerPoint Presentation</vt:lpstr>
      <vt:lpstr>Connection</vt:lpstr>
      <vt:lpstr>Building Empathy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Walk a mile in their shoes</dc:title>
  <dc:creator>kliercke</dc:creator>
  <cp:lastModifiedBy>kliercke</cp:lastModifiedBy>
  <cp:revision>1</cp:revision>
  <dcterms:modified xsi:type="dcterms:W3CDTF">2018-06-13T17:02:34Z</dcterms:modified>
</cp:coreProperties>
</file>